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AC5C24-85E8-4D9A-A7EC-8CC8148C2983}" type="doc">
      <dgm:prSet loTypeId="urn:microsoft.com/office/officeart/2005/8/layout/vList5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23D98926-8EA3-4EB3-B4AD-9C9E99B8425F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Goal</a:t>
          </a:r>
        </a:p>
      </dgm:t>
    </dgm:pt>
    <dgm:pt modelId="{CC0208A0-8451-49D0-9AC1-0A5F89F6807D}" type="parTrans" cxnId="{CAB5A042-3970-4A0A-8935-92A3C0A10DA6}">
      <dgm:prSet/>
      <dgm:spPr/>
      <dgm:t>
        <a:bodyPr/>
        <a:lstStyle/>
        <a:p>
          <a:endParaRPr lang="en-IN"/>
        </a:p>
      </dgm:t>
    </dgm:pt>
    <dgm:pt modelId="{BD4222DD-FABA-4118-BBFC-ADEE5A78C5F4}" type="sibTrans" cxnId="{CAB5A042-3970-4A0A-8935-92A3C0A10DA6}">
      <dgm:prSet/>
      <dgm:spPr/>
      <dgm:t>
        <a:bodyPr/>
        <a:lstStyle/>
        <a:p>
          <a:endParaRPr lang="en-IN"/>
        </a:p>
      </dgm:t>
    </dgm:pt>
    <dgm:pt modelId="{B1C7129C-F572-42D4-A5FF-7F76949F0E18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Tools Used</a:t>
          </a:r>
        </a:p>
      </dgm:t>
    </dgm:pt>
    <dgm:pt modelId="{AF5ADA5E-9E16-405F-964D-82B814EF5A00}" type="parTrans" cxnId="{D21633FF-7BF1-4527-BF6D-E591D2D7C299}">
      <dgm:prSet/>
      <dgm:spPr/>
      <dgm:t>
        <a:bodyPr/>
        <a:lstStyle/>
        <a:p>
          <a:endParaRPr lang="en-IN"/>
        </a:p>
      </dgm:t>
    </dgm:pt>
    <dgm:pt modelId="{8B283351-BF91-4BB2-8B5E-39A6A096EB04}" type="sibTrans" cxnId="{D21633FF-7BF1-4527-BF6D-E591D2D7C299}">
      <dgm:prSet/>
      <dgm:spPr/>
      <dgm:t>
        <a:bodyPr/>
        <a:lstStyle/>
        <a:p>
          <a:endParaRPr lang="en-IN"/>
        </a:p>
      </dgm:t>
    </dgm:pt>
    <dgm:pt modelId="{6B21A9C5-C764-46B9-8D60-D9A306B422C1}">
      <dgm:prSet/>
      <dgm:spPr/>
      <dgm:t>
        <a:bodyPr/>
        <a:lstStyle/>
        <a:p>
          <a:pPr rtl="0"/>
          <a:r>
            <a:rPr lang="en-IN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Predict customer churn and segment telecom users</a:t>
          </a:r>
        </a:p>
      </dgm:t>
    </dgm:pt>
    <dgm:pt modelId="{8337EF75-C69E-4470-BF58-C4B71BE007E0}" type="parTrans" cxnId="{6B10F836-79D9-426E-AB16-3D169EB1A3B8}">
      <dgm:prSet/>
      <dgm:spPr/>
      <dgm:t>
        <a:bodyPr/>
        <a:lstStyle/>
        <a:p>
          <a:endParaRPr lang="en-IN"/>
        </a:p>
      </dgm:t>
    </dgm:pt>
    <dgm:pt modelId="{E5531FCB-4927-4A04-8419-F9BFE5D8B726}" type="sibTrans" cxnId="{6B10F836-79D9-426E-AB16-3D169EB1A3B8}">
      <dgm:prSet/>
      <dgm:spPr/>
      <dgm:t>
        <a:bodyPr/>
        <a:lstStyle/>
        <a:p>
          <a:endParaRPr lang="en-IN"/>
        </a:p>
      </dgm:t>
    </dgm:pt>
    <dgm:pt modelId="{C8DAD8D2-D3CC-49C6-9392-BC0FE31B3D29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Business Value</a:t>
          </a:r>
        </a:p>
      </dgm:t>
    </dgm:pt>
    <dgm:pt modelId="{57A8D56E-61FB-42D0-B1E9-820347B76937}" type="parTrans" cxnId="{35DE48A2-F6BD-48C8-9242-715737268671}">
      <dgm:prSet/>
      <dgm:spPr/>
      <dgm:t>
        <a:bodyPr/>
        <a:lstStyle/>
        <a:p>
          <a:endParaRPr lang="en-IN"/>
        </a:p>
      </dgm:t>
    </dgm:pt>
    <dgm:pt modelId="{42FB92F7-48EF-4C41-91F8-F089CC0A34E6}" type="sibTrans" cxnId="{35DE48A2-F6BD-48C8-9242-715737268671}">
      <dgm:prSet/>
      <dgm:spPr/>
      <dgm:t>
        <a:bodyPr/>
        <a:lstStyle/>
        <a:p>
          <a:endParaRPr lang="en-IN"/>
        </a:p>
      </dgm:t>
    </dgm:pt>
    <dgm:pt modelId="{82BF791B-7674-49F2-A634-501D7462E37D}">
      <dgm:prSet/>
      <dgm:spPr/>
      <dgm:t>
        <a:bodyPr/>
        <a:lstStyle/>
        <a:p>
          <a:pPr rtl="0"/>
          <a:r>
            <a:rPr lang="en-IN" dirty="0" smtClean="0"/>
            <a:t> </a:t>
          </a:r>
          <a:r>
            <a:rPr lang="en-IN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Python, Power BI, </a:t>
          </a:r>
          <a:r>
            <a:rPr lang="en-IN" dirty="0" err="1" smtClean="0">
              <a:latin typeface="Segoe UI Semibold" panose="020B0702040204020203" pitchFamily="34" charset="0"/>
              <a:cs typeface="Segoe UI Semibold" panose="020B0702040204020203" pitchFamily="34" charset="0"/>
            </a:rPr>
            <a:t>Scikit</a:t>
          </a:r>
          <a:r>
            <a:rPr lang="en-IN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-learn, ELI5, SHAP</a:t>
          </a:r>
        </a:p>
      </dgm:t>
    </dgm:pt>
    <dgm:pt modelId="{427747F9-3B62-4A25-AE44-04DC84D0E5DE}" type="parTrans" cxnId="{BD49B097-FCC4-4BF3-97AE-FCB69EF00D2B}">
      <dgm:prSet/>
      <dgm:spPr/>
      <dgm:t>
        <a:bodyPr/>
        <a:lstStyle/>
        <a:p>
          <a:endParaRPr lang="en-IN"/>
        </a:p>
      </dgm:t>
    </dgm:pt>
    <dgm:pt modelId="{78CF0605-DE8D-4C6D-BB9F-79074C28AC12}" type="sibTrans" cxnId="{BD49B097-FCC4-4BF3-97AE-FCB69EF00D2B}">
      <dgm:prSet/>
      <dgm:spPr/>
      <dgm:t>
        <a:bodyPr/>
        <a:lstStyle/>
        <a:p>
          <a:endParaRPr lang="en-IN"/>
        </a:p>
      </dgm:t>
    </dgm:pt>
    <dgm:pt modelId="{8D4BCC69-CE3E-4857-887B-25A3A1A30CEC}">
      <dgm:prSet/>
      <dgm:spPr/>
      <dgm:t>
        <a:bodyPr/>
        <a:lstStyle/>
        <a:p>
          <a:pPr rtl="0"/>
          <a:r>
            <a:rPr lang="en-IN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Reduce churn, boost retention, and personalize strategy</a:t>
          </a:r>
        </a:p>
      </dgm:t>
    </dgm:pt>
    <dgm:pt modelId="{58CA55FA-1CE2-4C86-8422-62600A37CC04}" type="parTrans" cxnId="{E9175B78-75E0-4D77-ADF6-76BE514CED65}">
      <dgm:prSet/>
      <dgm:spPr/>
      <dgm:t>
        <a:bodyPr/>
        <a:lstStyle/>
        <a:p>
          <a:endParaRPr lang="en-IN"/>
        </a:p>
      </dgm:t>
    </dgm:pt>
    <dgm:pt modelId="{CC3B2215-190F-46C8-8E03-94310581A28C}" type="sibTrans" cxnId="{E9175B78-75E0-4D77-ADF6-76BE514CED65}">
      <dgm:prSet/>
      <dgm:spPr/>
      <dgm:t>
        <a:bodyPr/>
        <a:lstStyle/>
        <a:p>
          <a:endParaRPr lang="en-IN"/>
        </a:p>
      </dgm:t>
    </dgm:pt>
    <dgm:pt modelId="{AB8B17F0-983A-4012-94E4-86E332746D52}" type="pres">
      <dgm:prSet presAssocID="{0CAC5C24-85E8-4D9A-A7EC-8CC8148C2983}" presName="Name0" presStyleCnt="0">
        <dgm:presLayoutVars>
          <dgm:dir/>
          <dgm:animLvl val="lvl"/>
          <dgm:resizeHandles val="exact"/>
        </dgm:presLayoutVars>
      </dgm:prSet>
      <dgm:spPr/>
    </dgm:pt>
    <dgm:pt modelId="{8D66996E-B462-41CE-969E-1BF5F215988B}" type="pres">
      <dgm:prSet presAssocID="{23D98926-8EA3-4EB3-B4AD-9C9E99B8425F}" presName="linNode" presStyleCnt="0"/>
      <dgm:spPr/>
    </dgm:pt>
    <dgm:pt modelId="{9EDB9BAE-EBB0-457C-9C5D-9948B58DA225}" type="pres">
      <dgm:prSet presAssocID="{23D98926-8EA3-4EB3-B4AD-9C9E99B8425F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B1C89EE-FCBC-4615-880A-1F9E1296A632}" type="pres">
      <dgm:prSet presAssocID="{23D98926-8EA3-4EB3-B4AD-9C9E99B8425F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CBBE3B5-835E-4F76-AE96-40CE4C08D1FA}" type="pres">
      <dgm:prSet presAssocID="{BD4222DD-FABA-4118-BBFC-ADEE5A78C5F4}" presName="sp" presStyleCnt="0"/>
      <dgm:spPr/>
    </dgm:pt>
    <dgm:pt modelId="{099EAD7E-DD5A-4698-8587-D97337223D7E}" type="pres">
      <dgm:prSet presAssocID="{B1C7129C-F572-42D4-A5FF-7F76949F0E18}" presName="linNode" presStyleCnt="0"/>
      <dgm:spPr/>
    </dgm:pt>
    <dgm:pt modelId="{585860CF-2B56-42CD-90A2-0492AA029B22}" type="pres">
      <dgm:prSet presAssocID="{B1C7129C-F572-42D4-A5FF-7F76949F0E18}" presName="parentText" presStyleLbl="node1" presStyleIdx="1" presStyleCnt="3" custLinFactNeighborY="-75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942A049-F2A8-4BD5-9C86-CBBF1461243D}" type="pres">
      <dgm:prSet presAssocID="{B1C7129C-F572-42D4-A5FF-7F76949F0E18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E88C1F5-ECE3-4B37-A3BE-F7B4F2E4701D}" type="pres">
      <dgm:prSet presAssocID="{8B283351-BF91-4BB2-8B5E-39A6A096EB04}" presName="sp" presStyleCnt="0"/>
      <dgm:spPr/>
    </dgm:pt>
    <dgm:pt modelId="{E4152AFF-7FA2-4127-B2BA-37DEA9C9DB10}" type="pres">
      <dgm:prSet presAssocID="{C8DAD8D2-D3CC-49C6-9392-BC0FE31B3D29}" presName="linNode" presStyleCnt="0"/>
      <dgm:spPr/>
    </dgm:pt>
    <dgm:pt modelId="{79E26A60-DD18-4DBC-B35D-CE8E089715CD}" type="pres">
      <dgm:prSet presAssocID="{C8DAD8D2-D3CC-49C6-9392-BC0FE31B3D29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4A77219-D6D4-4694-AF47-66D98BECF40E}" type="pres">
      <dgm:prSet presAssocID="{C8DAD8D2-D3CC-49C6-9392-BC0FE31B3D2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8DD4024-BD81-43E0-8558-575EAAE105FA}" type="presOf" srcId="{82BF791B-7674-49F2-A634-501D7462E37D}" destId="{D942A049-F2A8-4BD5-9C86-CBBF1461243D}" srcOrd="0" destOrd="0" presId="urn:microsoft.com/office/officeart/2005/8/layout/vList5"/>
    <dgm:cxn modelId="{35DE48A2-F6BD-48C8-9242-715737268671}" srcId="{0CAC5C24-85E8-4D9A-A7EC-8CC8148C2983}" destId="{C8DAD8D2-D3CC-49C6-9392-BC0FE31B3D29}" srcOrd="2" destOrd="0" parTransId="{57A8D56E-61FB-42D0-B1E9-820347B76937}" sibTransId="{42FB92F7-48EF-4C41-91F8-F089CC0A34E6}"/>
    <dgm:cxn modelId="{E9175B78-75E0-4D77-ADF6-76BE514CED65}" srcId="{C8DAD8D2-D3CC-49C6-9392-BC0FE31B3D29}" destId="{8D4BCC69-CE3E-4857-887B-25A3A1A30CEC}" srcOrd="0" destOrd="0" parTransId="{58CA55FA-1CE2-4C86-8422-62600A37CC04}" sibTransId="{CC3B2215-190F-46C8-8E03-94310581A28C}"/>
    <dgm:cxn modelId="{5E6ADD8E-F138-4C4A-B764-CE92F845A102}" type="presOf" srcId="{0CAC5C24-85E8-4D9A-A7EC-8CC8148C2983}" destId="{AB8B17F0-983A-4012-94E4-86E332746D52}" srcOrd="0" destOrd="0" presId="urn:microsoft.com/office/officeart/2005/8/layout/vList5"/>
    <dgm:cxn modelId="{CAB5A042-3970-4A0A-8935-92A3C0A10DA6}" srcId="{0CAC5C24-85E8-4D9A-A7EC-8CC8148C2983}" destId="{23D98926-8EA3-4EB3-B4AD-9C9E99B8425F}" srcOrd="0" destOrd="0" parTransId="{CC0208A0-8451-49D0-9AC1-0A5F89F6807D}" sibTransId="{BD4222DD-FABA-4118-BBFC-ADEE5A78C5F4}"/>
    <dgm:cxn modelId="{BD8A6783-7C7E-4BC5-B321-6862F2FD4193}" type="presOf" srcId="{23D98926-8EA3-4EB3-B4AD-9C9E99B8425F}" destId="{9EDB9BAE-EBB0-457C-9C5D-9948B58DA225}" srcOrd="0" destOrd="0" presId="urn:microsoft.com/office/officeart/2005/8/layout/vList5"/>
    <dgm:cxn modelId="{D21633FF-7BF1-4527-BF6D-E591D2D7C299}" srcId="{0CAC5C24-85E8-4D9A-A7EC-8CC8148C2983}" destId="{B1C7129C-F572-42D4-A5FF-7F76949F0E18}" srcOrd="1" destOrd="0" parTransId="{AF5ADA5E-9E16-405F-964D-82B814EF5A00}" sibTransId="{8B283351-BF91-4BB2-8B5E-39A6A096EB04}"/>
    <dgm:cxn modelId="{6B10F836-79D9-426E-AB16-3D169EB1A3B8}" srcId="{23D98926-8EA3-4EB3-B4AD-9C9E99B8425F}" destId="{6B21A9C5-C764-46B9-8D60-D9A306B422C1}" srcOrd="0" destOrd="0" parTransId="{8337EF75-C69E-4470-BF58-C4B71BE007E0}" sibTransId="{E5531FCB-4927-4A04-8419-F9BFE5D8B726}"/>
    <dgm:cxn modelId="{8CD57BFE-C6FD-400A-84B9-EC1EBD5DDAE4}" type="presOf" srcId="{6B21A9C5-C764-46B9-8D60-D9A306B422C1}" destId="{FB1C89EE-FCBC-4615-880A-1F9E1296A632}" srcOrd="0" destOrd="0" presId="urn:microsoft.com/office/officeart/2005/8/layout/vList5"/>
    <dgm:cxn modelId="{83E30870-C620-4612-BBBC-A542F1ADE4EF}" type="presOf" srcId="{B1C7129C-F572-42D4-A5FF-7F76949F0E18}" destId="{585860CF-2B56-42CD-90A2-0492AA029B22}" srcOrd="0" destOrd="0" presId="urn:microsoft.com/office/officeart/2005/8/layout/vList5"/>
    <dgm:cxn modelId="{FCB29018-D024-46A8-B301-E6D728843BDE}" type="presOf" srcId="{8D4BCC69-CE3E-4857-887B-25A3A1A30CEC}" destId="{14A77219-D6D4-4694-AF47-66D98BECF40E}" srcOrd="0" destOrd="0" presId="urn:microsoft.com/office/officeart/2005/8/layout/vList5"/>
    <dgm:cxn modelId="{BD49B097-FCC4-4BF3-97AE-FCB69EF00D2B}" srcId="{B1C7129C-F572-42D4-A5FF-7F76949F0E18}" destId="{82BF791B-7674-49F2-A634-501D7462E37D}" srcOrd="0" destOrd="0" parTransId="{427747F9-3B62-4A25-AE44-04DC84D0E5DE}" sibTransId="{78CF0605-DE8D-4C6D-BB9F-79074C28AC12}"/>
    <dgm:cxn modelId="{D1DDA357-DF48-4B85-9C1F-78E301E16FD2}" type="presOf" srcId="{C8DAD8D2-D3CC-49C6-9392-BC0FE31B3D29}" destId="{79E26A60-DD18-4DBC-B35D-CE8E089715CD}" srcOrd="0" destOrd="0" presId="urn:microsoft.com/office/officeart/2005/8/layout/vList5"/>
    <dgm:cxn modelId="{47AEAEAF-48CD-4E79-84CD-79F070EA641B}" type="presParOf" srcId="{AB8B17F0-983A-4012-94E4-86E332746D52}" destId="{8D66996E-B462-41CE-969E-1BF5F215988B}" srcOrd="0" destOrd="0" presId="urn:microsoft.com/office/officeart/2005/8/layout/vList5"/>
    <dgm:cxn modelId="{1609D0AB-1BB0-41D6-9EA9-A3C85500B140}" type="presParOf" srcId="{8D66996E-B462-41CE-969E-1BF5F215988B}" destId="{9EDB9BAE-EBB0-457C-9C5D-9948B58DA225}" srcOrd="0" destOrd="0" presId="urn:microsoft.com/office/officeart/2005/8/layout/vList5"/>
    <dgm:cxn modelId="{909760E7-57C2-4BA5-B69D-00A3118FE98C}" type="presParOf" srcId="{8D66996E-B462-41CE-969E-1BF5F215988B}" destId="{FB1C89EE-FCBC-4615-880A-1F9E1296A632}" srcOrd="1" destOrd="0" presId="urn:microsoft.com/office/officeart/2005/8/layout/vList5"/>
    <dgm:cxn modelId="{76DC87B9-6DFD-4977-9B5B-D54B4E3B6C23}" type="presParOf" srcId="{AB8B17F0-983A-4012-94E4-86E332746D52}" destId="{1CBBE3B5-835E-4F76-AE96-40CE4C08D1FA}" srcOrd="1" destOrd="0" presId="urn:microsoft.com/office/officeart/2005/8/layout/vList5"/>
    <dgm:cxn modelId="{A5D8D01C-F459-4DAA-885F-717D1F922207}" type="presParOf" srcId="{AB8B17F0-983A-4012-94E4-86E332746D52}" destId="{099EAD7E-DD5A-4698-8587-D97337223D7E}" srcOrd="2" destOrd="0" presId="urn:microsoft.com/office/officeart/2005/8/layout/vList5"/>
    <dgm:cxn modelId="{9929217E-AA1F-49E2-9A25-57F701A545A7}" type="presParOf" srcId="{099EAD7E-DD5A-4698-8587-D97337223D7E}" destId="{585860CF-2B56-42CD-90A2-0492AA029B22}" srcOrd="0" destOrd="0" presId="urn:microsoft.com/office/officeart/2005/8/layout/vList5"/>
    <dgm:cxn modelId="{D4B235D4-3C1C-4776-85EF-6981005F669E}" type="presParOf" srcId="{099EAD7E-DD5A-4698-8587-D97337223D7E}" destId="{D942A049-F2A8-4BD5-9C86-CBBF1461243D}" srcOrd="1" destOrd="0" presId="urn:microsoft.com/office/officeart/2005/8/layout/vList5"/>
    <dgm:cxn modelId="{8FADACF2-B043-4583-A577-53D9B9E0B400}" type="presParOf" srcId="{AB8B17F0-983A-4012-94E4-86E332746D52}" destId="{6E88C1F5-ECE3-4B37-A3BE-F7B4F2E4701D}" srcOrd="3" destOrd="0" presId="urn:microsoft.com/office/officeart/2005/8/layout/vList5"/>
    <dgm:cxn modelId="{14AD05ED-EACF-4A4C-BDDC-BA8C0DDB30DF}" type="presParOf" srcId="{AB8B17F0-983A-4012-94E4-86E332746D52}" destId="{E4152AFF-7FA2-4127-B2BA-37DEA9C9DB10}" srcOrd="4" destOrd="0" presId="urn:microsoft.com/office/officeart/2005/8/layout/vList5"/>
    <dgm:cxn modelId="{7C08BFE7-5FC1-40FB-A337-19C01A95FDF7}" type="presParOf" srcId="{E4152AFF-7FA2-4127-B2BA-37DEA9C9DB10}" destId="{79E26A60-DD18-4DBC-B35D-CE8E089715CD}" srcOrd="0" destOrd="0" presId="urn:microsoft.com/office/officeart/2005/8/layout/vList5"/>
    <dgm:cxn modelId="{B0BBB6FF-1258-495B-BBFA-D98A355C8721}" type="presParOf" srcId="{E4152AFF-7FA2-4127-B2BA-37DEA9C9DB10}" destId="{14A77219-D6D4-4694-AF47-66D98BECF40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CBCCE1-4FA8-4830-8520-50F02B85D68A}" type="doc">
      <dgm:prSet loTypeId="urn:microsoft.com/office/officeart/2005/8/layout/vList2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210165B0-643C-4CE7-9AA9-ADE7EE655776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Rows: 7032 | Columns: 24</a:t>
          </a:r>
          <a:endParaRPr lang="en-I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B248EF39-8D92-4FFE-9A16-604691AEEFB3}" type="parTrans" cxnId="{A6E55B6D-1B78-4F8E-B303-4341DD9BE1EA}">
      <dgm:prSet/>
      <dgm:spPr/>
      <dgm:t>
        <a:bodyPr/>
        <a:lstStyle/>
        <a:p>
          <a:endParaRPr lang="en-IN"/>
        </a:p>
      </dgm:t>
    </dgm:pt>
    <dgm:pt modelId="{07CAB6FA-6DBA-4006-9F08-15E5D026E82B}" type="sibTrans" cxnId="{A6E55B6D-1B78-4F8E-B303-4341DD9BE1EA}">
      <dgm:prSet/>
      <dgm:spPr/>
      <dgm:t>
        <a:bodyPr/>
        <a:lstStyle/>
        <a:p>
          <a:endParaRPr lang="en-IN"/>
        </a:p>
      </dgm:t>
    </dgm:pt>
    <dgm:pt modelId="{5EF53B8D-B81A-412F-8221-12AC1B29560E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Removed nulls, dropped irrelevant columns</a:t>
          </a:r>
          <a:endParaRPr lang="en-I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6A9722E8-5C88-4FA4-B2B9-7A3AE51BCA41}" type="parTrans" cxnId="{8BA586DA-3ECA-4E8E-A813-5D524064A9A6}">
      <dgm:prSet/>
      <dgm:spPr/>
      <dgm:t>
        <a:bodyPr/>
        <a:lstStyle/>
        <a:p>
          <a:endParaRPr lang="en-IN"/>
        </a:p>
      </dgm:t>
    </dgm:pt>
    <dgm:pt modelId="{3A0941D7-302D-41D9-9A25-98E27120C04C}" type="sibTrans" cxnId="{8BA586DA-3ECA-4E8E-A813-5D524064A9A6}">
      <dgm:prSet/>
      <dgm:spPr/>
      <dgm:t>
        <a:bodyPr/>
        <a:lstStyle/>
        <a:p>
          <a:endParaRPr lang="en-IN"/>
        </a:p>
      </dgm:t>
    </dgm:pt>
    <dgm:pt modelId="{C272A4EF-98DC-464F-A28E-D14FB783B8D1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Encoded features (Payment, Internet, Contract)</a:t>
          </a:r>
          <a:endParaRPr lang="en-I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4D4A9622-8ABC-4D25-AA60-159688630E6D}" type="parTrans" cxnId="{C1946B23-CFF1-4BEF-B52B-361B9971415A}">
      <dgm:prSet/>
      <dgm:spPr/>
      <dgm:t>
        <a:bodyPr/>
        <a:lstStyle/>
        <a:p>
          <a:endParaRPr lang="en-IN"/>
        </a:p>
      </dgm:t>
    </dgm:pt>
    <dgm:pt modelId="{C572720D-5051-47CE-9DB9-807B8184EFF7}" type="sibTrans" cxnId="{C1946B23-CFF1-4BEF-B52B-361B9971415A}">
      <dgm:prSet/>
      <dgm:spPr/>
      <dgm:t>
        <a:bodyPr/>
        <a:lstStyle/>
        <a:p>
          <a:endParaRPr lang="en-IN"/>
        </a:p>
      </dgm:t>
    </dgm:pt>
    <dgm:pt modelId="{40F0A4FD-4C0F-4C31-812C-385C68DE3D00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Engineered Churn Score, Segment Labels</a:t>
          </a:r>
          <a:endParaRPr lang="en-I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8DF8178E-6D97-41F6-A607-03A8F408BC7C}" type="parTrans" cxnId="{3D02DBF5-0CAD-4B05-92BA-ECAD85C4478A}">
      <dgm:prSet/>
      <dgm:spPr/>
      <dgm:t>
        <a:bodyPr/>
        <a:lstStyle/>
        <a:p>
          <a:endParaRPr lang="en-IN"/>
        </a:p>
      </dgm:t>
    </dgm:pt>
    <dgm:pt modelId="{237311B7-129E-4511-BE69-431182DCBA59}" type="sibTrans" cxnId="{3D02DBF5-0CAD-4B05-92BA-ECAD85C4478A}">
      <dgm:prSet/>
      <dgm:spPr/>
      <dgm:t>
        <a:bodyPr/>
        <a:lstStyle/>
        <a:p>
          <a:endParaRPr lang="en-IN"/>
        </a:p>
      </dgm:t>
    </dgm:pt>
    <dgm:pt modelId="{C15E9C1C-BE1C-413B-8A91-2AFF4F5CF9E6}" type="pres">
      <dgm:prSet presAssocID="{27CBCCE1-4FA8-4830-8520-50F02B85D68A}" presName="linear" presStyleCnt="0">
        <dgm:presLayoutVars>
          <dgm:animLvl val="lvl"/>
          <dgm:resizeHandles val="exact"/>
        </dgm:presLayoutVars>
      </dgm:prSet>
      <dgm:spPr/>
    </dgm:pt>
    <dgm:pt modelId="{B902968C-9809-471E-8A3D-B46B05E7F1EF}" type="pres">
      <dgm:prSet presAssocID="{210165B0-643C-4CE7-9AA9-ADE7EE65577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18AF633-5E56-41D6-A92E-31A473E49713}" type="pres">
      <dgm:prSet presAssocID="{07CAB6FA-6DBA-4006-9F08-15E5D026E82B}" presName="spacer" presStyleCnt="0"/>
      <dgm:spPr/>
    </dgm:pt>
    <dgm:pt modelId="{59EA1475-9D22-4EB5-A5CE-4E9381773209}" type="pres">
      <dgm:prSet presAssocID="{5EF53B8D-B81A-412F-8221-12AC1B29560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58F36A3-87E3-4CD3-B21F-03F81C4ED2A1}" type="pres">
      <dgm:prSet presAssocID="{3A0941D7-302D-41D9-9A25-98E27120C04C}" presName="spacer" presStyleCnt="0"/>
      <dgm:spPr/>
    </dgm:pt>
    <dgm:pt modelId="{446525C7-826D-4E96-98C7-11AE37E5545B}" type="pres">
      <dgm:prSet presAssocID="{C272A4EF-98DC-464F-A28E-D14FB783B8D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1D37DE3-78D4-48F8-9ABC-0FAE2E74703E}" type="pres">
      <dgm:prSet presAssocID="{C572720D-5051-47CE-9DB9-807B8184EFF7}" presName="spacer" presStyleCnt="0"/>
      <dgm:spPr/>
    </dgm:pt>
    <dgm:pt modelId="{4FBA70E1-2B8E-4F10-9E9E-3380BB5696D1}" type="pres">
      <dgm:prSet presAssocID="{40F0A4FD-4C0F-4C31-812C-385C68DE3D0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F847476-B459-4287-8293-A48C9878320C}" type="presOf" srcId="{27CBCCE1-4FA8-4830-8520-50F02B85D68A}" destId="{C15E9C1C-BE1C-413B-8A91-2AFF4F5CF9E6}" srcOrd="0" destOrd="0" presId="urn:microsoft.com/office/officeart/2005/8/layout/vList2"/>
    <dgm:cxn modelId="{BDAA97C4-30A9-4E11-ABE1-857C3941AB5A}" type="presOf" srcId="{40F0A4FD-4C0F-4C31-812C-385C68DE3D00}" destId="{4FBA70E1-2B8E-4F10-9E9E-3380BB5696D1}" srcOrd="0" destOrd="0" presId="urn:microsoft.com/office/officeart/2005/8/layout/vList2"/>
    <dgm:cxn modelId="{0DE6D8E6-EA67-4E3C-B65A-2027C7201068}" type="presOf" srcId="{5EF53B8D-B81A-412F-8221-12AC1B29560E}" destId="{59EA1475-9D22-4EB5-A5CE-4E9381773209}" srcOrd="0" destOrd="0" presId="urn:microsoft.com/office/officeart/2005/8/layout/vList2"/>
    <dgm:cxn modelId="{8BA586DA-3ECA-4E8E-A813-5D524064A9A6}" srcId="{27CBCCE1-4FA8-4830-8520-50F02B85D68A}" destId="{5EF53B8D-B81A-412F-8221-12AC1B29560E}" srcOrd="1" destOrd="0" parTransId="{6A9722E8-5C88-4FA4-B2B9-7A3AE51BCA41}" sibTransId="{3A0941D7-302D-41D9-9A25-98E27120C04C}"/>
    <dgm:cxn modelId="{3D02DBF5-0CAD-4B05-92BA-ECAD85C4478A}" srcId="{27CBCCE1-4FA8-4830-8520-50F02B85D68A}" destId="{40F0A4FD-4C0F-4C31-812C-385C68DE3D00}" srcOrd="3" destOrd="0" parTransId="{8DF8178E-6D97-41F6-A607-03A8F408BC7C}" sibTransId="{237311B7-129E-4511-BE69-431182DCBA59}"/>
    <dgm:cxn modelId="{C1946B23-CFF1-4BEF-B52B-361B9971415A}" srcId="{27CBCCE1-4FA8-4830-8520-50F02B85D68A}" destId="{C272A4EF-98DC-464F-A28E-D14FB783B8D1}" srcOrd="2" destOrd="0" parTransId="{4D4A9622-8ABC-4D25-AA60-159688630E6D}" sibTransId="{C572720D-5051-47CE-9DB9-807B8184EFF7}"/>
    <dgm:cxn modelId="{A6E55B6D-1B78-4F8E-B303-4341DD9BE1EA}" srcId="{27CBCCE1-4FA8-4830-8520-50F02B85D68A}" destId="{210165B0-643C-4CE7-9AA9-ADE7EE655776}" srcOrd="0" destOrd="0" parTransId="{B248EF39-8D92-4FFE-9A16-604691AEEFB3}" sibTransId="{07CAB6FA-6DBA-4006-9F08-15E5D026E82B}"/>
    <dgm:cxn modelId="{FC7D9176-A2F3-42B8-8614-C7679FB756DD}" type="presOf" srcId="{C272A4EF-98DC-464F-A28E-D14FB783B8D1}" destId="{446525C7-826D-4E96-98C7-11AE37E5545B}" srcOrd="0" destOrd="0" presId="urn:microsoft.com/office/officeart/2005/8/layout/vList2"/>
    <dgm:cxn modelId="{16AC4ABB-52F0-4558-9FDD-DCB18013ACDF}" type="presOf" srcId="{210165B0-643C-4CE7-9AA9-ADE7EE655776}" destId="{B902968C-9809-471E-8A3D-B46B05E7F1EF}" srcOrd="0" destOrd="0" presId="urn:microsoft.com/office/officeart/2005/8/layout/vList2"/>
    <dgm:cxn modelId="{8D7FE61B-B110-4BB0-8A79-D09ED788B68A}" type="presParOf" srcId="{C15E9C1C-BE1C-413B-8A91-2AFF4F5CF9E6}" destId="{B902968C-9809-471E-8A3D-B46B05E7F1EF}" srcOrd="0" destOrd="0" presId="urn:microsoft.com/office/officeart/2005/8/layout/vList2"/>
    <dgm:cxn modelId="{1E51E8D4-8067-4071-80CA-FD8A426EC94E}" type="presParOf" srcId="{C15E9C1C-BE1C-413B-8A91-2AFF4F5CF9E6}" destId="{C18AF633-5E56-41D6-A92E-31A473E49713}" srcOrd="1" destOrd="0" presId="urn:microsoft.com/office/officeart/2005/8/layout/vList2"/>
    <dgm:cxn modelId="{B07BE775-3928-46F4-9D83-918D41F296B6}" type="presParOf" srcId="{C15E9C1C-BE1C-413B-8A91-2AFF4F5CF9E6}" destId="{59EA1475-9D22-4EB5-A5CE-4E9381773209}" srcOrd="2" destOrd="0" presId="urn:microsoft.com/office/officeart/2005/8/layout/vList2"/>
    <dgm:cxn modelId="{C2D8325B-9293-46F9-AAC1-BC5ACAAA61B0}" type="presParOf" srcId="{C15E9C1C-BE1C-413B-8A91-2AFF4F5CF9E6}" destId="{858F36A3-87E3-4CD3-B21F-03F81C4ED2A1}" srcOrd="3" destOrd="0" presId="urn:microsoft.com/office/officeart/2005/8/layout/vList2"/>
    <dgm:cxn modelId="{41A12B6E-2145-414F-9ABF-36FB356373C5}" type="presParOf" srcId="{C15E9C1C-BE1C-413B-8A91-2AFF4F5CF9E6}" destId="{446525C7-826D-4E96-98C7-11AE37E5545B}" srcOrd="4" destOrd="0" presId="urn:microsoft.com/office/officeart/2005/8/layout/vList2"/>
    <dgm:cxn modelId="{F5E8DDE5-1637-4CED-B897-CBE2CF38B46A}" type="presParOf" srcId="{C15E9C1C-BE1C-413B-8A91-2AFF4F5CF9E6}" destId="{F1D37DE3-78D4-48F8-9ABC-0FAE2E74703E}" srcOrd="5" destOrd="0" presId="urn:microsoft.com/office/officeart/2005/8/layout/vList2"/>
    <dgm:cxn modelId="{A99734F3-235B-476E-96A4-95F754DFF519}" type="presParOf" srcId="{C15E9C1C-BE1C-413B-8A91-2AFF4F5CF9E6}" destId="{4FBA70E1-2B8E-4F10-9E9E-3380BB5696D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FB4975-02C1-455F-95E6-A007CBD58F5E}" type="doc">
      <dgm:prSet loTypeId="urn:microsoft.com/office/officeart/2008/layout/VerticalCurvedList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9DE9DA6B-A5BE-406D-A95E-644FBEB980E4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IN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Algorithm: Logistic Regression</a:t>
          </a:r>
          <a:endParaRPr lang="en-IN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A3551591-B7A1-45A0-836A-65D5299A0222}" type="parTrans" cxnId="{EDD9EDDF-22D1-4F5C-B87E-EE09C5C3D00F}">
      <dgm:prSet/>
      <dgm:spPr/>
      <dgm:t>
        <a:bodyPr/>
        <a:lstStyle/>
        <a:p>
          <a:endParaRPr lang="en-IN"/>
        </a:p>
      </dgm:t>
    </dgm:pt>
    <dgm:pt modelId="{B19B6439-9483-4756-B57F-5F90199638A1}" type="sibTrans" cxnId="{EDD9EDDF-22D1-4F5C-B87E-EE09C5C3D00F}">
      <dgm:prSet/>
      <dgm:spPr/>
      <dgm:t>
        <a:bodyPr/>
        <a:lstStyle/>
        <a:p>
          <a:endParaRPr lang="en-IN"/>
        </a:p>
      </dgm:t>
    </dgm:pt>
    <dgm:pt modelId="{5B5E6035-8E34-405B-BCFC-818D65969250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Feature Scaling: </a:t>
          </a:r>
          <a:r>
            <a:rPr lang="en-IN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StandardScaler</a:t>
          </a:r>
          <a:endParaRPr lang="en-I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2D42D74A-2592-4CC4-9890-B15ECACBC740}" type="parTrans" cxnId="{7DB0ADFC-7253-4AD9-AEEC-E67D529C2B09}">
      <dgm:prSet/>
      <dgm:spPr/>
      <dgm:t>
        <a:bodyPr/>
        <a:lstStyle/>
        <a:p>
          <a:endParaRPr lang="en-IN"/>
        </a:p>
      </dgm:t>
    </dgm:pt>
    <dgm:pt modelId="{45B371E4-3B02-4B6C-A001-DE08CBA63314}" type="sibTrans" cxnId="{7DB0ADFC-7253-4AD9-AEEC-E67D529C2B09}">
      <dgm:prSet/>
      <dgm:spPr/>
      <dgm:t>
        <a:bodyPr/>
        <a:lstStyle/>
        <a:p>
          <a:endParaRPr lang="en-IN"/>
        </a:p>
      </dgm:t>
    </dgm:pt>
    <dgm:pt modelId="{B3E29998-BCC8-4985-8F89-EC6DDA245236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Model Accuracy: ~73%</a:t>
          </a:r>
          <a:endParaRPr lang="en-I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D23C390E-8C0F-492C-85DA-7734B074DE16}" type="parTrans" cxnId="{7FFACC98-E51F-41DD-96C5-86B69FD3605A}">
      <dgm:prSet/>
      <dgm:spPr/>
      <dgm:t>
        <a:bodyPr/>
        <a:lstStyle/>
        <a:p>
          <a:endParaRPr lang="en-IN"/>
        </a:p>
      </dgm:t>
    </dgm:pt>
    <dgm:pt modelId="{5DE72677-2335-4E83-9945-D91AF20ECB1E}" type="sibTrans" cxnId="{7FFACC98-E51F-41DD-96C5-86B69FD3605A}">
      <dgm:prSet/>
      <dgm:spPr/>
      <dgm:t>
        <a:bodyPr/>
        <a:lstStyle/>
        <a:p>
          <a:endParaRPr lang="en-IN"/>
        </a:p>
      </dgm:t>
    </dgm:pt>
    <dgm:pt modelId="{936BCB3F-43F1-433F-AD5D-56443868BB6B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Top Drivers: Churn Score, Total Charges, Internet Service</a:t>
          </a:r>
          <a:endParaRPr lang="en-I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58A0A2BF-23B8-43EC-862E-82CEBFCD4426}" type="parTrans" cxnId="{418B7D6A-3DD2-41AA-9D9C-8919B34E3D2D}">
      <dgm:prSet/>
      <dgm:spPr/>
      <dgm:t>
        <a:bodyPr/>
        <a:lstStyle/>
        <a:p>
          <a:endParaRPr lang="en-IN"/>
        </a:p>
      </dgm:t>
    </dgm:pt>
    <dgm:pt modelId="{03A6CF91-9C40-4156-AE08-5D660E54C965}" type="sibTrans" cxnId="{418B7D6A-3DD2-41AA-9D9C-8919B34E3D2D}">
      <dgm:prSet/>
      <dgm:spPr/>
      <dgm:t>
        <a:bodyPr/>
        <a:lstStyle/>
        <a:p>
          <a:endParaRPr lang="en-IN"/>
        </a:p>
      </dgm:t>
    </dgm:pt>
    <dgm:pt modelId="{11E5311A-F38B-4FDF-8E90-A17C5601F1DD}" type="pres">
      <dgm:prSet presAssocID="{9FFB4975-02C1-455F-95E6-A007CBD58F5E}" presName="Name0" presStyleCnt="0">
        <dgm:presLayoutVars>
          <dgm:chMax val="7"/>
          <dgm:chPref val="7"/>
          <dgm:dir/>
        </dgm:presLayoutVars>
      </dgm:prSet>
      <dgm:spPr/>
    </dgm:pt>
    <dgm:pt modelId="{2C1A7514-5FF4-4268-B4D8-0CA80FAC2E35}" type="pres">
      <dgm:prSet presAssocID="{9FFB4975-02C1-455F-95E6-A007CBD58F5E}" presName="Name1" presStyleCnt="0"/>
      <dgm:spPr/>
    </dgm:pt>
    <dgm:pt modelId="{3719C903-E416-4AC6-BC23-EE1A3BC93E2A}" type="pres">
      <dgm:prSet presAssocID="{9FFB4975-02C1-455F-95E6-A007CBD58F5E}" presName="cycle" presStyleCnt="0"/>
      <dgm:spPr/>
    </dgm:pt>
    <dgm:pt modelId="{005266F8-9021-441E-B005-7EF214EA2A32}" type="pres">
      <dgm:prSet presAssocID="{9FFB4975-02C1-455F-95E6-A007CBD58F5E}" presName="srcNode" presStyleLbl="node1" presStyleIdx="0" presStyleCnt="4"/>
      <dgm:spPr/>
    </dgm:pt>
    <dgm:pt modelId="{797475BD-D0FD-48F5-A720-8DF72A0B303A}" type="pres">
      <dgm:prSet presAssocID="{9FFB4975-02C1-455F-95E6-A007CBD58F5E}" presName="conn" presStyleLbl="parChTrans1D2" presStyleIdx="0" presStyleCnt="1"/>
      <dgm:spPr/>
    </dgm:pt>
    <dgm:pt modelId="{87D01922-DA69-4E4F-8C20-840E99758BF3}" type="pres">
      <dgm:prSet presAssocID="{9FFB4975-02C1-455F-95E6-A007CBD58F5E}" presName="extraNode" presStyleLbl="node1" presStyleIdx="0" presStyleCnt="4"/>
      <dgm:spPr/>
    </dgm:pt>
    <dgm:pt modelId="{66D74DAD-B257-481C-A636-260DA65CDAF4}" type="pres">
      <dgm:prSet presAssocID="{9FFB4975-02C1-455F-95E6-A007CBD58F5E}" presName="dstNode" presStyleLbl="node1" presStyleIdx="0" presStyleCnt="4"/>
      <dgm:spPr/>
    </dgm:pt>
    <dgm:pt modelId="{55BA450E-FF78-492A-938C-E974716812D6}" type="pres">
      <dgm:prSet presAssocID="{9DE9DA6B-A5BE-406D-A95E-644FBEB980E4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18A052A-8108-4FCA-BE92-637E247B4C84}" type="pres">
      <dgm:prSet presAssocID="{9DE9DA6B-A5BE-406D-A95E-644FBEB980E4}" presName="accent_1" presStyleCnt="0"/>
      <dgm:spPr/>
    </dgm:pt>
    <dgm:pt modelId="{3DD8203B-7A45-4193-8ED8-BCA915A983DF}" type="pres">
      <dgm:prSet presAssocID="{9DE9DA6B-A5BE-406D-A95E-644FBEB980E4}" presName="accentRepeatNode" presStyleLbl="solidFgAcc1" presStyleIdx="0" presStyleCnt="4"/>
      <dgm:spPr/>
    </dgm:pt>
    <dgm:pt modelId="{C66196CA-CD34-40FF-AE56-AFA3C6785F85}" type="pres">
      <dgm:prSet presAssocID="{5B5E6035-8E34-405B-BCFC-818D65969250}" presName="text_2" presStyleLbl="node1" presStyleIdx="1" presStyleCnt="4" custLinFactNeighborX="78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16E147-AAF5-4294-B543-8B27A9F07EB7}" type="pres">
      <dgm:prSet presAssocID="{5B5E6035-8E34-405B-BCFC-818D65969250}" presName="accent_2" presStyleCnt="0"/>
      <dgm:spPr/>
    </dgm:pt>
    <dgm:pt modelId="{D99FCEE6-036C-47D9-BB99-D8D46A7E435D}" type="pres">
      <dgm:prSet presAssocID="{5B5E6035-8E34-405B-BCFC-818D65969250}" presName="accentRepeatNode" presStyleLbl="solidFgAcc1" presStyleIdx="1" presStyleCnt="4"/>
      <dgm:spPr/>
    </dgm:pt>
    <dgm:pt modelId="{8E938D93-DEE9-4F14-951A-837EEFA4AAE5}" type="pres">
      <dgm:prSet presAssocID="{B3E29998-BCC8-4985-8F89-EC6DDA245236}" presName="text_3" presStyleLbl="node1" presStyleIdx="2" presStyleCnt="4" custLinFactNeighborX="78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F1949E4-05EA-4C93-A3DA-040B0FAE7683}" type="pres">
      <dgm:prSet presAssocID="{B3E29998-BCC8-4985-8F89-EC6DDA245236}" presName="accent_3" presStyleCnt="0"/>
      <dgm:spPr/>
    </dgm:pt>
    <dgm:pt modelId="{0F91B088-CBD6-46BB-B94A-1D888C2524E1}" type="pres">
      <dgm:prSet presAssocID="{B3E29998-BCC8-4985-8F89-EC6DDA245236}" presName="accentRepeatNode" presStyleLbl="solidFgAcc1" presStyleIdx="2" presStyleCnt="4"/>
      <dgm:spPr/>
    </dgm:pt>
    <dgm:pt modelId="{7890A595-E44D-47FE-B02B-B5D279F9E476}" type="pres">
      <dgm:prSet presAssocID="{936BCB3F-43F1-433F-AD5D-56443868BB6B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5921F59-11BD-439D-A5D3-94CD6EDC89C7}" type="pres">
      <dgm:prSet presAssocID="{936BCB3F-43F1-433F-AD5D-56443868BB6B}" presName="accent_4" presStyleCnt="0"/>
      <dgm:spPr/>
    </dgm:pt>
    <dgm:pt modelId="{650FAE5E-79CF-4157-BB78-CDE887592E1C}" type="pres">
      <dgm:prSet presAssocID="{936BCB3F-43F1-433F-AD5D-56443868BB6B}" presName="accentRepeatNode" presStyleLbl="solidFgAcc1" presStyleIdx="3" presStyleCnt="4"/>
      <dgm:spPr/>
    </dgm:pt>
  </dgm:ptLst>
  <dgm:cxnLst>
    <dgm:cxn modelId="{7DACCBA2-E0E4-4A44-AD39-11AB988E763B}" type="presOf" srcId="{9FFB4975-02C1-455F-95E6-A007CBD58F5E}" destId="{11E5311A-F38B-4FDF-8E90-A17C5601F1DD}" srcOrd="0" destOrd="0" presId="urn:microsoft.com/office/officeart/2008/layout/VerticalCurvedList"/>
    <dgm:cxn modelId="{07A0536C-DDF7-4183-B303-6F98C2F4BB58}" type="presOf" srcId="{936BCB3F-43F1-433F-AD5D-56443868BB6B}" destId="{7890A595-E44D-47FE-B02B-B5D279F9E476}" srcOrd="0" destOrd="0" presId="urn:microsoft.com/office/officeart/2008/layout/VerticalCurvedList"/>
    <dgm:cxn modelId="{EDD9EDDF-22D1-4F5C-B87E-EE09C5C3D00F}" srcId="{9FFB4975-02C1-455F-95E6-A007CBD58F5E}" destId="{9DE9DA6B-A5BE-406D-A95E-644FBEB980E4}" srcOrd="0" destOrd="0" parTransId="{A3551591-B7A1-45A0-836A-65D5299A0222}" sibTransId="{B19B6439-9483-4756-B57F-5F90199638A1}"/>
    <dgm:cxn modelId="{418B7D6A-3DD2-41AA-9D9C-8919B34E3D2D}" srcId="{9FFB4975-02C1-455F-95E6-A007CBD58F5E}" destId="{936BCB3F-43F1-433F-AD5D-56443868BB6B}" srcOrd="3" destOrd="0" parTransId="{58A0A2BF-23B8-43EC-862E-82CEBFCD4426}" sibTransId="{03A6CF91-9C40-4156-AE08-5D660E54C965}"/>
    <dgm:cxn modelId="{C346D258-BD51-47CD-B716-76D56C3559D7}" type="presOf" srcId="{5B5E6035-8E34-405B-BCFC-818D65969250}" destId="{C66196CA-CD34-40FF-AE56-AFA3C6785F85}" srcOrd="0" destOrd="0" presId="urn:microsoft.com/office/officeart/2008/layout/VerticalCurvedList"/>
    <dgm:cxn modelId="{7FFACC98-E51F-41DD-96C5-86B69FD3605A}" srcId="{9FFB4975-02C1-455F-95E6-A007CBD58F5E}" destId="{B3E29998-BCC8-4985-8F89-EC6DDA245236}" srcOrd="2" destOrd="0" parTransId="{D23C390E-8C0F-492C-85DA-7734B074DE16}" sibTransId="{5DE72677-2335-4E83-9945-D91AF20ECB1E}"/>
    <dgm:cxn modelId="{CF6652C6-2776-4C1B-ABB8-5306E9FB468F}" type="presOf" srcId="{B19B6439-9483-4756-B57F-5F90199638A1}" destId="{797475BD-D0FD-48F5-A720-8DF72A0B303A}" srcOrd="0" destOrd="0" presId="urn:microsoft.com/office/officeart/2008/layout/VerticalCurvedList"/>
    <dgm:cxn modelId="{F1C6BE58-50E0-4B61-B6A9-34A8F240B0ED}" type="presOf" srcId="{B3E29998-BCC8-4985-8F89-EC6DDA245236}" destId="{8E938D93-DEE9-4F14-951A-837EEFA4AAE5}" srcOrd="0" destOrd="0" presId="urn:microsoft.com/office/officeart/2008/layout/VerticalCurvedList"/>
    <dgm:cxn modelId="{8B5DDAB7-E87E-40CB-999A-35226AE3F54F}" type="presOf" srcId="{9DE9DA6B-A5BE-406D-A95E-644FBEB980E4}" destId="{55BA450E-FF78-492A-938C-E974716812D6}" srcOrd="0" destOrd="0" presId="urn:microsoft.com/office/officeart/2008/layout/VerticalCurvedList"/>
    <dgm:cxn modelId="{7DB0ADFC-7253-4AD9-AEEC-E67D529C2B09}" srcId="{9FFB4975-02C1-455F-95E6-A007CBD58F5E}" destId="{5B5E6035-8E34-405B-BCFC-818D65969250}" srcOrd="1" destOrd="0" parTransId="{2D42D74A-2592-4CC4-9890-B15ECACBC740}" sibTransId="{45B371E4-3B02-4B6C-A001-DE08CBA63314}"/>
    <dgm:cxn modelId="{5F69794C-6E33-4293-A2CD-B2AA95078651}" type="presParOf" srcId="{11E5311A-F38B-4FDF-8E90-A17C5601F1DD}" destId="{2C1A7514-5FF4-4268-B4D8-0CA80FAC2E35}" srcOrd="0" destOrd="0" presId="urn:microsoft.com/office/officeart/2008/layout/VerticalCurvedList"/>
    <dgm:cxn modelId="{40DB27B5-0822-4143-83B2-2312BFB99E04}" type="presParOf" srcId="{2C1A7514-5FF4-4268-B4D8-0CA80FAC2E35}" destId="{3719C903-E416-4AC6-BC23-EE1A3BC93E2A}" srcOrd="0" destOrd="0" presId="urn:microsoft.com/office/officeart/2008/layout/VerticalCurvedList"/>
    <dgm:cxn modelId="{8C985CD6-2B3A-47AD-B7E2-1A0D926B7B01}" type="presParOf" srcId="{3719C903-E416-4AC6-BC23-EE1A3BC93E2A}" destId="{005266F8-9021-441E-B005-7EF214EA2A32}" srcOrd="0" destOrd="0" presId="urn:microsoft.com/office/officeart/2008/layout/VerticalCurvedList"/>
    <dgm:cxn modelId="{D768BF62-26F8-4DBF-ABC2-0559CA1EFA34}" type="presParOf" srcId="{3719C903-E416-4AC6-BC23-EE1A3BC93E2A}" destId="{797475BD-D0FD-48F5-A720-8DF72A0B303A}" srcOrd="1" destOrd="0" presId="urn:microsoft.com/office/officeart/2008/layout/VerticalCurvedList"/>
    <dgm:cxn modelId="{BF4C8594-D8A8-445C-A57F-C6596B07060F}" type="presParOf" srcId="{3719C903-E416-4AC6-BC23-EE1A3BC93E2A}" destId="{87D01922-DA69-4E4F-8C20-840E99758BF3}" srcOrd="2" destOrd="0" presId="urn:microsoft.com/office/officeart/2008/layout/VerticalCurvedList"/>
    <dgm:cxn modelId="{B93C4B9B-C115-4C62-AAA6-56D3B58A4F65}" type="presParOf" srcId="{3719C903-E416-4AC6-BC23-EE1A3BC93E2A}" destId="{66D74DAD-B257-481C-A636-260DA65CDAF4}" srcOrd="3" destOrd="0" presId="urn:microsoft.com/office/officeart/2008/layout/VerticalCurvedList"/>
    <dgm:cxn modelId="{F94D2388-DAD9-4990-9103-FEBBBB8CF1FB}" type="presParOf" srcId="{2C1A7514-5FF4-4268-B4D8-0CA80FAC2E35}" destId="{55BA450E-FF78-492A-938C-E974716812D6}" srcOrd="1" destOrd="0" presId="urn:microsoft.com/office/officeart/2008/layout/VerticalCurvedList"/>
    <dgm:cxn modelId="{1E915279-F8EE-41ED-832B-7143DBB87477}" type="presParOf" srcId="{2C1A7514-5FF4-4268-B4D8-0CA80FAC2E35}" destId="{818A052A-8108-4FCA-BE92-637E247B4C84}" srcOrd="2" destOrd="0" presId="urn:microsoft.com/office/officeart/2008/layout/VerticalCurvedList"/>
    <dgm:cxn modelId="{F7543A4A-E9E4-4A47-949B-5C126834D79A}" type="presParOf" srcId="{818A052A-8108-4FCA-BE92-637E247B4C84}" destId="{3DD8203B-7A45-4193-8ED8-BCA915A983DF}" srcOrd="0" destOrd="0" presId="urn:microsoft.com/office/officeart/2008/layout/VerticalCurvedList"/>
    <dgm:cxn modelId="{9E39D438-DE43-4764-9EE3-685EFB9C44AF}" type="presParOf" srcId="{2C1A7514-5FF4-4268-B4D8-0CA80FAC2E35}" destId="{C66196CA-CD34-40FF-AE56-AFA3C6785F85}" srcOrd="3" destOrd="0" presId="urn:microsoft.com/office/officeart/2008/layout/VerticalCurvedList"/>
    <dgm:cxn modelId="{22CED2A5-5E9B-4869-93AE-77FCEA811C93}" type="presParOf" srcId="{2C1A7514-5FF4-4268-B4D8-0CA80FAC2E35}" destId="{E516E147-AAF5-4294-B543-8B27A9F07EB7}" srcOrd="4" destOrd="0" presId="urn:microsoft.com/office/officeart/2008/layout/VerticalCurvedList"/>
    <dgm:cxn modelId="{94535C31-53D6-4E62-971A-AC25C5BC5798}" type="presParOf" srcId="{E516E147-AAF5-4294-B543-8B27A9F07EB7}" destId="{D99FCEE6-036C-47D9-BB99-D8D46A7E435D}" srcOrd="0" destOrd="0" presId="urn:microsoft.com/office/officeart/2008/layout/VerticalCurvedList"/>
    <dgm:cxn modelId="{CFE0BB40-7D82-442F-8B1E-06887B1F3DF2}" type="presParOf" srcId="{2C1A7514-5FF4-4268-B4D8-0CA80FAC2E35}" destId="{8E938D93-DEE9-4F14-951A-837EEFA4AAE5}" srcOrd="5" destOrd="0" presId="urn:microsoft.com/office/officeart/2008/layout/VerticalCurvedList"/>
    <dgm:cxn modelId="{ECBE3FEF-4BBC-4768-A25E-673D32F7DB63}" type="presParOf" srcId="{2C1A7514-5FF4-4268-B4D8-0CA80FAC2E35}" destId="{2F1949E4-05EA-4C93-A3DA-040B0FAE7683}" srcOrd="6" destOrd="0" presId="urn:microsoft.com/office/officeart/2008/layout/VerticalCurvedList"/>
    <dgm:cxn modelId="{6C32B4CF-45C1-4A9B-870D-C2EE331178A6}" type="presParOf" srcId="{2F1949E4-05EA-4C93-A3DA-040B0FAE7683}" destId="{0F91B088-CBD6-46BB-B94A-1D888C2524E1}" srcOrd="0" destOrd="0" presId="urn:microsoft.com/office/officeart/2008/layout/VerticalCurvedList"/>
    <dgm:cxn modelId="{BB79157C-99D8-4382-A856-D722F2F82D78}" type="presParOf" srcId="{2C1A7514-5FF4-4268-B4D8-0CA80FAC2E35}" destId="{7890A595-E44D-47FE-B02B-B5D279F9E476}" srcOrd="7" destOrd="0" presId="urn:microsoft.com/office/officeart/2008/layout/VerticalCurvedList"/>
    <dgm:cxn modelId="{40B4E80C-0246-4F32-9727-5968D78D462C}" type="presParOf" srcId="{2C1A7514-5FF4-4268-B4D8-0CA80FAC2E35}" destId="{C5921F59-11BD-439D-A5D3-94CD6EDC89C7}" srcOrd="8" destOrd="0" presId="urn:microsoft.com/office/officeart/2008/layout/VerticalCurvedList"/>
    <dgm:cxn modelId="{10EAA976-04C5-4214-BC86-3819CAED1BE4}" type="presParOf" srcId="{C5921F59-11BD-439D-A5D3-94CD6EDC89C7}" destId="{650FAE5E-79CF-4157-BB78-CDE887592E1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E47CF7-29B5-45F3-AA5B-A16E11F68ADC}" type="doc">
      <dgm:prSet loTypeId="urn:microsoft.com/office/officeart/2005/8/layout/chevron2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892F22F8-E33F-4887-9612-4C45433B6DB0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IN" dirty="0" smtClean="0"/>
            <a:t> </a:t>
          </a:r>
          <a:endParaRPr lang="en-IN" dirty="0"/>
        </a:p>
      </dgm:t>
    </dgm:pt>
    <dgm:pt modelId="{20928EF5-0DFD-4708-BAA0-6035EF54DC43}" type="parTrans" cxnId="{4B46DBDD-3B89-4A50-8FDB-D8157424D130}">
      <dgm:prSet/>
      <dgm:spPr/>
      <dgm:t>
        <a:bodyPr/>
        <a:lstStyle/>
        <a:p>
          <a:endParaRPr lang="en-IN"/>
        </a:p>
      </dgm:t>
    </dgm:pt>
    <dgm:pt modelId="{181940C3-0988-483B-A819-323FC3708D8F}" type="sibTrans" cxnId="{4B46DBDD-3B89-4A50-8FDB-D8157424D130}">
      <dgm:prSet/>
      <dgm:spPr/>
      <dgm:t>
        <a:bodyPr/>
        <a:lstStyle/>
        <a:p>
          <a:endParaRPr lang="en-IN"/>
        </a:p>
      </dgm:t>
    </dgm:pt>
    <dgm:pt modelId="{0210CA9C-C2E5-484E-BAE3-827A75EE08CC}">
      <dgm:prSet/>
      <dgm:spPr/>
      <dgm:t>
        <a:bodyPr/>
        <a:lstStyle/>
        <a:p>
          <a:pPr rtl="0"/>
          <a:r>
            <a: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SHAP confirms early churn, low tenure, and e-check payment as key churn indicators</a:t>
          </a:r>
          <a:endParaRPr lang="en-I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8636BEDE-D648-4CC3-8DD8-70AFAE2286BC}" type="parTrans" cxnId="{AE765B9F-952A-4E47-8DB1-1E90A42CE22A}">
      <dgm:prSet/>
      <dgm:spPr/>
      <dgm:t>
        <a:bodyPr/>
        <a:lstStyle/>
        <a:p>
          <a:endParaRPr lang="en-IN"/>
        </a:p>
      </dgm:t>
    </dgm:pt>
    <dgm:pt modelId="{A8F1A67C-213F-44AE-848B-E389D7505972}" type="sibTrans" cxnId="{AE765B9F-952A-4E47-8DB1-1E90A42CE22A}">
      <dgm:prSet/>
      <dgm:spPr/>
      <dgm:t>
        <a:bodyPr/>
        <a:lstStyle/>
        <a:p>
          <a:endParaRPr lang="en-IN"/>
        </a:p>
      </dgm:t>
    </dgm:pt>
    <dgm:pt modelId="{0A290CCB-90E2-487D-AB50-03097C5FFE0E}">
      <dgm:prSet/>
      <dgm:spPr/>
      <dgm:t>
        <a:bodyPr/>
        <a:lstStyle/>
        <a:p>
          <a:pPr rtl="0"/>
          <a:r>
            <a: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Helps build trust and transparency</a:t>
          </a:r>
          <a:endParaRPr lang="en-I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40407B43-1A3D-431B-8878-5765A57EB88B}" type="parTrans" cxnId="{8741B2C4-CF65-4031-BA1A-96F30A737B18}">
      <dgm:prSet/>
      <dgm:spPr/>
      <dgm:t>
        <a:bodyPr/>
        <a:lstStyle/>
        <a:p>
          <a:endParaRPr lang="en-IN"/>
        </a:p>
      </dgm:t>
    </dgm:pt>
    <dgm:pt modelId="{00835072-5748-482D-A683-219F416D9C7C}" type="sibTrans" cxnId="{8741B2C4-CF65-4031-BA1A-96F30A737B18}">
      <dgm:prSet/>
      <dgm:spPr/>
      <dgm:t>
        <a:bodyPr/>
        <a:lstStyle/>
        <a:p>
          <a:endParaRPr lang="en-IN"/>
        </a:p>
      </dgm:t>
    </dgm:pt>
    <dgm:pt modelId="{81792170-75C7-471C-99B6-467DA6634CAE}">
      <dgm:prSet/>
      <dgm:spPr/>
      <dgm:t>
        <a:bodyPr/>
        <a:lstStyle/>
        <a:p>
          <a:pPr rtl="0"/>
          <a:r>
            <a: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ELI5 shows 'Churn Score' as most influential feature</a:t>
          </a:r>
          <a:endParaRPr lang="en-I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57B6DB3E-199B-4861-9E7C-A7C524A3ADAA}" type="parTrans" cxnId="{CDD8E7CD-7EF0-4F1B-9D46-1206D0BBA4D6}">
      <dgm:prSet/>
      <dgm:spPr/>
      <dgm:t>
        <a:bodyPr/>
        <a:lstStyle/>
        <a:p>
          <a:endParaRPr lang="en-IN"/>
        </a:p>
      </dgm:t>
    </dgm:pt>
    <dgm:pt modelId="{63A11453-C88B-4BFD-B526-65D5BD3FC944}" type="sibTrans" cxnId="{CDD8E7CD-7EF0-4F1B-9D46-1206D0BBA4D6}">
      <dgm:prSet/>
      <dgm:spPr/>
      <dgm:t>
        <a:bodyPr/>
        <a:lstStyle/>
        <a:p>
          <a:endParaRPr lang="en-IN"/>
        </a:p>
      </dgm:t>
    </dgm:pt>
    <dgm:pt modelId="{50EC97C5-B468-48A7-B152-5971A4EEDC69}">
      <dgm:prSet/>
      <dgm:spPr>
        <a:solidFill>
          <a:srgbClr val="C00000"/>
        </a:solidFill>
      </dgm:spPr>
      <dgm:t>
        <a:bodyPr/>
        <a:lstStyle/>
        <a:p>
          <a:pPr rtl="0"/>
          <a:endParaRPr lang="en-IN" dirty="0"/>
        </a:p>
      </dgm:t>
    </dgm:pt>
    <dgm:pt modelId="{9B5D8AF6-7248-46C6-B8E2-C1047C91A261}" type="parTrans" cxnId="{2B840D2F-5C08-4736-BB00-EFBF8B6B32CC}">
      <dgm:prSet/>
      <dgm:spPr/>
      <dgm:t>
        <a:bodyPr/>
        <a:lstStyle/>
        <a:p>
          <a:endParaRPr lang="en-IN"/>
        </a:p>
      </dgm:t>
    </dgm:pt>
    <dgm:pt modelId="{2EC2B1A0-0831-4C30-B970-2A34EFC58A40}" type="sibTrans" cxnId="{2B840D2F-5C08-4736-BB00-EFBF8B6B32CC}">
      <dgm:prSet/>
      <dgm:spPr/>
      <dgm:t>
        <a:bodyPr/>
        <a:lstStyle/>
        <a:p>
          <a:endParaRPr lang="en-IN"/>
        </a:p>
      </dgm:t>
    </dgm:pt>
    <dgm:pt modelId="{724F26E7-10D5-4747-91C2-7C01E2C4B9D2}">
      <dgm:prSet/>
      <dgm:spPr>
        <a:solidFill>
          <a:srgbClr val="C00000"/>
        </a:solidFill>
      </dgm:spPr>
      <dgm:t>
        <a:bodyPr/>
        <a:lstStyle/>
        <a:p>
          <a:pPr rtl="0"/>
          <a:endParaRPr lang="en-IN" dirty="0"/>
        </a:p>
      </dgm:t>
    </dgm:pt>
    <dgm:pt modelId="{6638595C-8850-4D9C-AFE1-00D37B9D6FA5}" type="parTrans" cxnId="{FBB4C91E-7D69-483D-9BBC-D5BA6FDD1218}">
      <dgm:prSet/>
      <dgm:spPr/>
      <dgm:t>
        <a:bodyPr/>
        <a:lstStyle/>
        <a:p>
          <a:endParaRPr lang="en-IN"/>
        </a:p>
      </dgm:t>
    </dgm:pt>
    <dgm:pt modelId="{17575E40-6A3F-4510-8B40-7838917DAC09}" type="sibTrans" cxnId="{FBB4C91E-7D69-483D-9BBC-D5BA6FDD1218}">
      <dgm:prSet/>
      <dgm:spPr/>
      <dgm:t>
        <a:bodyPr/>
        <a:lstStyle/>
        <a:p>
          <a:endParaRPr lang="en-IN"/>
        </a:p>
      </dgm:t>
    </dgm:pt>
    <dgm:pt modelId="{F4ECE6B6-97B6-4FCD-9F5B-E1DBD86B76FC}" type="pres">
      <dgm:prSet presAssocID="{45E47CF7-29B5-45F3-AA5B-A16E11F68ADC}" presName="linearFlow" presStyleCnt="0">
        <dgm:presLayoutVars>
          <dgm:dir/>
          <dgm:animLvl val="lvl"/>
          <dgm:resizeHandles val="exact"/>
        </dgm:presLayoutVars>
      </dgm:prSet>
      <dgm:spPr/>
    </dgm:pt>
    <dgm:pt modelId="{A91DA9B2-49FD-44E2-97DC-23B8ADA8065F}" type="pres">
      <dgm:prSet presAssocID="{892F22F8-E33F-4887-9612-4C45433B6DB0}" presName="composite" presStyleCnt="0"/>
      <dgm:spPr/>
    </dgm:pt>
    <dgm:pt modelId="{082D3515-7946-4A12-81C1-40DC05F3BC1B}" type="pres">
      <dgm:prSet presAssocID="{892F22F8-E33F-4887-9612-4C45433B6DB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5DF71FD-3209-435A-B715-F418924F7103}" type="pres">
      <dgm:prSet presAssocID="{892F22F8-E33F-4887-9612-4C45433B6DB0}" presName="descendantText" presStyleLbl="alignAcc1" presStyleIdx="0" presStyleCnt="3">
        <dgm:presLayoutVars>
          <dgm:bulletEnabled val="1"/>
        </dgm:presLayoutVars>
      </dgm:prSet>
      <dgm:spPr/>
    </dgm:pt>
    <dgm:pt modelId="{DA706C81-6B39-4144-BBE7-5B6122E0B3D9}" type="pres">
      <dgm:prSet presAssocID="{181940C3-0988-483B-A819-323FC3708D8F}" presName="sp" presStyleCnt="0"/>
      <dgm:spPr/>
    </dgm:pt>
    <dgm:pt modelId="{10632820-1490-495F-81C3-A53815A77B14}" type="pres">
      <dgm:prSet presAssocID="{50EC97C5-B468-48A7-B152-5971A4EEDC69}" presName="composite" presStyleCnt="0"/>
      <dgm:spPr/>
    </dgm:pt>
    <dgm:pt modelId="{A0870086-0AC6-4427-828F-5B671C19BFC0}" type="pres">
      <dgm:prSet presAssocID="{50EC97C5-B468-48A7-B152-5971A4EEDC6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7279F73-17FF-4BC8-B457-6EBBB566BE43}" type="pres">
      <dgm:prSet presAssocID="{50EC97C5-B468-48A7-B152-5971A4EEDC69}" presName="descendantText" presStyleLbl="alignAcc1" presStyleIdx="1" presStyleCnt="3">
        <dgm:presLayoutVars>
          <dgm:bulletEnabled val="1"/>
        </dgm:presLayoutVars>
      </dgm:prSet>
      <dgm:spPr/>
    </dgm:pt>
    <dgm:pt modelId="{6E8126F4-7FA9-432E-BD76-8A88D2B84F44}" type="pres">
      <dgm:prSet presAssocID="{2EC2B1A0-0831-4C30-B970-2A34EFC58A40}" presName="sp" presStyleCnt="0"/>
      <dgm:spPr/>
    </dgm:pt>
    <dgm:pt modelId="{E521A761-05D5-4614-B02F-DFC424DDB0F4}" type="pres">
      <dgm:prSet presAssocID="{724F26E7-10D5-4747-91C2-7C01E2C4B9D2}" presName="composite" presStyleCnt="0"/>
      <dgm:spPr/>
    </dgm:pt>
    <dgm:pt modelId="{88D75072-25B3-43E8-822F-FF007C34D676}" type="pres">
      <dgm:prSet presAssocID="{724F26E7-10D5-4747-91C2-7C01E2C4B9D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D0F372E-1D8C-46ED-AD65-95F2748A9699}" type="pres">
      <dgm:prSet presAssocID="{724F26E7-10D5-4747-91C2-7C01E2C4B9D2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DD8E7CD-7EF0-4F1B-9D46-1206D0BBA4D6}" srcId="{892F22F8-E33F-4887-9612-4C45433B6DB0}" destId="{81792170-75C7-471C-99B6-467DA6634CAE}" srcOrd="0" destOrd="0" parTransId="{57B6DB3E-199B-4861-9E7C-A7C524A3ADAA}" sibTransId="{63A11453-C88B-4BFD-B526-65D5BD3FC944}"/>
    <dgm:cxn modelId="{FBB4C91E-7D69-483D-9BBC-D5BA6FDD1218}" srcId="{45E47CF7-29B5-45F3-AA5B-A16E11F68ADC}" destId="{724F26E7-10D5-4747-91C2-7C01E2C4B9D2}" srcOrd="2" destOrd="0" parTransId="{6638595C-8850-4D9C-AFE1-00D37B9D6FA5}" sibTransId="{17575E40-6A3F-4510-8B40-7838917DAC09}"/>
    <dgm:cxn modelId="{30B0FE21-6170-40B2-850D-B07E6DC3E0C5}" type="presOf" srcId="{0210CA9C-C2E5-484E-BAE3-827A75EE08CC}" destId="{37279F73-17FF-4BC8-B457-6EBBB566BE43}" srcOrd="0" destOrd="0" presId="urn:microsoft.com/office/officeart/2005/8/layout/chevron2"/>
    <dgm:cxn modelId="{4B46DBDD-3B89-4A50-8FDB-D8157424D130}" srcId="{45E47CF7-29B5-45F3-AA5B-A16E11F68ADC}" destId="{892F22F8-E33F-4887-9612-4C45433B6DB0}" srcOrd="0" destOrd="0" parTransId="{20928EF5-0DFD-4708-BAA0-6035EF54DC43}" sibTransId="{181940C3-0988-483B-A819-323FC3708D8F}"/>
    <dgm:cxn modelId="{9F3EE092-779B-49BA-8E5E-B3FA7DFECB02}" type="presOf" srcId="{50EC97C5-B468-48A7-B152-5971A4EEDC69}" destId="{A0870086-0AC6-4427-828F-5B671C19BFC0}" srcOrd="0" destOrd="0" presId="urn:microsoft.com/office/officeart/2005/8/layout/chevron2"/>
    <dgm:cxn modelId="{AE765B9F-952A-4E47-8DB1-1E90A42CE22A}" srcId="{50EC97C5-B468-48A7-B152-5971A4EEDC69}" destId="{0210CA9C-C2E5-484E-BAE3-827A75EE08CC}" srcOrd="0" destOrd="0" parTransId="{8636BEDE-D648-4CC3-8DD8-70AFAE2286BC}" sibTransId="{A8F1A67C-213F-44AE-848B-E389D7505972}"/>
    <dgm:cxn modelId="{81745CB5-7696-48CB-B2A4-29262FE6FBE5}" type="presOf" srcId="{45E47CF7-29B5-45F3-AA5B-A16E11F68ADC}" destId="{F4ECE6B6-97B6-4FCD-9F5B-E1DBD86B76FC}" srcOrd="0" destOrd="0" presId="urn:microsoft.com/office/officeart/2005/8/layout/chevron2"/>
    <dgm:cxn modelId="{EA8CFFC2-14FC-487D-8706-DD7E15705BC3}" type="presOf" srcId="{0A290CCB-90E2-487D-AB50-03097C5FFE0E}" destId="{BD0F372E-1D8C-46ED-AD65-95F2748A9699}" srcOrd="0" destOrd="0" presId="urn:microsoft.com/office/officeart/2005/8/layout/chevron2"/>
    <dgm:cxn modelId="{89492777-48DB-4351-AC78-F557F73492A7}" type="presOf" srcId="{724F26E7-10D5-4747-91C2-7C01E2C4B9D2}" destId="{88D75072-25B3-43E8-822F-FF007C34D676}" srcOrd="0" destOrd="0" presId="urn:microsoft.com/office/officeart/2005/8/layout/chevron2"/>
    <dgm:cxn modelId="{E4A2F639-9578-423C-944B-9D40C1C0C298}" type="presOf" srcId="{892F22F8-E33F-4887-9612-4C45433B6DB0}" destId="{082D3515-7946-4A12-81C1-40DC05F3BC1B}" srcOrd="0" destOrd="0" presId="urn:microsoft.com/office/officeart/2005/8/layout/chevron2"/>
    <dgm:cxn modelId="{8741B2C4-CF65-4031-BA1A-96F30A737B18}" srcId="{724F26E7-10D5-4747-91C2-7C01E2C4B9D2}" destId="{0A290CCB-90E2-487D-AB50-03097C5FFE0E}" srcOrd="0" destOrd="0" parTransId="{40407B43-1A3D-431B-8878-5765A57EB88B}" sibTransId="{00835072-5748-482D-A683-219F416D9C7C}"/>
    <dgm:cxn modelId="{7651F5C9-922F-43DB-B9E9-223C6CC3F3DF}" type="presOf" srcId="{81792170-75C7-471C-99B6-467DA6634CAE}" destId="{B5DF71FD-3209-435A-B715-F418924F7103}" srcOrd="0" destOrd="0" presId="urn:microsoft.com/office/officeart/2005/8/layout/chevron2"/>
    <dgm:cxn modelId="{2B840D2F-5C08-4736-BB00-EFBF8B6B32CC}" srcId="{45E47CF7-29B5-45F3-AA5B-A16E11F68ADC}" destId="{50EC97C5-B468-48A7-B152-5971A4EEDC69}" srcOrd="1" destOrd="0" parTransId="{9B5D8AF6-7248-46C6-B8E2-C1047C91A261}" sibTransId="{2EC2B1A0-0831-4C30-B970-2A34EFC58A40}"/>
    <dgm:cxn modelId="{D017B48F-906E-4A0B-A069-662D4495920C}" type="presParOf" srcId="{F4ECE6B6-97B6-4FCD-9F5B-E1DBD86B76FC}" destId="{A91DA9B2-49FD-44E2-97DC-23B8ADA8065F}" srcOrd="0" destOrd="0" presId="urn:microsoft.com/office/officeart/2005/8/layout/chevron2"/>
    <dgm:cxn modelId="{8115D262-0783-4EC9-9984-8EFED415CB6D}" type="presParOf" srcId="{A91DA9B2-49FD-44E2-97DC-23B8ADA8065F}" destId="{082D3515-7946-4A12-81C1-40DC05F3BC1B}" srcOrd="0" destOrd="0" presId="urn:microsoft.com/office/officeart/2005/8/layout/chevron2"/>
    <dgm:cxn modelId="{94DC99B6-0196-4C08-B057-C5D755778C4B}" type="presParOf" srcId="{A91DA9B2-49FD-44E2-97DC-23B8ADA8065F}" destId="{B5DF71FD-3209-435A-B715-F418924F7103}" srcOrd="1" destOrd="0" presId="urn:microsoft.com/office/officeart/2005/8/layout/chevron2"/>
    <dgm:cxn modelId="{A5DDC7A3-B272-4225-AAE7-27916D85E1F8}" type="presParOf" srcId="{F4ECE6B6-97B6-4FCD-9F5B-E1DBD86B76FC}" destId="{DA706C81-6B39-4144-BBE7-5B6122E0B3D9}" srcOrd="1" destOrd="0" presId="urn:microsoft.com/office/officeart/2005/8/layout/chevron2"/>
    <dgm:cxn modelId="{CEB45D75-FD81-4D5B-B93A-0979F4173169}" type="presParOf" srcId="{F4ECE6B6-97B6-4FCD-9F5B-E1DBD86B76FC}" destId="{10632820-1490-495F-81C3-A53815A77B14}" srcOrd="2" destOrd="0" presId="urn:microsoft.com/office/officeart/2005/8/layout/chevron2"/>
    <dgm:cxn modelId="{F17BFC0B-A88B-47F1-ACDD-E9B7E2A63476}" type="presParOf" srcId="{10632820-1490-495F-81C3-A53815A77B14}" destId="{A0870086-0AC6-4427-828F-5B671C19BFC0}" srcOrd="0" destOrd="0" presId="urn:microsoft.com/office/officeart/2005/8/layout/chevron2"/>
    <dgm:cxn modelId="{FC6A87A5-F9BA-4A96-BBFF-1E80FA404D74}" type="presParOf" srcId="{10632820-1490-495F-81C3-A53815A77B14}" destId="{37279F73-17FF-4BC8-B457-6EBBB566BE43}" srcOrd="1" destOrd="0" presId="urn:microsoft.com/office/officeart/2005/8/layout/chevron2"/>
    <dgm:cxn modelId="{B1B4EAA4-EF0D-4663-AC76-2DDB2950A83F}" type="presParOf" srcId="{F4ECE6B6-97B6-4FCD-9F5B-E1DBD86B76FC}" destId="{6E8126F4-7FA9-432E-BD76-8A88D2B84F44}" srcOrd="3" destOrd="0" presId="urn:microsoft.com/office/officeart/2005/8/layout/chevron2"/>
    <dgm:cxn modelId="{13AC6151-0CC2-41C6-838E-BD8D8282C306}" type="presParOf" srcId="{F4ECE6B6-97B6-4FCD-9F5B-E1DBD86B76FC}" destId="{E521A761-05D5-4614-B02F-DFC424DDB0F4}" srcOrd="4" destOrd="0" presId="urn:microsoft.com/office/officeart/2005/8/layout/chevron2"/>
    <dgm:cxn modelId="{B1C4E120-7773-4DA3-8610-2EAAC9E69FA1}" type="presParOf" srcId="{E521A761-05D5-4614-B02F-DFC424DDB0F4}" destId="{88D75072-25B3-43E8-822F-FF007C34D676}" srcOrd="0" destOrd="0" presId="urn:microsoft.com/office/officeart/2005/8/layout/chevron2"/>
    <dgm:cxn modelId="{7354664C-A9E9-4575-AA95-699ED68A73BB}" type="presParOf" srcId="{E521A761-05D5-4614-B02F-DFC424DDB0F4}" destId="{BD0F372E-1D8C-46ED-AD65-95F2748A969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35F9B9-9FA0-4A9F-8AAB-6DFFADB53DA6}" type="doc">
      <dgm:prSet loTypeId="urn:microsoft.com/office/officeart/2005/8/layout/venn1" loCatId="relationship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1FCCE391-B3B6-472A-928A-8AA51E276E93}">
      <dgm:prSet/>
      <dgm:spPr>
        <a:solidFill>
          <a:srgbClr val="C00000">
            <a:alpha val="50000"/>
          </a:srgbClr>
        </a:solidFill>
      </dgm:spPr>
      <dgm:t>
        <a:bodyPr/>
        <a:lstStyle/>
        <a:p>
          <a:pPr rtl="0"/>
          <a:r>
            <a: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Used features like Churn Score, CLTV, Charges, etc.</a:t>
          </a:r>
          <a:endParaRPr lang="en-I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E64B3C31-4F10-49EE-913B-FDBBC62A25E1}" type="parTrans" cxnId="{16BDFED9-CEE2-4F75-9158-14A3BFB9860B}">
      <dgm:prSet/>
      <dgm:spPr/>
      <dgm:t>
        <a:bodyPr/>
        <a:lstStyle/>
        <a:p>
          <a:endParaRPr lang="en-IN"/>
        </a:p>
      </dgm:t>
    </dgm:pt>
    <dgm:pt modelId="{DBE56162-DF38-4CB5-AA15-52B8434397B6}" type="sibTrans" cxnId="{16BDFED9-CEE2-4F75-9158-14A3BFB9860B}">
      <dgm:prSet/>
      <dgm:spPr/>
      <dgm:t>
        <a:bodyPr/>
        <a:lstStyle/>
        <a:p>
          <a:endParaRPr lang="en-IN"/>
        </a:p>
      </dgm:t>
    </dgm:pt>
    <dgm:pt modelId="{4BE7F1F2-FFD2-4DB5-9E94-ECC73D9B1958}">
      <dgm:prSet/>
      <dgm:spPr>
        <a:solidFill>
          <a:srgbClr val="C00000">
            <a:alpha val="50000"/>
          </a:srgbClr>
        </a:solidFill>
      </dgm:spPr>
      <dgm:t>
        <a:bodyPr/>
        <a:lstStyle/>
        <a:p>
          <a:pPr rtl="0"/>
          <a:r>
            <a: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Segments Identified: General, Churned, Loyal, Dormant, At-Risk</a:t>
          </a:r>
          <a:endParaRPr lang="en-I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4BEA777C-716F-4A2D-8C9E-549C305C7C89}" type="parTrans" cxnId="{2E28A968-BA13-42B0-931E-C8427478003A}">
      <dgm:prSet/>
      <dgm:spPr/>
      <dgm:t>
        <a:bodyPr/>
        <a:lstStyle/>
        <a:p>
          <a:endParaRPr lang="en-IN"/>
        </a:p>
      </dgm:t>
    </dgm:pt>
    <dgm:pt modelId="{903AD431-7ECF-4755-AE99-A44B7E533F10}" type="sibTrans" cxnId="{2E28A968-BA13-42B0-931E-C8427478003A}">
      <dgm:prSet/>
      <dgm:spPr/>
      <dgm:t>
        <a:bodyPr/>
        <a:lstStyle/>
        <a:p>
          <a:endParaRPr lang="en-IN"/>
        </a:p>
      </dgm:t>
    </dgm:pt>
    <dgm:pt modelId="{B89C8EBA-8A2D-40F6-9EE5-E97820145C83}">
      <dgm:prSet/>
      <dgm:spPr>
        <a:solidFill>
          <a:srgbClr val="C00000">
            <a:alpha val="50000"/>
          </a:srgbClr>
        </a:solidFill>
      </dgm:spPr>
      <dgm:t>
        <a:bodyPr/>
        <a:lstStyle/>
        <a:p>
          <a:pPr rtl="0"/>
          <a:r>
            <a: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Enables targeted retention and campaign strategies</a:t>
          </a:r>
          <a:endParaRPr lang="en-I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EF69B0B7-FA8F-47D9-93C4-063DAE5C641A}" type="parTrans" cxnId="{6A930912-AA5D-427C-B34B-EB49D48C5BBD}">
      <dgm:prSet/>
      <dgm:spPr/>
      <dgm:t>
        <a:bodyPr/>
        <a:lstStyle/>
        <a:p>
          <a:endParaRPr lang="en-IN"/>
        </a:p>
      </dgm:t>
    </dgm:pt>
    <dgm:pt modelId="{6FB272BC-CCF8-4193-94FF-5A99EE8EAE04}" type="sibTrans" cxnId="{6A930912-AA5D-427C-B34B-EB49D48C5BBD}">
      <dgm:prSet/>
      <dgm:spPr/>
      <dgm:t>
        <a:bodyPr/>
        <a:lstStyle/>
        <a:p>
          <a:endParaRPr lang="en-IN"/>
        </a:p>
      </dgm:t>
    </dgm:pt>
    <dgm:pt modelId="{2174859C-C20F-4DBB-A466-BDF8508F4F3A}" type="pres">
      <dgm:prSet presAssocID="{0A35F9B9-9FA0-4A9F-8AAB-6DFFADB53DA6}" presName="compositeShape" presStyleCnt="0">
        <dgm:presLayoutVars>
          <dgm:chMax val="7"/>
          <dgm:dir/>
          <dgm:resizeHandles val="exact"/>
        </dgm:presLayoutVars>
      </dgm:prSet>
      <dgm:spPr/>
    </dgm:pt>
    <dgm:pt modelId="{DE84B849-D342-4AC6-A5ED-26BA6C524B2E}" type="pres">
      <dgm:prSet presAssocID="{1FCCE391-B3B6-472A-928A-8AA51E276E93}" presName="circ1" presStyleLbl="vennNode1" presStyleIdx="0" presStyleCnt="3"/>
      <dgm:spPr/>
      <dgm:t>
        <a:bodyPr/>
        <a:lstStyle/>
        <a:p>
          <a:endParaRPr lang="en-IN"/>
        </a:p>
      </dgm:t>
    </dgm:pt>
    <dgm:pt modelId="{5FE2002E-A49A-4CB8-B551-1209383B8B6E}" type="pres">
      <dgm:prSet presAssocID="{1FCCE391-B3B6-472A-928A-8AA51E276E9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8392050-3273-4D9D-9FB9-740EF709D606}" type="pres">
      <dgm:prSet presAssocID="{4BE7F1F2-FFD2-4DB5-9E94-ECC73D9B1958}" presName="circ2" presStyleLbl="vennNode1" presStyleIdx="1" presStyleCnt="3"/>
      <dgm:spPr/>
      <dgm:t>
        <a:bodyPr/>
        <a:lstStyle/>
        <a:p>
          <a:endParaRPr lang="en-IN"/>
        </a:p>
      </dgm:t>
    </dgm:pt>
    <dgm:pt modelId="{485CDB64-D128-46C7-96BF-40700DF9E4DD}" type="pres">
      <dgm:prSet presAssocID="{4BE7F1F2-FFD2-4DB5-9E94-ECC73D9B195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98E6FAA-7246-40E6-887C-3B32452512FE}" type="pres">
      <dgm:prSet presAssocID="{B89C8EBA-8A2D-40F6-9EE5-E97820145C83}" presName="circ3" presStyleLbl="vennNode1" presStyleIdx="2" presStyleCnt="3"/>
      <dgm:spPr/>
      <dgm:t>
        <a:bodyPr/>
        <a:lstStyle/>
        <a:p>
          <a:endParaRPr lang="en-IN"/>
        </a:p>
      </dgm:t>
    </dgm:pt>
    <dgm:pt modelId="{AA84D106-FF20-4806-B49B-A90F649DB42E}" type="pres">
      <dgm:prSet presAssocID="{B89C8EBA-8A2D-40F6-9EE5-E97820145C8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10F6E5A-4292-4B82-A16B-80BA9F0F4D31}" type="presOf" srcId="{4BE7F1F2-FFD2-4DB5-9E94-ECC73D9B1958}" destId="{98392050-3273-4D9D-9FB9-740EF709D606}" srcOrd="0" destOrd="0" presId="urn:microsoft.com/office/officeart/2005/8/layout/venn1"/>
    <dgm:cxn modelId="{4BD29592-ABF7-4706-8167-9B629717288C}" type="presOf" srcId="{4BE7F1F2-FFD2-4DB5-9E94-ECC73D9B1958}" destId="{485CDB64-D128-46C7-96BF-40700DF9E4DD}" srcOrd="1" destOrd="0" presId="urn:microsoft.com/office/officeart/2005/8/layout/venn1"/>
    <dgm:cxn modelId="{A847D7F0-7B66-46D6-8490-C56FAAFB8D47}" type="presOf" srcId="{1FCCE391-B3B6-472A-928A-8AA51E276E93}" destId="{5FE2002E-A49A-4CB8-B551-1209383B8B6E}" srcOrd="1" destOrd="0" presId="urn:microsoft.com/office/officeart/2005/8/layout/venn1"/>
    <dgm:cxn modelId="{6FA0EB43-12B3-4D4A-889A-6FBFAB95B53A}" type="presOf" srcId="{1FCCE391-B3B6-472A-928A-8AA51E276E93}" destId="{DE84B849-D342-4AC6-A5ED-26BA6C524B2E}" srcOrd="0" destOrd="0" presId="urn:microsoft.com/office/officeart/2005/8/layout/venn1"/>
    <dgm:cxn modelId="{36A9DE8C-8157-4DD4-9095-11C900989406}" type="presOf" srcId="{0A35F9B9-9FA0-4A9F-8AAB-6DFFADB53DA6}" destId="{2174859C-C20F-4DBB-A466-BDF8508F4F3A}" srcOrd="0" destOrd="0" presId="urn:microsoft.com/office/officeart/2005/8/layout/venn1"/>
    <dgm:cxn modelId="{2E28A968-BA13-42B0-931E-C8427478003A}" srcId="{0A35F9B9-9FA0-4A9F-8AAB-6DFFADB53DA6}" destId="{4BE7F1F2-FFD2-4DB5-9E94-ECC73D9B1958}" srcOrd="1" destOrd="0" parTransId="{4BEA777C-716F-4A2D-8C9E-549C305C7C89}" sibTransId="{903AD431-7ECF-4755-AE99-A44B7E533F10}"/>
    <dgm:cxn modelId="{16BDFED9-CEE2-4F75-9158-14A3BFB9860B}" srcId="{0A35F9B9-9FA0-4A9F-8AAB-6DFFADB53DA6}" destId="{1FCCE391-B3B6-472A-928A-8AA51E276E93}" srcOrd="0" destOrd="0" parTransId="{E64B3C31-4F10-49EE-913B-FDBBC62A25E1}" sibTransId="{DBE56162-DF38-4CB5-AA15-52B8434397B6}"/>
    <dgm:cxn modelId="{12DDD1E5-3878-4B60-9779-044BC238A82F}" type="presOf" srcId="{B89C8EBA-8A2D-40F6-9EE5-E97820145C83}" destId="{AA84D106-FF20-4806-B49B-A90F649DB42E}" srcOrd="1" destOrd="0" presId="urn:microsoft.com/office/officeart/2005/8/layout/venn1"/>
    <dgm:cxn modelId="{9D680A4D-AC7C-41A7-B74C-7A8C1C26E8D4}" type="presOf" srcId="{B89C8EBA-8A2D-40F6-9EE5-E97820145C83}" destId="{198E6FAA-7246-40E6-887C-3B32452512FE}" srcOrd="0" destOrd="0" presId="urn:microsoft.com/office/officeart/2005/8/layout/venn1"/>
    <dgm:cxn modelId="{6A930912-AA5D-427C-B34B-EB49D48C5BBD}" srcId="{0A35F9B9-9FA0-4A9F-8AAB-6DFFADB53DA6}" destId="{B89C8EBA-8A2D-40F6-9EE5-E97820145C83}" srcOrd="2" destOrd="0" parTransId="{EF69B0B7-FA8F-47D9-93C4-063DAE5C641A}" sibTransId="{6FB272BC-CCF8-4193-94FF-5A99EE8EAE04}"/>
    <dgm:cxn modelId="{BBF48B80-5DF9-4DFD-95F6-F8A98DFD55B9}" type="presParOf" srcId="{2174859C-C20F-4DBB-A466-BDF8508F4F3A}" destId="{DE84B849-D342-4AC6-A5ED-26BA6C524B2E}" srcOrd="0" destOrd="0" presId="urn:microsoft.com/office/officeart/2005/8/layout/venn1"/>
    <dgm:cxn modelId="{DC88FF2C-408D-4CF1-B3C1-936D33E6A7D7}" type="presParOf" srcId="{2174859C-C20F-4DBB-A466-BDF8508F4F3A}" destId="{5FE2002E-A49A-4CB8-B551-1209383B8B6E}" srcOrd="1" destOrd="0" presId="urn:microsoft.com/office/officeart/2005/8/layout/venn1"/>
    <dgm:cxn modelId="{2C4E8014-1659-4064-9EC0-182330D492A6}" type="presParOf" srcId="{2174859C-C20F-4DBB-A466-BDF8508F4F3A}" destId="{98392050-3273-4D9D-9FB9-740EF709D606}" srcOrd="2" destOrd="0" presId="urn:microsoft.com/office/officeart/2005/8/layout/venn1"/>
    <dgm:cxn modelId="{82AB1987-F6EA-4084-8E3A-8AAC1387DA94}" type="presParOf" srcId="{2174859C-C20F-4DBB-A466-BDF8508F4F3A}" destId="{485CDB64-D128-46C7-96BF-40700DF9E4DD}" srcOrd="3" destOrd="0" presId="urn:microsoft.com/office/officeart/2005/8/layout/venn1"/>
    <dgm:cxn modelId="{ECAA8FFB-67AA-43AA-B674-3D3CA76DDA54}" type="presParOf" srcId="{2174859C-C20F-4DBB-A466-BDF8508F4F3A}" destId="{198E6FAA-7246-40E6-887C-3B32452512FE}" srcOrd="4" destOrd="0" presId="urn:microsoft.com/office/officeart/2005/8/layout/venn1"/>
    <dgm:cxn modelId="{D8AAB16F-A17B-4F4E-AA01-86B251BB049B}" type="presParOf" srcId="{2174859C-C20F-4DBB-A466-BDF8508F4F3A}" destId="{AA84D106-FF20-4806-B49B-A90F649DB42E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70B7E8-2F3F-4CD3-AA4F-DDC57C49A4B8}" type="doc">
      <dgm:prSet loTypeId="urn:microsoft.com/office/officeart/2005/8/layout/vList2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46EAC11C-1DB1-400D-BC2C-1D197CF59E0F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Churn is highest in first 6 months</a:t>
          </a:r>
          <a:endParaRPr lang="en-I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2CB1D6B3-6DFB-4F69-810E-23613857006D}" type="parTrans" cxnId="{C9576BE7-2DE3-423B-8CCE-1820492565F3}">
      <dgm:prSet/>
      <dgm:spPr/>
      <dgm:t>
        <a:bodyPr/>
        <a:lstStyle/>
        <a:p>
          <a:endParaRPr lang="en-IN"/>
        </a:p>
      </dgm:t>
    </dgm:pt>
    <dgm:pt modelId="{90EBEE3E-F3DC-4B38-9D3E-74A1D2E859AF}" type="sibTrans" cxnId="{C9576BE7-2DE3-423B-8CCE-1820492565F3}">
      <dgm:prSet/>
      <dgm:spPr/>
      <dgm:t>
        <a:bodyPr/>
        <a:lstStyle/>
        <a:p>
          <a:endParaRPr lang="en-IN"/>
        </a:p>
      </dgm:t>
    </dgm:pt>
    <dgm:pt modelId="{1F0FB734-DC30-433F-8A99-D5AD2E095365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Users paying by e-check churn the most</a:t>
          </a:r>
          <a:endParaRPr lang="en-I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6D1D4FDA-A874-45D9-A458-D509A2E4B5CA}" type="parTrans" cxnId="{BCFF0647-AF50-4F9A-B5ED-6F55B1A6E1A7}">
      <dgm:prSet/>
      <dgm:spPr/>
      <dgm:t>
        <a:bodyPr/>
        <a:lstStyle/>
        <a:p>
          <a:endParaRPr lang="en-IN"/>
        </a:p>
      </dgm:t>
    </dgm:pt>
    <dgm:pt modelId="{0DB4526F-E093-44E1-A608-1374858A3660}" type="sibTrans" cxnId="{BCFF0647-AF50-4F9A-B5ED-6F55B1A6E1A7}">
      <dgm:prSet/>
      <dgm:spPr/>
      <dgm:t>
        <a:bodyPr/>
        <a:lstStyle/>
        <a:p>
          <a:endParaRPr lang="en-IN"/>
        </a:p>
      </dgm:t>
    </dgm:pt>
    <dgm:pt modelId="{7E59C054-8009-4BCA-87DE-101E86A310E1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Dependents reduce churn risk</a:t>
          </a:r>
          <a:endParaRPr lang="en-I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8BE73FA0-DB3A-4A20-9A83-0F0B2244111F}" type="parTrans" cxnId="{21AB86E5-9A20-44D0-8F54-AA3ABCBEB065}">
      <dgm:prSet/>
      <dgm:spPr/>
      <dgm:t>
        <a:bodyPr/>
        <a:lstStyle/>
        <a:p>
          <a:endParaRPr lang="en-IN"/>
        </a:p>
      </dgm:t>
    </dgm:pt>
    <dgm:pt modelId="{4005C247-7CFE-496A-B5FA-D6F5EC9F15AA}" type="sibTrans" cxnId="{21AB86E5-9A20-44D0-8F54-AA3ABCBEB065}">
      <dgm:prSet/>
      <dgm:spPr/>
      <dgm:t>
        <a:bodyPr/>
        <a:lstStyle/>
        <a:p>
          <a:endParaRPr lang="en-IN"/>
        </a:p>
      </dgm:t>
    </dgm:pt>
    <dgm:pt modelId="{183EDF71-3945-44E7-AFCE-903CBCE2F4D0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Loyal customers bring highest average revenue</a:t>
          </a:r>
          <a:endParaRPr lang="en-I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027FB52E-C01D-406C-AEE7-A4204C25E632}" type="parTrans" cxnId="{4E0758E4-B2DA-4F5D-9789-EA68E4716634}">
      <dgm:prSet/>
      <dgm:spPr/>
      <dgm:t>
        <a:bodyPr/>
        <a:lstStyle/>
        <a:p>
          <a:endParaRPr lang="en-IN"/>
        </a:p>
      </dgm:t>
    </dgm:pt>
    <dgm:pt modelId="{70DBC69E-1A5D-455D-84BF-741839649A58}" type="sibTrans" cxnId="{4E0758E4-B2DA-4F5D-9789-EA68E4716634}">
      <dgm:prSet/>
      <dgm:spPr/>
      <dgm:t>
        <a:bodyPr/>
        <a:lstStyle/>
        <a:p>
          <a:endParaRPr lang="en-IN"/>
        </a:p>
      </dgm:t>
    </dgm:pt>
    <dgm:pt modelId="{C16FC004-D9CB-4A4B-B2FC-D34309AE5CA8}" type="pres">
      <dgm:prSet presAssocID="{5B70B7E8-2F3F-4CD3-AA4F-DDC57C49A4B8}" presName="linear" presStyleCnt="0">
        <dgm:presLayoutVars>
          <dgm:animLvl val="lvl"/>
          <dgm:resizeHandles val="exact"/>
        </dgm:presLayoutVars>
      </dgm:prSet>
      <dgm:spPr/>
    </dgm:pt>
    <dgm:pt modelId="{AC516F7E-149F-4D44-AE24-9E3090B0363D}" type="pres">
      <dgm:prSet presAssocID="{46EAC11C-1DB1-400D-BC2C-1D197CF59E0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54C7FF3-6EFB-4BAE-8CBD-2C6F2A62CE53}" type="pres">
      <dgm:prSet presAssocID="{90EBEE3E-F3DC-4B38-9D3E-74A1D2E859AF}" presName="spacer" presStyleCnt="0"/>
      <dgm:spPr/>
    </dgm:pt>
    <dgm:pt modelId="{11DB830D-48C6-4DA1-967F-D47D0BE3A571}" type="pres">
      <dgm:prSet presAssocID="{1F0FB734-DC30-433F-8A99-D5AD2E09536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CCF331-1CD2-4C56-AF37-33938719E781}" type="pres">
      <dgm:prSet presAssocID="{0DB4526F-E093-44E1-A608-1374858A3660}" presName="spacer" presStyleCnt="0"/>
      <dgm:spPr/>
    </dgm:pt>
    <dgm:pt modelId="{BE80E2BC-EFFB-4C5A-AE94-4A41676543CB}" type="pres">
      <dgm:prSet presAssocID="{7E59C054-8009-4BCA-87DE-101E86A310E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9ADE34A-8EF1-4D2A-A2B1-474FA3784D08}" type="pres">
      <dgm:prSet presAssocID="{4005C247-7CFE-496A-B5FA-D6F5EC9F15AA}" presName="spacer" presStyleCnt="0"/>
      <dgm:spPr/>
    </dgm:pt>
    <dgm:pt modelId="{538D7A7D-C44B-4D73-AFBC-3D4E103389BC}" type="pres">
      <dgm:prSet presAssocID="{183EDF71-3945-44E7-AFCE-903CBCE2F4D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A285177-B472-43D9-BBF7-9283E94E73B0}" type="presOf" srcId="{1F0FB734-DC30-433F-8A99-D5AD2E095365}" destId="{11DB830D-48C6-4DA1-967F-D47D0BE3A571}" srcOrd="0" destOrd="0" presId="urn:microsoft.com/office/officeart/2005/8/layout/vList2"/>
    <dgm:cxn modelId="{C9576BE7-2DE3-423B-8CCE-1820492565F3}" srcId="{5B70B7E8-2F3F-4CD3-AA4F-DDC57C49A4B8}" destId="{46EAC11C-1DB1-400D-BC2C-1D197CF59E0F}" srcOrd="0" destOrd="0" parTransId="{2CB1D6B3-6DFB-4F69-810E-23613857006D}" sibTransId="{90EBEE3E-F3DC-4B38-9D3E-74A1D2E859AF}"/>
    <dgm:cxn modelId="{BCFF0647-AF50-4F9A-B5ED-6F55B1A6E1A7}" srcId="{5B70B7E8-2F3F-4CD3-AA4F-DDC57C49A4B8}" destId="{1F0FB734-DC30-433F-8A99-D5AD2E095365}" srcOrd="1" destOrd="0" parTransId="{6D1D4FDA-A874-45D9-A458-D509A2E4B5CA}" sibTransId="{0DB4526F-E093-44E1-A608-1374858A3660}"/>
    <dgm:cxn modelId="{4D400880-31AC-4F79-A493-59009832F12C}" type="presOf" srcId="{5B70B7E8-2F3F-4CD3-AA4F-DDC57C49A4B8}" destId="{C16FC004-D9CB-4A4B-B2FC-D34309AE5CA8}" srcOrd="0" destOrd="0" presId="urn:microsoft.com/office/officeart/2005/8/layout/vList2"/>
    <dgm:cxn modelId="{CE3ABF5D-C28D-4E01-A1CA-4DF7310C5DBF}" type="presOf" srcId="{46EAC11C-1DB1-400D-BC2C-1D197CF59E0F}" destId="{AC516F7E-149F-4D44-AE24-9E3090B0363D}" srcOrd="0" destOrd="0" presId="urn:microsoft.com/office/officeart/2005/8/layout/vList2"/>
    <dgm:cxn modelId="{4E0758E4-B2DA-4F5D-9789-EA68E4716634}" srcId="{5B70B7E8-2F3F-4CD3-AA4F-DDC57C49A4B8}" destId="{183EDF71-3945-44E7-AFCE-903CBCE2F4D0}" srcOrd="3" destOrd="0" parTransId="{027FB52E-C01D-406C-AEE7-A4204C25E632}" sibTransId="{70DBC69E-1A5D-455D-84BF-741839649A58}"/>
    <dgm:cxn modelId="{6AB5444A-B2AC-4B3D-9702-71D2AF5C923A}" type="presOf" srcId="{7E59C054-8009-4BCA-87DE-101E86A310E1}" destId="{BE80E2BC-EFFB-4C5A-AE94-4A41676543CB}" srcOrd="0" destOrd="0" presId="urn:microsoft.com/office/officeart/2005/8/layout/vList2"/>
    <dgm:cxn modelId="{35896599-300B-4DB1-920B-F45CEFEB5540}" type="presOf" srcId="{183EDF71-3945-44E7-AFCE-903CBCE2F4D0}" destId="{538D7A7D-C44B-4D73-AFBC-3D4E103389BC}" srcOrd="0" destOrd="0" presId="urn:microsoft.com/office/officeart/2005/8/layout/vList2"/>
    <dgm:cxn modelId="{21AB86E5-9A20-44D0-8F54-AA3ABCBEB065}" srcId="{5B70B7E8-2F3F-4CD3-AA4F-DDC57C49A4B8}" destId="{7E59C054-8009-4BCA-87DE-101E86A310E1}" srcOrd="2" destOrd="0" parTransId="{8BE73FA0-DB3A-4A20-9A83-0F0B2244111F}" sibTransId="{4005C247-7CFE-496A-B5FA-D6F5EC9F15AA}"/>
    <dgm:cxn modelId="{58479669-038A-49EE-BEC6-36895C55845B}" type="presParOf" srcId="{C16FC004-D9CB-4A4B-B2FC-D34309AE5CA8}" destId="{AC516F7E-149F-4D44-AE24-9E3090B0363D}" srcOrd="0" destOrd="0" presId="urn:microsoft.com/office/officeart/2005/8/layout/vList2"/>
    <dgm:cxn modelId="{94ACE698-4186-425B-B9A0-E39A1525D646}" type="presParOf" srcId="{C16FC004-D9CB-4A4B-B2FC-D34309AE5CA8}" destId="{654C7FF3-6EFB-4BAE-8CBD-2C6F2A62CE53}" srcOrd="1" destOrd="0" presId="urn:microsoft.com/office/officeart/2005/8/layout/vList2"/>
    <dgm:cxn modelId="{73AAACDB-8562-48F4-990E-4DC1CF941C29}" type="presParOf" srcId="{C16FC004-D9CB-4A4B-B2FC-D34309AE5CA8}" destId="{11DB830D-48C6-4DA1-967F-D47D0BE3A571}" srcOrd="2" destOrd="0" presId="urn:microsoft.com/office/officeart/2005/8/layout/vList2"/>
    <dgm:cxn modelId="{9CA7055D-EB63-4BFD-803D-C1FED0D29357}" type="presParOf" srcId="{C16FC004-D9CB-4A4B-B2FC-D34309AE5CA8}" destId="{29CCF331-1CD2-4C56-AF37-33938719E781}" srcOrd="3" destOrd="0" presId="urn:microsoft.com/office/officeart/2005/8/layout/vList2"/>
    <dgm:cxn modelId="{AE26FFC0-6B54-4B38-A8B1-7E2E120E8BB2}" type="presParOf" srcId="{C16FC004-D9CB-4A4B-B2FC-D34309AE5CA8}" destId="{BE80E2BC-EFFB-4C5A-AE94-4A41676543CB}" srcOrd="4" destOrd="0" presId="urn:microsoft.com/office/officeart/2005/8/layout/vList2"/>
    <dgm:cxn modelId="{A3411EE4-4183-4DC0-98D5-2A1D8C97387C}" type="presParOf" srcId="{C16FC004-D9CB-4A4B-B2FC-D34309AE5CA8}" destId="{79ADE34A-8EF1-4D2A-A2B1-474FA3784D08}" srcOrd="5" destOrd="0" presId="urn:microsoft.com/office/officeart/2005/8/layout/vList2"/>
    <dgm:cxn modelId="{ED49DEAD-DF07-42B6-A472-6E9A5EF92519}" type="presParOf" srcId="{C16FC004-D9CB-4A4B-B2FC-D34309AE5CA8}" destId="{538D7A7D-C44B-4D73-AFBC-3D4E103389B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26BA6B6-3609-4977-9F89-E28D581A8B61}" type="doc">
      <dgm:prSet loTypeId="urn:microsoft.com/office/officeart/2005/8/layout/matrix3" loCatId="matrix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9E02DD45-DEE9-4EF7-91F3-D553C0097E68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Improve </a:t>
          </a:r>
          <a:r>
            <a:rPr lang="en-IN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onboarding</a:t>
          </a:r>
          <a:r>
            <a: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 for 0–6 month users</a:t>
          </a:r>
          <a:endParaRPr lang="en-I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6A6AD480-22B5-4F38-A405-1E7933DD3417}" type="parTrans" cxnId="{295A8465-0C7B-4044-AC78-72FC40015E73}">
      <dgm:prSet/>
      <dgm:spPr/>
      <dgm:t>
        <a:bodyPr/>
        <a:lstStyle/>
        <a:p>
          <a:endParaRPr lang="en-IN"/>
        </a:p>
      </dgm:t>
    </dgm:pt>
    <dgm:pt modelId="{501A9EC4-AB21-465F-8FBF-41B408187D0C}" type="sibTrans" cxnId="{295A8465-0C7B-4044-AC78-72FC40015E73}">
      <dgm:prSet/>
      <dgm:spPr/>
      <dgm:t>
        <a:bodyPr/>
        <a:lstStyle/>
        <a:p>
          <a:endParaRPr lang="en-IN"/>
        </a:p>
      </dgm:t>
    </dgm:pt>
    <dgm:pt modelId="{45E4026F-2ACF-4481-B426-15FE0BE9CE30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Migrate customers from e-check to auto-pay</a:t>
          </a:r>
          <a:endParaRPr lang="en-I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EE7A4340-3837-4553-9D65-D77FB96BF400}" type="parTrans" cxnId="{B651CD74-DAB7-45AA-B059-0380114FC1A5}">
      <dgm:prSet/>
      <dgm:spPr/>
      <dgm:t>
        <a:bodyPr/>
        <a:lstStyle/>
        <a:p>
          <a:endParaRPr lang="en-IN"/>
        </a:p>
      </dgm:t>
    </dgm:pt>
    <dgm:pt modelId="{8D28D48E-CAC1-4E2B-9DF8-81CD726DCB2B}" type="sibTrans" cxnId="{B651CD74-DAB7-45AA-B059-0380114FC1A5}">
      <dgm:prSet/>
      <dgm:spPr/>
      <dgm:t>
        <a:bodyPr/>
        <a:lstStyle/>
        <a:p>
          <a:endParaRPr lang="en-IN"/>
        </a:p>
      </dgm:t>
    </dgm:pt>
    <dgm:pt modelId="{94CE07C9-5822-4389-9C15-B47D36A9A6F1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Incentivize long-term contracts</a:t>
          </a:r>
          <a:endParaRPr lang="en-I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12C80896-8559-43CF-90CF-9CC7B6EF6BF4}" type="parTrans" cxnId="{CB622DFD-D864-45E8-8CFA-BB94C97EAB65}">
      <dgm:prSet/>
      <dgm:spPr/>
      <dgm:t>
        <a:bodyPr/>
        <a:lstStyle/>
        <a:p>
          <a:endParaRPr lang="en-IN"/>
        </a:p>
      </dgm:t>
    </dgm:pt>
    <dgm:pt modelId="{38F7C304-FF39-4FFF-AC66-D579796BBCAE}" type="sibTrans" cxnId="{CB622DFD-D864-45E8-8CFA-BB94C97EAB65}">
      <dgm:prSet/>
      <dgm:spPr/>
      <dgm:t>
        <a:bodyPr/>
        <a:lstStyle/>
        <a:p>
          <a:endParaRPr lang="en-IN"/>
        </a:p>
      </dgm:t>
    </dgm:pt>
    <dgm:pt modelId="{448A5C0F-C991-481D-AFC5-76645A322A57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Launch targeted offers for At-Risk and Dormant segments</a:t>
          </a:r>
          <a:endParaRPr lang="en-I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930C7E79-5EE6-49D8-9200-304B74A19F51}" type="parTrans" cxnId="{7EA817F3-1B46-4537-951A-0B890FA89B4D}">
      <dgm:prSet/>
      <dgm:spPr/>
      <dgm:t>
        <a:bodyPr/>
        <a:lstStyle/>
        <a:p>
          <a:endParaRPr lang="en-IN"/>
        </a:p>
      </dgm:t>
    </dgm:pt>
    <dgm:pt modelId="{24B1761E-B90C-4754-AB09-04525C96E0FC}" type="sibTrans" cxnId="{7EA817F3-1B46-4537-951A-0B890FA89B4D}">
      <dgm:prSet/>
      <dgm:spPr/>
      <dgm:t>
        <a:bodyPr/>
        <a:lstStyle/>
        <a:p>
          <a:endParaRPr lang="en-IN"/>
        </a:p>
      </dgm:t>
    </dgm:pt>
    <dgm:pt modelId="{00837A20-DC32-4E2E-B963-A01296F90ED3}" type="pres">
      <dgm:prSet presAssocID="{B26BA6B6-3609-4977-9F89-E28D581A8B61}" presName="matrix" presStyleCnt="0">
        <dgm:presLayoutVars>
          <dgm:chMax val="1"/>
          <dgm:dir/>
          <dgm:resizeHandles val="exact"/>
        </dgm:presLayoutVars>
      </dgm:prSet>
      <dgm:spPr/>
    </dgm:pt>
    <dgm:pt modelId="{BA09AFFA-1F8D-4EF3-953B-886D7B24C202}" type="pres">
      <dgm:prSet presAssocID="{B26BA6B6-3609-4977-9F89-E28D581A8B61}" presName="diamond" presStyleLbl="bgShp" presStyleIdx="0" presStyleCnt="1"/>
      <dgm:spPr/>
    </dgm:pt>
    <dgm:pt modelId="{17B46069-5CD4-46CB-94B0-83F9381B8ADA}" type="pres">
      <dgm:prSet presAssocID="{B26BA6B6-3609-4977-9F89-E28D581A8B61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73ECDCC-B749-42BC-8E84-08605EDA7BFF}" type="pres">
      <dgm:prSet presAssocID="{B26BA6B6-3609-4977-9F89-E28D581A8B61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63ACB1B-C8F0-41CB-9EB9-6B1155A246F0}" type="pres">
      <dgm:prSet presAssocID="{B26BA6B6-3609-4977-9F89-E28D581A8B61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836BE51-9A1E-4CBF-9811-2B1D7C1BDE0D}" type="pres">
      <dgm:prSet presAssocID="{B26BA6B6-3609-4977-9F89-E28D581A8B61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92B7526-4F90-471A-A479-EAD386134060}" type="presOf" srcId="{45E4026F-2ACF-4481-B426-15FE0BE9CE30}" destId="{C73ECDCC-B749-42BC-8E84-08605EDA7BFF}" srcOrd="0" destOrd="0" presId="urn:microsoft.com/office/officeart/2005/8/layout/matrix3"/>
    <dgm:cxn modelId="{CB622DFD-D864-45E8-8CFA-BB94C97EAB65}" srcId="{B26BA6B6-3609-4977-9F89-E28D581A8B61}" destId="{94CE07C9-5822-4389-9C15-B47D36A9A6F1}" srcOrd="2" destOrd="0" parTransId="{12C80896-8559-43CF-90CF-9CC7B6EF6BF4}" sibTransId="{38F7C304-FF39-4FFF-AC66-D579796BBCAE}"/>
    <dgm:cxn modelId="{60A6E594-43D1-4246-9030-7D1E70A49AAC}" type="presOf" srcId="{94CE07C9-5822-4389-9C15-B47D36A9A6F1}" destId="{E63ACB1B-C8F0-41CB-9EB9-6B1155A246F0}" srcOrd="0" destOrd="0" presId="urn:microsoft.com/office/officeart/2005/8/layout/matrix3"/>
    <dgm:cxn modelId="{BBA65E10-2118-4D5F-8FAE-D536EC118A83}" type="presOf" srcId="{B26BA6B6-3609-4977-9F89-E28D581A8B61}" destId="{00837A20-DC32-4E2E-B963-A01296F90ED3}" srcOrd="0" destOrd="0" presId="urn:microsoft.com/office/officeart/2005/8/layout/matrix3"/>
    <dgm:cxn modelId="{D9F0EB4A-2FA4-4609-B795-289BBF2CFCED}" type="presOf" srcId="{448A5C0F-C991-481D-AFC5-76645A322A57}" destId="{0836BE51-9A1E-4CBF-9811-2B1D7C1BDE0D}" srcOrd="0" destOrd="0" presId="urn:microsoft.com/office/officeart/2005/8/layout/matrix3"/>
    <dgm:cxn modelId="{7EA817F3-1B46-4537-951A-0B890FA89B4D}" srcId="{B26BA6B6-3609-4977-9F89-E28D581A8B61}" destId="{448A5C0F-C991-481D-AFC5-76645A322A57}" srcOrd="3" destOrd="0" parTransId="{930C7E79-5EE6-49D8-9200-304B74A19F51}" sibTransId="{24B1761E-B90C-4754-AB09-04525C96E0FC}"/>
    <dgm:cxn modelId="{F204163E-6A48-485D-865E-C126A0D68589}" type="presOf" srcId="{9E02DD45-DEE9-4EF7-91F3-D553C0097E68}" destId="{17B46069-5CD4-46CB-94B0-83F9381B8ADA}" srcOrd="0" destOrd="0" presId="urn:microsoft.com/office/officeart/2005/8/layout/matrix3"/>
    <dgm:cxn modelId="{B651CD74-DAB7-45AA-B059-0380114FC1A5}" srcId="{B26BA6B6-3609-4977-9F89-E28D581A8B61}" destId="{45E4026F-2ACF-4481-B426-15FE0BE9CE30}" srcOrd="1" destOrd="0" parTransId="{EE7A4340-3837-4553-9D65-D77FB96BF400}" sibTransId="{8D28D48E-CAC1-4E2B-9DF8-81CD726DCB2B}"/>
    <dgm:cxn modelId="{295A8465-0C7B-4044-AC78-72FC40015E73}" srcId="{B26BA6B6-3609-4977-9F89-E28D581A8B61}" destId="{9E02DD45-DEE9-4EF7-91F3-D553C0097E68}" srcOrd="0" destOrd="0" parTransId="{6A6AD480-22B5-4F38-A405-1E7933DD3417}" sibTransId="{501A9EC4-AB21-465F-8FBF-41B408187D0C}"/>
    <dgm:cxn modelId="{7BE2B684-7AE9-46B3-B92A-BB22D22C5F58}" type="presParOf" srcId="{00837A20-DC32-4E2E-B963-A01296F90ED3}" destId="{BA09AFFA-1F8D-4EF3-953B-886D7B24C202}" srcOrd="0" destOrd="0" presId="urn:microsoft.com/office/officeart/2005/8/layout/matrix3"/>
    <dgm:cxn modelId="{8A1269B5-1217-464E-95E3-ABC031A65E76}" type="presParOf" srcId="{00837A20-DC32-4E2E-B963-A01296F90ED3}" destId="{17B46069-5CD4-46CB-94B0-83F9381B8ADA}" srcOrd="1" destOrd="0" presId="urn:microsoft.com/office/officeart/2005/8/layout/matrix3"/>
    <dgm:cxn modelId="{AF05C8E5-BEFD-4A97-92F2-DBA11C317830}" type="presParOf" srcId="{00837A20-DC32-4E2E-B963-A01296F90ED3}" destId="{C73ECDCC-B749-42BC-8E84-08605EDA7BFF}" srcOrd="2" destOrd="0" presId="urn:microsoft.com/office/officeart/2005/8/layout/matrix3"/>
    <dgm:cxn modelId="{4AEDE488-66DF-446B-90A7-1270A4F6A8F0}" type="presParOf" srcId="{00837A20-DC32-4E2E-B963-A01296F90ED3}" destId="{E63ACB1B-C8F0-41CB-9EB9-6B1155A246F0}" srcOrd="3" destOrd="0" presId="urn:microsoft.com/office/officeart/2005/8/layout/matrix3"/>
    <dgm:cxn modelId="{EE9E973F-84F9-49D5-B174-918401A24D23}" type="presParOf" srcId="{00837A20-DC32-4E2E-B963-A01296F90ED3}" destId="{0836BE51-9A1E-4CBF-9811-2B1D7C1BDE0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FB694F5-25E3-47AD-8F63-085039EF837E}" type="doc">
      <dgm:prSet loTypeId="urn:microsoft.com/office/officeart/2005/8/layout/target3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EC5923E1-EED5-461B-9A57-A9EAC099034C}">
      <dgm:prSet/>
      <dgm:spPr/>
      <dgm:t>
        <a:bodyPr/>
        <a:lstStyle/>
        <a:p>
          <a:pPr rtl="0"/>
          <a:r>
            <a: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Full cycle churn solution from data to insights</a:t>
          </a:r>
          <a:endParaRPr lang="en-I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E9EAE609-65D9-47FA-87E5-CBDB1CDFBDBB}" type="parTrans" cxnId="{6953935A-06C8-498A-A926-2731334C77C2}">
      <dgm:prSet/>
      <dgm:spPr/>
      <dgm:t>
        <a:bodyPr/>
        <a:lstStyle/>
        <a:p>
          <a:endParaRPr lang="en-IN"/>
        </a:p>
      </dgm:t>
    </dgm:pt>
    <dgm:pt modelId="{2848A630-72CB-401D-8FF2-9EC893C52617}" type="sibTrans" cxnId="{6953935A-06C8-498A-A926-2731334C77C2}">
      <dgm:prSet/>
      <dgm:spPr/>
      <dgm:t>
        <a:bodyPr/>
        <a:lstStyle/>
        <a:p>
          <a:endParaRPr lang="en-IN"/>
        </a:p>
      </dgm:t>
    </dgm:pt>
    <dgm:pt modelId="{256B0EB9-1906-420D-9B05-6721DD0A9080}">
      <dgm:prSet/>
      <dgm:spPr/>
      <dgm:t>
        <a:bodyPr/>
        <a:lstStyle/>
        <a:p>
          <a:pPr rtl="0"/>
          <a:r>
            <a: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Used predictive </a:t>
          </a:r>
          <a:r>
            <a:rPr lang="en-IN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modeling</a:t>
          </a:r>
          <a:r>
            <a: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 and segmentation</a:t>
          </a:r>
          <a:endParaRPr lang="en-I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15BE8AA0-125D-44BC-9CCA-FC7E7129CCC5}" type="parTrans" cxnId="{563BEF42-D544-4B91-8894-11163E5568EF}">
      <dgm:prSet/>
      <dgm:spPr/>
      <dgm:t>
        <a:bodyPr/>
        <a:lstStyle/>
        <a:p>
          <a:endParaRPr lang="en-IN"/>
        </a:p>
      </dgm:t>
    </dgm:pt>
    <dgm:pt modelId="{8E4E2B82-B7F0-48F5-AB5E-7EF2A3262046}" type="sibTrans" cxnId="{563BEF42-D544-4B91-8894-11163E5568EF}">
      <dgm:prSet/>
      <dgm:spPr/>
      <dgm:t>
        <a:bodyPr/>
        <a:lstStyle/>
        <a:p>
          <a:endParaRPr lang="en-IN"/>
        </a:p>
      </dgm:t>
    </dgm:pt>
    <dgm:pt modelId="{FE069E16-1080-4B81-976F-DC073A01D7F5}">
      <dgm:prSet/>
      <dgm:spPr/>
      <dgm:t>
        <a:bodyPr/>
        <a:lstStyle/>
        <a:p>
          <a:pPr rtl="0"/>
          <a:r>
            <a: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Built an interactive Power BI dashboard for decision-making</a:t>
          </a:r>
          <a:endParaRPr lang="en-I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91CAD38D-9B59-4F71-ACA0-70C43877DDCA}" type="parTrans" cxnId="{F65C763C-A0A6-49C9-AF9B-6E5AB8E92B27}">
      <dgm:prSet/>
      <dgm:spPr/>
      <dgm:t>
        <a:bodyPr/>
        <a:lstStyle/>
        <a:p>
          <a:endParaRPr lang="en-IN"/>
        </a:p>
      </dgm:t>
    </dgm:pt>
    <dgm:pt modelId="{7C3E4161-E48F-4612-B7F8-952C900C31B3}" type="sibTrans" cxnId="{F65C763C-A0A6-49C9-AF9B-6E5AB8E92B27}">
      <dgm:prSet/>
      <dgm:spPr/>
      <dgm:t>
        <a:bodyPr/>
        <a:lstStyle/>
        <a:p>
          <a:endParaRPr lang="en-IN"/>
        </a:p>
      </dgm:t>
    </dgm:pt>
    <dgm:pt modelId="{D3F28D16-63A6-4783-A183-215FAA1C9131}" type="pres">
      <dgm:prSet presAssocID="{8FB694F5-25E3-47AD-8F63-085039EF837E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6D1790F4-94FB-4D6F-B87B-C4B7FD6AD6E4}" type="pres">
      <dgm:prSet presAssocID="{EC5923E1-EED5-461B-9A57-A9EAC099034C}" presName="circle1" presStyleLbl="node1" presStyleIdx="0" presStyleCnt="3"/>
      <dgm:spPr>
        <a:solidFill>
          <a:srgbClr val="C00000"/>
        </a:solidFill>
      </dgm:spPr>
    </dgm:pt>
    <dgm:pt modelId="{CD940928-B458-42D7-B799-C09BA31D187F}" type="pres">
      <dgm:prSet presAssocID="{EC5923E1-EED5-461B-9A57-A9EAC099034C}" presName="space" presStyleCnt="0"/>
      <dgm:spPr/>
    </dgm:pt>
    <dgm:pt modelId="{FFF751C0-95E7-48B9-84CD-67F8BC78C19B}" type="pres">
      <dgm:prSet presAssocID="{EC5923E1-EED5-461B-9A57-A9EAC099034C}" presName="rect1" presStyleLbl="alignAcc1" presStyleIdx="0" presStyleCnt="3"/>
      <dgm:spPr/>
    </dgm:pt>
    <dgm:pt modelId="{05B9A229-B28A-4CF0-A845-A9B516BB7973}" type="pres">
      <dgm:prSet presAssocID="{256B0EB9-1906-420D-9B05-6721DD0A9080}" presName="vertSpace2" presStyleLbl="node1" presStyleIdx="0" presStyleCnt="3"/>
      <dgm:spPr/>
    </dgm:pt>
    <dgm:pt modelId="{A7963050-EB8A-45E9-95CC-7963A0D6D1D5}" type="pres">
      <dgm:prSet presAssocID="{256B0EB9-1906-420D-9B05-6721DD0A9080}" presName="circle2" presStyleLbl="node1" presStyleIdx="1" presStyleCnt="3"/>
      <dgm:spPr>
        <a:solidFill>
          <a:srgbClr val="C00000"/>
        </a:solidFill>
      </dgm:spPr>
    </dgm:pt>
    <dgm:pt modelId="{DDA9C9E5-ED77-4C77-A5C0-EFCF31053DB9}" type="pres">
      <dgm:prSet presAssocID="{256B0EB9-1906-420D-9B05-6721DD0A9080}" presName="rect2" presStyleLbl="alignAcc1" presStyleIdx="1" presStyleCnt="3"/>
      <dgm:spPr/>
    </dgm:pt>
    <dgm:pt modelId="{D2D8AA96-D5FB-43BE-8AD3-B2CCE272B3ED}" type="pres">
      <dgm:prSet presAssocID="{FE069E16-1080-4B81-976F-DC073A01D7F5}" presName="vertSpace3" presStyleLbl="node1" presStyleIdx="1" presStyleCnt="3"/>
      <dgm:spPr/>
    </dgm:pt>
    <dgm:pt modelId="{7F9E4FD8-B4CC-4C8B-8D8B-4FA3FED14E6C}" type="pres">
      <dgm:prSet presAssocID="{FE069E16-1080-4B81-976F-DC073A01D7F5}" presName="circle3" presStyleLbl="node1" presStyleIdx="2" presStyleCnt="3"/>
      <dgm:spPr>
        <a:solidFill>
          <a:srgbClr val="C00000"/>
        </a:solidFill>
      </dgm:spPr>
    </dgm:pt>
    <dgm:pt modelId="{59572F89-0BB9-45C8-97BA-BBA86C797471}" type="pres">
      <dgm:prSet presAssocID="{FE069E16-1080-4B81-976F-DC073A01D7F5}" presName="rect3" presStyleLbl="alignAcc1" presStyleIdx="2" presStyleCnt="3"/>
      <dgm:spPr/>
    </dgm:pt>
    <dgm:pt modelId="{87FB4957-382A-4860-8266-7835953C688C}" type="pres">
      <dgm:prSet presAssocID="{EC5923E1-EED5-461B-9A57-A9EAC099034C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41035F2A-9F66-44D8-988B-D29C97B8A6FF}" type="pres">
      <dgm:prSet presAssocID="{256B0EB9-1906-420D-9B05-6721DD0A9080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3B847B7E-CEC4-44BA-8345-5F4E89747263}" type="pres">
      <dgm:prSet presAssocID="{FE069E16-1080-4B81-976F-DC073A01D7F5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563BEF42-D544-4B91-8894-11163E5568EF}" srcId="{8FB694F5-25E3-47AD-8F63-085039EF837E}" destId="{256B0EB9-1906-420D-9B05-6721DD0A9080}" srcOrd="1" destOrd="0" parTransId="{15BE8AA0-125D-44BC-9CCA-FC7E7129CCC5}" sibTransId="{8E4E2B82-B7F0-48F5-AB5E-7EF2A3262046}"/>
    <dgm:cxn modelId="{6953935A-06C8-498A-A926-2731334C77C2}" srcId="{8FB694F5-25E3-47AD-8F63-085039EF837E}" destId="{EC5923E1-EED5-461B-9A57-A9EAC099034C}" srcOrd="0" destOrd="0" parTransId="{E9EAE609-65D9-47FA-87E5-CBDB1CDFBDBB}" sibTransId="{2848A630-72CB-401D-8FF2-9EC893C52617}"/>
    <dgm:cxn modelId="{24564CD1-9039-49FF-8590-0E8E4BB970E3}" type="presOf" srcId="{EC5923E1-EED5-461B-9A57-A9EAC099034C}" destId="{FFF751C0-95E7-48B9-84CD-67F8BC78C19B}" srcOrd="0" destOrd="0" presId="urn:microsoft.com/office/officeart/2005/8/layout/target3"/>
    <dgm:cxn modelId="{D850CBFA-A78D-4614-960E-B54BEAC54390}" type="presOf" srcId="{FE069E16-1080-4B81-976F-DC073A01D7F5}" destId="{3B847B7E-CEC4-44BA-8345-5F4E89747263}" srcOrd="1" destOrd="0" presId="urn:microsoft.com/office/officeart/2005/8/layout/target3"/>
    <dgm:cxn modelId="{EEB1ADFC-DEBC-419E-90FF-63AD0016C649}" type="presOf" srcId="{8FB694F5-25E3-47AD-8F63-085039EF837E}" destId="{D3F28D16-63A6-4783-A183-215FAA1C9131}" srcOrd="0" destOrd="0" presId="urn:microsoft.com/office/officeart/2005/8/layout/target3"/>
    <dgm:cxn modelId="{6FE13E15-0CD4-4B64-928E-C1E4B4E91FFE}" type="presOf" srcId="{256B0EB9-1906-420D-9B05-6721DD0A9080}" destId="{41035F2A-9F66-44D8-988B-D29C97B8A6FF}" srcOrd="1" destOrd="0" presId="urn:microsoft.com/office/officeart/2005/8/layout/target3"/>
    <dgm:cxn modelId="{CB128AD1-4F09-4EB2-923E-638FC2770E8F}" type="presOf" srcId="{EC5923E1-EED5-461B-9A57-A9EAC099034C}" destId="{87FB4957-382A-4860-8266-7835953C688C}" srcOrd="1" destOrd="0" presId="urn:microsoft.com/office/officeart/2005/8/layout/target3"/>
    <dgm:cxn modelId="{AFFE8716-1F26-4365-B597-D5DFF9858AAF}" type="presOf" srcId="{FE069E16-1080-4B81-976F-DC073A01D7F5}" destId="{59572F89-0BB9-45C8-97BA-BBA86C797471}" srcOrd="0" destOrd="0" presId="urn:microsoft.com/office/officeart/2005/8/layout/target3"/>
    <dgm:cxn modelId="{3F60C3E9-E3BF-40C6-8223-4D602B238276}" type="presOf" srcId="{256B0EB9-1906-420D-9B05-6721DD0A9080}" destId="{DDA9C9E5-ED77-4C77-A5C0-EFCF31053DB9}" srcOrd="0" destOrd="0" presId="urn:microsoft.com/office/officeart/2005/8/layout/target3"/>
    <dgm:cxn modelId="{F65C763C-A0A6-49C9-AF9B-6E5AB8E92B27}" srcId="{8FB694F5-25E3-47AD-8F63-085039EF837E}" destId="{FE069E16-1080-4B81-976F-DC073A01D7F5}" srcOrd="2" destOrd="0" parTransId="{91CAD38D-9B59-4F71-ACA0-70C43877DDCA}" sibTransId="{7C3E4161-E48F-4612-B7F8-952C900C31B3}"/>
    <dgm:cxn modelId="{A57C0633-C597-4C71-8EDE-93FC3E2CBBB2}" type="presParOf" srcId="{D3F28D16-63A6-4783-A183-215FAA1C9131}" destId="{6D1790F4-94FB-4D6F-B87B-C4B7FD6AD6E4}" srcOrd="0" destOrd="0" presId="urn:microsoft.com/office/officeart/2005/8/layout/target3"/>
    <dgm:cxn modelId="{38762C8D-E5A1-4762-9CFB-05017D44C40D}" type="presParOf" srcId="{D3F28D16-63A6-4783-A183-215FAA1C9131}" destId="{CD940928-B458-42D7-B799-C09BA31D187F}" srcOrd="1" destOrd="0" presId="urn:microsoft.com/office/officeart/2005/8/layout/target3"/>
    <dgm:cxn modelId="{D4E96962-2CC5-4775-A4D3-0AE6F48A740A}" type="presParOf" srcId="{D3F28D16-63A6-4783-A183-215FAA1C9131}" destId="{FFF751C0-95E7-48B9-84CD-67F8BC78C19B}" srcOrd="2" destOrd="0" presId="urn:microsoft.com/office/officeart/2005/8/layout/target3"/>
    <dgm:cxn modelId="{D264D175-4F72-46FB-AE2D-42CF0E642DB7}" type="presParOf" srcId="{D3F28D16-63A6-4783-A183-215FAA1C9131}" destId="{05B9A229-B28A-4CF0-A845-A9B516BB7973}" srcOrd="3" destOrd="0" presId="urn:microsoft.com/office/officeart/2005/8/layout/target3"/>
    <dgm:cxn modelId="{DD0F3551-8050-4D79-936A-DD701E4EB22F}" type="presParOf" srcId="{D3F28D16-63A6-4783-A183-215FAA1C9131}" destId="{A7963050-EB8A-45E9-95CC-7963A0D6D1D5}" srcOrd="4" destOrd="0" presId="urn:microsoft.com/office/officeart/2005/8/layout/target3"/>
    <dgm:cxn modelId="{0BE2AD1D-61D0-47EF-8DBD-1593E03A4165}" type="presParOf" srcId="{D3F28D16-63A6-4783-A183-215FAA1C9131}" destId="{DDA9C9E5-ED77-4C77-A5C0-EFCF31053DB9}" srcOrd="5" destOrd="0" presId="urn:microsoft.com/office/officeart/2005/8/layout/target3"/>
    <dgm:cxn modelId="{0651CF8C-D112-4166-AC0F-425639365377}" type="presParOf" srcId="{D3F28D16-63A6-4783-A183-215FAA1C9131}" destId="{D2D8AA96-D5FB-43BE-8AD3-B2CCE272B3ED}" srcOrd="6" destOrd="0" presId="urn:microsoft.com/office/officeart/2005/8/layout/target3"/>
    <dgm:cxn modelId="{8FE60561-0771-4C4B-A48A-FBCACE545E77}" type="presParOf" srcId="{D3F28D16-63A6-4783-A183-215FAA1C9131}" destId="{7F9E4FD8-B4CC-4C8B-8D8B-4FA3FED14E6C}" srcOrd="7" destOrd="0" presId="urn:microsoft.com/office/officeart/2005/8/layout/target3"/>
    <dgm:cxn modelId="{4A10D1F6-ECB1-41E9-BEE1-D842B467857E}" type="presParOf" srcId="{D3F28D16-63A6-4783-A183-215FAA1C9131}" destId="{59572F89-0BB9-45C8-97BA-BBA86C797471}" srcOrd="8" destOrd="0" presId="urn:microsoft.com/office/officeart/2005/8/layout/target3"/>
    <dgm:cxn modelId="{A685165C-C233-4EBE-A7BF-F678B935D027}" type="presParOf" srcId="{D3F28D16-63A6-4783-A183-215FAA1C9131}" destId="{87FB4957-382A-4860-8266-7835953C688C}" srcOrd="9" destOrd="0" presId="urn:microsoft.com/office/officeart/2005/8/layout/target3"/>
    <dgm:cxn modelId="{5B7A57CB-732E-4517-AE8B-3871B9CF3DAC}" type="presParOf" srcId="{D3F28D16-63A6-4783-A183-215FAA1C9131}" destId="{41035F2A-9F66-44D8-988B-D29C97B8A6FF}" srcOrd="10" destOrd="0" presId="urn:microsoft.com/office/officeart/2005/8/layout/target3"/>
    <dgm:cxn modelId="{85384DD8-4AFA-4E9A-A57F-D2CF34BEF149}" type="presParOf" srcId="{D3F28D16-63A6-4783-A183-215FAA1C9131}" destId="{3B847B7E-CEC4-44BA-8345-5F4E89747263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1C89EE-FCBC-4615-880A-1F9E1296A632}">
      <dsp:nvSpPr>
        <dsp:cNvPr id="0" name=""/>
        <dsp:cNvSpPr/>
      </dsp:nvSpPr>
      <dsp:spPr>
        <a:xfrm rot="5400000">
          <a:off x="4885060" y="-1888040"/>
          <a:ext cx="1049059" cy="5091379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600" kern="12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Predict customer churn and segment telecom users</a:t>
          </a:r>
        </a:p>
      </dsp:txBody>
      <dsp:txXfrm rot="-5400000">
        <a:off x="2863901" y="184330"/>
        <a:ext cx="5040168" cy="946637"/>
      </dsp:txXfrm>
    </dsp:sp>
    <dsp:sp modelId="{9EDB9BAE-EBB0-457C-9C5D-9948B58DA225}">
      <dsp:nvSpPr>
        <dsp:cNvPr id="0" name=""/>
        <dsp:cNvSpPr/>
      </dsp:nvSpPr>
      <dsp:spPr>
        <a:xfrm>
          <a:off x="0" y="1986"/>
          <a:ext cx="2863900" cy="1311324"/>
        </a:xfrm>
        <a:prstGeom prst="roundRect">
          <a:avLst/>
        </a:prstGeom>
        <a:solidFill>
          <a:srgbClr val="C0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Goal</a:t>
          </a:r>
        </a:p>
      </dsp:txBody>
      <dsp:txXfrm>
        <a:off x="64014" y="66000"/>
        <a:ext cx="2735872" cy="1183296"/>
      </dsp:txXfrm>
    </dsp:sp>
    <dsp:sp modelId="{D942A049-F2A8-4BD5-9C86-CBBF1461243D}">
      <dsp:nvSpPr>
        <dsp:cNvPr id="0" name=""/>
        <dsp:cNvSpPr/>
      </dsp:nvSpPr>
      <dsp:spPr>
        <a:xfrm rot="5400000">
          <a:off x="4885060" y="-511149"/>
          <a:ext cx="1049059" cy="5091379"/>
        </a:xfrm>
        <a:prstGeom prst="round2SameRect">
          <a:avLst/>
        </a:prstGeom>
        <a:solidFill>
          <a:schemeClr val="accent2">
            <a:tint val="40000"/>
            <a:alpha val="90000"/>
            <a:hueOff val="443878"/>
            <a:satOff val="-6554"/>
            <a:lumOff val="-68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600" kern="1200" dirty="0" smtClean="0"/>
            <a:t> </a:t>
          </a:r>
          <a:r>
            <a:rPr lang="en-IN" sz="2600" kern="12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Python, Power BI, </a:t>
          </a:r>
          <a:r>
            <a:rPr lang="en-IN" sz="2600" kern="1200" dirty="0" err="1" smtClean="0">
              <a:latin typeface="Segoe UI Semibold" panose="020B0702040204020203" pitchFamily="34" charset="0"/>
              <a:cs typeface="Segoe UI Semibold" panose="020B0702040204020203" pitchFamily="34" charset="0"/>
            </a:rPr>
            <a:t>Scikit</a:t>
          </a:r>
          <a:r>
            <a:rPr lang="en-IN" sz="2600" kern="12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-learn, ELI5, SHAP</a:t>
          </a:r>
        </a:p>
      </dsp:txBody>
      <dsp:txXfrm rot="-5400000">
        <a:off x="2863901" y="1561221"/>
        <a:ext cx="5040168" cy="946637"/>
      </dsp:txXfrm>
    </dsp:sp>
    <dsp:sp modelId="{585860CF-2B56-42CD-90A2-0492AA029B22}">
      <dsp:nvSpPr>
        <dsp:cNvPr id="0" name=""/>
        <dsp:cNvSpPr/>
      </dsp:nvSpPr>
      <dsp:spPr>
        <a:xfrm>
          <a:off x="0" y="1369042"/>
          <a:ext cx="2863900" cy="1311324"/>
        </a:xfrm>
        <a:prstGeom prst="roundRect">
          <a:avLst/>
        </a:prstGeom>
        <a:solidFill>
          <a:srgbClr val="C0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Tools Used</a:t>
          </a:r>
        </a:p>
      </dsp:txBody>
      <dsp:txXfrm>
        <a:off x="64014" y="1433056"/>
        <a:ext cx="2735872" cy="1183296"/>
      </dsp:txXfrm>
    </dsp:sp>
    <dsp:sp modelId="{14A77219-D6D4-4694-AF47-66D98BECF40E}">
      <dsp:nvSpPr>
        <dsp:cNvPr id="0" name=""/>
        <dsp:cNvSpPr/>
      </dsp:nvSpPr>
      <dsp:spPr>
        <a:xfrm rot="5400000">
          <a:off x="4885060" y="865741"/>
          <a:ext cx="1049059" cy="5091379"/>
        </a:xfrm>
        <a:prstGeom prst="round2SameRect">
          <a:avLst/>
        </a:prstGeom>
        <a:solidFill>
          <a:schemeClr val="accent2">
            <a:tint val="40000"/>
            <a:alpha val="90000"/>
            <a:hueOff val="887755"/>
            <a:satOff val="-13107"/>
            <a:lumOff val="-136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600" kern="12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Reduce churn, boost retention, and personalize strategy</a:t>
          </a:r>
        </a:p>
      </dsp:txBody>
      <dsp:txXfrm rot="-5400000">
        <a:off x="2863901" y="2938112"/>
        <a:ext cx="5040168" cy="946637"/>
      </dsp:txXfrm>
    </dsp:sp>
    <dsp:sp modelId="{79E26A60-DD18-4DBC-B35D-CE8E089715CD}">
      <dsp:nvSpPr>
        <dsp:cNvPr id="0" name=""/>
        <dsp:cNvSpPr/>
      </dsp:nvSpPr>
      <dsp:spPr>
        <a:xfrm>
          <a:off x="0" y="2755768"/>
          <a:ext cx="2863900" cy="1311324"/>
        </a:xfrm>
        <a:prstGeom prst="roundRect">
          <a:avLst/>
        </a:prstGeom>
        <a:solidFill>
          <a:srgbClr val="C0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Business Value</a:t>
          </a:r>
        </a:p>
      </dsp:txBody>
      <dsp:txXfrm>
        <a:off x="64014" y="2819782"/>
        <a:ext cx="2735872" cy="11832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2968C-9809-471E-8A3D-B46B05E7F1EF}">
      <dsp:nvSpPr>
        <dsp:cNvPr id="0" name=""/>
        <dsp:cNvSpPr/>
      </dsp:nvSpPr>
      <dsp:spPr>
        <a:xfrm>
          <a:off x="0" y="537275"/>
          <a:ext cx="8495071" cy="772200"/>
        </a:xfrm>
        <a:prstGeom prst="roundRect">
          <a:avLst/>
        </a:prstGeom>
        <a:solidFill>
          <a:srgbClr val="C0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Rows: 7032 | Columns: 24</a:t>
          </a:r>
          <a:endParaRPr lang="en-IN" sz="3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37696" y="574971"/>
        <a:ext cx="8419679" cy="696808"/>
      </dsp:txXfrm>
    </dsp:sp>
    <dsp:sp modelId="{59EA1475-9D22-4EB5-A5CE-4E9381773209}">
      <dsp:nvSpPr>
        <dsp:cNvPr id="0" name=""/>
        <dsp:cNvSpPr/>
      </dsp:nvSpPr>
      <dsp:spPr>
        <a:xfrm>
          <a:off x="0" y="1395875"/>
          <a:ext cx="8495071" cy="772200"/>
        </a:xfrm>
        <a:prstGeom prst="roundRect">
          <a:avLst/>
        </a:prstGeom>
        <a:solidFill>
          <a:srgbClr val="C0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Removed nulls, dropped irrelevant columns</a:t>
          </a:r>
          <a:endParaRPr lang="en-IN" sz="3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37696" y="1433571"/>
        <a:ext cx="8419679" cy="696808"/>
      </dsp:txXfrm>
    </dsp:sp>
    <dsp:sp modelId="{446525C7-826D-4E96-98C7-11AE37E5545B}">
      <dsp:nvSpPr>
        <dsp:cNvPr id="0" name=""/>
        <dsp:cNvSpPr/>
      </dsp:nvSpPr>
      <dsp:spPr>
        <a:xfrm>
          <a:off x="0" y="2254475"/>
          <a:ext cx="8495071" cy="772200"/>
        </a:xfrm>
        <a:prstGeom prst="roundRect">
          <a:avLst/>
        </a:prstGeom>
        <a:solidFill>
          <a:srgbClr val="C0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Encoded features (Payment, Internet, Contract)</a:t>
          </a:r>
          <a:endParaRPr lang="en-IN" sz="3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37696" y="2292171"/>
        <a:ext cx="8419679" cy="696808"/>
      </dsp:txXfrm>
    </dsp:sp>
    <dsp:sp modelId="{4FBA70E1-2B8E-4F10-9E9E-3380BB5696D1}">
      <dsp:nvSpPr>
        <dsp:cNvPr id="0" name=""/>
        <dsp:cNvSpPr/>
      </dsp:nvSpPr>
      <dsp:spPr>
        <a:xfrm>
          <a:off x="0" y="3113075"/>
          <a:ext cx="8495071" cy="772200"/>
        </a:xfrm>
        <a:prstGeom prst="roundRect">
          <a:avLst/>
        </a:prstGeom>
        <a:solidFill>
          <a:srgbClr val="C0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Engineered Churn Score, Segment Labels</a:t>
          </a:r>
          <a:endParaRPr lang="en-IN" sz="3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37696" y="3150771"/>
        <a:ext cx="8419679" cy="6968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7475BD-D0FD-48F5-A720-8DF72A0B303A}">
      <dsp:nvSpPr>
        <dsp:cNvPr id="0" name=""/>
        <dsp:cNvSpPr/>
      </dsp:nvSpPr>
      <dsp:spPr>
        <a:xfrm>
          <a:off x="-5272531" y="-807511"/>
          <a:ext cx="6278463" cy="6278463"/>
        </a:xfrm>
        <a:prstGeom prst="blockArc">
          <a:avLst>
            <a:gd name="adj1" fmla="val 18900000"/>
            <a:gd name="adj2" fmla="val 2700000"/>
            <a:gd name="adj3" fmla="val 344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A450E-FF78-492A-938C-E974716812D6}">
      <dsp:nvSpPr>
        <dsp:cNvPr id="0" name=""/>
        <dsp:cNvSpPr/>
      </dsp:nvSpPr>
      <dsp:spPr>
        <a:xfrm>
          <a:off x="526670" y="358525"/>
          <a:ext cx="8552675" cy="717423"/>
        </a:xfrm>
        <a:prstGeom prst="rect">
          <a:avLst/>
        </a:prstGeom>
        <a:solidFill>
          <a:srgbClr val="C0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9455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Algorithm: Logistic Regression</a:t>
          </a:r>
          <a:endParaRPr lang="en-IN" sz="2400" kern="1200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526670" y="358525"/>
        <a:ext cx="8552675" cy="717423"/>
      </dsp:txXfrm>
    </dsp:sp>
    <dsp:sp modelId="{3DD8203B-7A45-4193-8ED8-BCA915A983DF}">
      <dsp:nvSpPr>
        <dsp:cNvPr id="0" name=""/>
        <dsp:cNvSpPr/>
      </dsp:nvSpPr>
      <dsp:spPr>
        <a:xfrm>
          <a:off x="78280" y="268847"/>
          <a:ext cx="896779" cy="8967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6196CA-CD34-40FF-AE56-AFA3C6785F85}">
      <dsp:nvSpPr>
        <dsp:cNvPr id="0" name=""/>
        <dsp:cNvSpPr/>
      </dsp:nvSpPr>
      <dsp:spPr>
        <a:xfrm>
          <a:off x="1001569" y="1434847"/>
          <a:ext cx="8141360" cy="717423"/>
        </a:xfrm>
        <a:prstGeom prst="rect">
          <a:avLst/>
        </a:prstGeom>
        <a:solidFill>
          <a:srgbClr val="C0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9455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Feature Scaling: </a:t>
          </a:r>
          <a:r>
            <a:rPr lang="en-IN" sz="24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StandardScaler</a:t>
          </a:r>
          <a:endParaRPr lang="en-IN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1001569" y="1434847"/>
        <a:ext cx="8141360" cy="717423"/>
      </dsp:txXfrm>
    </dsp:sp>
    <dsp:sp modelId="{D99FCEE6-036C-47D9-BB99-D8D46A7E435D}">
      <dsp:nvSpPr>
        <dsp:cNvPr id="0" name=""/>
        <dsp:cNvSpPr/>
      </dsp:nvSpPr>
      <dsp:spPr>
        <a:xfrm>
          <a:off x="489595" y="1345169"/>
          <a:ext cx="896779" cy="8967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938D93-DEE9-4F14-951A-837EEFA4AAE5}">
      <dsp:nvSpPr>
        <dsp:cNvPr id="0" name=""/>
        <dsp:cNvSpPr/>
      </dsp:nvSpPr>
      <dsp:spPr>
        <a:xfrm>
          <a:off x="1001569" y="2511169"/>
          <a:ext cx="8141360" cy="717423"/>
        </a:xfrm>
        <a:prstGeom prst="rect">
          <a:avLst/>
        </a:prstGeom>
        <a:solidFill>
          <a:srgbClr val="C0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9455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Model Accuracy: ~73%</a:t>
          </a:r>
          <a:endParaRPr lang="en-IN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1001569" y="2511169"/>
        <a:ext cx="8141360" cy="717423"/>
      </dsp:txXfrm>
    </dsp:sp>
    <dsp:sp modelId="{0F91B088-CBD6-46BB-B94A-1D888C2524E1}">
      <dsp:nvSpPr>
        <dsp:cNvPr id="0" name=""/>
        <dsp:cNvSpPr/>
      </dsp:nvSpPr>
      <dsp:spPr>
        <a:xfrm>
          <a:off x="489595" y="2421491"/>
          <a:ext cx="896779" cy="8967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90A595-E44D-47FE-B02B-B5D279F9E476}">
      <dsp:nvSpPr>
        <dsp:cNvPr id="0" name=""/>
        <dsp:cNvSpPr/>
      </dsp:nvSpPr>
      <dsp:spPr>
        <a:xfrm>
          <a:off x="526670" y="3587491"/>
          <a:ext cx="8552675" cy="717423"/>
        </a:xfrm>
        <a:prstGeom prst="rect">
          <a:avLst/>
        </a:prstGeom>
        <a:solidFill>
          <a:srgbClr val="C0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9455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Top Drivers: Churn Score, Total Charges, Internet Service</a:t>
          </a:r>
          <a:endParaRPr lang="en-IN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526670" y="3587491"/>
        <a:ext cx="8552675" cy="717423"/>
      </dsp:txXfrm>
    </dsp:sp>
    <dsp:sp modelId="{650FAE5E-79CF-4157-BB78-CDE887592E1C}">
      <dsp:nvSpPr>
        <dsp:cNvPr id="0" name=""/>
        <dsp:cNvSpPr/>
      </dsp:nvSpPr>
      <dsp:spPr>
        <a:xfrm>
          <a:off x="78280" y="3497813"/>
          <a:ext cx="896779" cy="8967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D3515-7946-4A12-81C1-40DC05F3BC1B}">
      <dsp:nvSpPr>
        <dsp:cNvPr id="0" name=""/>
        <dsp:cNvSpPr/>
      </dsp:nvSpPr>
      <dsp:spPr>
        <a:xfrm rot="5400000">
          <a:off x="-222925" y="223862"/>
          <a:ext cx="1486167" cy="1040317"/>
        </a:xfrm>
        <a:prstGeom prst="chevron">
          <a:avLst/>
        </a:prstGeom>
        <a:solidFill>
          <a:srgbClr val="C0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 </a:t>
          </a:r>
          <a:endParaRPr lang="en-IN" sz="2900" kern="1200" dirty="0"/>
        </a:p>
      </dsp:txBody>
      <dsp:txXfrm rot="-5400000">
        <a:off x="1" y="521096"/>
        <a:ext cx="1040317" cy="445850"/>
      </dsp:txXfrm>
    </dsp:sp>
    <dsp:sp modelId="{B5DF71FD-3209-435A-B715-F418924F7103}">
      <dsp:nvSpPr>
        <dsp:cNvPr id="0" name=""/>
        <dsp:cNvSpPr/>
      </dsp:nvSpPr>
      <dsp:spPr>
        <a:xfrm rot="5400000">
          <a:off x="4014794" y="-2973539"/>
          <a:ext cx="966009" cy="69149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ELI5 shows 'Churn Score' as most influential feature</a:t>
          </a:r>
          <a:endParaRPr lang="en-IN" sz="2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 rot="-5400000">
        <a:off x="1040318" y="48094"/>
        <a:ext cx="6867805" cy="871695"/>
      </dsp:txXfrm>
    </dsp:sp>
    <dsp:sp modelId="{A0870086-0AC6-4427-828F-5B671C19BFC0}">
      <dsp:nvSpPr>
        <dsp:cNvPr id="0" name=""/>
        <dsp:cNvSpPr/>
      </dsp:nvSpPr>
      <dsp:spPr>
        <a:xfrm rot="5400000">
          <a:off x="-222925" y="1514381"/>
          <a:ext cx="1486167" cy="1040317"/>
        </a:xfrm>
        <a:prstGeom prst="chevron">
          <a:avLst/>
        </a:prstGeom>
        <a:solidFill>
          <a:srgbClr val="C0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900" kern="1200" dirty="0"/>
        </a:p>
      </dsp:txBody>
      <dsp:txXfrm rot="-5400000">
        <a:off x="1" y="1811615"/>
        <a:ext cx="1040317" cy="445850"/>
      </dsp:txXfrm>
    </dsp:sp>
    <dsp:sp modelId="{37279F73-17FF-4BC8-B457-6EBBB566BE43}">
      <dsp:nvSpPr>
        <dsp:cNvPr id="0" name=""/>
        <dsp:cNvSpPr/>
      </dsp:nvSpPr>
      <dsp:spPr>
        <a:xfrm rot="5400000">
          <a:off x="4014794" y="-1683020"/>
          <a:ext cx="966009" cy="69149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SHAP confirms early churn, low tenure, and e-check payment as key churn indicators</a:t>
          </a:r>
          <a:endParaRPr lang="en-IN" sz="2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 rot="-5400000">
        <a:off x="1040318" y="1338613"/>
        <a:ext cx="6867805" cy="871695"/>
      </dsp:txXfrm>
    </dsp:sp>
    <dsp:sp modelId="{88D75072-25B3-43E8-822F-FF007C34D676}">
      <dsp:nvSpPr>
        <dsp:cNvPr id="0" name=""/>
        <dsp:cNvSpPr/>
      </dsp:nvSpPr>
      <dsp:spPr>
        <a:xfrm rot="5400000">
          <a:off x="-222925" y="2804900"/>
          <a:ext cx="1486167" cy="1040317"/>
        </a:xfrm>
        <a:prstGeom prst="chevron">
          <a:avLst/>
        </a:prstGeom>
        <a:solidFill>
          <a:srgbClr val="C0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900" kern="1200" dirty="0"/>
        </a:p>
      </dsp:txBody>
      <dsp:txXfrm rot="-5400000">
        <a:off x="1" y="3102134"/>
        <a:ext cx="1040317" cy="445850"/>
      </dsp:txXfrm>
    </dsp:sp>
    <dsp:sp modelId="{BD0F372E-1D8C-46ED-AD65-95F2748A9699}">
      <dsp:nvSpPr>
        <dsp:cNvPr id="0" name=""/>
        <dsp:cNvSpPr/>
      </dsp:nvSpPr>
      <dsp:spPr>
        <a:xfrm rot="5400000">
          <a:off x="4014794" y="-392501"/>
          <a:ext cx="966009" cy="69149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Helps build trust and transparency</a:t>
          </a:r>
          <a:endParaRPr lang="en-IN" sz="2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 rot="-5400000">
        <a:off x="1040318" y="2629132"/>
        <a:ext cx="6867805" cy="8716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4B849-D342-4AC6-A5ED-26BA6C524B2E}">
      <dsp:nvSpPr>
        <dsp:cNvPr id="0" name=""/>
        <dsp:cNvSpPr/>
      </dsp:nvSpPr>
      <dsp:spPr>
        <a:xfrm>
          <a:off x="4031471" y="60007"/>
          <a:ext cx="2880360" cy="2880360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Used features like Churn Score, CLTV, Charges, etc.</a:t>
          </a:r>
          <a:endParaRPr lang="en-IN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4415519" y="564070"/>
        <a:ext cx="2112264" cy="1296162"/>
      </dsp:txXfrm>
    </dsp:sp>
    <dsp:sp modelId="{98392050-3273-4D9D-9FB9-740EF709D606}">
      <dsp:nvSpPr>
        <dsp:cNvPr id="0" name=""/>
        <dsp:cNvSpPr/>
      </dsp:nvSpPr>
      <dsp:spPr>
        <a:xfrm>
          <a:off x="5070801" y="1860232"/>
          <a:ext cx="2880360" cy="2880360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Segments Identified: General, Churned, Loyal, Dormant, At-Risk</a:t>
          </a:r>
          <a:endParaRPr lang="en-IN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5951711" y="2604325"/>
        <a:ext cx="1728216" cy="1584198"/>
      </dsp:txXfrm>
    </dsp:sp>
    <dsp:sp modelId="{198E6FAA-7246-40E6-887C-3B32452512FE}">
      <dsp:nvSpPr>
        <dsp:cNvPr id="0" name=""/>
        <dsp:cNvSpPr/>
      </dsp:nvSpPr>
      <dsp:spPr>
        <a:xfrm>
          <a:off x="2992141" y="1860232"/>
          <a:ext cx="2880360" cy="2880360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Enables targeted retention and campaign strategies</a:t>
          </a:r>
          <a:endParaRPr lang="en-IN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3263375" y="2604325"/>
        <a:ext cx="1728216" cy="15841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16F7E-149F-4D44-AE24-9E3090B0363D}">
      <dsp:nvSpPr>
        <dsp:cNvPr id="0" name=""/>
        <dsp:cNvSpPr/>
      </dsp:nvSpPr>
      <dsp:spPr>
        <a:xfrm>
          <a:off x="0" y="619378"/>
          <a:ext cx="7955280" cy="720720"/>
        </a:xfrm>
        <a:prstGeom prst="roundRect">
          <a:avLst/>
        </a:prstGeom>
        <a:solidFill>
          <a:srgbClr val="C0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Churn is highest in first 6 months</a:t>
          </a:r>
          <a:endParaRPr lang="en-IN" sz="2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35183" y="654561"/>
        <a:ext cx="7884914" cy="650354"/>
      </dsp:txXfrm>
    </dsp:sp>
    <dsp:sp modelId="{11DB830D-48C6-4DA1-967F-D47D0BE3A571}">
      <dsp:nvSpPr>
        <dsp:cNvPr id="0" name=""/>
        <dsp:cNvSpPr/>
      </dsp:nvSpPr>
      <dsp:spPr>
        <a:xfrm>
          <a:off x="0" y="1420737"/>
          <a:ext cx="7955280" cy="720720"/>
        </a:xfrm>
        <a:prstGeom prst="roundRect">
          <a:avLst/>
        </a:prstGeom>
        <a:solidFill>
          <a:srgbClr val="C0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Users paying by e-check churn the most</a:t>
          </a:r>
          <a:endParaRPr lang="en-IN" sz="2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35183" y="1455920"/>
        <a:ext cx="7884914" cy="650354"/>
      </dsp:txXfrm>
    </dsp:sp>
    <dsp:sp modelId="{BE80E2BC-EFFB-4C5A-AE94-4A41676543CB}">
      <dsp:nvSpPr>
        <dsp:cNvPr id="0" name=""/>
        <dsp:cNvSpPr/>
      </dsp:nvSpPr>
      <dsp:spPr>
        <a:xfrm>
          <a:off x="0" y="2222098"/>
          <a:ext cx="7955280" cy="720720"/>
        </a:xfrm>
        <a:prstGeom prst="roundRect">
          <a:avLst/>
        </a:prstGeom>
        <a:solidFill>
          <a:srgbClr val="C0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Dependents reduce churn risk</a:t>
          </a:r>
          <a:endParaRPr lang="en-IN" sz="2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35183" y="2257281"/>
        <a:ext cx="7884914" cy="650354"/>
      </dsp:txXfrm>
    </dsp:sp>
    <dsp:sp modelId="{538D7A7D-C44B-4D73-AFBC-3D4E103389BC}">
      <dsp:nvSpPr>
        <dsp:cNvPr id="0" name=""/>
        <dsp:cNvSpPr/>
      </dsp:nvSpPr>
      <dsp:spPr>
        <a:xfrm>
          <a:off x="0" y="3023457"/>
          <a:ext cx="7955280" cy="720720"/>
        </a:xfrm>
        <a:prstGeom prst="roundRect">
          <a:avLst/>
        </a:prstGeom>
        <a:solidFill>
          <a:srgbClr val="C0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Loyal customers bring highest average revenue</a:t>
          </a:r>
          <a:endParaRPr lang="en-IN" sz="2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35183" y="3058640"/>
        <a:ext cx="7884914" cy="6503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9AFFA-1F8D-4EF3-953B-886D7B24C202}">
      <dsp:nvSpPr>
        <dsp:cNvPr id="0" name=""/>
        <dsp:cNvSpPr/>
      </dsp:nvSpPr>
      <dsp:spPr>
        <a:xfrm>
          <a:off x="2240280" y="0"/>
          <a:ext cx="4663440" cy="466344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46069-5CD4-46CB-94B0-83F9381B8ADA}">
      <dsp:nvSpPr>
        <dsp:cNvPr id="0" name=""/>
        <dsp:cNvSpPr/>
      </dsp:nvSpPr>
      <dsp:spPr>
        <a:xfrm>
          <a:off x="2683306" y="443026"/>
          <a:ext cx="1818741" cy="1818741"/>
        </a:xfrm>
        <a:prstGeom prst="roundRect">
          <a:avLst/>
        </a:prstGeom>
        <a:solidFill>
          <a:srgbClr val="C0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Improve </a:t>
          </a:r>
          <a:r>
            <a:rPr lang="en-IN" sz="17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onboarding</a:t>
          </a:r>
          <a:r>
            <a:rPr lang="en-IN" sz="17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 for 0–6 month users</a:t>
          </a:r>
          <a:endParaRPr lang="en-IN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2772090" y="531810"/>
        <a:ext cx="1641173" cy="1641173"/>
      </dsp:txXfrm>
    </dsp:sp>
    <dsp:sp modelId="{C73ECDCC-B749-42BC-8E84-08605EDA7BFF}">
      <dsp:nvSpPr>
        <dsp:cNvPr id="0" name=""/>
        <dsp:cNvSpPr/>
      </dsp:nvSpPr>
      <dsp:spPr>
        <a:xfrm>
          <a:off x="4641951" y="443026"/>
          <a:ext cx="1818741" cy="1818741"/>
        </a:xfrm>
        <a:prstGeom prst="roundRect">
          <a:avLst/>
        </a:prstGeom>
        <a:solidFill>
          <a:srgbClr val="C0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Migrate customers from e-check to auto-pay</a:t>
          </a:r>
          <a:endParaRPr lang="en-IN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4730735" y="531810"/>
        <a:ext cx="1641173" cy="1641173"/>
      </dsp:txXfrm>
    </dsp:sp>
    <dsp:sp modelId="{E63ACB1B-C8F0-41CB-9EB9-6B1155A246F0}">
      <dsp:nvSpPr>
        <dsp:cNvPr id="0" name=""/>
        <dsp:cNvSpPr/>
      </dsp:nvSpPr>
      <dsp:spPr>
        <a:xfrm>
          <a:off x="2683306" y="2401671"/>
          <a:ext cx="1818741" cy="1818741"/>
        </a:xfrm>
        <a:prstGeom prst="roundRect">
          <a:avLst/>
        </a:prstGeom>
        <a:solidFill>
          <a:srgbClr val="C0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Incentivize long-term contracts</a:t>
          </a:r>
          <a:endParaRPr lang="en-IN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2772090" y="2490455"/>
        <a:ext cx="1641173" cy="1641173"/>
      </dsp:txXfrm>
    </dsp:sp>
    <dsp:sp modelId="{0836BE51-9A1E-4CBF-9811-2B1D7C1BDE0D}">
      <dsp:nvSpPr>
        <dsp:cNvPr id="0" name=""/>
        <dsp:cNvSpPr/>
      </dsp:nvSpPr>
      <dsp:spPr>
        <a:xfrm>
          <a:off x="4641951" y="2401671"/>
          <a:ext cx="1818741" cy="1818741"/>
        </a:xfrm>
        <a:prstGeom prst="roundRect">
          <a:avLst/>
        </a:prstGeom>
        <a:solidFill>
          <a:srgbClr val="C0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Launch targeted offers for At-Risk and Dormant segments</a:t>
          </a:r>
          <a:endParaRPr lang="en-IN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4730735" y="2490455"/>
        <a:ext cx="1641173" cy="164117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1790F4-94FB-4D6F-B87B-C4B7FD6AD6E4}">
      <dsp:nvSpPr>
        <dsp:cNvPr id="0" name=""/>
        <dsp:cNvSpPr/>
      </dsp:nvSpPr>
      <dsp:spPr>
        <a:xfrm>
          <a:off x="0" y="0"/>
          <a:ext cx="4663440" cy="4663440"/>
        </a:xfrm>
        <a:prstGeom prst="pie">
          <a:avLst>
            <a:gd name="adj1" fmla="val 5400000"/>
            <a:gd name="adj2" fmla="val 16200000"/>
          </a:avLst>
        </a:prstGeom>
        <a:solidFill>
          <a:srgbClr val="C0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F751C0-95E7-48B9-84CD-67F8BC78C19B}">
      <dsp:nvSpPr>
        <dsp:cNvPr id="0" name=""/>
        <dsp:cNvSpPr/>
      </dsp:nvSpPr>
      <dsp:spPr>
        <a:xfrm>
          <a:off x="2331720" y="0"/>
          <a:ext cx="6812279" cy="46634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Full cycle churn solution from data to insights</a:t>
          </a:r>
          <a:endParaRPr lang="en-IN" sz="3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2331720" y="0"/>
        <a:ext cx="6812279" cy="1399035"/>
      </dsp:txXfrm>
    </dsp:sp>
    <dsp:sp modelId="{A7963050-EB8A-45E9-95CC-7963A0D6D1D5}">
      <dsp:nvSpPr>
        <dsp:cNvPr id="0" name=""/>
        <dsp:cNvSpPr/>
      </dsp:nvSpPr>
      <dsp:spPr>
        <a:xfrm>
          <a:off x="816103" y="1399035"/>
          <a:ext cx="3031233" cy="3031233"/>
        </a:xfrm>
        <a:prstGeom prst="pie">
          <a:avLst>
            <a:gd name="adj1" fmla="val 5400000"/>
            <a:gd name="adj2" fmla="val 16200000"/>
          </a:avLst>
        </a:prstGeom>
        <a:solidFill>
          <a:srgbClr val="C0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A9C9E5-ED77-4C77-A5C0-EFCF31053DB9}">
      <dsp:nvSpPr>
        <dsp:cNvPr id="0" name=""/>
        <dsp:cNvSpPr/>
      </dsp:nvSpPr>
      <dsp:spPr>
        <a:xfrm>
          <a:off x="2331720" y="1399035"/>
          <a:ext cx="6812279" cy="303123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Used predictive </a:t>
          </a:r>
          <a:r>
            <a:rPr lang="en-IN" sz="34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modeling</a:t>
          </a:r>
          <a:r>
            <a:rPr lang="en-IN" sz="3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 and segmentation</a:t>
          </a:r>
          <a:endParaRPr lang="en-IN" sz="3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2331720" y="1399035"/>
        <a:ext cx="6812279" cy="1399030"/>
      </dsp:txXfrm>
    </dsp:sp>
    <dsp:sp modelId="{7F9E4FD8-B4CC-4C8B-8D8B-4FA3FED14E6C}">
      <dsp:nvSpPr>
        <dsp:cNvPr id="0" name=""/>
        <dsp:cNvSpPr/>
      </dsp:nvSpPr>
      <dsp:spPr>
        <a:xfrm>
          <a:off x="1632205" y="2798065"/>
          <a:ext cx="1399030" cy="1399030"/>
        </a:xfrm>
        <a:prstGeom prst="pie">
          <a:avLst>
            <a:gd name="adj1" fmla="val 5400000"/>
            <a:gd name="adj2" fmla="val 16200000"/>
          </a:avLst>
        </a:prstGeom>
        <a:solidFill>
          <a:srgbClr val="C0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572F89-0BB9-45C8-97BA-BBA86C797471}">
      <dsp:nvSpPr>
        <dsp:cNvPr id="0" name=""/>
        <dsp:cNvSpPr/>
      </dsp:nvSpPr>
      <dsp:spPr>
        <a:xfrm>
          <a:off x="2331720" y="2798065"/>
          <a:ext cx="6812279" cy="13990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Built an interactive Power BI dashboard for decision-making</a:t>
          </a:r>
          <a:endParaRPr lang="en-IN" sz="3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2331720" y="2798065"/>
        <a:ext cx="6812279" cy="1399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4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5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10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8209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93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35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53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0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6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3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5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0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9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5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2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8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4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  <p:sldLayoutId id="2147484386" r:id="rId12"/>
    <p:sldLayoutId id="2147484387" r:id="rId13"/>
    <p:sldLayoutId id="2147484388" r:id="rId14"/>
    <p:sldLayoutId id="2147484389" r:id="rId15"/>
    <p:sldLayoutId id="2147484390" r:id="rId16"/>
    <p:sldLayoutId id="214748439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4568" y="1022555"/>
            <a:ext cx="7315200" cy="2379805"/>
          </a:xfrm>
        </p:spPr>
        <p:txBody>
          <a:bodyPr>
            <a:normAutofit/>
          </a:bodyPr>
          <a:lstStyle/>
          <a:p>
            <a:r>
              <a:rPr sz="5400" b="1" dirty="0">
                <a:latin typeface="Century Gothic" panose="020B0502020202020204" pitchFamily="34" charset="0"/>
              </a:rPr>
              <a:t>Customer Churn &amp; Segmentation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4568" y="3647768"/>
            <a:ext cx="7315200" cy="196645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3000" i="1" dirty="0">
                <a:latin typeface="Segoe UI Semibold" panose="020B0702040204020203" pitchFamily="34" charset="0"/>
                <a:ea typeface="Cambria Math" panose="02040503050406030204" pitchFamily="18" charset="0"/>
                <a:cs typeface="Segoe UI Semibold" panose="020B0702040204020203" pitchFamily="34" charset="0"/>
              </a:rPr>
              <a:t>A</a:t>
            </a:r>
            <a:r>
              <a:rPr lang="en-US" sz="3000" i="1" dirty="0" smtClean="0">
                <a:latin typeface="Segoe UI Semibold" panose="020B0702040204020203" pitchFamily="34" charset="0"/>
                <a:ea typeface="Cambria Math" panose="02040503050406030204" pitchFamily="18" charset="0"/>
                <a:cs typeface="Segoe UI Semibold" panose="020B0702040204020203" pitchFamily="34" charset="0"/>
              </a:rPr>
              <a:t>nalyzing </a:t>
            </a:r>
            <a:r>
              <a:rPr lang="en-US" sz="3000" i="1" dirty="0">
                <a:latin typeface="Segoe UI Semibold" panose="020B0702040204020203" pitchFamily="34" charset="0"/>
                <a:ea typeface="Cambria Math" panose="02040503050406030204" pitchFamily="18" charset="0"/>
                <a:cs typeface="Segoe UI Semibold" panose="020B0702040204020203" pitchFamily="34" charset="0"/>
              </a:rPr>
              <a:t>Customer Behavior &amp; Reducing Churn in </a:t>
            </a:r>
            <a:r>
              <a:rPr lang="en-US" sz="3000" i="1" dirty="0" smtClean="0">
                <a:latin typeface="Segoe UI Semibold" panose="020B0702040204020203" pitchFamily="34" charset="0"/>
                <a:ea typeface="Cambria Math" panose="02040503050406030204" pitchFamily="18" charset="0"/>
                <a:cs typeface="Segoe UI Semibold" panose="020B0702040204020203" pitchFamily="34" charset="0"/>
              </a:rPr>
              <a:t>Telecom</a:t>
            </a:r>
            <a:endParaRPr lang="en-IN" sz="3500" i="1" dirty="0" smtClean="0">
              <a:latin typeface="Segoe UI Semibold" panose="020B0702040204020203" pitchFamily="34" charset="0"/>
              <a:ea typeface="Cambria Math" panose="02040503050406030204" pitchFamily="18" charset="0"/>
              <a:cs typeface="Segoe UI Semibold" panose="020B0702040204020203" pitchFamily="34" charset="0"/>
            </a:endParaRPr>
          </a:p>
          <a:p>
            <a:endParaRPr lang="en-IN" sz="2100" dirty="0" smtClean="0"/>
          </a:p>
          <a:p>
            <a:endParaRPr lang="en-IN" sz="2100" dirty="0"/>
          </a:p>
          <a:p>
            <a:pPr algn="ctr"/>
            <a:endParaRPr lang="en-IN" sz="1700" dirty="0" smtClean="0"/>
          </a:p>
          <a:p>
            <a:pPr algn="ctr"/>
            <a:r>
              <a:rPr sz="17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By </a:t>
            </a:r>
            <a:r>
              <a:rPr sz="17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Shivani</a:t>
            </a:r>
            <a:r>
              <a:rPr lang="en-IN" sz="17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N" sz="17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Nirmal</a:t>
            </a:r>
            <a:endParaRPr sz="17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Conclusion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854765"/>
              </p:ext>
            </p:extLst>
          </p:nvPr>
        </p:nvGraphicFramePr>
        <p:xfrm>
          <a:off x="0" y="2194559"/>
          <a:ext cx="9144000" cy="4663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Project Overview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838141"/>
              </p:ext>
            </p:extLst>
          </p:nvPr>
        </p:nvGraphicFramePr>
        <p:xfrm>
          <a:off x="594360" y="2194560"/>
          <a:ext cx="7955280" cy="4069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Dataset &amp; Preparation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4129444"/>
              </p:ext>
            </p:extLst>
          </p:nvPr>
        </p:nvGraphicFramePr>
        <p:xfrm>
          <a:off x="353961" y="2194560"/>
          <a:ext cx="8495071" cy="4422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Churn Prediction Modeling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854880"/>
              </p:ext>
            </p:extLst>
          </p:nvPr>
        </p:nvGraphicFramePr>
        <p:xfrm>
          <a:off x="0" y="2194560"/>
          <a:ext cx="9144000" cy="4663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Model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Explainability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(ELI5/SHAP)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434324"/>
              </p:ext>
            </p:extLst>
          </p:nvPr>
        </p:nvGraphicFramePr>
        <p:xfrm>
          <a:off x="594360" y="2548521"/>
          <a:ext cx="7955280" cy="4069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71" y="904567"/>
            <a:ext cx="7064969" cy="1152833"/>
          </a:xfrm>
        </p:spPr>
        <p:txBody>
          <a:bodyPr>
            <a:noAutofit/>
          </a:bodyPr>
          <a:lstStyle/>
          <a:p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Customer Segmentation (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KMeans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747675"/>
              </p:ext>
            </p:extLst>
          </p:nvPr>
        </p:nvGraphicFramePr>
        <p:xfrm>
          <a:off x="-845575" y="2057400"/>
          <a:ext cx="10943303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607056"/>
            <a:ext cx="6377940" cy="1293028"/>
          </a:xfrm>
        </p:spPr>
        <p:txBody>
          <a:bodyPr>
            <a:normAutofit/>
          </a:bodyPr>
          <a:lstStyle/>
          <a:p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Power BI Dashboard Overview</a:t>
            </a:r>
          </a:p>
        </p:txBody>
      </p:sp>
      <p:pic>
        <p:nvPicPr>
          <p:cNvPr id="3" name="Picture 2" descr="6e15afe0-a747-4644-b84e-58148e640a7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01" y="1900084"/>
            <a:ext cx="8464767" cy="46580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Key Insights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8126805"/>
              </p:ext>
            </p:extLst>
          </p:nvPr>
        </p:nvGraphicFramePr>
        <p:xfrm>
          <a:off x="594360" y="2391205"/>
          <a:ext cx="7955280" cy="4363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Final Recommendations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992963"/>
              </p:ext>
            </p:extLst>
          </p:nvPr>
        </p:nvGraphicFramePr>
        <p:xfrm>
          <a:off x="0" y="2194560"/>
          <a:ext cx="9144000" cy="4663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228</TotalTime>
  <Words>256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Cambria Math</vt:lpstr>
      <vt:lpstr>Century Gothic</vt:lpstr>
      <vt:lpstr>Century Schoolbook</vt:lpstr>
      <vt:lpstr>Segoe UI Semibold</vt:lpstr>
      <vt:lpstr>Vapor Trail</vt:lpstr>
      <vt:lpstr>Customer Churn &amp; Segmentation Analysis</vt:lpstr>
      <vt:lpstr>Project Overview</vt:lpstr>
      <vt:lpstr>Dataset &amp; Preparation</vt:lpstr>
      <vt:lpstr>Churn Prediction Modeling</vt:lpstr>
      <vt:lpstr>Model Explainability (ELI5/SHAP)</vt:lpstr>
      <vt:lpstr>Customer Segmentation (KMeans)</vt:lpstr>
      <vt:lpstr>Power BI Dashboard Overview</vt:lpstr>
      <vt:lpstr>Key Insights</vt:lpstr>
      <vt:lpstr>Final Recommendations</vt:lpstr>
      <vt:lpstr>Conclusion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&amp; Segmentation Analysis</dc:title>
  <dc:subject/>
  <dc:creator>SHIVANI</dc:creator>
  <cp:keywords/>
  <dc:description>generated using python-pptx</dc:description>
  <cp:lastModifiedBy>Microsoft account</cp:lastModifiedBy>
  <cp:revision>13</cp:revision>
  <dcterms:created xsi:type="dcterms:W3CDTF">2013-01-27T09:14:16Z</dcterms:created>
  <dcterms:modified xsi:type="dcterms:W3CDTF">2025-05-19T11:42:40Z</dcterms:modified>
  <cp:category/>
</cp:coreProperties>
</file>