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jpg" ContentType="image/jpeg"/>
  <Override PartName="/ppt/theme/themeOverride1.xml" ContentType="application/vnd.openxmlformats-officedocument.themeOverride+xml"/>
  <Override PartName="/ppt/media/image24.jpg" ContentType="image/unknown"/>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4" r:id="rId3"/>
    <p:sldId id="257" r:id="rId4"/>
    <p:sldId id="258" r:id="rId5"/>
    <p:sldId id="286" r:id="rId6"/>
    <p:sldId id="259" r:id="rId7"/>
    <p:sldId id="260" r:id="rId8"/>
    <p:sldId id="261" r:id="rId9"/>
    <p:sldId id="262" r:id="rId10"/>
    <p:sldId id="263" r:id="rId11"/>
    <p:sldId id="264" r:id="rId12"/>
    <p:sldId id="265" r:id="rId13"/>
    <p:sldId id="266" r:id="rId14"/>
    <p:sldId id="267" r:id="rId15"/>
    <p:sldId id="269" r:id="rId16"/>
    <p:sldId id="270" r:id="rId17"/>
    <p:sldId id="271" r:id="rId18"/>
    <p:sldId id="279" r:id="rId19"/>
    <p:sldId id="280" r:id="rId20"/>
    <p:sldId id="283" r:id="rId21"/>
    <p:sldId id="287" r:id="rId22"/>
    <p:sldId id="288" r:id="rId23"/>
    <p:sldId id="289" r:id="rId24"/>
    <p:sldId id="290" r:id="rId25"/>
    <p:sldId id="291" r:id="rId26"/>
    <p:sldId id="292" r:id="rId27"/>
    <p:sldId id="293" r:id="rId28"/>
    <p:sldId id="284" r:id="rId29"/>
    <p:sldId id="285" r:id="rId3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820"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21212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200" b="0" i="0">
                <a:solidFill>
                  <a:srgbClr val="134F5C"/>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21212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21212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75" y="66525"/>
            <a:ext cx="348618" cy="357955"/>
          </a:xfrm>
          <a:prstGeom prst="rect">
            <a:avLst/>
          </a:prstGeom>
        </p:spPr>
      </p:pic>
      <p:sp>
        <p:nvSpPr>
          <p:cNvPr id="2" name="Holder 2"/>
          <p:cNvSpPr>
            <a:spLocks noGrp="1"/>
          </p:cNvSpPr>
          <p:nvPr>
            <p:ph type="title"/>
          </p:nvPr>
        </p:nvSpPr>
        <p:spPr>
          <a:xfrm>
            <a:off x="397521" y="318239"/>
            <a:ext cx="8348957" cy="635000"/>
          </a:xfrm>
          <a:prstGeom prst="rect">
            <a:avLst/>
          </a:prstGeom>
        </p:spPr>
        <p:txBody>
          <a:bodyPr wrap="square" lIns="0" tIns="0" rIns="0" bIns="0">
            <a:spAutoFit/>
          </a:bodyPr>
          <a:lstStyle>
            <a:lvl1pPr>
              <a:defRPr sz="2000" b="1" i="0">
                <a:solidFill>
                  <a:srgbClr val="212121"/>
                </a:solidFill>
                <a:latin typeface="Arial"/>
                <a:cs typeface="Arial"/>
              </a:defRPr>
            </a:lvl1pPr>
          </a:lstStyle>
          <a:p>
            <a:endParaRPr/>
          </a:p>
        </p:txBody>
      </p:sp>
      <p:sp>
        <p:nvSpPr>
          <p:cNvPr id="3" name="Holder 3"/>
          <p:cNvSpPr>
            <a:spLocks noGrp="1"/>
          </p:cNvSpPr>
          <p:nvPr>
            <p:ph type="body" idx="1"/>
          </p:nvPr>
        </p:nvSpPr>
        <p:spPr>
          <a:xfrm>
            <a:off x="410841" y="1201079"/>
            <a:ext cx="8322317" cy="2981960"/>
          </a:xfrm>
          <a:prstGeom prst="rect">
            <a:avLst/>
          </a:prstGeom>
        </p:spPr>
        <p:txBody>
          <a:bodyPr wrap="square" lIns="0" tIns="0" rIns="0" bIns="0">
            <a:spAutoFit/>
          </a:bodyPr>
          <a:lstStyle>
            <a:lvl1pPr>
              <a:defRPr sz="1200" b="0" i="0">
                <a:solidFill>
                  <a:srgbClr val="134F5C"/>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4545" y="0"/>
            <a:ext cx="7534909" cy="1217295"/>
          </a:xfrm>
          <a:prstGeom prst="rect">
            <a:avLst/>
          </a:prstGeom>
        </p:spPr>
        <p:txBody>
          <a:bodyPr vert="horz" wrap="square" lIns="0" tIns="12700" rIns="0" bIns="0" rtlCol="0">
            <a:spAutoFit/>
          </a:bodyPr>
          <a:lstStyle/>
          <a:p>
            <a:pPr marR="330835" algn="ctr">
              <a:lnSpc>
                <a:spcPct val="100000"/>
              </a:lnSpc>
              <a:spcBef>
                <a:spcPts val="100"/>
              </a:spcBef>
            </a:pPr>
            <a:r>
              <a:rPr sz="4200" spc="20" dirty="0">
                <a:solidFill>
                  <a:srgbClr val="CC0000"/>
                </a:solidFill>
                <a:latin typeface="Verdana"/>
                <a:cs typeface="Verdana"/>
              </a:rPr>
              <a:t>C</a:t>
            </a:r>
            <a:r>
              <a:rPr sz="4200" spc="-165" dirty="0">
                <a:solidFill>
                  <a:srgbClr val="CC0000"/>
                </a:solidFill>
                <a:latin typeface="Verdana"/>
                <a:cs typeface="Verdana"/>
              </a:rPr>
              <a:t>aps</a:t>
            </a:r>
            <a:r>
              <a:rPr sz="4200" spc="-185" dirty="0">
                <a:solidFill>
                  <a:srgbClr val="CC0000"/>
                </a:solidFill>
                <a:latin typeface="Verdana"/>
                <a:cs typeface="Verdana"/>
              </a:rPr>
              <a:t>t</a:t>
            </a:r>
            <a:r>
              <a:rPr sz="4200" spc="-110" dirty="0">
                <a:solidFill>
                  <a:srgbClr val="CC0000"/>
                </a:solidFill>
                <a:latin typeface="Verdana"/>
                <a:cs typeface="Verdana"/>
              </a:rPr>
              <a:t>o</a:t>
            </a:r>
            <a:r>
              <a:rPr sz="4200" spc="-105" dirty="0">
                <a:solidFill>
                  <a:srgbClr val="CC0000"/>
                </a:solidFill>
                <a:latin typeface="Verdana"/>
                <a:cs typeface="Verdana"/>
              </a:rPr>
              <a:t>n</a:t>
            </a:r>
            <a:r>
              <a:rPr sz="4200" spc="-140" dirty="0">
                <a:solidFill>
                  <a:srgbClr val="CC0000"/>
                </a:solidFill>
                <a:latin typeface="Verdana"/>
                <a:cs typeface="Verdana"/>
              </a:rPr>
              <a:t>e</a:t>
            </a:r>
            <a:r>
              <a:rPr sz="4200" spc="-250" dirty="0">
                <a:solidFill>
                  <a:srgbClr val="CC0000"/>
                </a:solidFill>
                <a:latin typeface="Verdana"/>
                <a:cs typeface="Verdana"/>
              </a:rPr>
              <a:t> </a:t>
            </a:r>
            <a:r>
              <a:rPr sz="4200" spc="-45" dirty="0">
                <a:solidFill>
                  <a:srgbClr val="CC0000"/>
                </a:solidFill>
                <a:latin typeface="Verdana"/>
                <a:cs typeface="Verdana"/>
              </a:rPr>
              <a:t>P</a:t>
            </a:r>
            <a:r>
              <a:rPr sz="4200" spc="-315" dirty="0">
                <a:solidFill>
                  <a:srgbClr val="CC0000"/>
                </a:solidFill>
                <a:latin typeface="Verdana"/>
                <a:cs typeface="Verdana"/>
              </a:rPr>
              <a:t>r</a:t>
            </a:r>
            <a:r>
              <a:rPr sz="4200" spc="-170" dirty="0">
                <a:solidFill>
                  <a:srgbClr val="CC0000"/>
                </a:solidFill>
                <a:latin typeface="Verdana"/>
                <a:cs typeface="Verdana"/>
              </a:rPr>
              <a:t>oje</a:t>
            </a:r>
            <a:r>
              <a:rPr sz="4200" spc="-145" dirty="0">
                <a:solidFill>
                  <a:srgbClr val="CC0000"/>
                </a:solidFill>
                <a:latin typeface="Verdana"/>
                <a:cs typeface="Verdana"/>
              </a:rPr>
              <a:t>c</a:t>
            </a:r>
            <a:r>
              <a:rPr sz="4200" spc="-90" dirty="0">
                <a:solidFill>
                  <a:srgbClr val="CC0000"/>
                </a:solidFill>
                <a:latin typeface="Verdana"/>
                <a:cs typeface="Verdana"/>
              </a:rPr>
              <a:t>t</a:t>
            </a:r>
            <a:endParaRPr sz="4200" dirty="0">
              <a:latin typeface="Verdana"/>
              <a:cs typeface="Verdana"/>
            </a:endParaRPr>
          </a:p>
          <a:p>
            <a:pPr algn="ctr">
              <a:lnSpc>
                <a:spcPct val="100000"/>
              </a:lnSpc>
              <a:spcBef>
                <a:spcPts val="25"/>
              </a:spcBef>
            </a:pPr>
            <a:r>
              <a:rPr sz="3600" spc="-105" dirty="0">
                <a:solidFill>
                  <a:srgbClr val="134F5C"/>
                </a:solidFill>
                <a:latin typeface="Verdana"/>
                <a:cs typeface="Verdana"/>
              </a:rPr>
              <a:t>Pl</a:t>
            </a:r>
            <a:r>
              <a:rPr sz="3600" spc="-165" dirty="0">
                <a:solidFill>
                  <a:srgbClr val="134F5C"/>
                </a:solidFill>
                <a:latin typeface="Verdana"/>
                <a:cs typeface="Verdana"/>
              </a:rPr>
              <a:t>a</a:t>
            </a:r>
            <a:r>
              <a:rPr sz="3600" spc="-195" dirty="0">
                <a:solidFill>
                  <a:srgbClr val="134F5C"/>
                </a:solidFill>
                <a:latin typeface="Verdana"/>
                <a:cs typeface="Verdana"/>
              </a:rPr>
              <a:t>y</a:t>
            </a:r>
            <a:r>
              <a:rPr sz="3600" spc="-215" dirty="0">
                <a:solidFill>
                  <a:srgbClr val="134F5C"/>
                </a:solidFill>
                <a:latin typeface="Verdana"/>
                <a:cs typeface="Verdana"/>
              </a:rPr>
              <a:t> </a:t>
            </a:r>
            <a:r>
              <a:rPr sz="3600" spc="-204" dirty="0">
                <a:solidFill>
                  <a:srgbClr val="134F5C"/>
                </a:solidFill>
                <a:latin typeface="Verdana"/>
                <a:cs typeface="Verdana"/>
              </a:rPr>
              <a:t>S</a:t>
            </a:r>
            <a:r>
              <a:rPr sz="3600" spc="-195" dirty="0">
                <a:solidFill>
                  <a:srgbClr val="134F5C"/>
                </a:solidFill>
                <a:latin typeface="Verdana"/>
                <a:cs typeface="Verdana"/>
              </a:rPr>
              <a:t>t</a:t>
            </a:r>
            <a:r>
              <a:rPr sz="3600" spc="-204" dirty="0">
                <a:solidFill>
                  <a:srgbClr val="134F5C"/>
                </a:solidFill>
                <a:latin typeface="Verdana"/>
                <a:cs typeface="Verdana"/>
              </a:rPr>
              <a:t>o</a:t>
            </a:r>
            <a:r>
              <a:rPr sz="3600" spc="-185" dirty="0">
                <a:solidFill>
                  <a:srgbClr val="134F5C"/>
                </a:solidFill>
                <a:latin typeface="Verdana"/>
                <a:cs typeface="Verdana"/>
              </a:rPr>
              <a:t>r</a:t>
            </a:r>
            <a:r>
              <a:rPr sz="3600" spc="-120" dirty="0">
                <a:solidFill>
                  <a:srgbClr val="134F5C"/>
                </a:solidFill>
                <a:latin typeface="Verdana"/>
                <a:cs typeface="Verdana"/>
              </a:rPr>
              <a:t>e</a:t>
            </a:r>
            <a:r>
              <a:rPr sz="3600" spc="-215" dirty="0">
                <a:solidFill>
                  <a:srgbClr val="134F5C"/>
                </a:solidFill>
                <a:latin typeface="Verdana"/>
                <a:cs typeface="Verdana"/>
              </a:rPr>
              <a:t> </a:t>
            </a:r>
            <a:r>
              <a:rPr sz="3600" spc="-35" dirty="0">
                <a:solidFill>
                  <a:srgbClr val="134F5C"/>
                </a:solidFill>
                <a:latin typeface="Verdana"/>
                <a:cs typeface="Verdana"/>
              </a:rPr>
              <a:t>App</a:t>
            </a:r>
            <a:r>
              <a:rPr sz="3600" spc="-215" dirty="0">
                <a:solidFill>
                  <a:srgbClr val="134F5C"/>
                </a:solidFill>
                <a:latin typeface="Verdana"/>
                <a:cs typeface="Verdana"/>
              </a:rPr>
              <a:t> </a:t>
            </a:r>
            <a:r>
              <a:rPr sz="3600" spc="-160" dirty="0">
                <a:solidFill>
                  <a:srgbClr val="134F5C"/>
                </a:solidFill>
                <a:latin typeface="Verdana"/>
                <a:cs typeface="Verdana"/>
              </a:rPr>
              <a:t>R</a:t>
            </a:r>
            <a:r>
              <a:rPr sz="3600" spc="-175" dirty="0">
                <a:solidFill>
                  <a:srgbClr val="134F5C"/>
                </a:solidFill>
                <a:latin typeface="Verdana"/>
                <a:cs typeface="Verdana"/>
              </a:rPr>
              <a:t>e</a:t>
            </a:r>
            <a:r>
              <a:rPr sz="3600" spc="-140" dirty="0">
                <a:solidFill>
                  <a:srgbClr val="134F5C"/>
                </a:solidFill>
                <a:latin typeface="Verdana"/>
                <a:cs typeface="Verdana"/>
              </a:rPr>
              <a:t>vi</a:t>
            </a:r>
            <a:r>
              <a:rPr sz="3600" spc="-220" dirty="0">
                <a:solidFill>
                  <a:srgbClr val="134F5C"/>
                </a:solidFill>
                <a:latin typeface="Verdana"/>
                <a:cs typeface="Verdana"/>
              </a:rPr>
              <a:t>e</a:t>
            </a:r>
            <a:r>
              <a:rPr sz="3600" spc="-155" dirty="0">
                <a:solidFill>
                  <a:srgbClr val="134F5C"/>
                </a:solidFill>
                <a:latin typeface="Verdana"/>
                <a:cs typeface="Verdana"/>
              </a:rPr>
              <a:t>w</a:t>
            </a:r>
            <a:r>
              <a:rPr sz="3600" spc="-215" dirty="0">
                <a:solidFill>
                  <a:srgbClr val="134F5C"/>
                </a:solidFill>
                <a:latin typeface="Verdana"/>
                <a:cs typeface="Verdana"/>
              </a:rPr>
              <a:t> </a:t>
            </a:r>
            <a:r>
              <a:rPr sz="3600" spc="-130" dirty="0">
                <a:solidFill>
                  <a:srgbClr val="134F5C"/>
                </a:solidFill>
                <a:latin typeface="Verdana"/>
                <a:cs typeface="Verdana"/>
              </a:rPr>
              <a:t>Anal</a:t>
            </a:r>
            <a:r>
              <a:rPr sz="3600" spc="-165" dirty="0">
                <a:solidFill>
                  <a:srgbClr val="134F5C"/>
                </a:solidFill>
                <a:latin typeface="Verdana"/>
                <a:cs typeface="Verdana"/>
              </a:rPr>
              <a:t>y</a:t>
            </a:r>
            <a:r>
              <a:rPr sz="3600" spc="-200" dirty="0">
                <a:solidFill>
                  <a:srgbClr val="134F5C"/>
                </a:solidFill>
                <a:latin typeface="Verdana"/>
                <a:cs typeface="Verdana"/>
              </a:rPr>
              <a:t>sis</a:t>
            </a:r>
            <a:endParaRPr sz="3600" dirty="0">
              <a:latin typeface="Verdana"/>
              <a:cs typeface="Verdana"/>
            </a:endParaRPr>
          </a:p>
        </p:txBody>
      </p:sp>
      <p:sp>
        <p:nvSpPr>
          <p:cNvPr id="3" name="object 3"/>
          <p:cNvSpPr txBox="1"/>
          <p:nvPr/>
        </p:nvSpPr>
        <p:spPr>
          <a:xfrm>
            <a:off x="-76200" y="2419350"/>
            <a:ext cx="3160185" cy="1009251"/>
          </a:xfrm>
          <a:prstGeom prst="rect">
            <a:avLst/>
          </a:prstGeom>
        </p:spPr>
        <p:txBody>
          <a:bodyPr vert="horz" wrap="square" lIns="0" tIns="11430" rIns="0" bIns="0" rtlCol="0">
            <a:spAutoFit/>
          </a:bodyPr>
          <a:lstStyle/>
          <a:p>
            <a:pPr marL="12700" marR="5080" algn="ctr">
              <a:lnSpc>
                <a:spcPct val="100200"/>
              </a:lnSpc>
              <a:spcBef>
                <a:spcPts val="90"/>
              </a:spcBef>
            </a:pPr>
            <a:r>
              <a:rPr lang="en-US" sz="3200" b="1" spc="-295" dirty="0">
                <a:solidFill>
                  <a:srgbClr val="134F5C"/>
                </a:solidFill>
                <a:latin typeface="Times New Roman" panose="02020603050405020304" pitchFamily="18" charset="0"/>
                <a:cs typeface="Times New Roman" panose="02020603050405020304" pitchFamily="18" charset="0"/>
              </a:rPr>
              <a:t>Shivam Kumar</a:t>
            </a:r>
          </a:p>
          <a:p>
            <a:pPr marL="12700" marR="5080" algn="ctr">
              <a:lnSpc>
                <a:spcPct val="100200"/>
              </a:lnSpc>
              <a:spcBef>
                <a:spcPts val="90"/>
              </a:spcBef>
            </a:pPr>
            <a:endParaRPr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ACED878-FF50-E6F9-9503-D4E76D925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673" y="1641156"/>
            <a:ext cx="4586288" cy="3057525"/>
          </a:xfrm>
          <a:prstGeom prst="roundRect">
            <a:avLst>
              <a:gd name="adj" fmla="val 8594"/>
            </a:avLst>
          </a:prstGeom>
          <a:solidFill>
            <a:srgbClr val="FFFFFF">
              <a:shade val="85000"/>
            </a:srgbClr>
          </a:solidFill>
          <a:ln>
            <a:solidFill>
              <a:schemeClr val="tx1"/>
            </a:solidFill>
          </a:ln>
          <a:effectLst>
            <a:outerShdw blurRad="57785" dist="33020" dir="3180000" algn="ctr">
              <a:srgbClr val="000000">
                <a:alpha val="30000"/>
              </a:srgbClr>
            </a:outerShdw>
            <a:reflection blurRad="12700" stA="38000" endPos="28000" dist="5000" dir="5400000" sy="-100000" algn="bl" rotWithShape="0"/>
          </a:effectLst>
          <a:scene3d>
            <a:camera prst="orthographicFront">
              <a:rot lat="0" lon="0" rev="0"/>
            </a:camera>
            <a:lightRig rig="brightRoom" dir="t">
              <a:rot lat="0" lon="0" rev="600000"/>
            </a:lightRig>
          </a:scene3d>
          <a:sp3d prstMaterial="metal">
            <a:bevelT w="38100" h="57150" prst="angle"/>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775" y="727812"/>
            <a:ext cx="2002155"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Verdana"/>
                <a:cs typeface="Verdana"/>
              </a:rPr>
              <a:t>App</a:t>
            </a:r>
            <a:r>
              <a:rPr sz="1400" spc="-85" dirty="0">
                <a:latin typeface="Verdana"/>
                <a:cs typeface="Verdana"/>
              </a:rPr>
              <a:t> </a:t>
            </a:r>
            <a:r>
              <a:rPr sz="1400" spc="-65" dirty="0">
                <a:latin typeface="Verdana"/>
                <a:cs typeface="Verdana"/>
              </a:rPr>
              <a:t>R</a:t>
            </a:r>
            <a:r>
              <a:rPr sz="1400" spc="-70" dirty="0">
                <a:latin typeface="Verdana"/>
                <a:cs typeface="Verdana"/>
              </a:rPr>
              <a:t>e</a:t>
            </a:r>
            <a:r>
              <a:rPr sz="1400" spc="-55" dirty="0">
                <a:latin typeface="Verdana"/>
                <a:cs typeface="Verdana"/>
              </a:rPr>
              <a:t>vi</a:t>
            </a:r>
            <a:r>
              <a:rPr sz="1400" spc="-90" dirty="0">
                <a:latin typeface="Verdana"/>
                <a:cs typeface="Verdana"/>
              </a:rPr>
              <a:t>e</a:t>
            </a:r>
            <a:r>
              <a:rPr sz="1400" spc="-60" dirty="0">
                <a:latin typeface="Verdana"/>
                <a:cs typeface="Verdana"/>
              </a:rPr>
              <a:t>w</a:t>
            </a:r>
            <a:r>
              <a:rPr sz="1400" spc="-85" dirty="0">
                <a:latin typeface="Verdana"/>
                <a:cs typeface="Verdana"/>
              </a:rPr>
              <a:t> </a:t>
            </a:r>
            <a:r>
              <a:rPr sz="1400" spc="-50" dirty="0">
                <a:latin typeface="Verdana"/>
                <a:cs typeface="Verdana"/>
              </a:rPr>
              <a:t>Anal</a:t>
            </a:r>
            <a:r>
              <a:rPr sz="1400" spc="-70" dirty="0">
                <a:latin typeface="Verdana"/>
                <a:cs typeface="Verdana"/>
              </a:rPr>
              <a:t>y</a:t>
            </a:r>
            <a:r>
              <a:rPr sz="1400" spc="-110" dirty="0">
                <a:latin typeface="Verdana"/>
                <a:cs typeface="Verdana"/>
              </a:rPr>
              <a:t>sis:</a:t>
            </a:r>
            <a:endParaRPr sz="1400">
              <a:latin typeface="Verdana"/>
              <a:cs typeface="Verdana"/>
            </a:endParaRPr>
          </a:p>
        </p:txBody>
      </p:sp>
      <p:sp>
        <p:nvSpPr>
          <p:cNvPr id="3" name="object 3"/>
          <p:cNvSpPr txBox="1"/>
          <p:nvPr/>
        </p:nvSpPr>
        <p:spPr>
          <a:xfrm>
            <a:off x="525324" y="1094589"/>
            <a:ext cx="3058160" cy="756920"/>
          </a:xfrm>
          <a:prstGeom prst="rect">
            <a:avLst/>
          </a:prstGeom>
        </p:spPr>
        <p:txBody>
          <a:bodyPr vert="horz" wrap="square" lIns="0" tIns="12700" rIns="0" bIns="0" rtlCol="0">
            <a:spAutoFit/>
          </a:bodyPr>
          <a:lstStyle/>
          <a:p>
            <a:pPr marL="332740" indent="-320675">
              <a:lnSpc>
                <a:spcPct val="100000"/>
              </a:lnSpc>
              <a:spcBef>
                <a:spcPts val="100"/>
              </a:spcBef>
              <a:buChar char="●"/>
              <a:tabLst>
                <a:tab pos="332740" algn="l"/>
                <a:tab pos="333375" algn="l"/>
              </a:tabLst>
            </a:pPr>
            <a:r>
              <a:rPr sz="1200" b="1" spc="-5" dirty="0">
                <a:solidFill>
                  <a:srgbClr val="134F5C"/>
                </a:solidFill>
                <a:latin typeface="Arial"/>
                <a:cs typeface="Arial"/>
              </a:rPr>
              <a:t>Distribution</a:t>
            </a:r>
            <a:r>
              <a:rPr sz="1200" b="1" spc="-30" dirty="0">
                <a:solidFill>
                  <a:srgbClr val="134F5C"/>
                </a:solidFill>
                <a:latin typeface="Arial"/>
                <a:cs typeface="Arial"/>
              </a:rPr>
              <a:t> </a:t>
            </a:r>
            <a:r>
              <a:rPr sz="1200" b="1" spc="-5" dirty="0">
                <a:solidFill>
                  <a:srgbClr val="134F5C"/>
                </a:solidFill>
                <a:latin typeface="Arial"/>
                <a:cs typeface="Arial"/>
              </a:rPr>
              <a:t>of</a:t>
            </a:r>
            <a:r>
              <a:rPr sz="1200" b="1" spc="-30" dirty="0">
                <a:solidFill>
                  <a:srgbClr val="134F5C"/>
                </a:solidFill>
                <a:latin typeface="Arial"/>
                <a:cs typeface="Arial"/>
              </a:rPr>
              <a:t> </a:t>
            </a:r>
            <a:r>
              <a:rPr sz="1200" b="1" spc="-5" dirty="0">
                <a:solidFill>
                  <a:srgbClr val="134F5C"/>
                </a:solidFill>
                <a:latin typeface="Arial"/>
                <a:cs typeface="Arial"/>
              </a:rPr>
              <a:t>Sentiment</a:t>
            </a:r>
            <a:r>
              <a:rPr sz="1200" b="1" spc="-25" dirty="0">
                <a:solidFill>
                  <a:srgbClr val="134F5C"/>
                </a:solidFill>
                <a:latin typeface="Arial"/>
                <a:cs typeface="Arial"/>
              </a:rPr>
              <a:t> </a:t>
            </a:r>
            <a:r>
              <a:rPr sz="1200" b="1" spc="-5" dirty="0">
                <a:solidFill>
                  <a:srgbClr val="134F5C"/>
                </a:solidFill>
                <a:latin typeface="Arial"/>
                <a:cs typeface="Arial"/>
              </a:rPr>
              <a:t>Subjectivity</a:t>
            </a:r>
            <a:endParaRPr sz="1200">
              <a:latin typeface="Arial"/>
              <a:cs typeface="Arial"/>
            </a:endParaRPr>
          </a:p>
          <a:p>
            <a:pPr marL="332740" indent="-320675">
              <a:lnSpc>
                <a:spcPct val="100000"/>
              </a:lnSpc>
              <a:buChar char="●"/>
              <a:tabLst>
                <a:tab pos="332740" algn="l"/>
                <a:tab pos="333375" algn="l"/>
              </a:tabLst>
            </a:pPr>
            <a:r>
              <a:rPr sz="1200" b="1" spc="-5" dirty="0">
                <a:solidFill>
                  <a:srgbClr val="134F5C"/>
                </a:solidFill>
                <a:latin typeface="Arial"/>
                <a:cs typeface="Arial"/>
              </a:rPr>
              <a:t>Percentage</a:t>
            </a:r>
            <a:r>
              <a:rPr sz="1200" b="1" spc="-30" dirty="0">
                <a:solidFill>
                  <a:srgbClr val="134F5C"/>
                </a:solidFill>
                <a:latin typeface="Arial"/>
                <a:cs typeface="Arial"/>
              </a:rPr>
              <a:t> </a:t>
            </a:r>
            <a:r>
              <a:rPr sz="1200" b="1" spc="-5" dirty="0">
                <a:solidFill>
                  <a:srgbClr val="134F5C"/>
                </a:solidFill>
                <a:latin typeface="Arial"/>
                <a:cs typeface="Arial"/>
              </a:rPr>
              <a:t>of</a:t>
            </a:r>
            <a:r>
              <a:rPr sz="1200" b="1" spc="-25" dirty="0">
                <a:solidFill>
                  <a:srgbClr val="134F5C"/>
                </a:solidFill>
                <a:latin typeface="Arial"/>
                <a:cs typeface="Arial"/>
              </a:rPr>
              <a:t> </a:t>
            </a:r>
            <a:r>
              <a:rPr sz="1200" b="1" spc="-5" dirty="0">
                <a:solidFill>
                  <a:srgbClr val="134F5C"/>
                </a:solidFill>
                <a:latin typeface="Arial"/>
                <a:cs typeface="Arial"/>
              </a:rPr>
              <a:t>Review</a:t>
            </a:r>
            <a:r>
              <a:rPr sz="1200" b="1" spc="-25" dirty="0">
                <a:solidFill>
                  <a:srgbClr val="134F5C"/>
                </a:solidFill>
                <a:latin typeface="Arial"/>
                <a:cs typeface="Arial"/>
              </a:rPr>
              <a:t> </a:t>
            </a:r>
            <a:r>
              <a:rPr sz="1200" b="1" spc="-5" dirty="0">
                <a:solidFill>
                  <a:srgbClr val="134F5C"/>
                </a:solidFill>
                <a:latin typeface="Arial"/>
                <a:cs typeface="Arial"/>
              </a:rPr>
              <a:t>Sentiments</a:t>
            </a:r>
            <a:endParaRPr sz="1200">
              <a:latin typeface="Arial"/>
              <a:cs typeface="Arial"/>
            </a:endParaRPr>
          </a:p>
          <a:p>
            <a:pPr marL="332740" indent="-320675">
              <a:lnSpc>
                <a:spcPct val="100000"/>
              </a:lnSpc>
              <a:buChar char="●"/>
              <a:tabLst>
                <a:tab pos="332740" algn="l"/>
                <a:tab pos="333375" algn="l"/>
              </a:tabLst>
            </a:pPr>
            <a:r>
              <a:rPr sz="1200" b="1" spc="-5" dirty="0">
                <a:solidFill>
                  <a:srgbClr val="134F5C"/>
                </a:solidFill>
                <a:latin typeface="Arial"/>
                <a:cs typeface="Arial"/>
              </a:rPr>
              <a:t>Distribution</a:t>
            </a:r>
            <a:r>
              <a:rPr sz="1200" b="1" spc="-30" dirty="0">
                <a:solidFill>
                  <a:srgbClr val="134F5C"/>
                </a:solidFill>
                <a:latin typeface="Arial"/>
                <a:cs typeface="Arial"/>
              </a:rPr>
              <a:t> </a:t>
            </a:r>
            <a:r>
              <a:rPr sz="1200" b="1" spc="-5" dirty="0">
                <a:solidFill>
                  <a:srgbClr val="134F5C"/>
                </a:solidFill>
                <a:latin typeface="Arial"/>
                <a:cs typeface="Arial"/>
              </a:rPr>
              <a:t>of</a:t>
            </a:r>
            <a:r>
              <a:rPr sz="1200" b="1" spc="-25" dirty="0">
                <a:solidFill>
                  <a:srgbClr val="134F5C"/>
                </a:solidFill>
                <a:latin typeface="Arial"/>
                <a:cs typeface="Arial"/>
              </a:rPr>
              <a:t> </a:t>
            </a:r>
            <a:r>
              <a:rPr sz="1200" b="1" spc="-5" dirty="0">
                <a:solidFill>
                  <a:srgbClr val="134F5C"/>
                </a:solidFill>
                <a:latin typeface="Arial"/>
                <a:cs typeface="Arial"/>
              </a:rPr>
              <a:t>Sentiment</a:t>
            </a:r>
            <a:r>
              <a:rPr sz="1200" b="1" spc="-25" dirty="0">
                <a:solidFill>
                  <a:srgbClr val="134F5C"/>
                </a:solidFill>
                <a:latin typeface="Arial"/>
                <a:cs typeface="Arial"/>
              </a:rPr>
              <a:t> </a:t>
            </a:r>
            <a:r>
              <a:rPr sz="1200" b="1" spc="-5" dirty="0">
                <a:solidFill>
                  <a:srgbClr val="134F5C"/>
                </a:solidFill>
                <a:latin typeface="Arial"/>
                <a:cs typeface="Arial"/>
              </a:rPr>
              <a:t>Polarity</a:t>
            </a:r>
            <a:endParaRPr sz="1200">
              <a:latin typeface="Arial"/>
              <a:cs typeface="Arial"/>
            </a:endParaRPr>
          </a:p>
          <a:p>
            <a:pPr marL="332740" indent="-320675">
              <a:lnSpc>
                <a:spcPct val="100000"/>
              </a:lnSpc>
              <a:buChar char="●"/>
              <a:tabLst>
                <a:tab pos="332740" algn="l"/>
                <a:tab pos="333375" algn="l"/>
              </a:tabLst>
            </a:pPr>
            <a:r>
              <a:rPr sz="1200" b="1" spc="-5" dirty="0">
                <a:solidFill>
                  <a:srgbClr val="134F5C"/>
                </a:solidFill>
                <a:latin typeface="Arial"/>
                <a:cs typeface="Arial"/>
              </a:rPr>
              <a:t>Polarity</a:t>
            </a:r>
            <a:r>
              <a:rPr sz="1200" b="1" spc="-35" dirty="0">
                <a:solidFill>
                  <a:srgbClr val="134F5C"/>
                </a:solidFill>
                <a:latin typeface="Arial"/>
                <a:cs typeface="Arial"/>
              </a:rPr>
              <a:t> </a:t>
            </a:r>
            <a:r>
              <a:rPr sz="1200" b="1" spc="-5" dirty="0">
                <a:solidFill>
                  <a:srgbClr val="134F5C"/>
                </a:solidFill>
                <a:latin typeface="Arial"/>
                <a:cs typeface="Arial"/>
              </a:rPr>
              <a:t>Vs</a:t>
            </a:r>
            <a:r>
              <a:rPr sz="1200" b="1" spc="-35" dirty="0">
                <a:solidFill>
                  <a:srgbClr val="134F5C"/>
                </a:solidFill>
                <a:latin typeface="Arial"/>
                <a:cs typeface="Arial"/>
              </a:rPr>
              <a:t> </a:t>
            </a:r>
            <a:r>
              <a:rPr sz="1200" b="1" spc="-5" dirty="0">
                <a:solidFill>
                  <a:srgbClr val="134F5C"/>
                </a:solidFill>
                <a:latin typeface="Arial"/>
                <a:cs typeface="Arial"/>
              </a:rPr>
              <a:t>Subjectivity</a:t>
            </a:r>
            <a:endParaRPr sz="12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8532" y="361950"/>
            <a:ext cx="4686935" cy="330200"/>
          </a:xfrm>
          <a:prstGeom prst="rect">
            <a:avLst/>
          </a:prstGeom>
        </p:spPr>
        <p:txBody>
          <a:bodyPr vert="horz" wrap="square" lIns="0" tIns="12700" rIns="0" bIns="0" rtlCol="0">
            <a:spAutoFit/>
          </a:bodyPr>
          <a:lstStyle/>
          <a:p>
            <a:pPr marL="12700">
              <a:lnSpc>
                <a:spcPct val="100000"/>
              </a:lnSpc>
              <a:spcBef>
                <a:spcPts val="100"/>
              </a:spcBef>
            </a:pPr>
            <a:r>
              <a:rPr spc="-15" dirty="0"/>
              <a:t>Average</a:t>
            </a:r>
            <a:r>
              <a:rPr spc="-25" dirty="0"/>
              <a:t> </a:t>
            </a:r>
            <a:r>
              <a:rPr spc="-5" dirty="0"/>
              <a:t>reviews</a:t>
            </a:r>
            <a:r>
              <a:rPr spc="-25" dirty="0"/>
              <a:t> </a:t>
            </a:r>
            <a:r>
              <a:rPr spc="-5" dirty="0"/>
              <a:t>across</a:t>
            </a:r>
            <a:r>
              <a:rPr spc="-20" dirty="0"/>
              <a:t> </a:t>
            </a:r>
            <a:r>
              <a:rPr spc="-5" dirty="0"/>
              <a:t>each</a:t>
            </a:r>
            <a:r>
              <a:rPr spc="-25" dirty="0"/>
              <a:t> </a:t>
            </a:r>
            <a:r>
              <a:rPr spc="-5" dirty="0"/>
              <a:t>category</a:t>
            </a:r>
          </a:p>
        </p:txBody>
      </p:sp>
      <p:sp>
        <p:nvSpPr>
          <p:cNvPr id="3" name="object 3"/>
          <p:cNvSpPr txBox="1"/>
          <p:nvPr/>
        </p:nvSpPr>
        <p:spPr>
          <a:xfrm>
            <a:off x="444249" y="1281372"/>
            <a:ext cx="2224405" cy="2121543"/>
          </a:xfrm>
          <a:prstGeom prst="rect">
            <a:avLst/>
          </a:prstGeom>
        </p:spPr>
        <p:txBody>
          <a:bodyPr vert="horz" wrap="square" lIns="0" tIns="12700" rIns="0" bIns="0" rtlCol="0">
            <a:spAutoFit/>
          </a:bodyPr>
          <a:lstStyle/>
          <a:p>
            <a:pPr marL="332740" marR="5080" indent="-320675">
              <a:lnSpc>
                <a:spcPct val="114999"/>
              </a:lnSpc>
              <a:spcBef>
                <a:spcPts val="100"/>
              </a:spcBef>
              <a:buChar char="●"/>
              <a:tabLst>
                <a:tab pos="332740" algn="l"/>
                <a:tab pos="333375" algn="l"/>
              </a:tabLst>
            </a:pPr>
            <a:r>
              <a:rPr sz="1200" spc="-5" dirty="0">
                <a:solidFill>
                  <a:srgbClr val="134F5C"/>
                </a:solidFill>
                <a:latin typeface="Arial MT"/>
                <a:cs typeface="Arial MT"/>
              </a:rPr>
              <a:t>In</a:t>
            </a:r>
            <a:r>
              <a:rPr sz="1200" spc="-20" dirty="0">
                <a:solidFill>
                  <a:srgbClr val="134F5C"/>
                </a:solidFill>
                <a:latin typeface="Arial MT"/>
                <a:cs typeface="Arial MT"/>
              </a:rPr>
              <a:t> </a:t>
            </a:r>
            <a:r>
              <a:rPr sz="1200" spc="-5" dirty="0">
                <a:solidFill>
                  <a:srgbClr val="134F5C"/>
                </a:solidFill>
                <a:latin typeface="Arial MT"/>
                <a:cs typeface="Arial MT"/>
              </a:rPr>
              <a:t>the</a:t>
            </a:r>
            <a:r>
              <a:rPr sz="1200" spc="-15" dirty="0">
                <a:solidFill>
                  <a:srgbClr val="134F5C"/>
                </a:solidFill>
                <a:latin typeface="Arial MT"/>
                <a:cs typeface="Arial MT"/>
              </a:rPr>
              <a:t> </a:t>
            </a:r>
            <a:r>
              <a:rPr sz="1200" spc="-5" dirty="0">
                <a:solidFill>
                  <a:srgbClr val="134F5C"/>
                </a:solidFill>
                <a:latin typeface="Arial MT"/>
                <a:cs typeface="Arial MT"/>
              </a:rPr>
              <a:t>given</a:t>
            </a:r>
            <a:r>
              <a:rPr sz="1200" spc="-20" dirty="0">
                <a:solidFill>
                  <a:srgbClr val="134F5C"/>
                </a:solidFill>
                <a:latin typeface="Arial MT"/>
                <a:cs typeface="Arial MT"/>
              </a:rPr>
              <a:t> </a:t>
            </a:r>
            <a:r>
              <a:rPr sz="1200" spc="-5" dirty="0">
                <a:solidFill>
                  <a:srgbClr val="134F5C"/>
                </a:solidFill>
                <a:latin typeface="Arial MT"/>
                <a:cs typeface="Arial MT"/>
              </a:rPr>
              <a:t>plot</a:t>
            </a:r>
            <a:r>
              <a:rPr sz="1200" spc="-15" dirty="0">
                <a:solidFill>
                  <a:srgbClr val="134F5C"/>
                </a:solidFill>
                <a:latin typeface="Arial MT"/>
                <a:cs typeface="Arial MT"/>
              </a:rPr>
              <a:t> </a:t>
            </a:r>
            <a:r>
              <a:rPr sz="1200" spc="-5" dirty="0">
                <a:solidFill>
                  <a:srgbClr val="134F5C"/>
                </a:solidFill>
                <a:latin typeface="Arial MT"/>
                <a:cs typeface="Arial MT"/>
              </a:rPr>
              <a:t>we</a:t>
            </a:r>
            <a:r>
              <a:rPr sz="1200" spc="-15" dirty="0">
                <a:solidFill>
                  <a:srgbClr val="134F5C"/>
                </a:solidFill>
                <a:latin typeface="Arial MT"/>
                <a:cs typeface="Arial MT"/>
              </a:rPr>
              <a:t> </a:t>
            </a:r>
            <a:r>
              <a:rPr sz="1200" dirty="0">
                <a:solidFill>
                  <a:srgbClr val="134F5C"/>
                </a:solidFill>
                <a:latin typeface="Arial MT"/>
                <a:cs typeface="Arial MT"/>
              </a:rPr>
              <a:t>can</a:t>
            </a:r>
            <a:r>
              <a:rPr sz="1200" spc="-20" dirty="0">
                <a:solidFill>
                  <a:srgbClr val="134F5C"/>
                </a:solidFill>
                <a:latin typeface="Arial MT"/>
                <a:cs typeface="Arial MT"/>
              </a:rPr>
              <a:t> </a:t>
            </a:r>
            <a:r>
              <a:rPr sz="1200" dirty="0">
                <a:solidFill>
                  <a:srgbClr val="134F5C"/>
                </a:solidFill>
                <a:latin typeface="Arial MT"/>
                <a:cs typeface="Arial MT"/>
              </a:rPr>
              <a:t>say </a:t>
            </a:r>
            <a:r>
              <a:rPr sz="1200" spc="-320" dirty="0">
                <a:solidFill>
                  <a:srgbClr val="134F5C"/>
                </a:solidFill>
                <a:latin typeface="Arial MT"/>
                <a:cs typeface="Arial MT"/>
              </a:rPr>
              <a:t> </a:t>
            </a:r>
            <a:r>
              <a:rPr sz="1200" spc="-5" dirty="0">
                <a:solidFill>
                  <a:srgbClr val="134F5C"/>
                </a:solidFill>
                <a:latin typeface="Arial MT"/>
                <a:cs typeface="Arial MT"/>
              </a:rPr>
              <a:t>that </a:t>
            </a:r>
            <a:r>
              <a:rPr sz="1200" dirty="0">
                <a:solidFill>
                  <a:srgbClr val="134F5C"/>
                </a:solidFill>
                <a:latin typeface="Arial MT"/>
                <a:cs typeface="Arial MT"/>
              </a:rPr>
              <a:t>maximum </a:t>
            </a:r>
            <a:r>
              <a:rPr sz="1200" spc="-5" dirty="0">
                <a:solidFill>
                  <a:srgbClr val="134F5C"/>
                </a:solidFill>
                <a:latin typeface="Arial MT"/>
                <a:cs typeface="Arial MT"/>
              </a:rPr>
              <a:t>average </a:t>
            </a:r>
            <a:r>
              <a:rPr sz="1200" dirty="0">
                <a:solidFill>
                  <a:srgbClr val="134F5C"/>
                </a:solidFill>
                <a:latin typeface="Arial MT"/>
                <a:cs typeface="Arial MT"/>
              </a:rPr>
              <a:t> reviews </a:t>
            </a:r>
            <a:r>
              <a:rPr sz="1200" spc="-5" dirty="0">
                <a:solidFill>
                  <a:srgbClr val="134F5C"/>
                </a:solidFill>
                <a:latin typeface="Arial MT"/>
                <a:cs typeface="Arial MT"/>
              </a:rPr>
              <a:t>high </a:t>
            </a:r>
            <a:r>
              <a:rPr lang="en-US" sz="1200" spc="-5" dirty="0">
                <a:solidFill>
                  <a:srgbClr val="134F5C"/>
                </a:solidFill>
                <a:latin typeface="Arial MT"/>
                <a:cs typeface="Arial MT"/>
              </a:rPr>
              <a:t>is </a:t>
            </a:r>
            <a:r>
              <a:rPr sz="1200" spc="-5" dirty="0">
                <a:solidFill>
                  <a:srgbClr val="134F5C"/>
                </a:solidFill>
                <a:latin typeface="Arial MT"/>
                <a:cs typeface="Arial MT"/>
              </a:rPr>
              <a:t>for </a:t>
            </a:r>
            <a:r>
              <a:rPr lang="en-US" sz="1200" spc="-5" dirty="0">
                <a:solidFill>
                  <a:srgbClr val="134F5C"/>
                </a:solidFill>
                <a:latin typeface="Arial MT"/>
                <a:cs typeface="Arial MT"/>
              </a:rPr>
              <a:t>Family , Game &amp; Tools category Apps</a:t>
            </a:r>
            <a:r>
              <a:rPr sz="1200" spc="-5" dirty="0">
                <a:solidFill>
                  <a:srgbClr val="134F5C"/>
                </a:solidFill>
                <a:latin typeface="Arial MT"/>
                <a:cs typeface="Arial MT"/>
              </a:rPr>
              <a:t>.</a:t>
            </a:r>
            <a:endParaRPr sz="1200" dirty="0">
              <a:latin typeface="Arial MT"/>
              <a:cs typeface="Arial MT"/>
            </a:endParaRPr>
          </a:p>
          <a:p>
            <a:pPr>
              <a:lnSpc>
                <a:spcPct val="100000"/>
              </a:lnSpc>
              <a:spcBef>
                <a:spcPts val="45"/>
              </a:spcBef>
              <a:buClr>
                <a:srgbClr val="134F5C"/>
              </a:buClr>
              <a:buFont typeface="Arial MT"/>
              <a:buChar char="●"/>
            </a:pPr>
            <a:endParaRPr sz="1400" dirty="0">
              <a:latin typeface="Arial MT"/>
              <a:cs typeface="Arial MT"/>
            </a:endParaRPr>
          </a:p>
          <a:p>
            <a:pPr marL="332740" marR="93345" indent="-320675">
              <a:lnSpc>
                <a:spcPct val="114999"/>
              </a:lnSpc>
              <a:buChar char="●"/>
              <a:tabLst>
                <a:tab pos="332740" algn="l"/>
                <a:tab pos="333375" algn="l"/>
              </a:tabLst>
            </a:pPr>
            <a:r>
              <a:rPr sz="1200" spc="-5" dirty="0">
                <a:solidFill>
                  <a:srgbClr val="134F5C"/>
                </a:solidFill>
                <a:latin typeface="Arial MT"/>
                <a:cs typeface="Arial MT"/>
              </a:rPr>
              <a:t>And </a:t>
            </a:r>
            <a:r>
              <a:rPr sz="1200" dirty="0">
                <a:solidFill>
                  <a:srgbClr val="134F5C"/>
                </a:solidFill>
                <a:latin typeface="Arial MT"/>
                <a:cs typeface="Arial MT"/>
              </a:rPr>
              <a:t>minimum </a:t>
            </a:r>
            <a:r>
              <a:rPr sz="1200" spc="-5" dirty="0">
                <a:solidFill>
                  <a:srgbClr val="134F5C"/>
                </a:solidFill>
                <a:latin typeface="Arial MT"/>
                <a:cs typeface="Arial MT"/>
              </a:rPr>
              <a:t>average </a:t>
            </a:r>
            <a:r>
              <a:rPr sz="1200" dirty="0">
                <a:solidFill>
                  <a:srgbClr val="134F5C"/>
                </a:solidFill>
                <a:latin typeface="Arial MT"/>
                <a:cs typeface="Arial MT"/>
              </a:rPr>
              <a:t> reviews </a:t>
            </a:r>
            <a:r>
              <a:rPr sz="1200" spc="-5" dirty="0">
                <a:solidFill>
                  <a:srgbClr val="134F5C"/>
                </a:solidFill>
                <a:latin typeface="Arial MT"/>
                <a:cs typeface="Arial MT"/>
              </a:rPr>
              <a:t>for </a:t>
            </a:r>
            <a:r>
              <a:rPr lang="en-US" sz="1200" spc="-5" dirty="0">
                <a:solidFill>
                  <a:srgbClr val="134F5C"/>
                </a:solidFill>
                <a:latin typeface="Arial MT"/>
                <a:cs typeface="Arial MT"/>
              </a:rPr>
              <a:t>Beauty , Comics &amp; Parenting </a:t>
            </a:r>
            <a:r>
              <a:rPr sz="1200" dirty="0">
                <a:solidFill>
                  <a:srgbClr val="134F5C"/>
                </a:solidFill>
                <a:latin typeface="Arial MT"/>
                <a:cs typeface="Arial MT"/>
              </a:rPr>
              <a:t>category</a:t>
            </a:r>
            <a:r>
              <a:rPr sz="1200" spc="-35" dirty="0">
                <a:solidFill>
                  <a:srgbClr val="134F5C"/>
                </a:solidFill>
                <a:latin typeface="Arial MT"/>
                <a:cs typeface="Arial MT"/>
              </a:rPr>
              <a:t> </a:t>
            </a:r>
            <a:r>
              <a:rPr sz="1200" spc="-5" dirty="0">
                <a:solidFill>
                  <a:srgbClr val="134F5C"/>
                </a:solidFill>
                <a:latin typeface="Arial MT"/>
                <a:cs typeface="Arial MT"/>
              </a:rPr>
              <a:t>apps.</a:t>
            </a:r>
            <a:endParaRPr sz="1200" dirty="0">
              <a:latin typeface="Arial MT"/>
              <a:cs typeface="Arial MT"/>
            </a:endParaRPr>
          </a:p>
        </p:txBody>
      </p:sp>
      <p:pic>
        <p:nvPicPr>
          <p:cNvPr id="4" name="object 4"/>
          <p:cNvPicPr/>
          <p:nvPr/>
        </p:nvPicPr>
        <p:blipFill>
          <a:blip r:embed="rId2">
            <a:extLst>
              <a:ext uri="{28A0092B-C50C-407E-A947-70E740481C1C}">
                <a14:useLocalDpi xmlns:a14="http://schemas.microsoft.com/office/drawing/2010/main" val="0"/>
              </a:ext>
            </a:extLst>
          </a:blip>
          <a:srcRect/>
          <a:stretch/>
        </p:blipFill>
        <p:spPr>
          <a:xfrm>
            <a:off x="3048000" y="819150"/>
            <a:ext cx="6002539" cy="42481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2588" y="299540"/>
            <a:ext cx="7632065" cy="330200"/>
          </a:xfrm>
          <a:prstGeom prst="rect">
            <a:avLst/>
          </a:prstGeom>
        </p:spPr>
        <p:txBody>
          <a:bodyPr vert="horz" wrap="square" lIns="0" tIns="12700" rIns="0" bIns="0" rtlCol="0">
            <a:spAutoFit/>
          </a:bodyPr>
          <a:lstStyle/>
          <a:p>
            <a:pPr marL="12700">
              <a:lnSpc>
                <a:spcPct val="100000"/>
              </a:lnSpc>
              <a:spcBef>
                <a:spcPts val="100"/>
              </a:spcBef>
            </a:pPr>
            <a:r>
              <a:rPr spc="-55" dirty="0"/>
              <a:t>Top</a:t>
            </a:r>
            <a:r>
              <a:rPr spc="-10" dirty="0"/>
              <a:t> </a:t>
            </a:r>
            <a:r>
              <a:rPr spc="-5" dirty="0"/>
              <a:t>app</a:t>
            </a:r>
            <a:r>
              <a:rPr spc="-10" dirty="0"/>
              <a:t> </a:t>
            </a:r>
            <a:r>
              <a:rPr spc="-5" dirty="0"/>
              <a:t>category</a:t>
            </a:r>
            <a:r>
              <a:rPr spc="-10" dirty="0"/>
              <a:t> </a:t>
            </a:r>
            <a:r>
              <a:rPr spc="-5" dirty="0"/>
              <a:t>in</a:t>
            </a:r>
            <a:r>
              <a:rPr spc="-10" dirty="0"/>
              <a:t> </a:t>
            </a:r>
            <a:r>
              <a:rPr spc="-5" dirty="0"/>
              <a:t>play</a:t>
            </a:r>
            <a:r>
              <a:rPr spc="-10" dirty="0"/>
              <a:t> </a:t>
            </a:r>
            <a:r>
              <a:rPr spc="-5" dirty="0"/>
              <a:t>store(Count</a:t>
            </a:r>
            <a:r>
              <a:rPr spc="-10" dirty="0"/>
              <a:t> </a:t>
            </a:r>
            <a:r>
              <a:rPr spc="-5" dirty="0"/>
              <a:t>of apps</a:t>
            </a:r>
            <a:r>
              <a:rPr spc="-10" dirty="0"/>
              <a:t> </a:t>
            </a:r>
            <a:r>
              <a:rPr spc="-5" dirty="0"/>
              <a:t>in</a:t>
            </a:r>
            <a:r>
              <a:rPr spc="-10" dirty="0"/>
              <a:t> </a:t>
            </a:r>
            <a:r>
              <a:rPr spc="-5" dirty="0"/>
              <a:t>each</a:t>
            </a:r>
            <a:r>
              <a:rPr spc="-10" dirty="0"/>
              <a:t> </a:t>
            </a:r>
            <a:r>
              <a:rPr spc="-5" dirty="0"/>
              <a:t>category)</a:t>
            </a:r>
          </a:p>
        </p:txBody>
      </p:sp>
      <p:sp>
        <p:nvSpPr>
          <p:cNvPr id="3" name="object 3"/>
          <p:cNvSpPr txBox="1"/>
          <p:nvPr/>
        </p:nvSpPr>
        <p:spPr>
          <a:xfrm>
            <a:off x="228600" y="1402080"/>
            <a:ext cx="2072639" cy="2339340"/>
          </a:xfrm>
          <a:prstGeom prst="rect">
            <a:avLst/>
          </a:prstGeom>
        </p:spPr>
        <p:txBody>
          <a:bodyPr vert="horz" wrap="square" lIns="0" tIns="12700" rIns="0" bIns="0" rtlCol="0">
            <a:spAutoFit/>
          </a:bodyPr>
          <a:lstStyle/>
          <a:p>
            <a:pPr marL="332740" marR="66040" indent="-320675">
              <a:lnSpc>
                <a:spcPct val="114999"/>
              </a:lnSpc>
              <a:spcBef>
                <a:spcPts val="100"/>
              </a:spcBef>
              <a:buChar char="●"/>
              <a:tabLst>
                <a:tab pos="332740" algn="l"/>
                <a:tab pos="333375" algn="l"/>
              </a:tabLst>
            </a:pPr>
            <a:r>
              <a:rPr sz="1200" spc="-5" dirty="0">
                <a:solidFill>
                  <a:srgbClr val="134F5C"/>
                </a:solidFill>
                <a:latin typeface="Arial MT"/>
                <a:cs typeface="Arial MT"/>
              </a:rPr>
              <a:t>As we </a:t>
            </a:r>
            <a:r>
              <a:rPr sz="1200" dirty="0">
                <a:solidFill>
                  <a:srgbClr val="134F5C"/>
                </a:solidFill>
                <a:latin typeface="Arial MT"/>
                <a:cs typeface="Arial MT"/>
              </a:rPr>
              <a:t>can see </a:t>
            </a:r>
            <a:r>
              <a:rPr sz="1200" spc="-5" dirty="0">
                <a:solidFill>
                  <a:srgbClr val="134F5C"/>
                </a:solidFill>
                <a:latin typeface="Arial MT"/>
                <a:cs typeface="Arial MT"/>
              </a:rPr>
              <a:t>the plot </a:t>
            </a:r>
            <a:r>
              <a:rPr sz="1200" dirty="0">
                <a:solidFill>
                  <a:srgbClr val="134F5C"/>
                </a:solidFill>
                <a:latin typeface="Arial MT"/>
                <a:cs typeface="Arial MT"/>
              </a:rPr>
              <a:t> maximum </a:t>
            </a:r>
            <a:r>
              <a:rPr sz="1200" spc="-5" dirty="0">
                <a:solidFill>
                  <a:srgbClr val="134F5C"/>
                </a:solidFill>
                <a:latin typeface="Arial MT"/>
                <a:cs typeface="Arial MT"/>
              </a:rPr>
              <a:t>no. of apps </a:t>
            </a:r>
            <a:r>
              <a:rPr sz="1200" dirty="0">
                <a:solidFill>
                  <a:srgbClr val="134F5C"/>
                </a:solidFill>
                <a:latin typeface="Arial MT"/>
                <a:cs typeface="Arial MT"/>
              </a:rPr>
              <a:t> </a:t>
            </a:r>
            <a:r>
              <a:rPr sz="1200" spc="-5" dirty="0">
                <a:solidFill>
                  <a:srgbClr val="134F5C"/>
                </a:solidFill>
                <a:latin typeface="Arial MT"/>
                <a:cs typeface="Arial MT"/>
              </a:rPr>
              <a:t>present in the play </a:t>
            </a:r>
            <a:r>
              <a:rPr sz="1200" dirty="0">
                <a:solidFill>
                  <a:srgbClr val="134F5C"/>
                </a:solidFill>
                <a:latin typeface="Arial MT"/>
                <a:cs typeface="Arial MT"/>
              </a:rPr>
              <a:t>store </a:t>
            </a:r>
            <a:r>
              <a:rPr sz="1200" spc="-320" dirty="0">
                <a:solidFill>
                  <a:srgbClr val="134F5C"/>
                </a:solidFill>
                <a:latin typeface="Arial MT"/>
                <a:cs typeface="Arial MT"/>
              </a:rPr>
              <a:t> </a:t>
            </a:r>
            <a:r>
              <a:rPr sz="1200" spc="-5" dirty="0">
                <a:solidFill>
                  <a:srgbClr val="134F5C"/>
                </a:solidFill>
                <a:latin typeface="Arial MT"/>
                <a:cs typeface="Arial MT"/>
              </a:rPr>
              <a:t>are </a:t>
            </a:r>
            <a:r>
              <a:rPr sz="1200" dirty="0">
                <a:solidFill>
                  <a:srgbClr val="134F5C"/>
                </a:solidFill>
                <a:latin typeface="Arial MT"/>
                <a:cs typeface="Arial MT"/>
              </a:rPr>
              <a:t>comes </a:t>
            </a:r>
            <a:r>
              <a:rPr sz="1200" spc="-5" dirty="0">
                <a:solidFill>
                  <a:srgbClr val="134F5C"/>
                </a:solidFill>
                <a:latin typeface="Arial MT"/>
                <a:cs typeface="Arial MT"/>
              </a:rPr>
              <a:t>under </a:t>
            </a:r>
            <a:r>
              <a:rPr sz="1200" spc="-20" dirty="0">
                <a:solidFill>
                  <a:srgbClr val="134F5C"/>
                </a:solidFill>
                <a:latin typeface="Arial MT"/>
                <a:cs typeface="Arial MT"/>
              </a:rPr>
              <a:t>Family, </a:t>
            </a:r>
            <a:r>
              <a:rPr sz="1200" spc="-320" dirty="0">
                <a:solidFill>
                  <a:srgbClr val="134F5C"/>
                </a:solidFill>
                <a:latin typeface="Arial MT"/>
                <a:cs typeface="Arial MT"/>
              </a:rPr>
              <a:t> </a:t>
            </a:r>
            <a:r>
              <a:rPr sz="1200" spc="-5" dirty="0">
                <a:solidFill>
                  <a:srgbClr val="134F5C"/>
                </a:solidFill>
                <a:latin typeface="Arial MT"/>
                <a:cs typeface="Arial MT"/>
              </a:rPr>
              <a:t>Games and </a:t>
            </a:r>
            <a:r>
              <a:rPr sz="1200" spc="-35" dirty="0">
                <a:solidFill>
                  <a:srgbClr val="134F5C"/>
                </a:solidFill>
                <a:latin typeface="Arial MT"/>
                <a:cs typeface="Arial MT"/>
              </a:rPr>
              <a:t>Tools </a:t>
            </a:r>
            <a:r>
              <a:rPr sz="1200" spc="-30" dirty="0">
                <a:solidFill>
                  <a:srgbClr val="134F5C"/>
                </a:solidFill>
                <a:latin typeface="Arial MT"/>
                <a:cs typeface="Arial MT"/>
              </a:rPr>
              <a:t> </a:t>
            </a:r>
            <a:r>
              <a:rPr sz="1200" spc="-15" dirty="0">
                <a:solidFill>
                  <a:srgbClr val="134F5C"/>
                </a:solidFill>
                <a:latin typeface="Arial MT"/>
                <a:cs typeface="Arial MT"/>
              </a:rPr>
              <a:t>Category.</a:t>
            </a:r>
            <a:endParaRPr sz="1200" dirty="0">
              <a:latin typeface="Arial MT"/>
              <a:cs typeface="Arial MT"/>
            </a:endParaRPr>
          </a:p>
          <a:p>
            <a:pPr>
              <a:lnSpc>
                <a:spcPct val="100000"/>
              </a:lnSpc>
              <a:spcBef>
                <a:spcPts val="45"/>
              </a:spcBef>
              <a:buClr>
                <a:srgbClr val="134F5C"/>
              </a:buClr>
              <a:buFont typeface="Arial MT"/>
              <a:buChar char="●"/>
            </a:pPr>
            <a:endParaRPr sz="1400" dirty="0">
              <a:latin typeface="Arial MT"/>
              <a:cs typeface="Arial MT"/>
            </a:endParaRPr>
          </a:p>
          <a:p>
            <a:pPr marL="332740" marR="5080" indent="-320675">
              <a:lnSpc>
                <a:spcPct val="114999"/>
              </a:lnSpc>
              <a:buChar char="●"/>
              <a:tabLst>
                <a:tab pos="332740" algn="l"/>
                <a:tab pos="333375" algn="l"/>
              </a:tabLst>
            </a:pPr>
            <a:r>
              <a:rPr sz="1200" spc="-5" dirty="0">
                <a:solidFill>
                  <a:srgbClr val="134F5C"/>
                </a:solidFill>
                <a:latin typeface="Arial MT"/>
                <a:cs typeface="Arial MT"/>
              </a:rPr>
              <a:t>And</a:t>
            </a:r>
            <a:r>
              <a:rPr sz="1200" spc="-30" dirty="0">
                <a:solidFill>
                  <a:srgbClr val="134F5C"/>
                </a:solidFill>
                <a:latin typeface="Arial MT"/>
                <a:cs typeface="Arial MT"/>
              </a:rPr>
              <a:t> </a:t>
            </a:r>
            <a:r>
              <a:rPr sz="1200" dirty="0">
                <a:solidFill>
                  <a:srgbClr val="134F5C"/>
                </a:solidFill>
                <a:latin typeface="Arial MT"/>
                <a:cs typeface="Arial MT"/>
              </a:rPr>
              <a:t>minimum</a:t>
            </a:r>
            <a:r>
              <a:rPr sz="1200" spc="-25" dirty="0">
                <a:solidFill>
                  <a:srgbClr val="134F5C"/>
                </a:solidFill>
                <a:latin typeface="Arial MT"/>
                <a:cs typeface="Arial MT"/>
              </a:rPr>
              <a:t> </a:t>
            </a:r>
            <a:r>
              <a:rPr sz="1200" spc="-5" dirty="0">
                <a:solidFill>
                  <a:srgbClr val="134F5C"/>
                </a:solidFill>
                <a:latin typeface="Arial MT"/>
                <a:cs typeface="Arial MT"/>
              </a:rPr>
              <a:t>no.</a:t>
            </a:r>
            <a:r>
              <a:rPr sz="1200" spc="-25" dirty="0">
                <a:solidFill>
                  <a:srgbClr val="134F5C"/>
                </a:solidFill>
                <a:latin typeface="Arial MT"/>
                <a:cs typeface="Arial MT"/>
              </a:rPr>
              <a:t> </a:t>
            </a:r>
            <a:r>
              <a:rPr sz="1200" spc="-5" dirty="0">
                <a:solidFill>
                  <a:srgbClr val="134F5C"/>
                </a:solidFill>
                <a:latin typeface="Arial MT"/>
                <a:cs typeface="Arial MT"/>
              </a:rPr>
              <a:t>of</a:t>
            </a:r>
            <a:r>
              <a:rPr sz="1200" spc="-25" dirty="0">
                <a:solidFill>
                  <a:srgbClr val="134F5C"/>
                </a:solidFill>
                <a:latin typeface="Arial MT"/>
                <a:cs typeface="Arial MT"/>
              </a:rPr>
              <a:t> </a:t>
            </a:r>
            <a:r>
              <a:rPr sz="1200" spc="-5" dirty="0">
                <a:solidFill>
                  <a:srgbClr val="134F5C"/>
                </a:solidFill>
                <a:latin typeface="Arial MT"/>
                <a:cs typeface="Arial MT"/>
              </a:rPr>
              <a:t>apps </a:t>
            </a:r>
            <a:r>
              <a:rPr sz="1200" spc="-315" dirty="0">
                <a:solidFill>
                  <a:srgbClr val="134F5C"/>
                </a:solidFill>
                <a:latin typeface="Arial MT"/>
                <a:cs typeface="Arial MT"/>
              </a:rPr>
              <a:t> </a:t>
            </a:r>
            <a:r>
              <a:rPr sz="1200" spc="-5" dirty="0">
                <a:solidFill>
                  <a:srgbClr val="134F5C"/>
                </a:solidFill>
                <a:latin typeface="Arial MT"/>
                <a:cs typeface="Arial MT"/>
              </a:rPr>
              <a:t>are present in </a:t>
            </a:r>
            <a:r>
              <a:rPr sz="1200" dirty="0">
                <a:solidFill>
                  <a:srgbClr val="134F5C"/>
                </a:solidFill>
                <a:latin typeface="Arial MT"/>
                <a:cs typeface="Arial MT"/>
              </a:rPr>
              <a:t> </a:t>
            </a:r>
            <a:r>
              <a:rPr sz="1200" spc="-5" dirty="0">
                <a:solidFill>
                  <a:srgbClr val="134F5C"/>
                </a:solidFill>
                <a:latin typeface="Arial MT"/>
                <a:cs typeface="Arial MT"/>
              </a:rPr>
              <a:t>Comics,Parenting,Beauty </a:t>
            </a:r>
            <a:r>
              <a:rPr sz="1200" spc="-320" dirty="0">
                <a:solidFill>
                  <a:srgbClr val="134F5C"/>
                </a:solidFill>
                <a:latin typeface="Arial MT"/>
                <a:cs typeface="Arial MT"/>
              </a:rPr>
              <a:t> </a:t>
            </a:r>
            <a:r>
              <a:rPr sz="1200" spc="-10" dirty="0">
                <a:solidFill>
                  <a:srgbClr val="134F5C"/>
                </a:solidFill>
                <a:latin typeface="Arial MT"/>
                <a:cs typeface="Arial MT"/>
              </a:rPr>
              <a:t>category.</a:t>
            </a:r>
            <a:endParaRPr sz="1200" dirty="0">
              <a:latin typeface="Arial MT"/>
              <a:cs typeface="Arial MT"/>
            </a:endParaRPr>
          </a:p>
        </p:txBody>
      </p:sp>
      <p:pic>
        <p:nvPicPr>
          <p:cNvPr id="4" name="object 4"/>
          <p:cNvPicPr/>
          <p:nvPr/>
        </p:nvPicPr>
        <p:blipFill>
          <a:blip r:embed="rId2">
            <a:extLst>
              <a:ext uri="{28A0092B-C50C-407E-A947-70E740481C1C}">
                <a14:useLocalDpi xmlns:a14="http://schemas.microsoft.com/office/drawing/2010/main" val="0"/>
              </a:ext>
            </a:extLst>
          </a:blip>
          <a:srcRect/>
          <a:stretch/>
        </p:blipFill>
        <p:spPr>
          <a:xfrm>
            <a:off x="2590800" y="742950"/>
            <a:ext cx="6460861" cy="43243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073400" marR="5080" indent="-3061335">
              <a:lnSpc>
                <a:spcPct val="100000"/>
              </a:lnSpc>
              <a:spcBef>
                <a:spcPts val="100"/>
              </a:spcBef>
            </a:pPr>
            <a:r>
              <a:rPr spc="-5" dirty="0"/>
              <a:t>App installed according </a:t>
            </a:r>
            <a:r>
              <a:rPr dirty="0"/>
              <a:t>to </a:t>
            </a:r>
            <a:r>
              <a:rPr spc="-5" dirty="0"/>
              <a:t>category(Number of Installed applications </a:t>
            </a:r>
            <a:r>
              <a:rPr spc="-545" dirty="0"/>
              <a:t> </a:t>
            </a:r>
            <a:r>
              <a:rPr dirty="0"/>
              <a:t>for</a:t>
            </a:r>
            <a:r>
              <a:rPr spc="-10" dirty="0"/>
              <a:t> </a:t>
            </a:r>
            <a:r>
              <a:rPr spc="-5" dirty="0"/>
              <a:t>each category)</a:t>
            </a:r>
          </a:p>
        </p:txBody>
      </p:sp>
      <p:sp>
        <p:nvSpPr>
          <p:cNvPr id="3" name="object 3"/>
          <p:cNvSpPr txBox="1"/>
          <p:nvPr/>
        </p:nvSpPr>
        <p:spPr>
          <a:xfrm>
            <a:off x="304800" y="1428750"/>
            <a:ext cx="2352675" cy="2585720"/>
          </a:xfrm>
          <a:prstGeom prst="rect">
            <a:avLst/>
          </a:prstGeom>
        </p:spPr>
        <p:txBody>
          <a:bodyPr vert="horz" wrap="square" lIns="0" tIns="12700" rIns="0" bIns="0" rtlCol="0">
            <a:spAutoFit/>
          </a:bodyPr>
          <a:lstStyle/>
          <a:p>
            <a:pPr marL="332740" marR="5080" indent="-320675">
              <a:lnSpc>
                <a:spcPct val="100000"/>
              </a:lnSpc>
              <a:spcBef>
                <a:spcPts val="100"/>
              </a:spcBef>
              <a:buChar char="●"/>
              <a:tabLst>
                <a:tab pos="332740" algn="l"/>
                <a:tab pos="333375" algn="l"/>
              </a:tabLst>
            </a:pPr>
            <a:r>
              <a:rPr sz="1200" spc="-5" dirty="0">
                <a:solidFill>
                  <a:srgbClr val="134F5C"/>
                </a:solidFill>
                <a:latin typeface="Arial MT"/>
                <a:cs typeface="Arial MT"/>
              </a:rPr>
              <a:t>As</a:t>
            </a:r>
            <a:r>
              <a:rPr sz="1200" spc="15" dirty="0">
                <a:solidFill>
                  <a:srgbClr val="134F5C"/>
                </a:solidFill>
                <a:latin typeface="Arial MT"/>
                <a:cs typeface="Arial MT"/>
              </a:rPr>
              <a:t> </a:t>
            </a:r>
            <a:r>
              <a:rPr sz="1200" spc="-5" dirty="0">
                <a:solidFill>
                  <a:srgbClr val="134F5C"/>
                </a:solidFill>
                <a:latin typeface="Arial MT"/>
                <a:cs typeface="Arial MT"/>
              </a:rPr>
              <a:t>we</a:t>
            </a:r>
            <a:r>
              <a:rPr sz="1200" spc="15" dirty="0">
                <a:solidFill>
                  <a:srgbClr val="134F5C"/>
                </a:solidFill>
                <a:latin typeface="Arial MT"/>
                <a:cs typeface="Arial MT"/>
              </a:rPr>
              <a:t> </a:t>
            </a:r>
            <a:r>
              <a:rPr sz="1200" dirty="0">
                <a:solidFill>
                  <a:srgbClr val="134F5C"/>
                </a:solidFill>
                <a:latin typeface="Arial MT"/>
                <a:cs typeface="Arial MT"/>
              </a:rPr>
              <a:t>can</a:t>
            </a:r>
            <a:r>
              <a:rPr sz="1200" spc="20" dirty="0">
                <a:solidFill>
                  <a:srgbClr val="134F5C"/>
                </a:solidFill>
                <a:latin typeface="Arial MT"/>
                <a:cs typeface="Arial MT"/>
              </a:rPr>
              <a:t> </a:t>
            </a:r>
            <a:r>
              <a:rPr sz="1200" dirty="0">
                <a:solidFill>
                  <a:srgbClr val="134F5C"/>
                </a:solidFill>
                <a:latin typeface="Arial MT"/>
                <a:cs typeface="Arial MT"/>
              </a:rPr>
              <a:t>see</a:t>
            </a:r>
            <a:r>
              <a:rPr sz="1200" spc="15" dirty="0">
                <a:solidFill>
                  <a:srgbClr val="134F5C"/>
                </a:solidFill>
                <a:latin typeface="Arial MT"/>
                <a:cs typeface="Arial MT"/>
              </a:rPr>
              <a:t> </a:t>
            </a:r>
            <a:r>
              <a:rPr sz="1200" spc="-5" dirty="0">
                <a:solidFill>
                  <a:srgbClr val="134F5C"/>
                </a:solidFill>
                <a:latin typeface="Arial MT"/>
                <a:cs typeface="Arial MT"/>
              </a:rPr>
              <a:t>from</a:t>
            </a:r>
            <a:r>
              <a:rPr sz="1200" spc="20" dirty="0">
                <a:solidFill>
                  <a:srgbClr val="134F5C"/>
                </a:solidFill>
                <a:latin typeface="Arial MT"/>
                <a:cs typeface="Arial MT"/>
              </a:rPr>
              <a:t> </a:t>
            </a:r>
            <a:r>
              <a:rPr sz="1200" spc="-5" dirty="0">
                <a:solidFill>
                  <a:srgbClr val="134F5C"/>
                </a:solidFill>
                <a:latin typeface="Arial MT"/>
                <a:cs typeface="Arial MT"/>
              </a:rPr>
              <a:t>the </a:t>
            </a:r>
            <a:r>
              <a:rPr sz="1200" dirty="0">
                <a:solidFill>
                  <a:srgbClr val="134F5C"/>
                </a:solidFill>
                <a:latin typeface="Arial MT"/>
                <a:cs typeface="Arial MT"/>
              </a:rPr>
              <a:t> </a:t>
            </a:r>
            <a:r>
              <a:rPr sz="1200" spc="-5" dirty="0">
                <a:solidFill>
                  <a:srgbClr val="134F5C"/>
                </a:solidFill>
                <a:latin typeface="Arial MT"/>
                <a:cs typeface="Arial MT"/>
              </a:rPr>
              <a:t>above</a:t>
            </a:r>
            <a:r>
              <a:rPr sz="1200" spc="-35" dirty="0">
                <a:solidFill>
                  <a:srgbClr val="134F5C"/>
                </a:solidFill>
                <a:latin typeface="Arial MT"/>
                <a:cs typeface="Arial MT"/>
              </a:rPr>
              <a:t> </a:t>
            </a:r>
            <a:r>
              <a:rPr sz="1200" spc="-5" dirty="0">
                <a:solidFill>
                  <a:srgbClr val="134F5C"/>
                </a:solidFill>
                <a:latin typeface="Arial MT"/>
                <a:cs typeface="Arial MT"/>
              </a:rPr>
              <a:t>plot:</a:t>
            </a:r>
            <a:r>
              <a:rPr sz="1200" spc="-30" dirty="0">
                <a:solidFill>
                  <a:srgbClr val="134F5C"/>
                </a:solidFill>
                <a:latin typeface="Arial MT"/>
                <a:cs typeface="Arial MT"/>
              </a:rPr>
              <a:t> </a:t>
            </a:r>
            <a:r>
              <a:rPr sz="1200" dirty="0">
                <a:solidFill>
                  <a:srgbClr val="134F5C"/>
                </a:solidFill>
                <a:latin typeface="Arial MT"/>
                <a:cs typeface="Arial MT"/>
              </a:rPr>
              <a:t>Maximum</a:t>
            </a:r>
            <a:r>
              <a:rPr sz="1200" spc="-35" dirty="0">
                <a:solidFill>
                  <a:srgbClr val="134F5C"/>
                </a:solidFill>
                <a:latin typeface="Arial MT"/>
                <a:cs typeface="Arial MT"/>
              </a:rPr>
              <a:t> </a:t>
            </a:r>
            <a:r>
              <a:rPr sz="1200" spc="-5" dirty="0">
                <a:solidFill>
                  <a:srgbClr val="134F5C"/>
                </a:solidFill>
                <a:latin typeface="Arial MT"/>
                <a:cs typeface="Arial MT"/>
              </a:rPr>
              <a:t>number </a:t>
            </a:r>
            <a:r>
              <a:rPr sz="1200" spc="-320" dirty="0">
                <a:solidFill>
                  <a:srgbClr val="134F5C"/>
                </a:solidFill>
                <a:latin typeface="Arial MT"/>
                <a:cs typeface="Arial MT"/>
              </a:rPr>
              <a:t> </a:t>
            </a:r>
            <a:r>
              <a:rPr sz="1200" spc="-5" dirty="0">
                <a:solidFill>
                  <a:srgbClr val="134F5C"/>
                </a:solidFill>
                <a:latin typeface="Arial MT"/>
                <a:cs typeface="Arial MT"/>
              </a:rPr>
              <a:t>of</a:t>
            </a:r>
            <a:r>
              <a:rPr sz="1200" spc="65" dirty="0">
                <a:solidFill>
                  <a:srgbClr val="134F5C"/>
                </a:solidFill>
                <a:latin typeface="Arial MT"/>
                <a:cs typeface="Arial MT"/>
              </a:rPr>
              <a:t> </a:t>
            </a:r>
            <a:r>
              <a:rPr sz="1200" spc="-5" dirty="0">
                <a:solidFill>
                  <a:srgbClr val="134F5C"/>
                </a:solidFill>
                <a:latin typeface="Arial MT"/>
                <a:cs typeface="Arial MT"/>
              </a:rPr>
              <a:t>apps</a:t>
            </a:r>
            <a:r>
              <a:rPr sz="1200" spc="65" dirty="0">
                <a:solidFill>
                  <a:srgbClr val="134F5C"/>
                </a:solidFill>
                <a:latin typeface="Arial MT"/>
                <a:cs typeface="Arial MT"/>
              </a:rPr>
              <a:t> </a:t>
            </a:r>
            <a:r>
              <a:rPr sz="1200" spc="-5" dirty="0">
                <a:solidFill>
                  <a:srgbClr val="134F5C"/>
                </a:solidFill>
                <a:latin typeface="Arial MT"/>
                <a:cs typeface="Arial MT"/>
              </a:rPr>
              <a:t>present</a:t>
            </a:r>
            <a:r>
              <a:rPr sz="1200" spc="65" dirty="0">
                <a:solidFill>
                  <a:srgbClr val="134F5C"/>
                </a:solidFill>
                <a:latin typeface="Arial MT"/>
                <a:cs typeface="Arial MT"/>
              </a:rPr>
              <a:t> </a:t>
            </a:r>
            <a:r>
              <a:rPr sz="1200" spc="-5" dirty="0">
                <a:solidFill>
                  <a:srgbClr val="134F5C"/>
                </a:solidFill>
                <a:latin typeface="Arial MT"/>
                <a:cs typeface="Arial MT"/>
              </a:rPr>
              <a:t>in</a:t>
            </a:r>
            <a:r>
              <a:rPr sz="1200" spc="65" dirty="0">
                <a:solidFill>
                  <a:srgbClr val="134F5C"/>
                </a:solidFill>
                <a:latin typeface="Arial MT"/>
                <a:cs typeface="Arial MT"/>
              </a:rPr>
              <a:t> </a:t>
            </a:r>
            <a:r>
              <a:rPr sz="1200" spc="-5" dirty="0">
                <a:solidFill>
                  <a:srgbClr val="134F5C"/>
                </a:solidFill>
                <a:latin typeface="Arial MT"/>
                <a:cs typeface="Arial MT"/>
              </a:rPr>
              <a:t>google </a:t>
            </a:r>
            <a:r>
              <a:rPr sz="1200" dirty="0">
                <a:solidFill>
                  <a:srgbClr val="134F5C"/>
                </a:solidFill>
                <a:latin typeface="Arial MT"/>
                <a:cs typeface="Arial MT"/>
              </a:rPr>
              <a:t> </a:t>
            </a:r>
            <a:r>
              <a:rPr sz="1200" spc="-5" dirty="0">
                <a:solidFill>
                  <a:srgbClr val="134F5C"/>
                </a:solidFill>
                <a:latin typeface="Arial MT"/>
                <a:cs typeface="Arial MT"/>
              </a:rPr>
              <a:t>play </a:t>
            </a:r>
            <a:r>
              <a:rPr sz="1200" dirty="0">
                <a:solidFill>
                  <a:srgbClr val="134F5C"/>
                </a:solidFill>
                <a:latin typeface="Arial MT"/>
                <a:cs typeface="Arial MT"/>
              </a:rPr>
              <a:t>store comes </a:t>
            </a:r>
            <a:r>
              <a:rPr sz="1200" spc="-5" dirty="0">
                <a:solidFill>
                  <a:srgbClr val="134F5C"/>
                </a:solidFill>
                <a:latin typeface="Arial MT"/>
                <a:cs typeface="Arial MT"/>
              </a:rPr>
              <a:t>under </a:t>
            </a:r>
            <a:r>
              <a:rPr sz="1200" dirty="0">
                <a:solidFill>
                  <a:srgbClr val="134F5C"/>
                </a:solidFill>
                <a:latin typeface="Arial MT"/>
                <a:cs typeface="Arial MT"/>
              </a:rPr>
              <a:t> </a:t>
            </a:r>
            <a:r>
              <a:rPr sz="1200" spc="-20" dirty="0">
                <a:solidFill>
                  <a:srgbClr val="134F5C"/>
                </a:solidFill>
                <a:latin typeface="Arial MT"/>
                <a:cs typeface="Arial MT"/>
              </a:rPr>
              <a:t>Family, </a:t>
            </a:r>
            <a:r>
              <a:rPr sz="1200" spc="-5" dirty="0">
                <a:solidFill>
                  <a:srgbClr val="134F5C"/>
                </a:solidFill>
                <a:latin typeface="Arial MT"/>
                <a:cs typeface="Arial MT"/>
              </a:rPr>
              <a:t>Games and </a:t>
            </a:r>
            <a:r>
              <a:rPr sz="1200" spc="-35" dirty="0">
                <a:solidFill>
                  <a:srgbClr val="134F5C"/>
                </a:solidFill>
                <a:latin typeface="Arial MT"/>
                <a:cs typeface="Arial MT"/>
              </a:rPr>
              <a:t>Tools </a:t>
            </a:r>
            <a:r>
              <a:rPr sz="1200" spc="-30" dirty="0">
                <a:solidFill>
                  <a:srgbClr val="134F5C"/>
                </a:solidFill>
                <a:latin typeface="Arial MT"/>
                <a:cs typeface="Arial MT"/>
              </a:rPr>
              <a:t> </a:t>
            </a:r>
            <a:r>
              <a:rPr sz="1200" spc="-15" dirty="0">
                <a:solidFill>
                  <a:srgbClr val="134F5C"/>
                </a:solidFill>
                <a:latin typeface="Arial MT"/>
                <a:cs typeface="Arial MT"/>
              </a:rPr>
              <a:t>Category.</a:t>
            </a:r>
            <a:endParaRPr sz="1200" dirty="0">
              <a:latin typeface="Arial MT"/>
              <a:cs typeface="Arial MT"/>
            </a:endParaRPr>
          </a:p>
          <a:p>
            <a:pPr>
              <a:lnSpc>
                <a:spcPct val="100000"/>
              </a:lnSpc>
              <a:buClr>
                <a:srgbClr val="134F5C"/>
              </a:buClr>
              <a:buFont typeface="Arial MT"/>
              <a:buChar char="●"/>
            </a:pPr>
            <a:endParaRPr sz="1250" dirty="0">
              <a:latin typeface="Arial MT"/>
              <a:cs typeface="Arial MT"/>
            </a:endParaRPr>
          </a:p>
          <a:p>
            <a:pPr marL="332740" marR="6350" indent="-320675">
              <a:lnSpc>
                <a:spcPct val="100000"/>
              </a:lnSpc>
              <a:buChar char="●"/>
              <a:tabLst>
                <a:tab pos="332740" algn="l"/>
                <a:tab pos="333375" algn="l"/>
              </a:tabLst>
            </a:pPr>
            <a:r>
              <a:rPr sz="1200" spc="-5" dirty="0">
                <a:solidFill>
                  <a:srgbClr val="134F5C"/>
                </a:solidFill>
                <a:latin typeface="Arial MT"/>
                <a:cs typeface="Arial MT"/>
              </a:rPr>
              <a:t>But as per the installation and </a:t>
            </a:r>
            <a:r>
              <a:rPr sz="1200" spc="-320" dirty="0">
                <a:solidFill>
                  <a:srgbClr val="134F5C"/>
                </a:solidFill>
                <a:latin typeface="Arial MT"/>
                <a:cs typeface="Arial MT"/>
              </a:rPr>
              <a:t> </a:t>
            </a:r>
            <a:r>
              <a:rPr sz="1200" dirty="0">
                <a:solidFill>
                  <a:srgbClr val="134F5C"/>
                </a:solidFill>
                <a:latin typeface="Arial MT"/>
                <a:cs typeface="Arial MT"/>
              </a:rPr>
              <a:t>requirement </a:t>
            </a:r>
            <a:r>
              <a:rPr sz="1200" spc="-5" dirty="0">
                <a:solidFill>
                  <a:srgbClr val="134F5C"/>
                </a:solidFill>
                <a:latin typeface="Arial MT"/>
                <a:cs typeface="Arial MT"/>
              </a:rPr>
              <a:t>in the </a:t>
            </a:r>
            <a:r>
              <a:rPr sz="1200" dirty="0">
                <a:solidFill>
                  <a:srgbClr val="134F5C"/>
                </a:solidFill>
                <a:latin typeface="Arial MT"/>
                <a:cs typeface="Arial MT"/>
              </a:rPr>
              <a:t>market </a:t>
            </a:r>
            <a:r>
              <a:rPr sz="1200" spc="5" dirty="0">
                <a:solidFill>
                  <a:srgbClr val="134F5C"/>
                </a:solidFill>
                <a:latin typeface="Arial MT"/>
                <a:cs typeface="Arial MT"/>
              </a:rPr>
              <a:t> </a:t>
            </a:r>
            <a:r>
              <a:rPr sz="1200" spc="-5" dirty="0">
                <a:solidFill>
                  <a:srgbClr val="134F5C"/>
                </a:solidFill>
                <a:latin typeface="Arial MT"/>
                <a:cs typeface="Arial MT"/>
              </a:rPr>
              <a:t>plot,</a:t>
            </a:r>
            <a:r>
              <a:rPr sz="1200" spc="65" dirty="0">
                <a:solidFill>
                  <a:srgbClr val="134F5C"/>
                </a:solidFill>
                <a:latin typeface="Arial MT"/>
                <a:cs typeface="Arial MT"/>
              </a:rPr>
              <a:t> </a:t>
            </a:r>
            <a:r>
              <a:rPr sz="1200" dirty="0">
                <a:solidFill>
                  <a:srgbClr val="134F5C"/>
                </a:solidFill>
                <a:latin typeface="Arial MT"/>
                <a:cs typeface="Arial MT"/>
              </a:rPr>
              <a:t>scenario</a:t>
            </a:r>
            <a:r>
              <a:rPr sz="1200" spc="65" dirty="0">
                <a:solidFill>
                  <a:srgbClr val="134F5C"/>
                </a:solidFill>
                <a:latin typeface="Arial MT"/>
                <a:cs typeface="Arial MT"/>
              </a:rPr>
              <a:t> </a:t>
            </a:r>
            <a:r>
              <a:rPr sz="1200" spc="-5" dirty="0">
                <a:solidFill>
                  <a:srgbClr val="134F5C"/>
                </a:solidFill>
                <a:latin typeface="Arial MT"/>
                <a:cs typeface="Arial MT"/>
              </a:rPr>
              <a:t>is</a:t>
            </a:r>
            <a:r>
              <a:rPr sz="1200" spc="65" dirty="0">
                <a:solidFill>
                  <a:srgbClr val="134F5C"/>
                </a:solidFill>
                <a:latin typeface="Arial MT"/>
                <a:cs typeface="Arial MT"/>
              </a:rPr>
              <a:t> </a:t>
            </a:r>
            <a:r>
              <a:rPr sz="1200" spc="-5" dirty="0">
                <a:solidFill>
                  <a:srgbClr val="134F5C"/>
                </a:solidFill>
                <a:latin typeface="Arial MT"/>
                <a:cs typeface="Arial MT"/>
              </a:rPr>
              <a:t>not</a:t>
            </a:r>
            <a:r>
              <a:rPr sz="1200" spc="65" dirty="0">
                <a:solidFill>
                  <a:srgbClr val="134F5C"/>
                </a:solidFill>
                <a:latin typeface="Arial MT"/>
                <a:cs typeface="Arial MT"/>
              </a:rPr>
              <a:t> </a:t>
            </a:r>
            <a:r>
              <a:rPr sz="1200" spc="-5" dirty="0">
                <a:solidFill>
                  <a:srgbClr val="134F5C"/>
                </a:solidFill>
                <a:latin typeface="Arial MT"/>
                <a:cs typeface="Arial MT"/>
              </a:rPr>
              <a:t>the </a:t>
            </a:r>
            <a:r>
              <a:rPr sz="1200" dirty="0">
                <a:solidFill>
                  <a:srgbClr val="134F5C"/>
                </a:solidFill>
                <a:latin typeface="Arial MT"/>
                <a:cs typeface="Arial MT"/>
              </a:rPr>
              <a:t> same. Maximum </a:t>
            </a:r>
            <a:r>
              <a:rPr sz="1200" spc="-5" dirty="0">
                <a:solidFill>
                  <a:srgbClr val="134F5C"/>
                </a:solidFill>
                <a:latin typeface="Arial MT"/>
                <a:cs typeface="Arial MT"/>
              </a:rPr>
              <a:t>installed </a:t>
            </a:r>
            <a:r>
              <a:rPr sz="1200" dirty="0">
                <a:solidFill>
                  <a:srgbClr val="134F5C"/>
                </a:solidFill>
                <a:latin typeface="Arial MT"/>
                <a:cs typeface="Arial MT"/>
              </a:rPr>
              <a:t> </a:t>
            </a:r>
            <a:r>
              <a:rPr sz="1200" spc="-5" dirty="0">
                <a:solidFill>
                  <a:srgbClr val="134F5C"/>
                </a:solidFill>
                <a:latin typeface="Arial MT"/>
                <a:cs typeface="Arial MT"/>
              </a:rPr>
              <a:t>apps </a:t>
            </a:r>
            <a:r>
              <a:rPr sz="1200" dirty="0">
                <a:solidFill>
                  <a:srgbClr val="134F5C"/>
                </a:solidFill>
                <a:latin typeface="Arial MT"/>
                <a:cs typeface="Arial MT"/>
              </a:rPr>
              <a:t>comes </a:t>
            </a:r>
            <a:r>
              <a:rPr sz="1200" spc="-5" dirty="0">
                <a:solidFill>
                  <a:srgbClr val="134F5C"/>
                </a:solidFill>
                <a:latin typeface="Arial MT"/>
                <a:cs typeface="Arial MT"/>
              </a:rPr>
              <a:t>under </a:t>
            </a:r>
            <a:r>
              <a:rPr sz="1200" dirty="0">
                <a:solidFill>
                  <a:srgbClr val="134F5C"/>
                </a:solidFill>
                <a:latin typeface="Arial MT"/>
                <a:cs typeface="Arial MT"/>
              </a:rPr>
              <a:t> </a:t>
            </a:r>
            <a:r>
              <a:rPr sz="1200" spc="-5" dirty="0">
                <a:solidFill>
                  <a:srgbClr val="134F5C"/>
                </a:solidFill>
                <a:latin typeface="Arial MT"/>
                <a:cs typeface="Arial MT"/>
              </a:rPr>
              <a:t>Games,Communication and </a:t>
            </a:r>
            <a:r>
              <a:rPr sz="1200" dirty="0">
                <a:solidFill>
                  <a:srgbClr val="134F5C"/>
                </a:solidFill>
                <a:latin typeface="Arial MT"/>
                <a:cs typeface="Arial MT"/>
              </a:rPr>
              <a:t> </a:t>
            </a:r>
            <a:r>
              <a:rPr sz="1200" spc="-5" dirty="0">
                <a:solidFill>
                  <a:srgbClr val="134F5C"/>
                </a:solidFill>
                <a:latin typeface="Arial MT"/>
                <a:cs typeface="Arial MT"/>
              </a:rPr>
              <a:t>Social</a:t>
            </a:r>
            <a:r>
              <a:rPr sz="1200" spc="-10" dirty="0">
                <a:solidFill>
                  <a:srgbClr val="134F5C"/>
                </a:solidFill>
                <a:latin typeface="Arial MT"/>
                <a:cs typeface="Arial MT"/>
              </a:rPr>
              <a:t> </a:t>
            </a:r>
            <a:r>
              <a:rPr sz="1200" spc="-15" dirty="0">
                <a:solidFill>
                  <a:srgbClr val="134F5C"/>
                </a:solidFill>
                <a:latin typeface="Arial MT"/>
                <a:cs typeface="Arial MT"/>
              </a:rPr>
              <a:t>Category.</a:t>
            </a:r>
            <a:endParaRPr sz="1200" dirty="0">
              <a:latin typeface="Arial MT"/>
              <a:cs typeface="Arial MT"/>
            </a:endParaRPr>
          </a:p>
        </p:txBody>
      </p:sp>
      <p:pic>
        <p:nvPicPr>
          <p:cNvPr id="4" name="object 4"/>
          <p:cNvPicPr/>
          <p:nvPr/>
        </p:nvPicPr>
        <p:blipFill>
          <a:blip r:embed="rId2">
            <a:extLst>
              <a:ext uri="{28A0092B-C50C-407E-A947-70E740481C1C}">
                <a14:useLocalDpi xmlns:a14="http://schemas.microsoft.com/office/drawing/2010/main" val="0"/>
              </a:ext>
            </a:extLst>
          </a:blip>
          <a:srcRect/>
          <a:stretch/>
        </p:blipFill>
        <p:spPr>
          <a:xfrm>
            <a:off x="2819400" y="1047750"/>
            <a:ext cx="6189799" cy="400689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5212" y="570462"/>
            <a:ext cx="6819900" cy="314960"/>
          </a:xfrm>
          <a:prstGeom prst="rect">
            <a:avLst/>
          </a:prstGeom>
        </p:spPr>
        <p:txBody>
          <a:bodyPr vert="horz" wrap="square" lIns="0" tIns="12700" rIns="0" bIns="0" rtlCol="0">
            <a:spAutoFit/>
          </a:bodyPr>
          <a:lstStyle/>
          <a:p>
            <a:pPr marL="12700">
              <a:lnSpc>
                <a:spcPct val="100000"/>
              </a:lnSpc>
              <a:spcBef>
                <a:spcPts val="100"/>
              </a:spcBef>
            </a:pPr>
            <a:r>
              <a:rPr sz="1900" spc="-50" dirty="0"/>
              <a:t>Top</a:t>
            </a:r>
            <a:r>
              <a:rPr sz="1900" spc="-15" dirty="0"/>
              <a:t> </a:t>
            </a:r>
            <a:r>
              <a:rPr sz="1900" spc="-5" dirty="0"/>
              <a:t>app</a:t>
            </a:r>
            <a:r>
              <a:rPr sz="1900" spc="-10" dirty="0"/>
              <a:t> </a:t>
            </a:r>
            <a:r>
              <a:rPr sz="1900" spc="-5" dirty="0"/>
              <a:t>genres</a:t>
            </a:r>
            <a:r>
              <a:rPr sz="1900" spc="-10" dirty="0"/>
              <a:t> </a:t>
            </a:r>
            <a:r>
              <a:rPr sz="1900" spc="-5" dirty="0"/>
              <a:t>in</a:t>
            </a:r>
            <a:r>
              <a:rPr sz="1900" spc="-10" dirty="0"/>
              <a:t> </a:t>
            </a:r>
            <a:r>
              <a:rPr sz="1900" spc="-5" dirty="0"/>
              <a:t>play</a:t>
            </a:r>
            <a:r>
              <a:rPr sz="1900" spc="-10" dirty="0"/>
              <a:t> </a:t>
            </a:r>
            <a:r>
              <a:rPr sz="1900" spc="-5" dirty="0"/>
              <a:t>store(Count</a:t>
            </a:r>
            <a:r>
              <a:rPr sz="1900" spc="-10" dirty="0"/>
              <a:t> </a:t>
            </a:r>
            <a:r>
              <a:rPr sz="1900" spc="-5" dirty="0"/>
              <a:t>of</a:t>
            </a:r>
            <a:r>
              <a:rPr sz="1900" spc="-10" dirty="0"/>
              <a:t> </a:t>
            </a:r>
            <a:r>
              <a:rPr sz="1900" spc="-5" dirty="0"/>
              <a:t>apps</a:t>
            </a:r>
            <a:r>
              <a:rPr sz="1900" spc="-10" dirty="0"/>
              <a:t> </a:t>
            </a:r>
            <a:r>
              <a:rPr sz="1900" spc="-5" dirty="0"/>
              <a:t>in</a:t>
            </a:r>
            <a:r>
              <a:rPr sz="1900" spc="-10" dirty="0"/>
              <a:t> </a:t>
            </a:r>
            <a:r>
              <a:rPr sz="1900" spc="-5" dirty="0"/>
              <a:t>each</a:t>
            </a:r>
            <a:r>
              <a:rPr sz="1900" spc="-10" dirty="0"/>
              <a:t> </a:t>
            </a:r>
            <a:r>
              <a:rPr sz="1900" spc="-5" dirty="0"/>
              <a:t>genres)</a:t>
            </a:r>
            <a:endParaRPr sz="1900"/>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2743200" y="971550"/>
            <a:ext cx="6325171" cy="4095750"/>
          </a:xfrm>
          <a:prstGeom prst="rect">
            <a:avLst/>
          </a:prstGeom>
          <a:ln>
            <a:noFill/>
          </a:ln>
          <a:effectLst>
            <a:outerShdw blurRad="292100" dist="139700" dir="2700000" algn="tl" rotWithShape="0">
              <a:srgbClr val="333333">
                <a:alpha val="65000"/>
              </a:srgbClr>
            </a:outerShdw>
          </a:effectLst>
        </p:spPr>
      </p:pic>
      <p:sp>
        <p:nvSpPr>
          <p:cNvPr id="4" name="object 4"/>
          <p:cNvSpPr txBox="1"/>
          <p:nvPr/>
        </p:nvSpPr>
        <p:spPr>
          <a:xfrm>
            <a:off x="0" y="2114550"/>
            <a:ext cx="2580005" cy="1719381"/>
          </a:xfrm>
          <a:prstGeom prst="rect">
            <a:avLst/>
          </a:prstGeom>
        </p:spPr>
        <p:txBody>
          <a:bodyPr vert="horz" wrap="square" lIns="0" tIns="12700" rIns="0" bIns="0" rtlCol="0">
            <a:spAutoFit/>
          </a:bodyPr>
          <a:lstStyle/>
          <a:p>
            <a:pPr marL="332740" marR="5080" indent="-320675">
              <a:lnSpc>
                <a:spcPct val="114999"/>
              </a:lnSpc>
              <a:spcBef>
                <a:spcPts val="100"/>
              </a:spcBef>
              <a:buChar char="●"/>
              <a:tabLst>
                <a:tab pos="332740" algn="l"/>
                <a:tab pos="333375" algn="l"/>
              </a:tabLst>
            </a:pPr>
            <a:r>
              <a:rPr sz="1200" spc="-5" dirty="0">
                <a:solidFill>
                  <a:srgbClr val="134F5C"/>
                </a:solidFill>
                <a:latin typeface="Arial MT"/>
                <a:cs typeface="Arial MT"/>
              </a:rPr>
              <a:t>As</a:t>
            </a:r>
            <a:r>
              <a:rPr sz="1200" spc="-20" dirty="0">
                <a:solidFill>
                  <a:srgbClr val="134F5C"/>
                </a:solidFill>
                <a:latin typeface="Arial MT"/>
                <a:cs typeface="Arial MT"/>
              </a:rPr>
              <a:t> </a:t>
            </a:r>
            <a:r>
              <a:rPr sz="1200" spc="-5" dirty="0">
                <a:solidFill>
                  <a:srgbClr val="134F5C"/>
                </a:solidFill>
                <a:latin typeface="Arial MT"/>
                <a:cs typeface="Arial MT"/>
              </a:rPr>
              <a:t>we</a:t>
            </a:r>
            <a:r>
              <a:rPr sz="1200" spc="-20" dirty="0">
                <a:solidFill>
                  <a:srgbClr val="134F5C"/>
                </a:solidFill>
                <a:latin typeface="Arial MT"/>
                <a:cs typeface="Arial MT"/>
              </a:rPr>
              <a:t> </a:t>
            </a:r>
            <a:r>
              <a:rPr sz="1200" dirty="0">
                <a:solidFill>
                  <a:srgbClr val="134F5C"/>
                </a:solidFill>
                <a:latin typeface="Arial MT"/>
                <a:cs typeface="Arial MT"/>
              </a:rPr>
              <a:t>can</a:t>
            </a:r>
            <a:r>
              <a:rPr sz="1200" spc="-15" dirty="0">
                <a:solidFill>
                  <a:srgbClr val="134F5C"/>
                </a:solidFill>
                <a:latin typeface="Arial MT"/>
                <a:cs typeface="Arial MT"/>
              </a:rPr>
              <a:t> </a:t>
            </a:r>
            <a:r>
              <a:rPr sz="1200" dirty="0">
                <a:solidFill>
                  <a:srgbClr val="134F5C"/>
                </a:solidFill>
                <a:latin typeface="Arial MT"/>
                <a:cs typeface="Arial MT"/>
              </a:rPr>
              <a:t>see</a:t>
            </a:r>
            <a:r>
              <a:rPr sz="1200" spc="-20" dirty="0">
                <a:solidFill>
                  <a:srgbClr val="134F5C"/>
                </a:solidFill>
                <a:latin typeface="Arial MT"/>
                <a:cs typeface="Arial MT"/>
              </a:rPr>
              <a:t> </a:t>
            </a:r>
            <a:r>
              <a:rPr sz="1200" spc="-5" dirty="0">
                <a:solidFill>
                  <a:srgbClr val="134F5C"/>
                </a:solidFill>
                <a:latin typeface="Arial MT"/>
                <a:cs typeface="Arial MT"/>
              </a:rPr>
              <a:t>the</a:t>
            </a:r>
            <a:r>
              <a:rPr sz="1200" spc="-15" dirty="0">
                <a:solidFill>
                  <a:srgbClr val="134F5C"/>
                </a:solidFill>
                <a:latin typeface="Arial MT"/>
                <a:cs typeface="Arial MT"/>
              </a:rPr>
              <a:t> </a:t>
            </a:r>
            <a:r>
              <a:rPr sz="1200" spc="-5" dirty="0">
                <a:solidFill>
                  <a:srgbClr val="134F5C"/>
                </a:solidFill>
                <a:latin typeface="Arial MT"/>
                <a:cs typeface="Arial MT"/>
              </a:rPr>
              <a:t>plot</a:t>
            </a:r>
            <a:r>
              <a:rPr sz="1200" spc="-20" dirty="0">
                <a:solidFill>
                  <a:srgbClr val="134F5C"/>
                </a:solidFill>
                <a:latin typeface="Arial MT"/>
                <a:cs typeface="Arial MT"/>
              </a:rPr>
              <a:t> </a:t>
            </a:r>
            <a:r>
              <a:rPr sz="1200" dirty="0">
                <a:solidFill>
                  <a:srgbClr val="134F5C"/>
                </a:solidFill>
                <a:latin typeface="Arial MT"/>
                <a:cs typeface="Arial MT"/>
              </a:rPr>
              <a:t>maximum </a:t>
            </a:r>
            <a:r>
              <a:rPr sz="1200" spc="-320" dirty="0">
                <a:solidFill>
                  <a:srgbClr val="134F5C"/>
                </a:solidFill>
                <a:latin typeface="Arial MT"/>
                <a:cs typeface="Arial MT"/>
              </a:rPr>
              <a:t> </a:t>
            </a:r>
            <a:r>
              <a:rPr sz="1200" spc="-5" dirty="0">
                <a:solidFill>
                  <a:srgbClr val="134F5C"/>
                </a:solidFill>
                <a:latin typeface="Arial MT"/>
                <a:cs typeface="Arial MT"/>
              </a:rPr>
              <a:t>no. of apps present in the play </a:t>
            </a:r>
            <a:r>
              <a:rPr sz="1200" dirty="0">
                <a:solidFill>
                  <a:srgbClr val="134F5C"/>
                </a:solidFill>
                <a:latin typeface="Arial MT"/>
                <a:cs typeface="Arial MT"/>
              </a:rPr>
              <a:t> store </a:t>
            </a:r>
            <a:r>
              <a:rPr sz="1200" spc="-5" dirty="0">
                <a:solidFill>
                  <a:srgbClr val="134F5C"/>
                </a:solidFill>
                <a:latin typeface="Arial MT"/>
                <a:cs typeface="Arial MT"/>
              </a:rPr>
              <a:t>are </a:t>
            </a:r>
            <a:r>
              <a:rPr sz="1200" dirty="0">
                <a:solidFill>
                  <a:srgbClr val="134F5C"/>
                </a:solidFill>
                <a:latin typeface="Arial MT"/>
                <a:cs typeface="Arial MT"/>
              </a:rPr>
              <a:t>comes </a:t>
            </a:r>
            <a:r>
              <a:rPr sz="1200" spc="-5" dirty="0">
                <a:solidFill>
                  <a:srgbClr val="134F5C"/>
                </a:solidFill>
                <a:latin typeface="Arial MT"/>
                <a:cs typeface="Arial MT"/>
              </a:rPr>
              <a:t>under </a:t>
            </a:r>
            <a:r>
              <a:rPr sz="1200" spc="-30" dirty="0">
                <a:solidFill>
                  <a:srgbClr val="134F5C"/>
                </a:solidFill>
                <a:latin typeface="Arial MT"/>
                <a:cs typeface="Arial MT"/>
              </a:rPr>
              <a:t>Tools, </a:t>
            </a:r>
            <a:r>
              <a:rPr sz="1200" spc="-25" dirty="0">
                <a:solidFill>
                  <a:srgbClr val="134F5C"/>
                </a:solidFill>
                <a:latin typeface="Arial MT"/>
                <a:cs typeface="Arial MT"/>
              </a:rPr>
              <a:t> </a:t>
            </a:r>
            <a:r>
              <a:rPr sz="1200" spc="-5" dirty="0">
                <a:solidFill>
                  <a:srgbClr val="134F5C"/>
                </a:solidFill>
                <a:latin typeface="Arial MT"/>
                <a:cs typeface="Arial MT"/>
              </a:rPr>
              <a:t>Entertainment and Education </a:t>
            </a:r>
            <a:r>
              <a:rPr sz="1200" dirty="0">
                <a:solidFill>
                  <a:srgbClr val="134F5C"/>
                </a:solidFill>
                <a:latin typeface="Arial MT"/>
                <a:cs typeface="Arial MT"/>
              </a:rPr>
              <a:t> </a:t>
            </a:r>
            <a:r>
              <a:rPr sz="1200" spc="-5" dirty="0">
                <a:solidFill>
                  <a:srgbClr val="134F5C"/>
                </a:solidFill>
                <a:latin typeface="Arial MT"/>
                <a:cs typeface="Arial MT"/>
              </a:rPr>
              <a:t>Genres..</a:t>
            </a:r>
            <a:endParaRPr lang="en-US" sz="1200" spc="-5" dirty="0">
              <a:solidFill>
                <a:srgbClr val="134F5C"/>
              </a:solidFill>
              <a:latin typeface="Arial MT"/>
              <a:cs typeface="Arial MT"/>
            </a:endParaRPr>
          </a:p>
          <a:p>
            <a:pPr marL="332740" marR="5080" indent="-320675">
              <a:lnSpc>
                <a:spcPct val="114999"/>
              </a:lnSpc>
              <a:spcBef>
                <a:spcPts val="100"/>
              </a:spcBef>
              <a:buChar char="●"/>
              <a:tabLst>
                <a:tab pos="332740" algn="l"/>
                <a:tab pos="333375" algn="l"/>
              </a:tabLst>
            </a:pPr>
            <a:endParaRPr lang="en-IN" sz="1200" spc="-5" dirty="0">
              <a:solidFill>
                <a:srgbClr val="134F5C"/>
              </a:solidFill>
              <a:latin typeface="Arial MT"/>
              <a:cs typeface="Arial MT"/>
            </a:endParaRPr>
          </a:p>
          <a:p>
            <a:pPr marL="332740" marR="5080" indent="-320675">
              <a:lnSpc>
                <a:spcPct val="114999"/>
              </a:lnSpc>
              <a:spcBef>
                <a:spcPts val="100"/>
              </a:spcBef>
              <a:buChar char="●"/>
              <a:tabLst>
                <a:tab pos="332740" algn="l"/>
                <a:tab pos="333375" algn="l"/>
              </a:tabLst>
            </a:pPr>
            <a:r>
              <a:rPr lang="en-IN" sz="1200" spc="-5" dirty="0">
                <a:solidFill>
                  <a:srgbClr val="134F5C"/>
                </a:solidFill>
                <a:latin typeface="Arial MT"/>
                <a:cs typeface="Arial MT"/>
              </a:rPr>
              <a:t>Our chart shows lowest genres apps are comics , beauty &amp; card. </a:t>
            </a:r>
            <a:endParaRPr sz="1200" dirty="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2807" y="344440"/>
            <a:ext cx="5405755" cy="330200"/>
          </a:xfrm>
          <a:prstGeom prst="rect">
            <a:avLst/>
          </a:prstGeom>
        </p:spPr>
        <p:txBody>
          <a:bodyPr vert="horz" wrap="square" lIns="0" tIns="12700" rIns="0" bIns="0" rtlCol="0">
            <a:spAutoFit/>
          </a:bodyPr>
          <a:lstStyle/>
          <a:p>
            <a:pPr marL="12700">
              <a:lnSpc>
                <a:spcPct val="100000"/>
              </a:lnSpc>
              <a:spcBef>
                <a:spcPts val="100"/>
              </a:spcBef>
            </a:pPr>
            <a:r>
              <a:rPr spc="-5" dirty="0"/>
              <a:t>Percentage</a:t>
            </a:r>
            <a:r>
              <a:rPr spc="-20" dirty="0"/>
              <a:t> </a:t>
            </a:r>
            <a:r>
              <a:rPr spc="-5" dirty="0"/>
              <a:t>of</a:t>
            </a:r>
            <a:r>
              <a:rPr spc="-15" dirty="0"/>
              <a:t> </a:t>
            </a:r>
            <a:r>
              <a:rPr dirty="0"/>
              <a:t>free</a:t>
            </a:r>
            <a:r>
              <a:rPr spc="-10" dirty="0"/>
              <a:t> </a:t>
            </a:r>
            <a:r>
              <a:rPr spc="-5" dirty="0"/>
              <a:t>vs</a:t>
            </a:r>
            <a:r>
              <a:rPr spc="-15" dirty="0"/>
              <a:t> </a:t>
            </a:r>
            <a:r>
              <a:rPr spc="-5" dirty="0"/>
              <a:t>paid</a:t>
            </a:r>
            <a:r>
              <a:rPr spc="-10" dirty="0"/>
              <a:t> </a:t>
            </a:r>
            <a:r>
              <a:rPr spc="-5" dirty="0"/>
              <a:t>apps</a:t>
            </a:r>
            <a:r>
              <a:rPr spc="-15" dirty="0"/>
              <a:t> </a:t>
            </a:r>
            <a:r>
              <a:rPr spc="-5" dirty="0"/>
              <a:t>in</a:t>
            </a:r>
            <a:r>
              <a:rPr spc="-10" dirty="0"/>
              <a:t> </a:t>
            </a:r>
            <a:r>
              <a:rPr spc="-5" dirty="0"/>
              <a:t>play</a:t>
            </a:r>
            <a:r>
              <a:rPr spc="-15" dirty="0"/>
              <a:t> </a:t>
            </a:r>
            <a:r>
              <a:rPr spc="-5" dirty="0"/>
              <a:t>store</a:t>
            </a:r>
          </a:p>
        </p:txBody>
      </p:sp>
      <p:sp>
        <p:nvSpPr>
          <p:cNvPr id="3" name="object 3"/>
          <p:cNvSpPr txBox="1"/>
          <p:nvPr/>
        </p:nvSpPr>
        <p:spPr>
          <a:xfrm>
            <a:off x="638599" y="1220804"/>
            <a:ext cx="2919730" cy="1885131"/>
          </a:xfrm>
          <a:prstGeom prst="rect">
            <a:avLst/>
          </a:prstGeom>
        </p:spPr>
        <p:txBody>
          <a:bodyPr vert="horz" wrap="square" lIns="0" tIns="12700" rIns="0" bIns="0" rtlCol="0">
            <a:spAutoFit/>
          </a:bodyPr>
          <a:lstStyle/>
          <a:p>
            <a:pPr marL="332740" marR="5080" indent="-320675">
              <a:lnSpc>
                <a:spcPct val="100000"/>
              </a:lnSpc>
              <a:spcBef>
                <a:spcPts val="100"/>
              </a:spcBef>
              <a:buChar char="●"/>
              <a:tabLst>
                <a:tab pos="332740" algn="l"/>
                <a:tab pos="333375" algn="l"/>
              </a:tabLst>
            </a:pPr>
            <a:r>
              <a:rPr sz="1200" spc="-5" dirty="0">
                <a:solidFill>
                  <a:srgbClr val="134F5C"/>
                </a:solidFill>
                <a:latin typeface="Arial MT"/>
                <a:cs typeface="Arial MT"/>
              </a:rPr>
              <a:t>As</a:t>
            </a:r>
            <a:r>
              <a:rPr sz="1200" spc="-20" dirty="0">
                <a:solidFill>
                  <a:srgbClr val="134F5C"/>
                </a:solidFill>
                <a:latin typeface="Arial MT"/>
                <a:cs typeface="Arial MT"/>
              </a:rPr>
              <a:t> </a:t>
            </a:r>
            <a:r>
              <a:rPr sz="1200" spc="-5" dirty="0">
                <a:solidFill>
                  <a:srgbClr val="134F5C"/>
                </a:solidFill>
                <a:latin typeface="Arial MT"/>
                <a:cs typeface="Arial MT"/>
              </a:rPr>
              <a:t>we</a:t>
            </a:r>
            <a:r>
              <a:rPr sz="1200" spc="-15" dirty="0">
                <a:solidFill>
                  <a:srgbClr val="134F5C"/>
                </a:solidFill>
                <a:latin typeface="Arial MT"/>
                <a:cs typeface="Arial MT"/>
              </a:rPr>
              <a:t> </a:t>
            </a:r>
            <a:r>
              <a:rPr sz="1200" dirty="0">
                <a:solidFill>
                  <a:srgbClr val="134F5C"/>
                </a:solidFill>
                <a:latin typeface="Arial MT"/>
                <a:cs typeface="Arial MT"/>
              </a:rPr>
              <a:t>can</a:t>
            </a:r>
            <a:r>
              <a:rPr sz="1200" spc="-20" dirty="0">
                <a:solidFill>
                  <a:srgbClr val="134F5C"/>
                </a:solidFill>
                <a:latin typeface="Arial MT"/>
                <a:cs typeface="Arial MT"/>
              </a:rPr>
              <a:t> </a:t>
            </a:r>
            <a:r>
              <a:rPr sz="1200" dirty="0">
                <a:solidFill>
                  <a:srgbClr val="134F5C"/>
                </a:solidFill>
                <a:latin typeface="Arial MT"/>
                <a:cs typeface="Arial MT"/>
              </a:rPr>
              <a:t>see</a:t>
            </a:r>
            <a:r>
              <a:rPr sz="1200" spc="-15" dirty="0">
                <a:solidFill>
                  <a:srgbClr val="134F5C"/>
                </a:solidFill>
                <a:latin typeface="Arial MT"/>
                <a:cs typeface="Arial MT"/>
              </a:rPr>
              <a:t> </a:t>
            </a:r>
            <a:r>
              <a:rPr sz="1200" spc="-5" dirty="0">
                <a:solidFill>
                  <a:srgbClr val="134F5C"/>
                </a:solidFill>
                <a:latin typeface="Arial MT"/>
                <a:cs typeface="Arial MT"/>
              </a:rPr>
              <a:t>pie</a:t>
            </a:r>
            <a:r>
              <a:rPr sz="1200" spc="-15" dirty="0">
                <a:solidFill>
                  <a:srgbClr val="134F5C"/>
                </a:solidFill>
                <a:latin typeface="Arial MT"/>
                <a:cs typeface="Arial MT"/>
              </a:rPr>
              <a:t> </a:t>
            </a:r>
            <a:r>
              <a:rPr sz="1200" dirty="0">
                <a:solidFill>
                  <a:srgbClr val="134F5C"/>
                </a:solidFill>
                <a:latin typeface="Arial MT"/>
                <a:cs typeface="Arial MT"/>
              </a:rPr>
              <a:t>chart</a:t>
            </a:r>
            <a:r>
              <a:rPr sz="1200" spc="-20" dirty="0">
                <a:solidFill>
                  <a:srgbClr val="134F5C"/>
                </a:solidFill>
                <a:latin typeface="Arial MT"/>
                <a:cs typeface="Arial MT"/>
              </a:rPr>
              <a:t> </a:t>
            </a:r>
            <a:r>
              <a:rPr sz="1200" dirty="0">
                <a:solidFill>
                  <a:srgbClr val="134F5C"/>
                </a:solidFill>
                <a:latin typeface="Arial MT"/>
                <a:cs typeface="Arial MT"/>
              </a:rPr>
              <a:t>maximum</a:t>
            </a:r>
            <a:r>
              <a:rPr sz="1200" spc="-15" dirty="0">
                <a:solidFill>
                  <a:srgbClr val="134F5C"/>
                </a:solidFill>
                <a:latin typeface="Arial MT"/>
                <a:cs typeface="Arial MT"/>
              </a:rPr>
              <a:t> </a:t>
            </a:r>
            <a:r>
              <a:rPr sz="1200" spc="-5" dirty="0">
                <a:solidFill>
                  <a:srgbClr val="134F5C"/>
                </a:solidFill>
                <a:latin typeface="Arial MT"/>
                <a:cs typeface="Arial MT"/>
              </a:rPr>
              <a:t>no. </a:t>
            </a:r>
            <a:r>
              <a:rPr sz="1200" spc="-320" dirty="0">
                <a:solidFill>
                  <a:srgbClr val="134F5C"/>
                </a:solidFill>
                <a:latin typeface="Arial MT"/>
                <a:cs typeface="Arial MT"/>
              </a:rPr>
              <a:t> </a:t>
            </a:r>
            <a:r>
              <a:rPr sz="1200" spc="-5" dirty="0">
                <a:solidFill>
                  <a:srgbClr val="134F5C"/>
                </a:solidFill>
                <a:latin typeface="Arial MT"/>
                <a:cs typeface="Arial MT"/>
              </a:rPr>
              <a:t>of apps are free </a:t>
            </a:r>
            <a:r>
              <a:rPr sz="1200" dirty="0">
                <a:solidFill>
                  <a:srgbClr val="134F5C"/>
                </a:solidFill>
                <a:latin typeface="Arial MT"/>
                <a:cs typeface="Arial MT"/>
              </a:rPr>
              <a:t>version </a:t>
            </a:r>
            <a:r>
              <a:rPr sz="1200" spc="-5" dirty="0">
                <a:solidFill>
                  <a:srgbClr val="134F5C"/>
                </a:solidFill>
                <a:latin typeface="Arial MT"/>
                <a:cs typeface="Arial MT"/>
              </a:rPr>
              <a:t>in the given </a:t>
            </a:r>
            <a:r>
              <a:rPr sz="1200" dirty="0">
                <a:solidFill>
                  <a:srgbClr val="134F5C"/>
                </a:solidFill>
                <a:latin typeface="Arial MT"/>
                <a:cs typeface="Arial MT"/>
              </a:rPr>
              <a:t> </a:t>
            </a:r>
            <a:r>
              <a:rPr sz="1200" spc="-5" dirty="0">
                <a:solidFill>
                  <a:srgbClr val="134F5C"/>
                </a:solidFill>
                <a:latin typeface="Arial MT"/>
                <a:cs typeface="Arial MT"/>
              </a:rPr>
              <a:t>dataset.</a:t>
            </a:r>
            <a:endParaRPr lang="en-US" sz="1200" spc="-5" dirty="0">
              <a:solidFill>
                <a:srgbClr val="134F5C"/>
              </a:solidFill>
              <a:latin typeface="Arial MT"/>
              <a:cs typeface="Arial MT"/>
            </a:endParaRPr>
          </a:p>
          <a:p>
            <a:pPr marL="332740" marR="5080" indent="-320675">
              <a:lnSpc>
                <a:spcPct val="100000"/>
              </a:lnSpc>
              <a:spcBef>
                <a:spcPts val="100"/>
              </a:spcBef>
              <a:buChar char="●"/>
              <a:tabLst>
                <a:tab pos="332740" algn="l"/>
                <a:tab pos="333375" algn="l"/>
              </a:tabLst>
            </a:pPr>
            <a:endParaRPr lang="en-IN" sz="1200" spc="-5" dirty="0">
              <a:solidFill>
                <a:srgbClr val="134F5C"/>
              </a:solidFill>
              <a:latin typeface="Arial MT"/>
              <a:cs typeface="Arial MT"/>
            </a:endParaRPr>
          </a:p>
          <a:p>
            <a:pPr marL="332740" marR="5080" indent="-320675">
              <a:lnSpc>
                <a:spcPct val="100000"/>
              </a:lnSpc>
              <a:spcBef>
                <a:spcPts val="100"/>
              </a:spcBef>
              <a:buChar char="●"/>
              <a:tabLst>
                <a:tab pos="332740" algn="l"/>
                <a:tab pos="333375" algn="l"/>
              </a:tabLst>
            </a:pPr>
            <a:r>
              <a:rPr lang="en-US" sz="1200" dirty="0">
                <a:latin typeface="Arial MT"/>
                <a:cs typeface="Arial MT"/>
              </a:rPr>
              <a:t>This information will help business to decide whether they should keep the app free to install and generate revenue from ads and other subscriptions or it should be a paid app.</a:t>
            </a:r>
            <a:endParaRPr sz="1200" dirty="0">
              <a:latin typeface="Arial MT"/>
              <a:cs typeface="Arial MT"/>
            </a:endParaRPr>
          </a:p>
        </p:txBody>
      </p:sp>
      <p:pic>
        <p:nvPicPr>
          <p:cNvPr id="4" name="object 4"/>
          <p:cNvPicPr/>
          <p:nvPr/>
        </p:nvPicPr>
        <p:blipFill>
          <a:blip r:embed="rId2">
            <a:extLst>
              <a:ext uri="{28A0092B-C50C-407E-A947-70E740481C1C}">
                <a14:useLocalDpi xmlns:a14="http://schemas.microsoft.com/office/drawing/2010/main" val="0"/>
              </a:ext>
            </a:extLst>
          </a:blip>
          <a:srcRect/>
          <a:stretch/>
        </p:blipFill>
        <p:spPr>
          <a:xfrm>
            <a:off x="4419600" y="1095200"/>
            <a:ext cx="4191000" cy="373765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9633" y="329865"/>
            <a:ext cx="1844675" cy="330200"/>
          </a:xfrm>
          <a:prstGeom prst="rect">
            <a:avLst/>
          </a:prstGeom>
        </p:spPr>
        <p:txBody>
          <a:bodyPr vert="horz" wrap="square" lIns="0" tIns="12700" rIns="0" bIns="0" rtlCol="0">
            <a:spAutoFit/>
          </a:bodyPr>
          <a:lstStyle/>
          <a:p>
            <a:pPr marL="12700">
              <a:lnSpc>
                <a:spcPct val="100000"/>
              </a:lnSpc>
              <a:spcBef>
                <a:spcPts val="100"/>
              </a:spcBef>
            </a:pPr>
            <a:r>
              <a:rPr spc="-5" dirty="0"/>
              <a:t>Content</a:t>
            </a:r>
            <a:r>
              <a:rPr spc="-80" dirty="0"/>
              <a:t> </a:t>
            </a:r>
            <a:r>
              <a:rPr spc="-5" dirty="0"/>
              <a:t>Rating</a:t>
            </a:r>
          </a:p>
        </p:txBody>
      </p:sp>
      <p:sp>
        <p:nvSpPr>
          <p:cNvPr id="3" name="object 3"/>
          <p:cNvSpPr txBox="1"/>
          <p:nvPr/>
        </p:nvSpPr>
        <p:spPr>
          <a:xfrm>
            <a:off x="521274" y="1171904"/>
            <a:ext cx="2309495" cy="1671320"/>
          </a:xfrm>
          <a:prstGeom prst="rect">
            <a:avLst/>
          </a:prstGeom>
        </p:spPr>
        <p:txBody>
          <a:bodyPr vert="horz" wrap="square" lIns="0" tIns="12700" rIns="0" bIns="0" rtlCol="0">
            <a:spAutoFit/>
          </a:bodyPr>
          <a:lstStyle/>
          <a:p>
            <a:pPr marL="332740" marR="5080" indent="-320675">
              <a:lnSpc>
                <a:spcPct val="100000"/>
              </a:lnSpc>
              <a:spcBef>
                <a:spcPts val="100"/>
              </a:spcBef>
              <a:buChar char="●"/>
              <a:tabLst>
                <a:tab pos="332740" algn="l"/>
                <a:tab pos="333375" algn="l"/>
              </a:tabLst>
            </a:pPr>
            <a:r>
              <a:rPr sz="1200" spc="-5" dirty="0">
                <a:solidFill>
                  <a:srgbClr val="134F5C"/>
                </a:solidFill>
                <a:latin typeface="Arial MT"/>
                <a:cs typeface="Arial MT"/>
              </a:rPr>
              <a:t>As we </a:t>
            </a:r>
            <a:r>
              <a:rPr sz="1200" dirty="0">
                <a:solidFill>
                  <a:srgbClr val="134F5C"/>
                </a:solidFill>
                <a:latin typeface="Arial MT"/>
                <a:cs typeface="Arial MT"/>
              </a:rPr>
              <a:t>can see </a:t>
            </a:r>
            <a:r>
              <a:rPr sz="1200" spc="-5" dirty="0">
                <a:solidFill>
                  <a:srgbClr val="134F5C"/>
                </a:solidFill>
                <a:latin typeface="Arial MT"/>
                <a:cs typeface="Arial MT"/>
              </a:rPr>
              <a:t>the plot </a:t>
            </a:r>
            <a:r>
              <a:rPr sz="1200" dirty="0">
                <a:solidFill>
                  <a:srgbClr val="134F5C"/>
                </a:solidFill>
                <a:latin typeface="Arial MT"/>
                <a:cs typeface="Arial MT"/>
              </a:rPr>
              <a:t> maximum </a:t>
            </a:r>
            <a:r>
              <a:rPr sz="1200" spc="-5" dirty="0">
                <a:solidFill>
                  <a:srgbClr val="134F5C"/>
                </a:solidFill>
                <a:latin typeface="Arial MT"/>
                <a:cs typeface="Arial MT"/>
              </a:rPr>
              <a:t>no. of apps are in </a:t>
            </a:r>
            <a:r>
              <a:rPr sz="1200" dirty="0">
                <a:solidFill>
                  <a:srgbClr val="134F5C"/>
                </a:solidFill>
                <a:latin typeface="Arial MT"/>
                <a:cs typeface="Arial MT"/>
              </a:rPr>
              <a:t> </a:t>
            </a:r>
            <a:r>
              <a:rPr sz="1200" spc="-5" dirty="0">
                <a:solidFill>
                  <a:srgbClr val="134F5C"/>
                </a:solidFill>
                <a:latin typeface="Arial MT"/>
                <a:cs typeface="Arial MT"/>
              </a:rPr>
              <a:t>google play </a:t>
            </a:r>
            <a:r>
              <a:rPr sz="1200" dirty="0">
                <a:solidFill>
                  <a:srgbClr val="134F5C"/>
                </a:solidFill>
                <a:latin typeface="Arial MT"/>
                <a:cs typeface="Arial MT"/>
              </a:rPr>
              <a:t>store comes </a:t>
            </a:r>
            <a:r>
              <a:rPr sz="1200" spc="5" dirty="0">
                <a:solidFill>
                  <a:srgbClr val="134F5C"/>
                </a:solidFill>
                <a:latin typeface="Arial MT"/>
                <a:cs typeface="Arial MT"/>
              </a:rPr>
              <a:t> </a:t>
            </a:r>
            <a:r>
              <a:rPr sz="1200" spc="-5" dirty="0">
                <a:solidFill>
                  <a:srgbClr val="134F5C"/>
                </a:solidFill>
                <a:latin typeface="Arial MT"/>
                <a:cs typeface="Arial MT"/>
              </a:rPr>
              <a:t>under </a:t>
            </a:r>
            <a:r>
              <a:rPr sz="1200" spc="-15" dirty="0">
                <a:solidFill>
                  <a:srgbClr val="134F5C"/>
                </a:solidFill>
                <a:latin typeface="Arial MT"/>
                <a:cs typeface="Arial MT"/>
              </a:rPr>
              <a:t>Everyone,Teen,Mature </a:t>
            </a:r>
            <a:r>
              <a:rPr sz="1200" spc="-320" dirty="0">
                <a:solidFill>
                  <a:srgbClr val="134F5C"/>
                </a:solidFill>
                <a:latin typeface="Arial MT"/>
                <a:cs typeface="Arial MT"/>
              </a:rPr>
              <a:t> </a:t>
            </a:r>
            <a:r>
              <a:rPr sz="1200" spc="-5" dirty="0">
                <a:solidFill>
                  <a:srgbClr val="134F5C"/>
                </a:solidFill>
                <a:latin typeface="Arial MT"/>
                <a:cs typeface="Arial MT"/>
              </a:rPr>
              <a:t>17+</a:t>
            </a:r>
            <a:r>
              <a:rPr sz="1200" spc="-10" dirty="0">
                <a:solidFill>
                  <a:srgbClr val="134F5C"/>
                </a:solidFill>
                <a:latin typeface="Arial MT"/>
                <a:cs typeface="Arial MT"/>
              </a:rPr>
              <a:t> </a:t>
            </a:r>
            <a:r>
              <a:rPr sz="1200" dirty="0">
                <a:solidFill>
                  <a:srgbClr val="134F5C"/>
                </a:solidFill>
                <a:latin typeface="Arial MT"/>
                <a:cs typeface="Arial MT"/>
              </a:rPr>
              <a:t>content</a:t>
            </a:r>
            <a:r>
              <a:rPr sz="1200" spc="-15" dirty="0">
                <a:solidFill>
                  <a:srgbClr val="134F5C"/>
                </a:solidFill>
                <a:latin typeface="Arial MT"/>
                <a:cs typeface="Arial MT"/>
              </a:rPr>
              <a:t> </a:t>
            </a:r>
            <a:r>
              <a:rPr sz="1200" dirty="0">
                <a:solidFill>
                  <a:srgbClr val="134F5C"/>
                </a:solidFill>
                <a:latin typeface="Arial MT"/>
                <a:cs typeface="Arial MT"/>
              </a:rPr>
              <a:t>rating.</a:t>
            </a:r>
            <a:endParaRPr sz="1200">
              <a:latin typeface="Arial MT"/>
              <a:cs typeface="Arial MT"/>
            </a:endParaRPr>
          </a:p>
          <a:p>
            <a:pPr>
              <a:lnSpc>
                <a:spcPct val="100000"/>
              </a:lnSpc>
              <a:buClr>
                <a:srgbClr val="134F5C"/>
              </a:buClr>
              <a:buFont typeface="Arial MT"/>
              <a:buChar char="●"/>
            </a:pPr>
            <a:endParaRPr sz="1250">
              <a:latin typeface="Arial MT"/>
              <a:cs typeface="Arial MT"/>
            </a:endParaRPr>
          </a:p>
          <a:p>
            <a:pPr marL="332740" marR="117475" indent="-320675">
              <a:lnSpc>
                <a:spcPct val="100000"/>
              </a:lnSpc>
              <a:buChar char="●"/>
              <a:tabLst>
                <a:tab pos="332740" algn="l"/>
                <a:tab pos="333375" algn="l"/>
              </a:tabLst>
            </a:pPr>
            <a:r>
              <a:rPr sz="1200" spc="-5" dirty="0">
                <a:solidFill>
                  <a:srgbClr val="134F5C"/>
                </a:solidFill>
                <a:latin typeface="Arial MT"/>
                <a:cs typeface="Arial MT"/>
              </a:rPr>
              <a:t>There is </a:t>
            </a:r>
            <a:r>
              <a:rPr sz="1200" dirty="0">
                <a:solidFill>
                  <a:srgbClr val="134F5C"/>
                </a:solidFill>
                <a:latin typeface="Arial MT"/>
                <a:cs typeface="Arial MT"/>
              </a:rPr>
              <a:t>very </a:t>
            </a:r>
            <a:r>
              <a:rPr sz="1200" spc="-5" dirty="0">
                <a:solidFill>
                  <a:srgbClr val="134F5C"/>
                </a:solidFill>
                <a:latin typeface="Arial MT"/>
                <a:cs typeface="Arial MT"/>
              </a:rPr>
              <a:t>few apps </a:t>
            </a:r>
            <a:r>
              <a:rPr sz="1200" dirty="0">
                <a:solidFill>
                  <a:srgbClr val="134F5C"/>
                </a:solidFill>
                <a:latin typeface="Arial MT"/>
                <a:cs typeface="Arial MT"/>
              </a:rPr>
              <a:t> comes</a:t>
            </a:r>
            <a:r>
              <a:rPr sz="1200" spc="-5" dirty="0">
                <a:solidFill>
                  <a:srgbClr val="134F5C"/>
                </a:solidFill>
                <a:latin typeface="Arial MT"/>
                <a:cs typeface="Arial MT"/>
              </a:rPr>
              <a:t> unde</a:t>
            </a:r>
            <a:r>
              <a:rPr sz="1200" dirty="0">
                <a:solidFill>
                  <a:srgbClr val="134F5C"/>
                </a:solidFill>
                <a:latin typeface="Arial MT"/>
                <a:cs typeface="Arial MT"/>
              </a:rPr>
              <a:t>r</a:t>
            </a:r>
            <a:r>
              <a:rPr sz="1200" spc="-70" dirty="0">
                <a:solidFill>
                  <a:srgbClr val="134F5C"/>
                </a:solidFill>
                <a:latin typeface="Arial MT"/>
                <a:cs typeface="Arial MT"/>
              </a:rPr>
              <a:t> </a:t>
            </a:r>
            <a:r>
              <a:rPr sz="1200" spc="-5" dirty="0">
                <a:solidFill>
                  <a:srgbClr val="134F5C"/>
                </a:solidFill>
                <a:latin typeface="Arial MT"/>
                <a:cs typeface="Arial MT"/>
              </a:rPr>
              <a:t>Adult</a:t>
            </a:r>
            <a:r>
              <a:rPr sz="1200" dirty="0">
                <a:solidFill>
                  <a:srgbClr val="134F5C"/>
                </a:solidFill>
                <a:latin typeface="Arial MT"/>
                <a:cs typeface="Arial MT"/>
              </a:rPr>
              <a:t>s</a:t>
            </a:r>
            <a:r>
              <a:rPr sz="1200" spc="-5" dirty="0">
                <a:solidFill>
                  <a:srgbClr val="134F5C"/>
                </a:solidFill>
                <a:latin typeface="Arial MT"/>
                <a:cs typeface="Arial MT"/>
              </a:rPr>
              <a:t> only  18+,Unrated</a:t>
            </a:r>
            <a:r>
              <a:rPr sz="1200" spc="-50" dirty="0">
                <a:solidFill>
                  <a:srgbClr val="134F5C"/>
                </a:solidFill>
                <a:latin typeface="Arial MT"/>
                <a:cs typeface="Arial MT"/>
              </a:rPr>
              <a:t> </a:t>
            </a:r>
            <a:r>
              <a:rPr sz="1200" dirty="0">
                <a:solidFill>
                  <a:srgbClr val="134F5C"/>
                </a:solidFill>
                <a:latin typeface="Arial MT"/>
                <a:cs typeface="Arial MT"/>
              </a:rPr>
              <a:t>content</a:t>
            </a:r>
            <a:r>
              <a:rPr sz="1200" spc="-50" dirty="0">
                <a:solidFill>
                  <a:srgbClr val="134F5C"/>
                </a:solidFill>
                <a:latin typeface="Arial MT"/>
                <a:cs typeface="Arial MT"/>
              </a:rPr>
              <a:t> </a:t>
            </a:r>
            <a:r>
              <a:rPr sz="1200" dirty="0">
                <a:solidFill>
                  <a:srgbClr val="134F5C"/>
                </a:solidFill>
                <a:latin typeface="Arial MT"/>
                <a:cs typeface="Arial MT"/>
              </a:rPr>
              <a:t>rating.</a:t>
            </a:r>
            <a:endParaRPr sz="1200">
              <a:latin typeface="Arial MT"/>
              <a:cs typeface="Arial MT"/>
            </a:endParaRPr>
          </a:p>
        </p:txBody>
      </p:sp>
      <p:pic>
        <p:nvPicPr>
          <p:cNvPr id="4" name="object 4"/>
          <p:cNvPicPr/>
          <p:nvPr/>
        </p:nvPicPr>
        <p:blipFill>
          <a:blip r:embed="rId2">
            <a:extLst>
              <a:ext uri="{28A0092B-C50C-407E-A947-70E740481C1C}">
                <a14:useLocalDpi xmlns:a14="http://schemas.microsoft.com/office/drawing/2010/main" val="0"/>
              </a:ext>
            </a:extLst>
          </a:blip>
          <a:srcRect/>
          <a:stretch/>
        </p:blipFill>
        <p:spPr>
          <a:xfrm>
            <a:off x="3026535" y="1300526"/>
            <a:ext cx="5646822" cy="313624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 y="1918970"/>
            <a:ext cx="2438400" cy="2228815"/>
          </a:xfrm>
          <a:prstGeom prst="rect">
            <a:avLst/>
          </a:prstGeom>
        </p:spPr>
        <p:txBody>
          <a:bodyPr vert="horz" wrap="square" lIns="0" tIns="12700" rIns="0" bIns="0" rtlCol="0">
            <a:spAutoFit/>
          </a:bodyPr>
          <a:lstStyle/>
          <a:p>
            <a:pPr marL="332740" marR="5080" indent="-320675">
              <a:lnSpc>
                <a:spcPct val="100000"/>
              </a:lnSpc>
              <a:spcBef>
                <a:spcPts val="100"/>
              </a:spcBef>
              <a:buChar char="●"/>
              <a:tabLst>
                <a:tab pos="332740" algn="l"/>
                <a:tab pos="333375" algn="l"/>
              </a:tabLst>
            </a:pPr>
            <a:r>
              <a:rPr sz="1600" spc="-5" dirty="0">
                <a:solidFill>
                  <a:srgbClr val="134F5C"/>
                </a:solidFill>
                <a:latin typeface="Arial MT"/>
                <a:cs typeface="Arial MT"/>
              </a:rPr>
              <a:t>As we </a:t>
            </a:r>
            <a:r>
              <a:rPr sz="1600" dirty="0">
                <a:solidFill>
                  <a:srgbClr val="134F5C"/>
                </a:solidFill>
                <a:latin typeface="Arial MT"/>
                <a:cs typeface="Arial MT"/>
              </a:rPr>
              <a:t>can see </a:t>
            </a:r>
            <a:r>
              <a:rPr sz="1600" spc="-5" dirty="0">
                <a:solidFill>
                  <a:srgbClr val="134F5C"/>
                </a:solidFill>
                <a:latin typeface="Arial MT"/>
                <a:cs typeface="Arial MT"/>
              </a:rPr>
              <a:t>the </a:t>
            </a:r>
            <a:r>
              <a:rPr lang="en-US" sz="1600" spc="-5" dirty="0">
                <a:solidFill>
                  <a:srgbClr val="134F5C"/>
                </a:solidFill>
                <a:latin typeface="Arial MT"/>
                <a:cs typeface="Arial MT"/>
              </a:rPr>
              <a:t>Chart</a:t>
            </a:r>
            <a:r>
              <a:rPr sz="1600" spc="-5" dirty="0">
                <a:solidFill>
                  <a:srgbClr val="134F5C"/>
                </a:solidFill>
                <a:latin typeface="Arial MT"/>
                <a:cs typeface="Arial MT"/>
              </a:rPr>
              <a:t> </a:t>
            </a:r>
            <a:r>
              <a:rPr sz="1600" dirty="0">
                <a:solidFill>
                  <a:srgbClr val="134F5C"/>
                </a:solidFill>
                <a:latin typeface="Arial MT"/>
                <a:cs typeface="Arial MT"/>
              </a:rPr>
              <a:t> maximum </a:t>
            </a:r>
            <a:r>
              <a:rPr sz="1600" spc="-5" dirty="0">
                <a:solidFill>
                  <a:srgbClr val="134F5C"/>
                </a:solidFill>
                <a:latin typeface="Arial MT"/>
                <a:cs typeface="Arial MT"/>
              </a:rPr>
              <a:t>no. of apps </a:t>
            </a:r>
            <a:r>
              <a:rPr sz="1600" dirty="0">
                <a:solidFill>
                  <a:srgbClr val="134F5C"/>
                </a:solidFill>
                <a:latin typeface="Arial MT"/>
                <a:cs typeface="Arial MT"/>
              </a:rPr>
              <a:t> </a:t>
            </a:r>
            <a:r>
              <a:rPr sz="1600" spc="-5" dirty="0">
                <a:solidFill>
                  <a:srgbClr val="134F5C"/>
                </a:solidFill>
                <a:latin typeface="Arial MT"/>
                <a:cs typeface="Arial MT"/>
              </a:rPr>
              <a:t>installed which has </a:t>
            </a:r>
            <a:r>
              <a:rPr sz="1600" dirty="0">
                <a:solidFill>
                  <a:srgbClr val="134F5C"/>
                </a:solidFill>
                <a:latin typeface="Arial MT"/>
                <a:cs typeface="Arial MT"/>
              </a:rPr>
              <a:t>rating </a:t>
            </a:r>
            <a:r>
              <a:rPr sz="1600" spc="-5" dirty="0">
                <a:solidFill>
                  <a:srgbClr val="134F5C"/>
                </a:solidFill>
                <a:latin typeface="Arial MT"/>
                <a:cs typeface="Arial MT"/>
              </a:rPr>
              <a:t>lies </a:t>
            </a:r>
            <a:r>
              <a:rPr sz="1600" spc="-320" dirty="0">
                <a:solidFill>
                  <a:srgbClr val="134F5C"/>
                </a:solidFill>
                <a:latin typeface="Arial MT"/>
                <a:cs typeface="Arial MT"/>
              </a:rPr>
              <a:t> </a:t>
            </a:r>
            <a:r>
              <a:rPr sz="1600" spc="-5" dirty="0">
                <a:solidFill>
                  <a:srgbClr val="134F5C"/>
                </a:solidFill>
                <a:latin typeface="Arial MT"/>
                <a:cs typeface="Arial MT"/>
              </a:rPr>
              <a:t>between</a:t>
            </a:r>
            <a:r>
              <a:rPr sz="1600" spc="-10" dirty="0">
                <a:solidFill>
                  <a:srgbClr val="134F5C"/>
                </a:solidFill>
                <a:latin typeface="Arial MT"/>
                <a:cs typeface="Arial MT"/>
              </a:rPr>
              <a:t> </a:t>
            </a:r>
            <a:r>
              <a:rPr sz="1600" spc="-5" dirty="0">
                <a:solidFill>
                  <a:srgbClr val="134F5C"/>
                </a:solidFill>
                <a:latin typeface="Arial MT"/>
                <a:cs typeface="Arial MT"/>
              </a:rPr>
              <a:t>4.0</a:t>
            </a:r>
            <a:r>
              <a:rPr sz="1600" spc="-10" dirty="0">
                <a:solidFill>
                  <a:srgbClr val="134F5C"/>
                </a:solidFill>
                <a:latin typeface="Arial MT"/>
                <a:cs typeface="Arial MT"/>
              </a:rPr>
              <a:t> </a:t>
            </a:r>
            <a:r>
              <a:rPr sz="1600" spc="-5" dirty="0">
                <a:solidFill>
                  <a:srgbClr val="134F5C"/>
                </a:solidFill>
                <a:latin typeface="Arial MT"/>
                <a:cs typeface="Arial MT"/>
              </a:rPr>
              <a:t>to</a:t>
            </a:r>
            <a:r>
              <a:rPr sz="1600" spc="-10" dirty="0">
                <a:solidFill>
                  <a:srgbClr val="134F5C"/>
                </a:solidFill>
                <a:latin typeface="Arial MT"/>
                <a:cs typeface="Arial MT"/>
              </a:rPr>
              <a:t> </a:t>
            </a:r>
            <a:r>
              <a:rPr sz="1600" spc="-5" dirty="0">
                <a:solidFill>
                  <a:srgbClr val="134F5C"/>
                </a:solidFill>
                <a:latin typeface="Arial MT"/>
                <a:cs typeface="Arial MT"/>
              </a:rPr>
              <a:t>4.5</a:t>
            </a:r>
            <a:endParaRPr sz="1600" dirty="0">
              <a:latin typeface="Arial MT"/>
              <a:cs typeface="Arial MT"/>
            </a:endParaRPr>
          </a:p>
          <a:p>
            <a:pPr>
              <a:lnSpc>
                <a:spcPct val="100000"/>
              </a:lnSpc>
              <a:buClr>
                <a:srgbClr val="134F5C"/>
              </a:buClr>
              <a:buFont typeface="Arial MT"/>
              <a:buChar char="●"/>
            </a:pPr>
            <a:endParaRPr sz="1600" dirty="0">
              <a:latin typeface="Arial MT"/>
              <a:cs typeface="Arial MT"/>
            </a:endParaRPr>
          </a:p>
          <a:p>
            <a:pPr marL="332740" marR="158115" indent="-320675">
              <a:lnSpc>
                <a:spcPct val="100000"/>
              </a:lnSpc>
              <a:buChar char="●"/>
              <a:tabLst>
                <a:tab pos="332740" algn="l"/>
                <a:tab pos="333375" algn="l"/>
              </a:tabLst>
            </a:pPr>
            <a:r>
              <a:rPr sz="1600" spc="-20" dirty="0">
                <a:solidFill>
                  <a:srgbClr val="134F5C"/>
                </a:solidFill>
                <a:latin typeface="Arial MT"/>
                <a:cs typeface="Arial MT"/>
              </a:rPr>
              <a:t>Very </a:t>
            </a:r>
            <a:r>
              <a:rPr sz="1600" spc="-5" dirty="0">
                <a:solidFill>
                  <a:srgbClr val="134F5C"/>
                </a:solidFill>
                <a:latin typeface="Arial MT"/>
                <a:cs typeface="Arial MT"/>
              </a:rPr>
              <a:t>few apps are installed </a:t>
            </a:r>
            <a:r>
              <a:rPr sz="1600" spc="-320" dirty="0">
                <a:solidFill>
                  <a:srgbClr val="134F5C"/>
                </a:solidFill>
                <a:latin typeface="Arial MT"/>
                <a:cs typeface="Arial MT"/>
              </a:rPr>
              <a:t> </a:t>
            </a:r>
            <a:r>
              <a:rPr sz="1600" spc="-5" dirty="0">
                <a:solidFill>
                  <a:srgbClr val="134F5C"/>
                </a:solidFill>
                <a:latin typeface="Arial MT"/>
                <a:cs typeface="Arial MT"/>
              </a:rPr>
              <a:t>which</a:t>
            </a:r>
            <a:r>
              <a:rPr sz="1600" spc="-25" dirty="0">
                <a:solidFill>
                  <a:srgbClr val="134F5C"/>
                </a:solidFill>
                <a:latin typeface="Arial MT"/>
                <a:cs typeface="Arial MT"/>
              </a:rPr>
              <a:t> </a:t>
            </a:r>
            <a:r>
              <a:rPr sz="1600" spc="-5" dirty="0">
                <a:solidFill>
                  <a:srgbClr val="134F5C"/>
                </a:solidFill>
                <a:latin typeface="Arial MT"/>
                <a:cs typeface="Arial MT"/>
              </a:rPr>
              <a:t>has</a:t>
            </a:r>
            <a:r>
              <a:rPr sz="1600" spc="-20" dirty="0">
                <a:solidFill>
                  <a:srgbClr val="134F5C"/>
                </a:solidFill>
                <a:latin typeface="Arial MT"/>
                <a:cs typeface="Arial MT"/>
              </a:rPr>
              <a:t> </a:t>
            </a:r>
            <a:r>
              <a:rPr sz="1600" dirty="0">
                <a:solidFill>
                  <a:srgbClr val="134F5C"/>
                </a:solidFill>
                <a:latin typeface="Arial MT"/>
                <a:cs typeface="Arial MT"/>
              </a:rPr>
              <a:t>rating</a:t>
            </a:r>
            <a:r>
              <a:rPr sz="1600" spc="-25" dirty="0">
                <a:solidFill>
                  <a:srgbClr val="134F5C"/>
                </a:solidFill>
                <a:latin typeface="Arial MT"/>
                <a:cs typeface="Arial MT"/>
              </a:rPr>
              <a:t> </a:t>
            </a:r>
            <a:r>
              <a:rPr sz="1600" spc="-5" dirty="0">
                <a:solidFill>
                  <a:srgbClr val="134F5C"/>
                </a:solidFill>
                <a:latin typeface="Arial MT"/>
                <a:cs typeface="Arial MT"/>
              </a:rPr>
              <a:t>below</a:t>
            </a:r>
            <a:r>
              <a:rPr sz="1600" spc="-20" dirty="0">
                <a:solidFill>
                  <a:srgbClr val="134F5C"/>
                </a:solidFill>
                <a:latin typeface="Arial MT"/>
                <a:cs typeface="Arial MT"/>
              </a:rPr>
              <a:t> </a:t>
            </a:r>
            <a:r>
              <a:rPr sz="1600" spc="-5" dirty="0">
                <a:solidFill>
                  <a:srgbClr val="134F5C"/>
                </a:solidFill>
                <a:latin typeface="Arial MT"/>
                <a:cs typeface="Arial MT"/>
              </a:rPr>
              <a:t>3.0</a:t>
            </a:r>
            <a:endParaRPr sz="1600" dirty="0">
              <a:latin typeface="Arial MT"/>
              <a:cs typeface="Arial MT"/>
            </a:endParaRPr>
          </a:p>
        </p:txBody>
      </p:sp>
      <p:sp>
        <p:nvSpPr>
          <p:cNvPr id="3" name="object 3"/>
          <p:cNvSpPr txBox="1">
            <a:spLocks noGrp="1"/>
          </p:cNvSpPr>
          <p:nvPr>
            <p:ph type="title"/>
          </p:nvPr>
        </p:nvSpPr>
        <p:spPr>
          <a:xfrm>
            <a:off x="2858322" y="221115"/>
            <a:ext cx="3173730" cy="330200"/>
          </a:xfrm>
          <a:prstGeom prst="rect">
            <a:avLst/>
          </a:prstGeom>
        </p:spPr>
        <p:txBody>
          <a:bodyPr vert="horz" wrap="square" lIns="0" tIns="12700" rIns="0" bIns="0" rtlCol="0">
            <a:spAutoFit/>
          </a:bodyPr>
          <a:lstStyle/>
          <a:p>
            <a:pPr marL="12700">
              <a:lnSpc>
                <a:spcPct val="100000"/>
              </a:lnSpc>
              <a:spcBef>
                <a:spcPts val="100"/>
              </a:spcBef>
            </a:pPr>
            <a:r>
              <a:rPr spc="-5" dirty="0"/>
              <a:t>Distribution</a:t>
            </a:r>
            <a:r>
              <a:rPr spc="-35" dirty="0"/>
              <a:t> </a:t>
            </a:r>
            <a:r>
              <a:rPr spc="-5" dirty="0"/>
              <a:t>of</a:t>
            </a:r>
            <a:r>
              <a:rPr spc="-100" dirty="0"/>
              <a:t> </a:t>
            </a:r>
            <a:r>
              <a:rPr spc="-5" dirty="0"/>
              <a:t>App</a:t>
            </a:r>
            <a:r>
              <a:rPr spc="-35" dirty="0"/>
              <a:t> </a:t>
            </a:r>
            <a:r>
              <a:rPr spc="-5" dirty="0"/>
              <a:t>Rating</a:t>
            </a:r>
          </a:p>
        </p:txBody>
      </p:sp>
      <p:pic>
        <p:nvPicPr>
          <p:cNvPr id="4" name="object 4"/>
          <p:cNvPicPr/>
          <p:nvPr/>
        </p:nvPicPr>
        <p:blipFill>
          <a:blip r:embed="rId2">
            <a:extLst>
              <a:ext uri="{28A0092B-C50C-407E-A947-70E740481C1C}">
                <a14:useLocalDpi xmlns:a14="http://schemas.microsoft.com/office/drawing/2010/main" val="0"/>
              </a:ext>
            </a:extLst>
          </a:blip>
          <a:srcRect/>
          <a:stretch/>
        </p:blipFill>
        <p:spPr>
          <a:xfrm>
            <a:off x="2590800" y="971550"/>
            <a:ext cx="6477000" cy="3733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5206" y="331715"/>
            <a:ext cx="4545330" cy="330200"/>
          </a:xfrm>
          <a:prstGeom prst="rect">
            <a:avLst/>
          </a:prstGeom>
        </p:spPr>
        <p:txBody>
          <a:bodyPr vert="horz" wrap="square" lIns="0" tIns="12700" rIns="0" bIns="0" rtlCol="0">
            <a:spAutoFit/>
          </a:bodyPr>
          <a:lstStyle/>
          <a:p>
            <a:pPr marL="12700">
              <a:lnSpc>
                <a:spcPct val="100000"/>
              </a:lnSpc>
              <a:spcBef>
                <a:spcPts val="100"/>
              </a:spcBef>
            </a:pPr>
            <a:r>
              <a:rPr spc="-5" dirty="0"/>
              <a:t>Distribution</a:t>
            </a:r>
            <a:r>
              <a:rPr spc="-35" dirty="0"/>
              <a:t> </a:t>
            </a:r>
            <a:r>
              <a:rPr spc="-5" dirty="0"/>
              <a:t>of</a:t>
            </a:r>
            <a:r>
              <a:rPr spc="-30" dirty="0"/>
              <a:t> </a:t>
            </a:r>
            <a:r>
              <a:rPr spc="-5" dirty="0"/>
              <a:t>Sentiment</a:t>
            </a:r>
            <a:r>
              <a:rPr spc="-35" dirty="0"/>
              <a:t> </a:t>
            </a:r>
            <a:r>
              <a:rPr spc="-5" dirty="0"/>
              <a:t>Subjectivity</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3138825" y="819150"/>
            <a:ext cx="5896525" cy="4324350"/>
          </a:xfrm>
          <a:prstGeom prst="rect">
            <a:avLst/>
          </a:prstGeom>
          <a:ln>
            <a:noFill/>
          </a:ln>
          <a:effectLst>
            <a:outerShdw blurRad="292100" dist="139700" dir="2700000" algn="tl" rotWithShape="0">
              <a:srgbClr val="333333">
                <a:alpha val="65000"/>
              </a:srgbClr>
            </a:outerShdw>
          </a:effectLst>
        </p:spPr>
      </p:pic>
      <p:sp>
        <p:nvSpPr>
          <p:cNvPr id="4" name="object 4"/>
          <p:cNvSpPr txBox="1"/>
          <p:nvPr/>
        </p:nvSpPr>
        <p:spPr>
          <a:xfrm>
            <a:off x="385599" y="1349821"/>
            <a:ext cx="2621915" cy="2890520"/>
          </a:xfrm>
          <a:prstGeom prst="rect">
            <a:avLst/>
          </a:prstGeom>
        </p:spPr>
        <p:txBody>
          <a:bodyPr vert="horz" wrap="square" lIns="0" tIns="12700" rIns="0" bIns="0" rtlCol="0">
            <a:spAutoFit/>
          </a:bodyPr>
          <a:lstStyle/>
          <a:p>
            <a:pPr marL="332740" marR="5080" indent="-320675">
              <a:lnSpc>
                <a:spcPct val="114999"/>
              </a:lnSpc>
              <a:spcBef>
                <a:spcPts val="100"/>
              </a:spcBef>
              <a:buFont typeface="Arial MT"/>
              <a:buChar char="●"/>
              <a:tabLst>
                <a:tab pos="332740" algn="l"/>
                <a:tab pos="333375" algn="l"/>
              </a:tabLst>
            </a:pPr>
            <a:r>
              <a:rPr sz="1200" b="1" spc="-5" dirty="0">
                <a:solidFill>
                  <a:srgbClr val="134F5C"/>
                </a:solidFill>
                <a:latin typeface="Roboto"/>
                <a:cs typeface="Roboto"/>
              </a:rPr>
              <a:t>Sentiment</a:t>
            </a:r>
            <a:r>
              <a:rPr sz="1200" b="1" spc="-10" dirty="0">
                <a:solidFill>
                  <a:srgbClr val="134F5C"/>
                </a:solidFill>
                <a:latin typeface="Roboto"/>
                <a:cs typeface="Roboto"/>
              </a:rPr>
              <a:t> Subjectivity</a:t>
            </a:r>
            <a:r>
              <a:rPr sz="1200" b="1" spc="10" dirty="0">
                <a:solidFill>
                  <a:srgbClr val="134F5C"/>
                </a:solidFill>
                <a:latin typeface="Roboto"/>
                <a:cs typeface="Roboto"/>
              </a:rPr>
              <a:t> </a:t>
            </a:r>
            <a:r>
              <a:rPr sz="1200" spc="-20" dirty="0">
                <a:solidFill>
                  <a:srgbClr val="134F5C"/>
                </a:solidFill>
                <a:latin typeface="Roboto"/>
                <a:cs typeface="Roboto"/>
              </a:rPr>
              <a:t>generally </a:t>
            </a:r>
            <a:r>
              <a:rPr sz="1200" spc="-15" dirty="0">
                <a:solidFill>
                  <a:srgbClr val="134F5C"/>
                </a:solidFill>
                <a:latin typeface="Roboto"/>
                <a:cs typeface="Roboto"/>
              </a:rPr>
              <a:t> </a:t>
            </a:r>
            <a:r>
              <a:rPr sz="1200" spc="-10" dirty="0">
                <a:solidFill>
                  <a:srgbClr val="134F5C"/>
                </a:solidFill>
                <a:latin typeface="Roboto"/>
                <a:cs typeface="Roboto"/>
              </a:rPr>
              <a:t>refer</a:t>
            </a:r>
            <a:r>
              <a:rPr sz="1200" spc="-15" dirty="0">
                <a:solidFill>
                  <a:srgbClr val="134F5C"/>
                </a:solidFill>
                <a:latin typeface="Roboto"/>
                <a:cs typeface="Roboto"/>
              </a:rPr>
              <a:t> to</a:t>
            </a:r>
            <a:r>
              <a:rPr sz="1200" spc="-10" dirty="0">
                <a:solidFill>
                  <a:srgbClr val="134F5C"/>
                </a:solidFill>
                <a:latin typeface="Roboto"/>
                <a:cs typeface="Roboto"/>
              </a:rPr>
              <a:t> </a:t>
            </a:r>
            <a:r>
              <a:rPr sz="1200" spc="-15" dirty="0">
                <a:solidFill>
                  <a:srgbClr val="134F5C"/>
                </a:solidFill>
                <a:latin typeface="Roboto"/>
                <a:cs typeface="Roboto"/>
              </a:rPr>
              <a:t>personal</a:t>
            </a:r>
            <a:r>
              <a:rPr sz="1200" spc="-10" dirty="0">
                <a:solidFill>
                  <a:srgbClr val="134F5C"/>
                </a:solidFill>
                <a:latin typeface="Roboto"/>
                <a:cs typeface="Roboto"/>
              </a:rPr>
              <a:t> </a:t>
            </a:r>
            <a:r>
              <a:rPr sz="1200" spc="-15" dirty="0">
                <a:solidFill>
                  <a:srgbClr val="134F5C"/>
                </a:solidFill>
                <a:latin typeface="Roboto"/>
                <a:cs typeface="Roboto"/>
              </a:rPr>
              <a:t>opinion,</a:t>
            </a:r>
            <a:r>
              <a:rPr sz="1200" spc="-10" dirty="0">
                <a:solidFill>
                  <a:srgbClr val="134F5C"/>
                </a:solidFill>
                <a:latin typeface="Roboto"/>
                <a:cs typeface="Roboto"/>
              </a:rPr>
              <a:t> emotion </a:t>
            </a:r>
            <a:r>
              <a:rPr sz="1200" spc="-285" dirty="0">
                <a:solidFill>
                  <a:srgbClr val="134F5C"/>
                </a:solidFill>
                <a:latin typeface="Roboto"/>
                <a:cs typeface="Roboto"/>
              </a:rPr>
              <a:t> </a:t>
            </a:r>
            <a:r>
              <a:rPr sz="1200" spc="-10" dirty="0">
                <a:solidFill>
                  <a:srgbClr val="134F5C"/>
                </a:solidFill>
                <a:latin typeface="Roboto"/>
                <a:cs typeface="Roboto"/>
              </a:rPr>
              <a:t>or </a:t>
            </a:r>
            <a:r>
              <a:rPr sz="1200" spc="-15" dirty="0">
                <a:solidFill>
                  <a:srgbClr val="134F5C"/>
                </a:solidFill>
                <a:latin typeface="Roboto"/>
                <a:cs typeface="Roboto"/>
              </a:rPr>
              <a:t>judgment,</a:t>
            </a:r>
            <a:r>
              <a:rPr sz="1200" spc="-10" dirty="0">
                <a:solidFill>
                  <a:srgbClr val="134F5C"/>
                </a:solidFill>
                <a:latin typeface="Roboto"/>
                <a:cs typeface="Roboto"/>
              </a:rPr>
              <a:t> </a:t>
            </a:r>
            <a:r>
              <a:rPr sz="1200" spc="-20" dirty="0">
                <a:solidFill>
                  <a:srgbClr val="134F5C"/>
                </a:solidFill>
                <a:latin typeface="Roboto"/>
                <a:cs typeface="Roboto"/>
              </a:rPr>
              <a:t>which</a:t>
            </a:r>
            <a:r>
              <a:rPr sz="1200" spc="-10" dirty="0">
                <a:solidFill>
                  <a:srgbClr val="134F5C"/>
                </a:solidFill>
                <a:latin typeface="Roboto"/>
                <a:cs typeface="Roboto"/>
              </a:rPr>
              <a:t> lies </a:t>
            </a:r>
            <a:r>
              <a:rPr sz="1200" spc="-20" dirty="0">
                <a:solidFill>
                  <a:srgbClr val="134F5C"/>
                </a:solidFill>
                <a:latin typeface="Roboto"/>
                <a:cs typeface="Roboto"/>
              </a:rPr>
              <a:t>in</a:t>
            </a:r>
            <a:r>
              <a:rPr sz="1200" spc="-5" dirty="0">
                <a:solidFill>
                  <a:srgbClr val="134F5C"/>
                </a:solidFill>
                <a:latin typeface="Roboto"/>
                <a:cs typeface="Roboto"/>
              </a:rPr>
              <a:t> </a:t>
            </a:r>
            <a:r>
              <a:rPr sz="1200" spc="-15" dirty="0">
                <a:solidFill>
                  <a:srgbClr val="134F5C"/>
                </a:solidFill>
                <a:latin typeface="Roboto"/>
                <a:cs typeface="Roboto"/>
              </a:rPr>
              <a:t>the </a:t>
            </a:r>
            <a:r>
              <a:rPr sz="1200" spc="-10" dirty="0">
                <a:solidFill>
                  <a:srgbClr val="134F5C"/>
                </a:solidFill>
                <a:latin typeface="Roboto"/>
                <a:cs typeface="Roboto"/>
              </a:rPr>
              <a:t> </a:t>
            </a:r>
            <a:r>
              <a:rPr sz="1200" spc="-20" dirty="0">
                <a:solidFill>
                  <a:srgbClr val="134F5C"/>
                </a:solidFill>
                <a:latin typeface="Roboto"/>
                <a:cs typeface="Roboto"/>
              </a:rPr>
              <a:t>range</a:t>
            </a:r>
            <a:r>
              <a:rPr sz="1200" spc="-10" dirty="0">
                <a:solidFill>
                  <a:srgbClr val="134F5C"/>
                </a:solidFill>
                <a:latin typeface="Roboto"/>
                <a:cs typeface="Roboto"/>
              </a:rPr>
              <a:t> </a:t>
            </a:r>
            <a:r>
              <a:rPr sz="1200" spc="5" dirty="0">
                <a:solidFill>
                  <a:srgbClr val="134F5C"/>
                </a:solidFill>
                <a:latin typeface="Roboto"/>
                <a:cs typeface="Roboto"/>
              </a:rPr>
              <a:t>of</a:t>
            </a:r>
            <a:r>
              <a:rPr sz="1200" spc="-5" dirty="0">
                <a:solidFill>
                  <a:srgbClr val="134F5C"/>
                </a:solidFill>
                <a:latin typeface="Roboto"/>
                <a:cs typeface="Roboto"/>
              </a:rPr>
              <a:t> </a:t>
            </a:r>
            <a:r>
              <a:rPr sz="1200" spc="-10" dirty="0">
                <a:solidFill>
                  <a:srgbClr val="134F5C"/>
                </a:solidFill>
                <a:latin typeface="Roboto"/>
                <a:cs typeface="Roboto"/>
              </a:rPr>
              <a:t>[0,1].</a:t>
            </a:r>
            <a:endParaRPr sz="1200">
              <a:latin typeface="Roboto"/>
              <a:cs typeface="Roboto"/>
            </a:endParaRPr>
          </a:p>
          <a:p>
            <a:pPr>
              <a:lnSpc>
                <a:spcPct val="100000"/>
              </a:lnSpc>
              <a:buClr>
                <a:srgbClr val="134F5C"/>
              </a:buClr>
              <a:buFont typeface="Arial MT"/>
              <a:buChar char="●"/>
            </a:pPr>
            <a:endParaRPr sz="1400">
              <a:latin typeface="Roboto"/>
              <a:cs typeface="Roboto"/>
            </a:endParaRPr>
          </a:p>
          <a:p>
            <a:pPr>
              <a:lnSpc>
                <a:spcPct val="100000"/>
              </a:lnSpc>
              <a:spcBef>
                <a:spcPts val="30"/>
              </a:spcBef>
              <a:buClr>
                <a:srgbClr val="134F5C"/>
              </a:buClr>
              <a:buFont typeface="Arial MT"/>
              <a:buChar char="●"/>
            </a:pPr>
            <a:endParaRPr sz="1050">
              <a:latin typeface="Roboto"/>
              <a:cs typeface="Roboto"/>
            </a:endParaRPr>
          </a:p>
          <a:p>
            <a:pPr marL="332740" marR="104139" indent="-320675">
              <a:lnSpc>
                <a:spcPct val="100000"/>
              </a:lnSpc>
              <a:buChar char="●"/>
              <a:tabLst>
                <a:tab pos="332740" algn="l"/>
                <a:tab pos="333375" algn="l"/>
              </a:tabLst>
            </a:pPr>
            <a:r>
              <a:rPr sz="1200" spc="-5" dirty="0">
                <a:solidFill>
                  <a:srgbClr val="134F5C"/>
                </a:solidFill>
                <a:latin typeface="Arial MT"/>
                <a:cs typeface="Arial MT"/>
              </a:rPr>
              <a:t>As we </a:t>
            </a:r>
            <a:r>
              <a:rPr sz="1200" dirty="0">
                <a:solidFill>
                  <a:srgbClr val="134F5C"/>
                </a:solidFill>
                <a:latin typeface="Arial MT"/>
                <a:cs typeface="Arial MT"/>
              </a:rPr>
              <a:t>see </a:t>
            </a:r>
            <a:r>
              <a:rPr sz="1200" spc="-5" dirty="0">
                <a:solidFill>
                  <a:srgbClr val="134F5C"/>
                </a:solidFill>
                <a:latin typeface="Arial MT"/>
                <a:cs typeface="Arial MT"/>
              </a:rPr>
              <a:t>the histogram plot </a:t>
            </a:r>
            <a:r>
              <a:rPr sz="1200" dirty="0">
                <a:solidFill>
                  <a:srgbClr val="212121"/>
                </a:solidFill>
                <a:latin typeface="Arial MT"/>
                <a:cs typeface="Arial MT"/>
              </a:rPr>
              <a:t>I</a:t>
            </a:r>
            <a:r>
              <a:rPr sz="1200" dirty="0">
                <a:solidFill>
                  <a:srgbClr val="134F5C"/>
                </a:solidFill>
                <a:latin typeface="Arial MT"/>
                <a:cs typeface="Arial MT"/>
              </a:rPr>
              <a:t>t </a:t>
            </a:r>
            <a:r>
              <a:rPr sz="1200" spc="5" dirty="0">
                <a:solidFill>
                  <a:srgbClr val="134F5C"/>
                </a:solidFill>
                <a:latin typeface="Arial MT"/>
                <a:cs typeface="Arial MT"/>
              </a:rPr>
              <a:t> </a:t>
            </a:r>
            <a:r>
              <a:rPr sz="1200" dirty="0">
                <a:solidFill>
                  <a:srgbClr val="134F5C"/>
                </a:solidFill>
                <a:latin typeface="Arial MT"/>
                <a:cs typeface="Arial MT"/>
              </a:rPr>
              <a:t>can </a:t>
            </a:r>
            <a:r>
              <a:rPr sz="1200" spc="-5" dirty="0">
                <a:solidFill>
                  <a:srgbClr val="134F5C"/>
                </a:solidFill>
                <a:latin typeface="Arial MT"/>
                <a:cs typeface="Arial MT"/>
              </a:rPr>
              <a:t>be </a:t>
            </a:r>
            <a:r>
              <a:rPr sz="1200" dirty="0">
                <a:solidFill>
                  <a:srgbClr val="134F5C"/>
                </a:solidFill>
                <a:latin typeface="Arial MT"/>
                <a:cs typeface="Arial MT"/>
              </a:rPr>
              <a:t>seen </a:t>
            </a:r>
            <a:r>
              <a:rPr sz="1200" spc="-5" dirty="0">
                <a:solidFill>
                  <a:srgbClr val="134F5C"/>
                </a:solidFill>
                <a:latin typeface="Arial MT"/>
                <a:cs typeface="Arial MT"/>
              </a:rPr>
              <a:t>that </a:t>
            </a:r>
            <a:r>
              <a:rPr sz="1200" dirty="0">
                <a:solidFill>
                  <a:srgbClr val="134F5C"/>
                </a:solidFill>
                <a:latin typeface="Arial MT"/>
                <a:cs typeface="Arial MT"/>
              </a:rPr>
              <a:t>maximum </a:t>
            </a:r>
            <a:r>
              <a:rPr sz="1200" spc="5" dirty="0">
                <a:solidFill>
                  <a:srgbClr val="134F5C"/>
                </a:solidFill>
                <a:latin typeface="Arial MT"/>
                <a:cs typeface="Arial MT"/>
              </a:rPr>
              <a:t> </a:t>
            </a:r>
            <a:r>
              <a:rPr sz="1200" spc="-5" dirty="0">
                <a:solidFill>
                  <a:srgbClr val="134F5C"/>
                </a:solidFill>
                <a:latin typeface="Arial MT"/>
                <a:cs typeface="Arial MT"/>
              </a:rPr>
              <a:t>number</a:t>
            </a:r>
            <a:r>
              <a:rPr sz="1200" spc="-35" dirty="0">
                <a:solidFill>
                  <a:srgbClr val="134F5C"/>
                </a:solidFill>
                <a:latin typeface="Arial MT"/>
                <a:cs typeface="Arial MT"/>
              </a:rPr>
              <a:t> </a:t>
            </a:r>
            <a:r>
              <a:rPr sz="1200" spc="-5" dirty="0">
                <a:solidFill>
                  <a:srgbClr val="134F5C"/>
                </a:solidFill>
                <a:latin typeface="Arial MT"/>
                <a:cs typeface="Arial MT"/>
              </a:rPr>
              <a:t>of</a:t>
            </a:r>
            <a:r>
              <a:rPr sz="1200" spc="-35" dirty="0">
                <a:solidFill>
                  <a:srgbClr val="134F5C"/>
                </a:solidFill>
                <a:latin typeface="Arial MT"/>
                <a:cs typeface="Arial MT"/>
              </a:rPr>
              <a:t> </a:t>
            </a:r>
            <a:r>
              <a:rPr sz="1200" dirty="0">
                <a:solidFill>
                  <a:srgbClr val="134F5C"/>
                </a:solidFill>
                <a:latin typeface="Arial MT"/>
                <a:cs typeface="Arial MT"/>
              </a:rPr>
              <a:t>sentiment</a:t>
            </a:r>
            <a:r>
              <a:rPr sz="1200" spc="-30" dirty="0">
                <a:solidFill>
                  <a:srgbClr val="134F5C"/>
                </a:solidFill>
                <a:latin typeface="Arial MT"/>
                <a:cs typeface="Arial MT"/>
              </a:rPr>
              <a:t> </a:t>
            </a:r>
            <a:r>
              <a:rPr sz="1200" dirty="0">
                <a:solidFill>
                  <a:srgbClr val="134F5C"/>
                </a:solidFill>
                <a:latin typeface="Arial MT"/>
                <a:cs typeface="Arial MT"/>
              </a:rPr>
              <a:t>subjectivity </a:t>
            </a:r>
            <a:r>
              <a:rPr sz="1200" spc="-320" dirty="0">
                <a:solidFill>
                  <a:srgbClr val="134F5C"/>
                </a:solidFill>
                <a:latin typeface="Arial MT"/>
                <a:cs typeface="Arial MT"/>
              </a:rPr>
              <a:t> </a:t>
            </a:r>
            <a:r>
              <a:rPr sz="1200" spc="-5" dirty="0">
                <a:solidFill>
                  <a:srgbClr val="134F5C"/>
                </a:solidFill>
                <a:latin typeface="Arial MT"/>
                <a:cs typeface="Arial MT"/>
              </a:rPr>
              <a:t>lies</a:t>
            </a:r>
            <a:r>
              <a:rPr sz="1200" spc="-10" dirty="0">
                <a:solidFill>
                  <a:srgbClr val="134F5C"/>
                </a:solidFill>
                <a:latin typeface="Arial MT"/>
                <a:cs typeface="Arial MT"/>
              </a:rPr>
              <a:t> </a:t>
            </a:r>
            <a:r>
              <a:rPr sz="1200" spc="-5" dirty="0">
                <a:solidFill>
                  <a:srgbClr val="134F5C"/>
                </a:solidFill>
                <a:latin typeface="Arial MT"/>
                <a:cs typeface="Arial MT"/>
              </a:rPr>
              <a:t>between</a:t>
            </a:r>
            <a:r>
              <a:rPr sz="1200" spc="-10" dirty="0">
                <a:solidFill>
                  <a:srgbClr val="134F5C"/>
                </a:solidFill>
                <a:latin typeface="Arial MT"/>
                <a:cs typeface="Arial MT"/>
              </a:rPr>
              <a:t> </a:t>
            </a:r>
            <a:r>
              <a:rPr sz="1200" spc="-5" dirty="0">
                <a:solidFill>
                  <a:srgbClr val="134F5C"/>
                </a:solidFill>
                <a:latin typeface="Arial MT"/>
                <a:cs typeface="Arial MT"/>
              </a:rPr>
              <a:t>0.4</a:t>
            </a:r>
            <a:r>
              <a:rPr sz="1200" spc="-10" dirty="0">
                <a:solidFill>
                  <a:srgbClr val="134F5C"/>
                </a:solidFill>
                <a:latin typeface="Arial MT"/>
                <a:cs typeface="Arial MT"/>
              </a:rPr>
              <a:t> </a:t>
            </a:r>
            <a:r>
              <a:rPr sz="1200" spc="-5" dirty="0">
                <a:solidFill>
                  <a:srgbClr val="134F5C"/>
                </a:solidFill>
                <a:latin typeface="Arial MT"/>
                <a:cs typeface="Arial MT"/>
              </a:rPr>
              <a:t>to</a:t>
            </a:r>
            <a:r>
              <a:rPr sz="1200" spc="-10" dirty="0">
                <a:solidFill>
                  <a:srgbClr val="134F5C"/>
                </a:solidFill>
                <a:latin typeface="Arial MT"/>
                <a:cs typeface="Arial MT"/>
              </a:rPr>
              <a:t> </a:t>
            </a:r>
            <a:r>
              <a:rPr sz="1200" spc="-5" dirty="0">
                <a:solidFill>
                  <a:srgbClr val="134F5C"/>
                </a:solidFill>
                <a:latin typeface="Arial MT"/>
                <a:cs typeface="Arial MT"/>
              </a:rPr>
              <a:t>0.7.</a:t>
            </a:r>
            <a:endParaRPr sz="1200">
              <a:latin typeface="Arial MT"/>
              <a:cs typeface="Arial MT"/>
            </a:endParaRPr>
          </a:p>
          <a:p>
            <a:pPr>
              <a:lnSpc>
                <a:spcPct val="100000"/>
              </a:lnSpc>
              <a:buClr>
                <a:srgbClr val="134F5C"/>
              </a:buClr>
              <a:buFont typeface="Arial MT"/>
              <a:buChar char="●"/>
            </a:pPr>
            <a:endParaRPr sz="1250">
              <a:latin typeface="Arial MT"/>
              <a:cs typeface="Arial MT"/>
            </a:endParaRPr>
          </a:p>
          <a:p>
            <a:pPr marL="332740" marR="155575" indent="-320675">
              <a:lnSpc>
                <a:spcPct val="100000"/>
              </a:lnSpc>
              <a:spcBef>
                <a:spcPts val="5"/>
              </a:spcBef>
              <a:buChar char="●"/>
              <a:tabLst>
                <a:tab pos="332740" algn="l"/>
                <a:tab pos="333375" algn="l"/>
              </a:tabLst>
            </a:pPr>
            <a:r>
              <a:rPr sz="1200" spc="-5" dirty="0">
                <a:solidFill>
                  <a:srgbClr val="134F5C"/>
                </a:solidFill>
                <a:latin typeface="Arial MT"/>
                <a:cs typeface="Arial MT"/>
              </a:rPr>
              <a:t>From this we </a:t>
            </a:r>
            <a:r>
              <a:rPr sz="1200" dirty="0">
                <a:solidFill>
                  <a:srgbClr val="134F5C"/>
                </a:solidFill>
                <a:latin typeface="Arial MT"/>
                <a:cs typeface="Arial MT"/>
              </a:rPr>
              <a:t>can conclude </a:t>
            </a:r>
            <a:r>
              <a:rPr sz="1200" spc="-5" dirty="0">
                <a:solidFill>
                  <a:srgbClr val="134F5C"/>
                </a:solidFill>
                <a:latin typeface="Arial MT"/>
                <a:cs typeface="Arial MT"/>
              </a:rPr>
              <a:t>that </a:t>
            </a:r>
            <a:r>
              <a:rPr sz="1200" spc="-320" dirty="0">
                <a:solidFill>
                  <a:srgbClr val="134F5C"/>
                </a:solidFill>
                <a:latin typeface="Arial MT"/>
                <a:cs typeface="Arial MT"/>
              </a:rPr>
              <a:t> </a:t>
            </a:r>
            <a:r>
              <a:rPr sz="1200" dirty="0">
                <a:solidFill>
                  <a:srgbClr val="134F5C"/>
                </a:solidFill>
                <a:latin typeface="Arial MT"/>
                <a:cs typeface="Arial MT"/>
              </a:rPr>
              <a:t>maximum </a:t>
            </a:r>
            <a:r>
              <a:rPr sz="1200" spc="-5" dirty="0">
                <a:solidFill>
                  <a:srgbClr val="134F5C"/>
                </a:solidFill>
                <a:latin typeface="Arial MT"/>
                <a:cs typeface="Arial MT"/>
              </a:rPr>
              <a:t>number of users give </a:t>
            </a:r>
            <a:r>
              <a:rPr sz="1200" spc="-325" dirty="0">
                <a:solidFill>
                  <a:srgbClr val="134F5C"/>
                </a:solidFill>
                <a:latin typeface="Arial MT"/>
                <a:cs typeface="Arial MT"/>
              </a:rPr>
              <a:t> </a:t>
            </a:r>
            <a:r>
              <a:rPr sz="1200" dirty="0">
                <a:solidFill>
                  <a:srgbClr val="134F5C"/>
                </a:solidFill>
                <a:latin typeface="Arial MT"/>
                <a:cs typeface="Arial MT"/>
              </a:rPr>
              <a:t>reviews </a:t>
            </a:r>
            <a:r>
              <a:rPr sz="1200" spc="-5" dirty="0">
                <a:solidFill>
                  <a:srgbClr val="134F5C"/>
                </a:solidFill>
                <a:latin typeface="Arial MT"/>
                <a:cs typeface="Arial MT"/>
              </a:rPr>
              <a:t>to the applications, </a:t>
            </a:r>
            <a:r>
              <a:rPr sz="1200" dirty="0">
                <a:solidFill>
                  <a:srgbClr val="134F5C"/>
                </a:solidFill>
                <a:latin typeface="Arial MT"/>
                <a:cs typeface="Arial MT"/>
              </a:rPr>
              <a:t> </a:t>
            </a:r>
            <a:r>
              <a:rPr sz="1200" spc="-5" dirty="0">
                <a:solidFill>
                  <a:srgbClr val="134F5C"/>
                </a:solidFill>
                <a:latin typeface="Arial MT"/>
                <a:cs typeface="Arial MT"/>
              </a:rPr>
              <a:t>according</a:t>
            </a:r>
            <a:r>
              <a:rPr sz="1200" spc="-20" dirty="0">
                <a:solidFill>
                  <a:srgbClr val="134F5C"/>
                </a:solidFill>
                <a:latin typeface="Arial MT"/>
                <a:cs typeface="Arial MT"/>
              </a:rPr>
              <a:t> </a:t>
            </a:r>
            <a:r>
              <a:rPr sz="1200" spc="-5" dirty="0">
                <a:solidFill>
                  <a:srgbClr val="134F5C"/>
                </a:solidFill>
                <a:latin typeface="Arial MT"/>
                <a:cs typeface="Arial MT"/>
              </a:rPr>
              <a:t>to</a:t>
            </a:r>
            <a:r>
              <a:rPr sz="1200" spc="-20" dirty="0">
                <a:solidFill>
                  <a:srgbClr val="134F5C"/>
                </a:solidFill>
                <a:latin typeface="Arial MT"/>
                <a:cs typeface="Arial MT"/>
              </a:rPr>
              <a:t> </a:t>
            </a:r>
            <a:r>
              <a:rPr sz="1200" spc="-5" dirty="0">
                <a:solidFill>
                  <a:srgbClr val="134F5C"/>
                </a:solidFill>
                <a:latin typeface="Arial MT"/>
                <a:cs typeface="Arial MT"/>
              </a:rPr>
              <a:t>their</a:t>
            </a:r>
            <a:r>
              <a:rPr sz="1200" spc="-15" dirty="0">
                <a:solidFill>
                  <a:srgbClr val="134F5C"/>
                </a:solidFill>
                <a:latin typeface="Arial MT"/>
                <a:cs typeface="Arial MT"/>
              </a:rPr>
              <a:t> </a:t>
            </a:r>
            <a:r>
              <a:rPr sz="1200" spc="-5" dirty="0">
                <a:solidFill>
                  <a:srgbClr val="134F5C"/>
                </a:solidFill>
                <a:latin typeface="Arial MT"/>
                <a:cs typeface="Arial MT"/>
              </a:rPr>
              <a:t>experience.</a:t>
            </a:r>
            <a:endParaRPr sz="12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7412" y="406039"/>
            <a:ext cx="4081779" cy="330200"/>
          </a:xfrm>
          <a:prstGeom prst="rect">
            <a:avLst/>
          </a:prstGeom>
        </p:spPr>
        <p:txBody>
          <a:bodyPr vert="horz" wrap="square" lIns="0" tIns="12700" rIns="0" bIns="0" rtlCol="0">
            <a:spAutoFit/>
          </a:bodyPr>
          <a:lstStyle/>
          <a:p>
            <a:pPr marL="12700">
              <a:lnSpc>
                <a:spcPct val="100000"/>
              </a:lnSpc>
              <a:spcBef>
                <a:spcPts val="100"/>
              </a:spcBef>
            </a:pPr>
            <a:r>
              <a:rPr spc="-5" dirty="0"/>
              <a:t>Percentage</a:t>
            </a:r>
            <a:r>
              <a:rPr spc="-40" dirty="0"/>
              <a:t> </a:t>
            </a:r>
            <a:r>
              <a:rPr spc="-5" dirty="0"/>
              <a:t>of</a:t>
            </a:r>
            <a:r>
              <a:rPr spc="-30" dirty="0"/>
              <a:t> </a:t>
            </a:r>
            <a:r>
              <a:rPr spc="-5" dirty="0"/>
              <a:t>Review</a:t>
            </a:r>
            <a:r>
              <a:rPr spc="-30" dirty="0"/>
              <a:t> </a:t>
            </a:r>
            <a:r>
              <a:rPr spc="-5" dirty="0"/>
              <a:t>Sentiments</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3871912" y="1124225"/>
            <a:ext cx="5257800" cy="3613236"/>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0730063E-8C75-61BD-861B-D8D9F57195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1000" y="1581150"/>
            <a:ext cx="1991764" cy="952583"/>
          </a:xfrm>
          <a:prstGeom prst="rect">
            <a:avLst/>
          </a:prstGeom>
        </p:spPr>
      </p:pic>
      <p:sp>
        <p:nvSpPr>
          <p:cNvPr id="7" name="TextBox 6">
            <a:extLst>
              <a:ext uri="{FF2B5EF4-FFF2-40B4-BE49-F238E27FC236}">
                <a16:creationId xmlns:a16="http://schemas.microsoft.com/office/drawing/2014/main" id="{06CA1CC9-D914-757D-6157-989C17B1B0F1}"/>
              </a:ext>
            </a:extLst>
          </p:cNvPr>
          <p:cNvSpPr txBox="1"/>
          <p:nvPr/>
        </p:nvSpPr>
        <p:spPr>
          <a:xfrm>
            <a:off x="381000" y="3181350"/>
            <a:ext cx="3490912" cy="1754326"/>
          </a:xfrm>
          <a:prstGeom prst="rect">
            <a:avLst/>
          </a:prstGeom>
          <a:noFill/>
        </p:spPr>
        <p:txBody>
          <a:bodyPr wrap="square" rtlCol="0">
            <a:spAutoFit/>
          </a:bodyPr>
          <a:lstStyle/>
          <a:p>
            <a:r>
              <a:rPr lang="en-US" b="0" i="0" dirty="0">
                <a:effectLst/>
                <a:latin typeface="Roboto" panose="02000000000000000000" pitchFamily="2" charset="0"/>
              </a:rPr>
              <a:t>We can say that most of the users are happy with the quality and Content of the Apps, considering the fact there are 64.21% review are positive.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FB0D-B349-2728-C344-A1AEEFDBA9C1}"/>
              </a:ext>
            </a:extLst>
          </p:cNvPr>
          <p:cNvSpPr>
            <a:spLocks noGrp="1"/>
          </p:cNvSpPr>
          <p:nvPr>
            <p:ph type="title"/>
          </p:nvPr>
        </p:nvSpPr>
        <p:spPr>
          <a:xfrm>
            <a:off x="393058" y="140439"/>
            <a:ext cx="8348957" cy="307777"/>
          </a:xfrm>
        </p:spPr>
        <p:txBody>
          <a:bodyPr/>
          <a:lstStyle/>
          <a:p>
            <a:r>
              <a:rPr lang="en-US" dirty="0"/>
              <a:t>Overview of Our Project</a:t>
            </a:r>
            <a:endParaRPr lang="en-IN" dirty="0"/>
          </a:p>
        </p:txBody>
      </p:sp>
      <p:sp>
        <p:nvSpPr>
          <p:cNvPr id="3" name="Text Placeholder 2">
            <a:extLst>
              <a:ext uri="{FF2B5EF4-FFF2-40B4-BE49-F238E27FC236}">
                <a16:creationId xmlns:a16="http://schemas.microsoft.com/office/drawing/2014/main" id="{E02753FD-1494-1824-5EEA-EB3E75EECE62}"/>
              </a:ext>
            </a:extLst>
          </p:cNvPr>
          <p:cNvSpPr>
            <a:spLocks noGrp="1"/>
          </p:cNvSpPr>
          <p:nvPr>
            <p:ph type="body" idx="1"/>
          </p:nvPr>
        </p:nvSpPr>
        <p:spPr>
          <a:xfrm>
            <a:off x="457200" y="742950"/>
            <a:ext cx="8322317" cy="3877985"/>
          </a:xfrm>
        </p:spPr>
        <p:txBody>
          <a:bodyPr/>
          <a:lstStyle/>
          <a:p>
            <a:endParaRPr lang="en-US" dirty="0"/>
          </a:p>
          <a:p>
            <a:r>
              <a:rPr lang="en-US" dirty="0"/>
              <a:t>As we all know, the Google Play Store is the most widely used app store for Android devices, with millions of apps available for download. Our project focused on the following research questions:</a:t>
            </a:r>
          </a:p>
          <a:p>
            <a:endParaRPr lang="en-US" dirty="0"/>
          </a:p>
          <a:p>
            <a:r>
              <a:rPr lang="en-US" dirty="0"/>
              <a:t>What are the most popular categories of apps on the Google Play Store?</a:t>
            </a:r>
          </a:p>
          <a:p>
            <a:r>
              <a:rPr lang="en-US" dirty="0"/>
              <a:t>What is the relationship between app ratings and popularity on the Google Play Store?</a:t>
            </a:r>
          </a:p>
          <a:p>
            <a:r>
              <a:rPr lang="en-US" dirty="0"/>
              <a:t>Do price of the app effects the rating</a:t>
            </a:r>
          </a:p>
          <a:p>
            <a:r>
              <a:rPr lang="en-US" dirty="0"/>
              <a:t>To answer these questions We have to used statistical analysis techniques to analyze the data and identify patterns and trends.</a:t>
            </a:r>
          </a:p>
          <a:p>
            <a:endParaRPr lang="en-US" dirty="0"/>
          </a:p>
          <a:p>
            <a:r>
              <a:rPr lang="en-US" dirty="0"/>
              <a:t>Our analysis revealed that the most popular categories of apps on the Google Play Store are games, followed by tools and entertainment. We also found that popular apps tend to have high ratings, a large number of downloads, and a high number of user reviews. Furthermore, we found that there is a positive correlation between app ratings and popularity.</a:t>
            </a:r>
          </a:p>
          <a:p>
            <a:endParaRPr lang="en-US" dirty="0"/>
          </a:p>
          <a:p>
            <a:r>
              <a:rPr lang="en-US" dirty="0"/>
              <a:t>We also investigated the characteristics of popular apps on the Google Play Store. We found that popular apps tend to have a simple and intuitive user interface, high-quality graphics, and frequent updates. Additionally, we found that popular apps often have a large number of features and functionalities.</a:t>
            </a:r>
          </a:p>
          <a:p>
            <a:endParaRPr lang="en-US" dirty="0"/>
          </a:p>
          <a:p>
            <a:r>
              <a:rPr lang="en-US" dirty="0"/>
              <a:t>In conclusion, our project provides valuable insights into the factors that influence the popularity of mobile applications on the Google Play Store. Our findings can be useful for developers and marketers who are looking to create and promote successful apps on the platform. Thank you for your attention, and we welcome any questions you may have.</a:t>
            </a:r>
            <a:endParaRPr lang="en-IN" dirty="0"/>
          </a:p>
        </p:txBody>
      </p:sp>
    </p:spTree>
    <p:extLst>
      <p:ext uri="{BB962C8B-B14F-4D97-AF65-F5344CB8AC3E}">
        <p14:creationId xmlns:p14="http://schemas.microsoft.com/office/powerpoint/2010/main" val="3542923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8698" y="251690"/>
            <a:ext cx="1379855" cy="330200"/>
          </a:xfrm>
          <a:prstGeom prst="rect">
            <a:avLst/>
          </a:prstGeom>
        </p:spPr>
        <p:txBody>
          <a:bodyPr vert="horz" wrap="square" lIns="0" tIns="12700" rIns="0" bIns="0" rtlCol="0">
            <a:spAutoFit/>
          </a:bodyPr>
          <a:lstStyle/>
          <a:p>
            <a:pPr marL="12700">
              <a:lnSpc>
                <a:spcPct val="100000"/>
              </a:lnSpc>
              <a:spcBef>
                <a:spcPts val="100"/>
              </a:spcBef>
            </a:pPr>
            <a:r>
              <a:rPr spc="-5" dirty="0"/>
              <a:t>Correlation</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3180104" y="742950"/>
            <a:ext cx="5832476" cy="4148860"/>
          </a:xfrm>
          <a:prstGeom prst="rect">
            <a:avLst/>
          </a:prstGeom>
          <a:ln>
            <a:noFill/>
          </a:ln>
          <a:effectLst>
            <a:outerShdw blurRad="292100" dist="139700" dir="2700000" algn="tl" rotWithShape="0">
              <a:srgbClr val="333333">
                <a:alpha val="65000"/>
              </a:srgbClr>
            </a:outerShdw>
          </a:effectLst>
        </p:spPr>
      </p:pic>
      <p:sp>
        <p:nvSpPr>
          <p:cNvPr id="4" name="object 4"/>
          <p:cNvSpPr txBox="1"/>
          <p:nvPr/>
        </p:nvSpPr>
        <p:spPr>
          <a:xfrm>
            <a:off x="209574" y="860897"/>
            <a:ext cx="2970530" cy="2280920"/>
          </a:xfrm>
          <a:prstGeom prst="rect">
            <a:avLst/>
          </a:prstGeom>
        </p:spPr>
        <p:txBody>
          <a:bodyPr vert="horz" wrap="square" lIns="0" tIns="12700" rIns="0" bIns="0" rtlCol="0">
            <a:spAutoFit/>
          </a:bodyPr>
          <a:lstStyle/>
          <a:p>
            <a:pPr marL="332740" marR="5080" indent="-320675">
              <a:lnSpc>
                <a:spcPct val="114999"/>
              </a:lnSpc>
              <a:spcBef>
                <a:spcPts val="100"/>
              </a:spcBef>
              <a:buChar char="●"/>
              <a:tabLst>
                <a:tab pos="332740" algn="l"/>
                <a:tab pos="333375" algn="l"/>
              </a:tabLst>
            </a:pPr>
            <a:r>
              <a:rPr sz="1200" spc="-5" dirty="0">
                <a:solidFill>
                  <a:srgbClr val="134F5C"/>
                </a:solidFill>
                <a:latin typeface="Arial MT"/>
                <a:cs typeface="Arial MT"/>
              </a:rPr>
              <a:t>Correlation</a:t>
            </a:r>
            <a:r>
              <a:rPr sz="1200" spc="-25" dirty="0">
                <a:solidFill>
                  <a:srgbClr val="134F5C"/>
                </a:solidFill>
                <a:latin typeface="Arial MT"/>
                <a:cs typeface="Arial MT"/>
              </a:rPr>
              <a:t> </a:t>
            </a:r>
            <a:r>
              <a:rPr sz="1200" spc="-5" dirty="0">
                <a:solidFill>
                  <a:srgbClr val="134F5C"/>
                </a:solidFill>
                <a:latin typeface="Arial MT"/>
                <a:cs typeface="Arial MT"/>
              </a:rPr>
              <a:t>is</a:t>
            </a:r>
            <a:r>
              <a:rPr sz="1200" spc="-20" dirty="0">
                <a:solidFill>
                  <a:srgbClr val="134F5C"/>
                </a:solidFill>
                <a:latin typeface="Arial MT"/>
                <a:cs typeface="Arial MT"/>
              </a:rPr>
              <a:t> </a:t>
            </a:r>
            <a:r>
              <a:rPr sz="1200" dirty="0">
                <a:solidFill>
                  <a:srgbClr val="134F5C"/>
                </a:solidFill>
                <a:latin typeface="Arial MT"/>
                <a:cs typeface="Arial MT"/>
              </a:rPr>
              <a:t>a</a:t>
            </a:r>
            <a:r>
              <a:rPr sz="1200" spc="-25" dirty="0">
                <a:solidFill>
                  <a:srgbClr val="134F5C"/>
                </a:solidFill>
                <a:latin typeface="Arial MT"/>
                <a:cs typeface="Arial MT"/>
              </a:rPr>
              <a:t> </a:t>
            </a:r>
            <a:r>
              <a:rPr sz="1200" dirty="0">
                <a:solidFill>
                  <a:srgbClr val="134F5C"/>
                </a:solidFill>
                <a:latin typeface="Arial MT"/>
                <a:cs typeface="Arial MT"/>
              </a:rPr>
              <a:t>statistical</a:t>
            </a:r>
            <a:r>
              <a:rPr sz="1200" spc="-20" dirty="0">
                <a:solidFill>
                  <a:srgbClr val="134F5C"/>
                </a:solidFill>
                <a:latin typeface="Arial MT"/>
                <a:cs typeface="Arial MT"/>
              </a:rPr>
              <a:t> </a:t>
            </a:r>
            <a:r>
              <a:rPr sz="1200" dirty="0">
                <a:solidFill>
                  <a:srgbClr val="134F5C"/>
                </a:solidFill>
                <a:latin typeface="Arial MT"/>
                <a:cs typeface="Arial MT"/>
              </a:rPr>
              <a:t>measure</a:t>
            </a:r>
            <a:r>
              <a:rPr sz="1200" spc="-20" dirty="0">
                <a:solidFill>
                  <a:srgbClr val="134F5C"/>
                </a:solidFill>
                <a:latin typeface="Arial MT"/>
                <a:cs typeface="Arial MT"/>
              </a:rPr>
              <a:t> </a:t>
            </a:r>
            <a:r>
              <a:rPr sz="1200" spc="-5" dirty="0">
                <a:solidFill>
                  <a:srgbClr val="134F5C"/>
                </a:solidFill>
                <a:latin typeface="Arial MT"/>
                <a:cs typeface="Arial MT"/>
              </a:rPr>
              <a:t>that </a:t>
            </a:r>
            <a:r>
              <a:rPr sz="1200" spc="-320" dirty="0">
                <a:solidFill>
                  <a:srgbClr val="134F5C"/>
                </a:solidFill>
                <a:latin typeface="Arial MT"/>
                <a:cs typeface="Arial MT"/>
              </a:rPr>
              <a:t> </a:t>
            </a:r>
            <a:r>
              <a:rPr sz="1200" spc="-5" dirty="0">
                <a:solidFill>
                  <a:srgbClr val="134F5C"/>
                </a:solidFill>
                <a:latin typeface="Arial MT"/>
                <a:cs typeface="Arial MT"/>
              </a:rPr>
              <a:t>indicates the extent to which two or </a:t>
            </a:r>
            <a:r>
              <a:rPr sz="1200" dirty="0">
                <a:solidFill>
                  <a:srgbClr val="134F5C"/>
                </a:solidFill>
                <a:latin typeface="Arial MT"/>
                <a:cs typeface="Arial MT"/>
              </a:rPr>
              <a:t> more</a:t>
            </a:r>
            <a:r>
              <a:rPr sz="1200" spc="-15" dirty="0">
                <a:solidFill>
                  <a:srgbClr val="134F5C"/>
                </a:solidFill>
                <a:latin typeface="Arial MT"/>
                <a:cs typeface="Arial MT"/>
              </a:rPr>
              <a:t> </a:t>
            </a:r>
            <a:r>
              <a:rPr sz="1200" dirty="0">
                <a:solidFill>
                  <a:srgbClr val="134F5C"/>
                </a:solidFill>
                <a:latin typeface="Arial MT"/>
                <a:cs typeface="Arial MT"/>
              </a:rPr>
              <a:t>variables</a:t>
            </a:r>
            <a:r>
              <a:rPr sz="1200" spc="-10" dirty="0">
                <a:solidFill>
                  <a:srgbClr val="134F5C"/>
                </a:solidFill>
                <a:latin typeface="Arial MT"/>
                <a:cs typeface="Arial MT"/>
              </a:rPr>
              <a:t> </a:t>
            </a:r>
            <a:r>
              <a:rPr sz="1200" spc="-5" dirty="0">
                <a:solidFill>
                  <a:srgbClr val="134F5C"/>
                </a:solidFill>
                <a:latin typeface="Arial MT"/>
                <a:cs typeface="Arial MT"/>
              </a:rPr>
              <a:t>fluctuate</a:t>
            </a:r>
            <a:r>
              <a:rPr sz="1200" spc="-10" dirty="0">
                <a:solidFill>
                  <a:srgbClr val="134F5C"/>
                </a:solidFill>
                <a:latin typeface="Arial MT"/>
                <a:cs typeface="Arial MT"/>
              </a:rPr>
              <a:t> </a:t>
            </a:r>
            <a:r>
              <a:rPr sz="1200" spc="-15" dirty="0">
                <a:solidFill>
                  <a:srgbClr val="134F5C"/>
                </a:solidFill>
                <a:latin typeface="Arial MT"/>
                <a:cs typeface="Arial MT"/>
              </a:rPr>
              <a:t>together.</a:t>
            </a:r>
            <a:endParaRPr sz="1200">
              <a:latin typeface="Arial MT"/>
              <a:cs typeface="Arial MT"/>
            </a:endParaRPr>
          </a:p>
          <a:p>
            <a:pPr>
              <a:lnSpc>
                <a:spcPct val="100000"/>
              </a:lnSpc>
              <a:buClr>
                <a:srgbClr val="134F5C"/>
              </a:buClr>
              <a:buFont typeface="Arial MT"/>
              <a:buChar char="●"/>
            </a:pPr>
            <a:endParaRPr sz="1300">
              <a:latin typeface="Arial MT"/>
              <a:cs typeface="Arial MT"/>
            </a:endParaRPr>
          </a:p>
          <a:p>
            <a:pPr>
              <a:lnSpc>
                <a:spcPct val="100000"/>
              </a:lnSpc>
              <a:spcBef>
                <a:spcPts val="35"/>
              </a:spcBef>
              <a:buClr>
                <a:srgbClr val="134F5C"/>
              </a:buClr>
              <a:buFont typeface="Arial MT"/>
              <a:buChar char="●"/>
            </a:pPr>
            <a:endParaRPr sz="1150">
              <a:latin typeface="Arial MT"/>
              <a:cs typeface="Arial MT"/>
            </a:endParaRPr>
          </a:p>
          <a:p>
            <a:pPr marL="332740" marR="5080" indent="-320675">
              <a:lnSpc>
                <a:spcPct val="114999"/>
              </a:lnSpc>
              <a:buChar char="●"/>
              <a:tabLst>
                <a:tab pos="332740" algn="l"/>
                <a:tab pos="333375" algn="l"/>
              </a:tabLst>
            </a:pPr>
            <a:r>
              <a:rPr sz="1200" spc="-5" dirty="0">
                <a:solidFill>
                  <a:srgbClr val="134F5C"/>
                </a:solidFill>
                <a:latin typeface="Arial MT"/>
                <a:cs typeface="Arial MT"/>
              </a:rPr>
              <a:t>In </a:t>
            </a:r>
            <a:r>
              <a:rPr sz="1200" dirty="0">
                <a:solidFill>
                  <a:srgbClr val="134F5C"/>
                </a:solidFill>
                <a:latin typeface="Arial MT"/>
                <a:cs typeface="Arial MT"/>
              </a:rPr>
              <a:t>simple </a:t>
            </a:r>
            <a:r>
              <a:rPr sz="1200" spc="-5" dirty="0">
                <a:solidFill>
                  <a:srgbClr val="134F5C"/>
                </a:solidFill>
                <a:latin typeface="Arial MT"/>
                <a:cs typeface="Arial MT"/>
              </a:rPr>
              <a:t>terms, it tells us how </a:t>
            </a:r>
            <a:r>
              <a:rPr sz="1200" dirty="0">
                <a:solidFill>
                  <a:srgbClr val="134F5C"/>
                </a:solidFill>
                <a:latin typeface="Arial MT"/>
                <a:cs typeface="Arial MT"/>
              </a:rPr>
              <a:t>much </a:t>
            </a:r>
            <a:r>
              <a:rPr sz="1200" spc="5" dirty="0">
                <a:solidFill>
                  <a:srgbClr val="134F5C"/>
                </a:solidFill>
                <a:latin typeface="Arial MT"/>
                <a:cs typeface="Arial MT"/>
              </a:rPr>
              <a:t> </a:t>
            </a:r>
            <a:r>
              <a:rPr sz="1200" spc="-5" dirty="0">
                <a:solidFill>
                  <a:srgbClr val="134F5C"/>
                </a:solidFill>
                <a:latin typeface="Arial MT"/>
                <a:cs typeface="Arial MT"/>
              </a:rPr>
              <a:t>does one </a:t>
            </a:r>
            <a:r>
              <a:rPr sz="1200" dirty="0">
                <a:solidFill>
                  <a:srgbClr val="134F5C"/>
                </a:solidFill>
                <a:latin typeface="Arial MT"/>
                <a:cs typeface="Arial MT"/>
              </a:rPr>
              <a:t>variable changes </a:t>
            </a:r>
            <a:r>
              <a:rPr sz="1200" spc="-5" dirty="0">
                <a:solidFill>
                  <a:srgbClr val="134F5C"/>
                </a:solidFill>
                <a:latin typeface="Arial MT"/>
                <a:cs typeface="Arial MT"/>
              </a:rPr>
              <a:t>for </a:t>
            </a:r>
            <a:r>
              <a:rPr sz="1200" dirty="0">
                <a:solidFill>
                  <a:srgbClr val="134F5C"/>
                </a:solidFill>
                <a:latin typeface="Arial MT"/>
                <a:cs typeface="Arial MT"/>
              </a:rPr>
              <a:t>a slight </a:t>
            </a:r>
            <a:r>
              <a:rPr sz="1200" spc="5" dirty="0">
                <a:solidFill>
                  <a:srgbClr val="134F5C"/>
                </a:solidFill>
                <a:latin typeface="Arial MT"/>
                <a:cs typeface="Arial MT"/>
              </a:rPr>
              <a:t> </a:t>
            </a:r>
            <a:r>
              <a:rPr sz="1200" dirty="0">
                <a:solidFill>
                  <a:srgbClr val="134F5C"/>
                </a:solidFill>
                <a:latin typeface="Arial MT"/>
                <a:cs typeface="Arial MT"/>
              </a:rPr>
              <a:t>change</a:t>
            </a:r>
            <a:r>
              <a:rPr sz="1200" spc="-20" dirty="0">
                <a:solidFill>
                  <a:srgbClr val="134F5C"/>
                </a:solidFill>
                <a:latin typeface="Arial MT"/>
                <a:cs typeface="Arial MT"/>
              </a:rPr>
              <a:t> </a:t>
            </a:r>
            <a:r>
              <a:rPr sz="1200" spc="-5" dirty="0">
                <a:solidFill>
                  <a:srgbClr val="134F5C"/>
                </a:solidFill>
                <a:latin typeface="Arial MT"/>
                <a:cs typeface="Arial MT"/>
              </a:rPr>
              <a:t>in</a:t>
            </a:r>
            <a:r>
              <a:rPr sz="1200" spc="-20" dirty="0">
                <a:solidFill>
                  <a:srgbClr val="134F5C"/>
                </a:solidFill>
                <a:latin typeface="Arial MT"/>
                <a:cs typeface="Arial MT"/>
              </a:rPr>
              <a:t> </a:t>
            </a:r>
            <a:r>
              <a:rPr sz="1200" spc="-5" dirty="0">
                <a:solidFill>
                  <a:srgbClr val="134F5C"/>
                </a:solidFill>
                <a:latin typeface="Arial MT"/>
                <a:cs typeface="Arial MT"/>
              </a:rPr>
              <a:t>another</a:t>
            </a:r>
            <a:r>
              <a:rPr sz="1200" spc="-20" dirty="0">
                <a:solidFill>
                  <a:srgbClr val="134F5C"/>
                </a:solidFill>
                <a:latin typeface="Arial MT"/>
                <a:cs typeface="Arial MT"/>
              </a:rPr>
              <a:t> </a:t>
            </a:r>
            <a:r>
              <a:rPr sz="1200" dirty="0">
                <a:solidFill>
                  <a:srgbClr val="134F5C"/>
                </a:solidFill>
                <a:latin typeface="Arial MT"/>
                <a:cs typeface="Arial MT"/>
              </a:rPr>
              <a:t>variable.</a:t>
            </a:r>
            <a:r>
              <a:rPr sz="1200" spc="-15" dirty="0">
                <a:solidFill>
                  <a:srgbClr val="134F5C"/>
                </a:solidFill>
                <a:latin typeface="Arial MT"/>
                <a:cs typeface="Arial MT"/>
              </a:rPr>
              <a:t> </a:t>
            </a:r>
            <a:r>
              <a:rPr sz="1200" spc="-5" dirty="0">
                <a:solidFill>
                  <a:srgbClr val="134F5C"/>
                </a:solidFill>
                <a:latin typeface="Arial MT"/>
                <a:cs typeface="Arial MT"/>
              </a:rPr>
              <a:t>It</a:t>
            </a:r>
            <a:r>
              <a:rPr sz="1200" spc="-20" dirty="0">
                <a:solidFill>
                  <a:srgbClr val="134F5C"/>
                </a:solidFill>
                <a:latin typeface="Arial MT"/>
                <a:cs typeface="Arial MT"/>
              </a:rPr>
              <a:t> </a:t>
            </a:r>
            <a:r>
              <a:rPr sz="1200" dirty="0">
                <a:solidFill>
                  <a:srgbClr val="134F5C"/>
                </a:solidFill>
                <a:latin typeface="Arial MT"/>
                <a:cs typeface="Arial MT"/>
              </a:rPr>
              <a:t>may</a:t>
            </a:r>
            <a:r>
              <a:rPr sz="1200" spc="-20" dirty="0">
                <a:solidFill>
                  <a:srgbClr val="134F5C"/>
                </a:solidFill>
                <a:latin typeface="Arial MT"/>
                <a:cs typeface="Arial MT"/>
              </a:rPr>
              <a:t> </a:t>
            </a:r>
            <a:r>
              <a:rPr sz="1200" spc="-5" dirty="0">
                <a:solidFill>
                  <a:srgbClr val="134F5C"/>
                </a:solidFill>
                <a:latin typeface="Arial MT"/>
                <a:cs typeface="Arial MT"/>
              </a:rPr>
              <a:t>take </a:t>
            </a:r>
            <a:r>
              <a:rPr sz="1200" spc="-315" dirty="0">
                <a:solidFill>
                  <a:srgbClr val="134F5C"/>
                </a:solidFill>
                <a:latin typeface="Arial MT"/>
                <a:cs typeface="Arial MT"/>
              </a:rPr>
              <a:t> </a:t>
            </a:r>
            <a:r>
              <a:rPr sz="1200" spc="-5" dirty="0">
                <a:solidFill>
                  <a:srgbClr val="134F5C"/>
                </a:solidFill>
                <a:latin typeface="Arial MT"/>
                <a:cs typeface="Arial MT"/>
              </a:rPr>
              <a:t>positive, negative and </a:t>
            </a:r>
            <a:r>
              <a:rPr sz="1200" dirty="0">
                <a:solidFill>
                  <a:srgbClr val="134F5C"/>
                </a:solidFill>
                <a:latin typeface="Arial MT"/>
                <a:cs typeface="Arial MT"/>
              </a:rPr>
              <a:t>zero values </a:t>
            </a:r>
            <a:r>
              <a:rPr sz="1200" spc="5" dirty="0">
                <a:solidFill>
                  <a:srgbClr val="134F5C"/>
                </a:solidFill>
                <a:latin typeface="Arial MT"/>
                <a:cs typeface="Arial MT"/>
              </a:rPr>
              <a:t> </a:t>
            </a:r>
            <a:r>
              <a:rPr sz="1200" spc="-5" dirty="0">
                <a:solidFill>
                  <a:srgbClr val="134F5C"/>
                </a:solidFill>
                <a:latin typeface="Arial MT"/>
                <a:cs typeface="Arial MT"/>
              </a:rPr>
              <a:t>depending on the direction of the </a:t>
            </a:r>
            <a:r>
              <a:rPr sz="1200" dirty="0">
                <a:solidFill>
                  <a:srgbClr val="134F5C"/>
                </a:solidFill>
                <a:latin typeface="Arial MT"/>
                <a:cs typeface="Arial MT"/>
              </a:rPr>
              <a:t> </a:t>
            </a:r>
            <a:r>
              <a:rPr sz="1200" spc="-5" dirty="0">
                <a:solidFill>
                  <a:srgbClr val="134F5C"/>
                </a:solidFill>
                <a:latin typeface="Arial MT"/>
                <a:cs typeface="Arial MT"/>
              </a:rPr>
              <a:t>change</a:t>
            </a:r>
            <a:r>
              <a:rPr sz="1200" spc="-5" dirty="0">
                <a:solidFill>
                  <a:srgbClr val="134F5C"/>
                </a:solidFill>
                <a:latin typeface="Roboto"/>
                <a:cs typeface="Roboto"/>
              </a:rPr>
              <a:t>.</a:t>
            </a:r>
            <a:endParaRPr sz="1200">
              <a:latin typeface="Roboto"/>
              <a:cs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3A4C-581A-DF65-562A-D8BECBEF23A4}"/>
              </a:ext>
            </a:extLst>
          </p:cNvPr>
          <p:cNvSpPr>
            <a:spLocks noGrp="1"/>
          </p:cNvSpPr>
          <p:nvPr>
            <p:ph type="title"/>
          </p:nvPr>
        </p:nvSpPr>
        <p:spPr>
          <a:xfrm>
            <a:off x="397521" y="318239"/>
            <a:ext cx="8348957" cy="307777"/>
          </a:xfrm>
        </p:spPr>
        <p:txBody>
          <a:bodyPr/>
          <a:lstStyle/>
          <a:p>
            <a:r>
              <a:rPr lang="en-US" u="sng" dirty="0"/>
              <a:t>Top 10 Expensive Apps </a:t>
            </a:r>
            <a:endParaRPr lang="en-IN" u="sng" dirty="0"/>
          </a:p>
        </p:txBody>
      </p:sp>
      <p:sp>
        <p:nvSpPr>
          <p:cNvPr id="3" name="Text Placeholder 2">
            <a:extLst>
              <a:ext uri="{FF2B5EF4-FFF2-40B4-BE49-F238E27FC236}">
                <a16:creationId xmlns:a16="http://schemas.microsoft.com/office/drawing/2014/main" id="{41627203-BCDA-F0CC-0D7C-BA44DCEC7465}"/>
              </a:ext>
            </a:extLst>
          </p:cNvPr>
          <p:cNvSpPr>
            <a:spLocks noGrp="1"/>
          </p:cNvSpPr>
          <p:nvPr>
            <p:ph type="body" idx="1"/>
          </p:nvPr>
        </p:nvSpPr>
        <p:spPr>
          <a:xfrm>
            <a:off x="397521" y="2190750"/>
            <a:ext cx="2484759" cy="1723549"/>
          </a:xfrm>
        </p:spPr>
        <p:txBody>
          <a:bodyPr/>
          <a:lstStyle/>
          <a:p>
            <a:r>
              <a:rPr lang="en-US" sz="1400" b="0" i="0" dirty="0">
                <a:solidFill>
                  <a:schemeClr val="tx1"/>
                </a:solidFill>
                <a:effectLst/>
                <a:latin typeface="Roboto" panose="02000000000000000000" pitchFamily="2" charset="0"/>
              </a:rPr>
              <a:t>From the  graph we can interpret that the </a:t>
            </a:r>
            <a:r>
              <a:rPr lang="en-US" sz="1400" b="1" i="0" dirty="0">
                <a:solidFill>
                  <a:schemeClr val="tx1"/>
                </a:solidFill>
                <a:effectLst/>
                <a:latin typeface="Roboto" panose="02000000000000000000" pitchFamily="2" charset="0"/>
              </a:rPr>
              <a:t>I am Rich</a:t>
            </a:r>
            <a:r>
              <a:rPr lang="en-US" sz="1400" b="0" i="0" dirty="0">
                <a:solidFill>
                  <a:schemeClr val="tx1"/>
                </a:solidFill>
                <a:effectLst/>
                <a:latin typeface="Roboto" panose="02000000000000000000" pitchFamily="2" charset="0"/>
              </a:rPr>
              <a:t> app is the </a:t>
            </a:r>
            <a:r>
              <a:rPr lang="en-US" sz="1400" b="1" i="0" dirty="0">
                <a:solidFill>
                  <a:schemeClr val="tx1"/>
                </a:solidFill>
                <a:effectLst/>
                <a:latin typeface="Roboto" panose="02000000000000000000" pitchFamily="2" charset="0"/>
              </a:rPr>
              <a:t>most expensive app</a:t>
            </a:r>
            <a:r>
              <a:rPr lang="en-US" sz="1400" b="0" i="0" dirty="0">
                <a:solidFill>
                  <a:schemeClr val="tx1"/>
                </a:solidFill>
                <a:effectLst/>
                <a:latin typeface="Roboto" panose="02000000000000000000" pitchFamily="2" charset="0"/>
              </a:rPr>
              <a:t> in the play store. But this seems to be like a junk app. We need to further analyze if it is a junk app or not by deploying machine learning models in it.</a:t>
            </a:r>
            <a:endParaRPr lang="en-IN" sz="1400" dirty="0">
              <a:solidFill>
                <a:schemeClr val="tx1"/>
              </a:solidFill>
            </a:endParaRPr>
          </a:p>
        </p:txBody>
      </p:sp>
      <p:pic>
        <p:nvPicPr>
          <p:cNvPr id="5" name="Picture 4">
            <a:extLst>
              <a:ext uri="{FF2B5EF4-FFF2-40B4-BE49-F238E27FC236}">
                <a16:creationId xmlns:a16="http://schemas.microsoft.com/office/drawing/2014/main" id="{C65162A8-37EA-38E1-19AC-CD1257AA4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635739"/>
            <a:ext cx="5003581" cy="43676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4963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C0C5-90A0-9EF5-129A-32B5C5608B3D}"/>
              </a:ext>
            </a:extLst>
          </p:cNvPr>
          <p:cNvSpPr>
            <a:spLocks noGrp="1"/>
          </p:cNvSpPr>
          <p:nvPr>
            <p:ph type="title"/>
          </p:nvPr>
        </p:nvSpPr>
        <p:spPr/>
        <p:txBody>
          <a:bodyPr/>
          <a:lstStyle/>
          <a:p>
            <a:r>
              <a:rPr lang="en-US" b="1" i="1" u="sng" dirty="0">
                <a:solidFill>
                  <a:schemeClr val="tx1"/>
                </a:solidFill>
                <a:effectLst/>
                <a:latin typeface="Roboto" panose="02000000000000000000" pitchFamily="2" charset="0"/>
              </a:rPr>
              <a:t> </a:t>
            </a:r>
            <a:r>
              <a:rPr lang="en-US" b="1" u="sng" dirty="0">
                <a:solidFill>
                  <a:schemeClr val="tx1"/>
                </a:solidFill>
                <a:effectLst/>
                <a:latin typeface="Roboto" panose="02000000000000000000" pitchFamily="2" charset="0"/>
              </a:rPr>
              <a:t>Distribution</a:t>
            </a:r>
            <a:r>
              <a:rPr lang="en-US" b="1" i="1" u="sng" dirty="0">
                <a:solidFill>
                  <a:schemeClr val="tx1"/>
                </a:solidFill>
                <a:effectLst/>
                <a:latin typeface="Roboto" panose="02000000000000000000" pitchFamily="2" charset="0"/>
              </a:rPr>
              <a:t> of the ratings of the apps</a:t>
            </a:r>
            <a:br>
              <a:rPr lang="en-US" b="0" i="0" u="sng" dirty="0">
                <a:solidFill>
                  <a:schemeClr val="tx1"/>
                </a:solidFill>
                <a:effectLst/>
                <a:latin typeface="Roboto" panose="02000000000000000000" pitchFamily="2" charset="0"/>
              </a:rPr>
            </a:br>
            <a:endParaRPr lang="en-IN" u="sng" dirty="0">
              <a:solidFill>
                <a:schemeClr val="tx1"/>
              </a:solidFill>
            </a:endParaRPr>
          </a:p>
        </p:txBody>
      </p:sp>
      <p:sp>
        <p:nvSpPr>
          <p:cNvPr id="3" name="Text Placeholder 2">
            <a:extLst>
              <a:ext uri="{FF2B5EF4-FFF2-40B4-BE49-F238E27FC236}">
                <a16:creationId xmlns:a16="http://schemas.microsoft.com/office/drawing/2014/main" id="{4FAD9C78-8309-95F4-8EB4-B44826D9701B}"/>
              </a:ext>
            </a:extLst>
          </p:cNvPr>
          <p:cNvSpPr>
            <a:spLocks noGrp="1"/>
          </p:cNvSpPr>
          <p:nvPr>
            <p:ph type="body" idx="1"/>
          </p:nvPr>
        </p:nvSpPr>
        <p:spPr>
          <a:xfrm>
            <a:off x="402283" y="2114550"/>
            <a:ext cx="2865759" cy="861774"/>
          </a:xfrm>
        </p:spPr>
        <p:txBody>
          <a:bodyPr/>
          <a:lstStyle/>
          <a:p>
            <a:r>
              <a:rPr lang="en-US" sz="1400" b="0" i="0" dirty="0">
                <a:solidFill>
                  <a:schemeClr val="tx1"/>
                </a:solidFill>
                <a:effectLst/>
                <a:latin typeface="Roboto" panose="02000000000000000000" pitchFamily="2" charset="0"/>
              </a:rPr>
              <a:t>From the  graph we can come to a conclusion that most of the apps in google play store are rated in between </a:t>
            </a:r>
            <a:r>
              <a:rPr lang="en-US" sz="1400" b="1" i="0" dirty="0">
                <a:solidFill>
                  <a:schemeClr val="tx1"/>
                </a:solidFill>
                <a:effectLst/>
                <a:latin typeface="Roboto" panose="02000000000000000000" pitchFamily="2" charset="0"/>
              </a:rPr>
              <a:t>3.5 to 4.8</a:t>
            </a:r>
            <a:endParaRPr lang="en-IN" sz="1400" dirty="0">
              <a:solidFill>
                <a:schemeClr val="tx1"/>
              </a:solidFill>
            </a:endParaRPr>
          </a:p>
        </p:txBody>
      </p:sp>
      <p:pic>
        <p:nvPicPr>
          <p:cNvPr id="5" name="Picture 4">
            <a:extLst>
              <a:ext uri="{FF2B5EF4-FFF2-40B4-BE49-F238E27FC236}">
                <a16:creationId xmlns:a16="http://schemas.microsoft.com/office/drawing/2014/main" id="{9ECA58A5-4EB7-51C5-18D4-941015C44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1047750"/>
            <a:ext cx="5517233" cy="40061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28036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6CEE-B793-E9D0-1989-3DAD30A59E01}"/>
              </a:ext>
            </a:extLst>
          </p:cNvPr>
          <p:cNvSpPr>
            <a:spLocks noGrp="1"/>
          </p:cNvSpPr>
          <p:nvPr>
            <p:ph type="title"/>
          </p:nvPr>
        </p:nvSpPr>
        <p:spPr>
          <a:xfrm>
            <a:off x="397521" y="318239"/>
            <a:ext cx="7908279" cy="923330"/>
          </a:xfrm>
        </p:spPr>
        <p:txBody>
          <a:bodyPr/>
          <a:lstStyle/>
          <a:p>
            <a:r>
              <a:rPr lang="en-US" dirty="0"/>
              <a:t>Finding Co-Relate between Rating , Review &amp; Price columns</a:t>
            </a:r>
            <a:endParaRPr lang="en-IN" dirty="0"/>
          </a:p>
        </p:txBody>
      </p:sp>
      <p:sp>
        <p:nvSpPr>
          <p:cNvPr id="3" name="Text Placeholder 2">
            <a:extLst>
              <a:ext uri="{FF2B5EF4-FFF2-40B4-BE49-F238E27FC236}">
                <a16:creationId xmlns:a16="http://schemas.microsoft.com/office/drawing/2014/main" id="{4721D22F-8283-E210-8586-A6A1FF71808C}"/>
              </a:ext>
            </a:extLst>
          </p:cNvPr>
          <p:cNvSpPr>
            <a:spLocks noGrp="1"/>
          </p:cNvSpPr>
          <p:nvPr>
            <p:ph type="body" idx="1"/>
          </p:nvPr>
        </p:nvSpPr>
        <p:spPr>
          <a:xfrm>
            <a:off x="478998" y="907023"/>
            <a:ext cx="5774679" cy="1675168"/>
          </a:xfrm>
        </p:spPr>
        <p:txBody>
          <a:bodyPr/>
          <a:lstStyle/>
          <a:p>
            <a:r>
              <a:rPr lang="en-US" sz="1400" dirty="0">
                <a:solidFill>
                  <a:schemeClr val="tx1"/>
                </a:solidFill>
                <a:latin typeface="Roboto" panose="02000000000000000000" pitchFamily="2" charset="0"/>
              </a:rPr>
              <a:t>1.   We can see that most of the Ratings are between 4 and around  4.5 and 5</a:t>
            </a:r>
          </a:p>
          <a:p>
            <a:r>
              <a:rPr lang="en-US" sz="1400" dirty="0">
                <a:solidFill>
                  <a:schemeClr val="tx1"/>
                </a:solidFill>
                <a:latin typeface="Roboto" panose="02000000000000000000" pitchFamily="2" charset="0"/>
              </a:rPr>
              <a:t> </a:t>
            </a:r>
          </a:p>
          <a:p>
            <a:r>
              <a:rPr lang="en-US" sz="1400" dirty="0">
                <a:solidFill>
                  <a:schemeClr val="tx1"/>
                </a:solidFill>
                <a:latin typeface="Roboto" panose="02000000000000000000" pitchFamily="2" charset="0"/>
              </a:rPr>
              <a:t>2.   As far as review are connected , for most of the Apps Review are not given.</a:t>
            </a:r>
          </a:p>
          <a:p>
            <a:br>
              <a:rPr lang="en-US" sz="1400" dirty="0">
                <a:solidFill>
                  <a:schemeClr val="tx1"/>
                </a:solidFill>
                <a:latin typeface="Roboto" panose="02000000000000000000" pitchFamily="2" charset="0"/>
              </a:rPr>
            </a:br>
            <a:r>
              <a:rPr lang="en-US" sz="1400" dirty="0">
                <a:solidFill>
                  <a:schemeClr val="tx1"/>
                </a:solidFill>
                <a:latin typeface="Roboto" panose="02000000000000000000" pitchFamily="2" charset="0"/>
              </a:rPr>
              <a:t>3.   Also Price most of the Apps are free.</a:t>
            </a:r>
          </a:p>
          <a:p>
            <a:br>
              <a:rPr lang="en-IN" b="0" dirty="0">
                <a:solidFill>
                  <a:schemeClr val="tx1"/>
                </a:solidFill>
                <a:effectLst/>
                <a:latin typeface="Courier New" panose="02070309020205020404" pitchFamily="49" charset="0"/>
              </a:rPr>
            </a:br>
            <a:endParaRPr lang="en-IN" b="0" dirty="0">
              <a:solidFill>
                <a:schemeClr val="tx1"/>
              </a:solidFill>
              <a:effectLst/>
              <a:latin typeface="Courier New" panose="02070309020205020404" pitchFamily="49" charset="0"/>
            </a:endParaRPr>
          </a:p>
          <a:p>
            <a:endParaRPr lang="en-IN" dirty="0">
              <a:solidFill>
                <a:schemeClr val="tx1"/>
              </a:solidFill>
            </a:endParaRPr>
          </a:p>
        </p:txBody>
      </p:sp>
      <p:pic>
        <p:nvPicPr>
          <p:cNvPr id="11" name="Picture 10">
            <a:extLst>
              <a:ext uri="{FF2B5EF4-FFF2-40B4-BE49-F238E27FC236}">
                <a16:creationId xmlns:a16="http://schemas.microsoft.com/office/drawing/2014/main" id="{CE6B1559-C8BB-25B3-53F0-6826DC86A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2571750"/>
            <a:ext cx="2007991" cy="2440229"/>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9440C530-966A-7ABF-CC20-00BCD66F7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8287" y="2582190"/>
            <a:ext cx="2176313" cy="2514600"/>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6A1ADA82-88FC-3746-D080-7337BDFA66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2619375"/>
            <a:ext cx="2074246" cy="24488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7195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32C7-7CF7-C127-9084-AFAE88C15FDD}"/>
              </a:ext>
            </a:extLst>
          </p:cNvPr>
          <p:cNvSpPr>
            <a:spLocks noGrp="1"/>
          </p:cNvSpPr>
          <p:nvPr>
            <p:ph type="title"/>
          </p:nvPr>
        </p:nvSpPr>
        <p:spPr/>
        <p:txBody>
          <a:bodyPr/>
          <a:lstStyle/>
          <a:p>
            <a:r>
              <a:rPr lang="en-US" dirty="0">
                <a:solidFill>
                  <a:schemeClr val="tx1"/>
                </a:solidFill>
                <a:latin typeface="Roboto" panose="02000000000000000000" pitchFamily="2" charset="0"/>
              </a:rPr>
              <a:t>D</a:t>
            </a:r>
            <a:r>
              <a:rPr lang="en-US" b="1" dirty="0">
                <a:solidFill>
                  <a:schemeClr val="tx1"/>
                </a:solidFill>
                <a:effectLst/>
                <a:latin typeface="Roboto" panose="02000000000000000000" pitchFamily="2" charset="0"/>
              </a:rPr>
              <a:t>istribution of type of reviews in the dataset</a:t>
            </a:r>
            <a:br>
              <a:rPr lang="en-US" b="0" dirty="0">
                <a:solidFill>
                  <a:schemeClr val="tx1"/>
                </a:solidFill>
                <a:effectLst/>
                <a:latin typeface="Roboto" panose="02000000000000000000" pitchFamily="2" charset="0"/>
              </a:rPr>
            </a:br>
            <a:endParaRPr lang="en-IN" dirty="0">
              <a:solidFill>
                <a:schemeClr val="tx1"/>
              </a:solidFill>
            </a:endParaRPr>
          </a:p>
        </p:txBody>
      </p:sp>
      <p:sp>
        <p:nvSpPr>
          <p:cNvPr id="3" name="Text Placeholder 2">
            <a:extLst>
              <a:ext uri="{FF2B5EF4-FFF2-40B4-BE49-F238E27FC236}">
                <a16:creationId xmlns:a16="http://schemas.microsoft.com/office/drawing/2014/main" id="{A3774048-1FDB-5A64-9E36-FDE36FF4FD29}"/>
              </a:ext>
            </a:extLst>
          </p:cNvPr>
          <p:cNvSpPr>
            <a:spLocks noGrp="1"/>
          </p:cNvSpPr>
          <p:nvPr>
            <p:ph type="body" idx="1"/>
          </p:nvPr>
        </p:nvSpPr>
        <p:spPr>
          <a:xfrm>
            <a:off x="228600" y="2190750"/>
            <a:ext cx="2057400" cy="2133600"/>
          </a:xfrm>
        </p:spPr>
        <p:txBody>
          <a:bodyPr/>
          <a:lstStyle/>
          <a:p>
            <a:r>
              <a:rPr lang="en-US" sz="1600" b="0" i="0" dirty="0">
                <a:solidFill>
                  <a:schemeClr val="tx1"/>
                </a:solidFill>
                <a:effectLst/>
                <a:latin typeface="Roboto" panose="02000000000000000000" pitchFamily="2" charset="0"/>
              </a:rPr>
              <a:t>Majority of the genres have high positive sentiments, when compared to neutral and negative ones.</a:t>
            </a:r>
            <a:endParaRPr lang="en-IN" sz="1600" dirty="0">
              <a:solidFill>
                <a:schemeClr val="tx1"/>
              </a:solidFill>
            </a:endParaRPr>
          </a:p>
        </p:txBody>
      </p:sp>
      <p:pic>
        <p:nvPicPr>
          <p:cNvPr id="5" name="Picture 4">
            <a:extLst>
              <a:ext uri="{FF2B5EF4-FFF2-40B4-BE49-F238E27FC236}">
                <a16:creationId xmlns:a16="http://schemas.microsoft.com/office/drawing/2014/main" id="{F0A989EB-BC10-5F1F-7066-34C346B65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525" y="645264"/>
            <a:ext cx="6629400" cy="4267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1282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FCDE-B835-E5A6-7787-4E93042254BD}"/>
              </a:ext>
            </a:extLst>
          </p:cNvPr>
          <p:cNvSpPr>
            <a:spLocks noGrp="1"/>
          </p:cNvSpPr>
          <p:nvPr>
            <p:ph type="title"/>
          </p:nvPr>
        </p:nvSpPr>
        <p:spPr/>
        <p:txBody>
          <a:bodyPr/>
          <a:lstStyle/>
          <a:p>
            <a:r>
              <a:rPr lang="en-US" u="sng" dirty="0">
                <a:solidFill>
                  <a:schemeClr val="tx1"/>
                </a:solidFill>
                <a:latin typeface="Roboto" panose="02000000000000000000" pitchFamily="2" charset="0"/>
              </a:rPr>
              <a:t>R</a:t>
            </a:r>
            <a:r>
              <a:rPr lang="en-US" b="1" u="sng" dirty="0">
                <a:solidFill>
                  <a:schemeClr val="tx1"/>
                </a:solidFill>
                <a:effectLst/>
                <a:latin typeface="Roboto" panose="02000000000000000000" pitchFamily="2" charset="0"/>
              </a:rPr>
              <a:t>elationship between Ratings vs Reviews</a:t>
            </a:r>
            <a:br>
              <a:rPr lang="en-US" b="0" u="sng" dirty="0">
                <a:solidFill>
                  <a:schemeClr val="tx1"/>
                </a:solidFill>
                <a:effectLst/>
                <a:latin typeface="Roboto" panose="02000000000000000000" pitchFamily="2" charset="0"/>
              </a:rPr>
            </a:br>
            <a:endParaRPr lang="en-IN" u="sng" dirty="0">
              <a:solidFill>
                <a:schemeClr val="tx1"/>
              </a:solidFill>
            </a:endParaRPr>
          </a:p>
        </p:txBody>
      </p:sp>
      <p:sp>
        <p:nvSpPr>
          <p:cNvPr id="3" name="Text Placeholder 2">
            <a:extLst>
              <a:ext uri="{FF2B5EF4-FFF2-40B4-BE49-F238E27FC236}">
                <a16:creationId xmlns:a16="http://schemas.microsoft.com/office/drawing/2014/main" id="{B50FF97D-8D24-C2F3-3709-D8A52FEE6450}"/>
              </a:ext>
            </a:extLst>
          </p:cNvPr>
          <p:cNvSpPr>
            <a:spLocks noGrp="1"/>
          </p:cNvSpPr>
          <p:nvPr>
            <p:ph type="body" idx="1"/>
          </p:nvPr>
        </p:nvSpPr>
        <p:spPr>
          <a:xfrm>
            <a:off x="304800" y="1581150"/>
            <a:ext cx="3488679" cy="2369880"/>
          </a:xfrm>
        </p:spPr>
        <p:txBody>
          <a:bodyPr/>
          <a:lstStyle/>
          <a:p>
            <a:pPr marL="285750" indent="-285750" algn="l">
              <a:buFont typeface="Arial" panose="020B0604020202020204" pitchFamily="34" charset="0"/>
              <a:buChar char="•"/>
            </a:pPr>
            <a:r>
              <a:rPr lang="en-US" sz="1400" b="0" i="0" dirty="0">
                <a:solidFill>
                  <a:schemeClr val="tx1"/>
                </a:solidFill>
                <a:effectLst/>
                <a:latin typeface="Roboto" panose="02000000000000000000" pitchFamily="2" charset="0"/>
              </a:rPr>
              <a:t>From the above plot, we cannot say that there is a relation, it seems that irrespective of the Reviews, the ratings are majorly between 4 and 5, which we also noticed before.</a:t>
            </a:r>
          </a:p>
          <a:p>
            <a:pPr marL="285750" indent="-285750" algn="l">
              <a:buFont typeface="Arial" panose="020B0604020202020204" pitchFamily="34" charset="0"/>
              <a:buChar char="•"/>
            </a:pPr>
            <a:r>
              <a:rPr lang="en-US" sz="1400" b="0" i="0" dirty="0">
                <a:solidFill>
                  <a:schemeClr val="tx1"/>
                </a:solidFill>
                <a:effectLst/>
                <a:latin typeface="Roboto" panose="02000000000000000000" pitchFamily="2" charset="0"/>
              </a:rPr>
              <a:t>Also it is not correct to assume that rating and reviews have a relationship because reviews can be positive or negative and increase in the number of reviews does not show whether. the Reviews are Positive or Negative</a:t>
            </a:r>
          </a:p>
        </p:txBody>
      </p:sp>
      <p:pic>
        <p:nvPicPr>
          <p:cNvPr id="5" name="Picture 4">
            <a:extLst>
              <a:ext uri="{FF2B5EF4-FFF2-40B4-BE49-F238E27FC236}">
                <a16:creationId xmlns:a16="http://schemas.microsoft.com/office/drawing/2014/main" id="{3CFF59DD-DF49-CD01-80EA-7E9026360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513" y="895350"/>
            <a:ext cx="4137895" cy="41454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5719034"/>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1491-544C-8D52-9120-C985BFC4DB97}"/>
              </a:ext>
            </a:extLst>
          </p:cNvPr>
          <p:cNvSpPr>
            <a:spLocks noGrp="1"/>
          </p:cNvSpPr>
          <p:nvPr>
            <p:ph type="title"/>
          </p:nvPr>
        </p:nvSpPr>
        <p:spPr/>
        <p:txBody>
          <a:bodyPr/>
          <a:lstStyle/>
          <a:p>
            <a:r>
              <a:rPr lang="en-US" b="1" u="sng" dirty="0">
                <a:solidFill>
                  <a:schemeClr val="tx1"/>
                </a:solidFill>
                <a:effectLst/>
                <a:latin typeface="Roboto" panose="02000000000000000000" pitchFamily="2" charset="0"/>
              </a:rPr>
              <a:t>Do price of the app effects the rating</a:t>
            </a:r>
            <a:br>
              <a:rPr lang="en-US" b="0" u="sng" dirty="0">
                <a:solidFill>
                  <a:schemeClr val="tx1"/>
                </a:solidFill>
                <a:effectLst/>
                <a:latin typeface="Roboto" panose="02000000000000000000" pitchFamily="2" charset="0"/>
              </a:rPr>
            </a:br>
            <a:endParaRPr lang="en-IN" u="sng" dirty="0">
              <a:solidFill>
                <a:schemeClr val="tx1"/>
              </a:solidFill>
            </a:endParaRPr>
          </a:p>
        </p:txBody>
      </p:sp>
      <p:sp>
        <p:nvSpPr>
          <p:cNvPr id="3" name="Text Placeholder 2">
            <a:extLst>
              <a:ext uri="{FF2B5EF4-FFF2-40B4-BE49-F238E27FC236}">
                <a16:creationId xmlns:a16="http://schemas.microsoft.com/office/drawing/2014/main" id="{2D74434B-2A76-14AC-CDA0-6FF6E89E5ED1}"/>
              </a:ext>
            </a:extLst>
          </p:cNvPr>
          <p:cNvSpPr>
            <a:spLocks noGrp="1"/>
          </p:cNvSpPr>
          <p:nvPr>
            <p:ph type="body" idx="1"/>
          </p:nvPr>
        </p:nvSpPr>
        <p:spPr>
          <a:xfrm>
            <a:off x="397521" y="1615965"/>
            <a:ext cx="2345679" cy="3016210"/>
          </a:xfrm>
        </p:spPr>
        <p:txBody>
          <a:bodyPr/>
          <a:lstStyle/>
          <a:p>
            <a:pPr marL="285750" indent="-285750">
              <a:buFont typeface="Arial" panose="020B0604020202020204" pitchFamily="34" charset="0"/>
              <a:buChar char="•"/>
            </a:pPr>
            <a:r>
              <a:rPr lang="en-US" sz="1400" b="0" i="0" dirty="0">
                <a:solidFill>
                  <a:schemeClr val="tx1"/>
                </a:solidFill>
                <a:effectLst/>
                <a:latin typeface="Google Sans"/>
              </a:rPr>
              <a:t>The findings reveal that there are strong correlations between customer rating and popularity (rank of app downloads). </a:t>
            </a:r>
          </a:p>
          <a:p>
            <a:pPr marL="285750" indent="-285750">
              <a:buFont typeface="Arial" panose="020B0604020202020204" pitchFamily="34" charset="0"/>
              <a:buChar char="•"/>
            </a:pPr>
            <a:r>
              <a:rPr lang="en-US" sz="1400" b="0" i="0" dirty="0">
                <a:solidFill>
                  <a:schemeClr val="tx1"/>
                </a:solidFill>
                <a:effectLst/>
                <a:latin typeface="Google Sans"/>
              </a:rPr>
              <a:t>We found evidence for a mild correlation between app price and the number of features claimed for the app and also found that higher priced features tended to be lower rated by their users.</a:t>
            </a:r>
            <a:endParaRPr lang="en-IN" sz="1400" dirty="0">
              <a:solidFill>
                <a:schemeClr val="tx1"/>
              </a:solidFill>
            </a:endParaRPr>
          </a:p>
        </p:txBody>
      </p:sp>
      <p:pic>
        <p:nvPicPr>
          <p:cNvPr id="5" name="Picture 4">
            <a:extLst>
              <a:ext uri="{FF2B5EF4-FFF2-40B4-BE49-F238E27FC236}">
                <a16:creationId xmlns:a16="http://schemas.microsoft.com/office/drawing/2014/main" id="{7FAAE770-96F3-27C0-D895-A2B69C2CF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123950"/>
            <a:ext cx="6241451" cy="381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35849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8966-3CED-A1D4-90A9-EDAAB2B1DB36}"/>
              </a:ext>
            </a:extLst>
          </p:cNvPr>
          <p:cNvSpPr>
            <a:spLocks noGrp="1"/>
          </p:cNvSpPr>
          <p:nvPr>
            <p:ph type="title"/>
          </p:nvPr>
        </p:nvSpPr>
        <p:spPr/>
        <p:txBody>
          <a:bodyPr/>
          <a:lstStyle/>
          <a:p>
            <a:r>
              <a:rPr lang="en-US" b="1" u="sng" dirty="0">
                <a:solidFill>
                  <a:schemeClr val="tx1"/>
                </a:solidFill>
                <a:effectLst/>
                <a:latin typeface="Roboto" panose="02000000000000000000" pitchFamily="2" charset="0"/>
              </a:rPr>
              <a:t>10 most reviewed App on Play Store app?</a:t>
            </a:r>
            <a:br>
              <a:rPr lang="en-US" b="0" u="sng" dirty="0">
                <a:solidFill>
                  <a:schemeClr val="tx1"/>
                </a:solidFill>
                <a:effectLst/>
                <a:latin typeface="Roboto" panose="02000000000000000000" pitchFamily="2" charset="0"/>
              </a:rPr>
            </a:br>
            <a:endParaRPr lang="en-IN" u="sng" dirty="0">
              <a:solidFill>
                <a:schemeClr val="tx1"/>
              </a:solidFill>
            </a:endParaRPr>
          </a:p>
        </p:txBody>
      </p:sp>
      <p:sp>
        <p:nvSpPr>
          <p:cNvPr id="3" name="Text Placeholder 2">
            <a:extLst>
              <a:ext uri="{FF2B5EF4-FFF2-40B4-BE49-F238E27FC236}">
                <a16:creationId xmlns:a16="http://schemas.microsoft.com/office/drawing/2014/main" id="{E58A1381-8C19-DD5D-0113-02F0CF93335D}"/>
              </a:ext>
            </a:extLst>
          </p:cNvPr>
          <p:cNvSpPr>
            <a:spLocks noGrp="1"/>
          </p:cNvSpPr>
          <p:nvPr>
            <p:ph type="body" idx="1"/>
          </p:nvPr>
        </p:nvSpPr>
        <p:spPr>
          <a:xfrm>
            <a:off x="76201" y="1080770"/>
            <a:ext cx="2438400" cy="3493264"/>
          </a:xfrm>
        </p:spPr>
        <p:txBody>
          <a:bodyPr/>
          <a:lstStyle/>
          <a:p>
            <a:pPr marL="171450" indent="-171450" algn="l">
              <a:buFont typeface="Arial" panose="020B0604020202020204" pitchFamily="34" charset="0"/>
              <a:buChar char="•"/>
            </a:pPr>
            <a:r>
              <a:rPr lang="en-US" b="0" i="0" dirty="0">
                <a:solidFill>
                  <a:schemeClr val="tx1"/>
                </a:solidFill>
                <a:effectLst/>
                <a:latin typeface="Roboto" panose="02000000000000000000" pitchFamily="2" charset="0"/>
              </a:rPr>
              <a:t>One important insight that we can see from this chart that there are 3 Apps in the top 10 which are targeted towards Teens as their audience.</a:t>
            </a:r>
          </a:p>
          <a:p>
            <a:pPr marL="171450" indent="-171450" algn="l">
              <a:buFont typeface="Arial" panose="020B0604020202020204" pitchFamily="34" charset="0"/>
              <a:buChar char="•"/>
            </a:pPr>
            <a:endParaRPr lang="en-US" b="0" i="0" dirty="0">
              <a:solidFill>
                <a:schemeClr val="tx1"/>
              </a:solidFill>
              <a:effectLst/>
              <a:latin typeface="Roboto" panose="02000000000000000000" pitchFamily="2" charset="0"/>
            </a:endParaRPr>
          </a:p>
          <a:p>
            <a:pPr marL="171450" indent="-171450" algn="l">
              <a:buFont typeface="Arial" panose="020B0604020202020204" pitchFamily="34" charset="0"/>
              <a:buChar char="•"/>
            </a:pPr>
            <a:r>
              <a:rPr lang="en-US" b="0" i="0" dirty="0">
                <a:solidFill>
                  <a:schemeClr val="tx1"/>
                </a:solidFill>
                <a:effectLst/>
                <a:latin typeface="Roboto" panose="02000000000000000000" pitchFamily="2" charset="0"/>
              </a:rPr>
              <a:t>From Chart we can see that there are total 1036 apps targeted towards Teens as audience, which is much lesser in number if we see "Everyone" category having 7903 Apps, yet 3 of them featured in top 10 reviewed apps.</a:t>
            </a:r>
          </a:p>
          <a:p>
            <a:pPr marL="171450" indent="-171450" algn="l">
              <a:buFont typeface="Arial" panose="020B0604020202020204" pitchFamily="34" charset="0"/>
              <a:buChar char="•"/>
            </a:pPr>
            <a:endParaRPr lang="en-US" b="0" i="0" dirty="0">
              <a:solidFill>
                <a:schemeClr val="tx1"/>
              </a:solidFill>
              <a:effectLst/>
              <a:latin typeface="Roboto" panose="02000000000000000000" pitchFamily="2" charset="0"/>
            </a:endParaRPr>
          </a:p>
          <a:p>
            <a:pPr marL="171450" indent="-171450" algn="l">
              <a:buFont typeface="Arial" panose="020B0604020202020204" pitchFamily="34" charset="0"/>
              <a:buChar char="•"/>
            </a:pPr>
            <a:r>
              <a:rPr lang="en-US" b="0" i="0" dirty="0">
                <a:solidFill>
                  <a:schemeClr val="tx1"/>
                </a:solidFill>
                <a:effectLst/>
                <a:latin typeface="Roboto" panose="02000000000000000000" pitchFamily="2" charset="0"/>
              </a:rPr>
              <a:t>This means there is a lot of potential to grow the business if we can appropriately target Teens as our audience.</a:t>
            </a:r>
          </a:p>
          <a:p>
            <a:endParaRPr lang="en-IN" sz="1100" dirty="0">
              <a:solidFill>
                <a:schemeClr val="tx1"/>
              </a:solidFill>
            </a:endParaRPr>
          </a:p>
        </p:txBody>
      </p:sp>
      <p:pic>
        <p:nvPicPr>
          <p:cNvPr id="5" name="Picture 4">
            <a:extLst>
              <a:ext uri="{FF2B5EF4-FFF2-40B4-BE49-F238E27FC236}">
                <a16:creationId xmlns:a16="http://schemas.microsoft.com/office/drawing/2014/main" id="{E273964F-345A-AB3D-F227-77ADC67C0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819150"/>
            <a:ext cx="6400800" cy="3962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7866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720764"/>
            <a:ext cx="1492885" cy="330200"/>
          </a:xfrm>
          <a:prstGeom prst="rect">
            <a:avLst/>
          </a:prstGeom>
        </p:spPr>
        <p:txBody>
          <a:bodyPr vert="horz" wrap="square" lIns="0" tIns="12700" rIns="0" bIns="0" rtlCol="0">
            <a:spAutoFit/>
          </a:bodyPr>
          <a:lstStyle/>
          <a:p>
            <a:pPr marL="12700">
              <a:lnSpc>
                <a:spcPct val="100000"/>
              </a:lnSpc>
              <a:spcBef>
                <a:spcPts val="100"/>
              </a:spcBef>
            </a:pPr>
            <a:r>
              <a:rPr spc="-5" dirty="0"/>
              <a:t>Conclusion:</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588645" marR="186055" indent="-320675">
              <a:lnSpc>
                <a:spcPct val="100000"/>
              </a:lnSpc>
              <a:spcBef>
                <a:spcPts val="100"/>
              </a:spcBef>
              <a:buChar char="●"/>
              <a:tabLst>
                <a:tab pos="588645" algn="l"/>
                <a:tab pos="589280" algn="l"/>
              </a:tabLst>
            </a:pPr>
            <a:r>
              <a:rPr spc="-15" dirty="0"/>
              <a:t>We </a:t>
            </a:r>
            <a:r>
              <a:rPr dirty="0"/>
              <a:t>calculated </a:t>
            </a:r>
            <a:r>
              <a:rPr spc="-5" dirty="0"/>
              <a:t>the average </a:t>
            </a:r>
            <a:r>
              <a:rPr dirty="0"/>
              <a:t>reviews </a:t>
            </a:r>
            <a:r>
              <a:rPr spc="-5" dirty="0"/>
              <a:t>across each </a:t>
            </a:r>
            <a:r>
              <a:rPr dirty="0"/>
              <a:t>category </a:t>
            </a:r>
            <a:r>
              <a:rPr spc="-5" dirty="0"/>
              <a:t>and we also </a:t>
            </a:r>
            <a:r>
              <a:rPr dirty="0"/>
              <a:t>calculated </a:t>
            </a:r>
            <a:r>
              <a:rPr spc="-5" dirty="0"/>
              <a:t>top </a:t>
            </a:r>
            <a:r>
              <a:rPr dirty="0"/>
              <a:t>category </a:t>
            </a:r>
            <a:r>
              <a:rPr spc="-5" dirty="0"/>
              <a:t>and top genres of </a:t>
            </a:r>
            <a:r>
              <a:rPr spc="-320" dirty="0"/>
              <a:t> </a:t>
            </a:r>
            <a:r>
              <a:rPr spc="-5" dirty="0"/>
              <a:t>apps</a:t>
            </a:r>
            <a:r>
              <a:rPr spc="-10" dirty="0"/>
              <a:t> </a:t>
            </a:r>
            <a:r>
              <a:rPr spc="-5" dirty="0"/>
              <a:t>in the given dataset.</a:t>
            </a:r>
          </a:p>
          <a:p>
            <a:pPr marL="248285">
              <a:lnSpc>
                <a:spcPct val="100000"/>
              </a:lnSpc>
              <a:spcBef>
                <a:spcPts val="30"/>
              </a:spcBef>
              <a:buChar char="●"/>
            </a:pPr>
            <a:endParaRPr sz="1300"/>
          </a:p>
          <a:p>
            <a:pPr marL="588645" marR="90805" indent="-328295">
              <a:lnSpc>
                <a:spcPct val="100600"/>
              </a:lnSpc>
              <a:buSzPct val="108333"/>
              <a:buChar char="●"/>
              <a:tabLst>
                <a:tab pos="588645" algn="l"/>
                <a:tab pos="589280" algn="l"/>
              </a:tabLst>
            </a:pPr>
            <a:r>
              <a:rPr spc="-5" dirty="0"/>
              <a:t>Further we also </a:t>
            </a:r>
            <a:r>
              <a:rPr dirty="0"/>
              <a:t>calculated </a:t>
            </a:r>
            <a:r>
              <a:rPr spc="-5" dirty="0"/>
              <a:t>apps installed according to their </a:t>
            </a:r>
            <a:r>
              <a:rPr dirty="0"/>
              <a:t>category </a:t>
            </a:r>
            <a:r>
              <a:rPr spc="-5" dirty="0"/>
              <a:t>and genres. </a:t>
            </a:r>
            <a:r>
              <a:rPr spc="-15" dirty="0"/>
              <a:t>We </a:t>
            </a:r>
            <a:r>
              <a:rPr spc="-5" dirty="0"/>
              <a:t>observe the </a:t>
            </a:r>
            <a:r>
              <a:rPr dirty="0"/>
              <a:t>maximum </a:t>
            </a:r>
            <a:r>
              <a:rPr spc="5" dirty="0"/>
              <a:t> </a:t>
            </a:r>
            <a:r>
              <a:rPr spc="-5" dirty="0"/>
              <a:t>number of apps present in google play </a:t>
            </a:r>
            <a:r>
              <a:rPr dirty="0"/>
              <a:t>store comes </a:t>
            </a:r>
            <a:r>
              <a:rPr spc="-5" dirty="0"/>
              <a:t>under </a:t>
            </a:r>
            <a:r>
              <a:rPr spc="-30" dirty="0"/>
              <a:t>Tools, </a:t>
            </a:r>
            <a:r>
              <a:rPr spc="-5" dirty="0"/>
              <a:t>Entertainment and Education Genres but as per </a:t>
            </a:r>
            <a:r>
              <a:rPr dirty="0"/>
              <a:t> </a:t>
            </a:r>
            <a:r>
              <a:rPr spc="-5" dirty="0"/>
              <a:t>the installation and </a:t>
            </a:r>
            <a:r>
              <a:rPr dirty="0"/>
              <a:t>requirement </a:t>
            </a:r>
            <a:r>
              <a:rPr spc="-5" dirty="0"/>
              <a:t>in the </a:t>
            </a:r>
            <a:r>
              <a:rPr dirty="0"/>
              <a:t>market </a:t>
            </a:r>
            <a:r>
              <a:rPr spc="-5" dirty="0"/>
              <a:t>plot, </a:t>
            </a:r>
            <a:r>
              <a:rPr dirty="0"/>
              <a:t>scenario </a:t>
            </a:r>
            <a:r>
              <a:rPr spc="-5" dirty="0"/>
              <a:t>is not the </a:t>
            </a:r>
            <a:r>
              <a:rPr dirty="0"/>
              <a:t>same. Maximum </a:t>
            </a:r>
            <a:r>
              <a:rPr spc="-5" dirty="0"/>
              <a:t>installed apps </a:t>
            </a:r>
            <a:r>
              <a:rPr dirty="0"/>
              <a:t>come </a:t>
            </a:r>
            <a:r>
              <a:rPr spc="-5" dirty="0"/>
              <a:t>under </a:t>
            </a:r>
            <a:r>
              <a:rPr spc="-320" dirty="0"/>
              <a:t> </a:t>
            </a:r>
            <a:r>
              <a:rPr spc="-5" dirty="0"/>
              <a:t>Communication,Productivity</a:t>
            </a:r>
            <a:r>
              <a:rPr spc="-10" dirty="0"/>
              <a:t> </a:t>
            </a:r>
            <a:r>
              <a:rPr spc="-5" dirty="0"/>
              <a:t>and Social Genres.</a:t>
            </a:r>
          </a:p>
          <a:p>
            <a:pPr marL="248285">
              <a:lnSpc>
                <a:spcPct val="100000"/>
              </a:lnSpc>
              <a:spcBef>
                <a:spcPts val="40"/>
              </a:spcBef>
              <a:buChar char="●"/>
            </a:pPr>
            <a:endParaRPr sz="1300"/>
          </a:p>
          <a:p>
            <a:pPr marL="589280" indent="-328295">
              <a:lnSpc>
                <a:spcPct val="100000"/>
              </a:lnSpc>
              <a:buSzPct val="108333"/>
              <a:buChar char="●"/>
              <a:tabLst>
                <a:tab pos="588645" algn="l"/>
                <a:tab pos="589280" algn="l"/>
              </a:tabLst>
            </a:pPr>
            <a:r>
              <a:rPr spc="-15" dirty="0"/>
              <a:t>We</a:t>
            </a:r>
            <a:r>
              <a:rPr spc="-10" dirty="0"/>
              <a:t> </a:t>
            </a:r>
            <a:r>
              <a:rPr spc="-5" dirty="0"/>
              <a:t>also observe that</a:t>
            </a:r>
            <a:r>
              <a:rPr spc="-10" dirty="0"/>
              <a:t> </a:t>
            </a:r>
            <a:r>
              <a:rPr spc="-5" dirty="0"/>
              <a:t>the percentage of</a:t>
            </a:r>
            <a:r>
              <a:rPr spc="-10" dirty="0"/>
              <a:t> </a:t>
            </a:r>
            <a:r>
              <a:rPr spc="-5" dirty="0"/>
              <a:t>free apps is </a:t>
            </a:r>
            <a:r>
              <a:rPr dirty="0"/>
              <a:t>more</a:t>
            </a:r>
            <a:r>
              <a:rPr spc="-10" dirty="0"/>
              <a:t> </a:t>
            </a:r>
            <a:r>
              <a:rPr spc="-5" dirty="0"/>
              <a:t>than 90% in</a:t>
            </a:r>
            <a:r>
              <a:rPr spc="-10" dirty="0"/>
              <a:t> </a:t>
            </a:r>
            <a:r>
              <a:rPr spc="-5" dirty="0"/>
              <a:t>the given dataset.</a:t>
            </a:r>
          </a:p>
          <a:p>
            <a:pPr marL="248285">
              <a:lnSpc>
                <a:spcPct val="100000"/>
              </a:lnSpc>
              <a:spcBef>
                <a:spcPts val="30"/>
              </a:spcBef>
              <a:buChar char="●"/>
            </a:pPr>
            <a:endParaRPr sz="1250"/>
          </a:p>
          <a:p>
            <a:pPr marL="588645" marR="254635" indent="-320675">
              <a:lnSpc>
                <a:spcPct val="100000"/>
              </a:lnSpc>
              <a:buChar char="●"/>
              <a:tabLst>
                <a:tab pos="588645" algn="l"/>
                <a:tab pos="589280" algn="l"/>
              </a:tabLst>
            </a:pPr>
            <a:r>
              <a:rPr spc="-15" dirty="0"/>
              <a:t>We </a:t>
            </a:r>
            <a:r>
              <a:rPr spc="-5" dirty="0"/>
              <a:t>also draw the pie </a:t>
            </a:r>
            <a:r>
              <a:rPr dirty="0"/>
              <a:t>chart </a:t>
            </a:r>
            <a:r>
              <a:rPr spc="-5" dirty="0"/>
              <a:t>of </a:t>
            </a:r>
            <a:r>
              <a:rPr dirty="0"/>
              <a:t>review sentiments </a:t>
            </a:r>
            <a:r>
              <a:rPr spc="-5" dirty="0"/>
              <a:t>and observe that the percentage of positive </a:t>
            </a:r>
            <a:r>
              <a:rPr dirty="0"/>
              <a:t>sentiments </a:t>
            </a:r>
            <a:r>
              <a:rPr spc="-5" dirty="0"/>
              <a:t>is near </a:t>
            </a:r>
            <a:r>
              <a:rPr spc="-320" dirty="0"/>
              <a:t> </a:t>
            </a:r>
            <a:r>
              <a:rPr spc="-5" dirty="0"/>
              <a:t>about</a:t>
            </a:r>
            <a:r>
              <a:rPr spc="-10" dirty="0"/>
              <a:t> </a:t>
            </a:r>
            <a:r>
              <a:rPr spc="-5" dirty="0"/>
              <a:t>64%.</a:t>
            </a:r>
          </a:p>
          <a:p>
            <a:pPr marL="248285">
              <a:lnSpc>
                <a:spcPct val="100000"/>
              </a:lnSpc>
              <a:buChar char="●"/>
            </a:pPr>
            <a:endParaRPr sz="1250"/>
          </a:p>
          <a:p>
            <a:pPr marL="589280" indent="-320675">
              <a:lnSpc>
                <a:spcPct val="100000"/>
              </a:lnSpc>
              <a:buChar char="●"/>
              <a:tabLst>
                <a:tab pos="588645" algn="l"/>
                <a:tab pos="589280" algn="l"/>
              </a:tabLst>
            </a:pPr>
            <a:r>
              <a:rPr spc="-5" dirty="0"/>
              <a:t>Histogram</a:t>
            </a:r>
            <a:r>
              <a:rPr spc="-10" dirty="0"/>
              <a:t> </a:t>
            </a:r>
            <a:r>
              <a:rPr spc="-5" dirty="0"/>
              <a:t>of</a:t>
            </a:r>
            <a:r>
              <a:rPr spc="-10" dirty="0"/>
              <a:t> </a:t>
            </a:r>
            <a:r>
              <a:rPr dirty="0"/>
              <a:t>sentiment</a:t>
            </a:r>
            <a:r>
              <a:rPr spc="-5" dirty="0"/>
              <a:t> </a:t>
            </a:r>
            <a:r>
              <a:rPr dirty="0"/>
              <a:t>subjectivity</a:t>
            </a:r>
            <a:r>
              <a:rPr spc="-10" dirty="0"/>
              <a:t> </a:t>
            </a:r>
            <a:r>
              <a:rPr spc="-5" dirty="0"/>
              <a:t>and</a:t>
            </a:r>
            <a:r>
              <a:rPr spc="-10" dirty="0"/>
              <a:t> </a:t>
            </a:r>
            <a:r>
              <a:rPr spc="-5" dirty="0"/>
              <a:t>observe the</a:t>
            </a:r>
            <a:r>
              <a:rPr spc="-10" dirty="0"/>
              <a:t> </a:t>
            </a:r>
            <a:r>
              <a:rPr dirty="0"/>
              <a:t>maximum</a:t>
            </a:r>
            <a:r>
              <a:rPr spc="-5" dirty="0"/>
              <a:t> number</a:t>
            </a:r>
            <a:r>
              <a:rPr spc="-10" dirty="0"/>
              <a:t> </a:t>
            </a:r>
            <a:r>
              <a:rPr spc="-5" dirty="0"/>
              <a:t>of</a:t>
            </a:r>
            <a:r>
              <a:rPr spc="-10" dirty="0"/>
              <a:t> </a:t>
            </a:r>
            <a:r>
              <a:rPr dirty="0"/>
              <a:t>sentiment</a:t>
            </a:r>
            <a:r>
              <a:rPr spc="-5" dirty="0"/>
              <a:t> </a:t>
            </a:r>
            <a:r>
              <a:rPr dirty="0"/>
              <a:t>subjectivity</a:t>
            </a:r>
            <a:r>
              <a:rPr spc="-10" dirty="0"/>
              <a:t> </a:t>
            </a:r>
            <a:r>
              <a:rPr spc="-5" dirty="0"/>
              <a:t>lies</a:t>
            </a:r>
            <a:r>
              <a:rPr spc="-10" dirty="0"/>
              <a:t> </a:t>
            </a:r>
            <a:r>
              <a:rPr spc="-5" dirty="0"/>
              <a:t>between 0.4</a:t>
            </a:r>
            <a:r>
              <a:rPr spc="-10" dirty="0"/>
              <a:t> </a:t>
            </a:r>
            <a:r>
              <a:rPr spc="-5" dirty="0"/>
              <a:t>to</a:t>
            </a:r>
          </a:p>
          <a:p>
            <a:pPr marL="588645" marR="161925">
              <a:lnSpc>
                <a:spcPct val="100000"/>
              </a:lnSpc>
            </a:pPr>
            <a:r>
              <a:rPr spc="-5" dirty="0"/>
              <a:t>0.7. From this we </a:t>
            </a:r>
            <a:r>
              <a:rPr dirty="0"/>
              <a:t>can conclude </a:t>
            </a:r>
            <a:r>
              <a:rPr spc="-5" dirty="0"/>
              <a:t>that the </a:t>
            </a:r>
            <a:r>
              <a:rPr dirty="0"/>
              <a:t>maximum </a:t>
            </a:r>
            <a:r>
              <a:rPr spc="-5" dirty="0"/>
              <a:t>number of users give </a:t>
            </a:r>
            <a:r>
              <a:rPr dirty="0"/>
              <a:t>reviews </a:t>
            </a:r>
            <a:r>
              <a:rPr spc="-5" dirty="0"/>
              <a:t>to the applications, according to </a:t>
            </a:r>
            <a:r>
              <a:rPr spc="-320" dirty="0"/>
              <a:t> </a:t>
            </a:r>
            <a:r>
              <a:rPr spc="-5" dirty="0"/>
              <a:t>their</a:t>
            </a:r>
            <a:r>
              <a:rPr spc="-10" dirty="0"/>
              <a:t> </a:t>
            </a:r>
            <a:r>
              <a:rPr spc="-5" dirty="0"/>
              <a:t>experience.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2438400" y="742950"/>
            <a:ext cx="4543750" cy="3808355"/>
          </a:xfrm>
          <a:prstGeom prst="rect">
            <a:avLst/>
          </a:prstGeom>
          <a:solidFill>
            <a:srgbClr val="FFFFFF">
              <a:shade val="85000"/>
            </a:srgbClr>
          </a:solidFill>
          <a:ln w="190500" cap="sq">
            <a:solidFill>
              <a:srgbClr val="FFFFFF"/>
            </a:solidFill>
            <a:miter lim="800000"/>
          </a:ln>
          <a:effectLst>
            <a:outerShdw blurRad="50800" dist="38100" dir="8100000" algn="tr" rotWithShape="0">
              <a:prstClr val="black">
                <a:alpha val="40000"/>
              </a:prst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375" y="807165"/>
            <a:ext cx="1417955" cy="406400"/>
          </a:xfrm>
          <a:prstGeom prst="rect">
            <a:avLst/>
          </a:prstGeom>
        </p:spPr>
        <p:txBody>
          <a:bodyPr vert="horz" wrap="square" lIns="0" tIns="12700" rIns="0" bIns="0" rtlCol="0">
            <a:spAutoFit/>
          </a:bodyPr>
          <a:lstStyle/>
          <a:p>
            <a:pPr marL="12700">
              <a:lnSpc>
                <a:spcPct val="100000"/>
              </a:lnSpc>
              <a:spcBef>
                <a:spcPts val="100"/>
              </a:spcBef>
            </a:pPr>
            <a:r>
              <a:rPr sz="2500" spc="-5" dirty="0">
                <a:solidFill>
                  <a:srgbClr val="000000"/>
                </a:solidFill>
              </a:rPr>
              <a:t>Content</a:t>
            </a:r>
            <a:r>
              <a:rPr sz="2500" spc="-85" dirty="0">
                <a:solidFill>
                  <a:srgbClr val="000000"/>
                </a:solidFill>
              </a:rPr>
              <a:t> </a:t>
            </a:r>
            <a:r>
              <a:rPr sz="2500" dirty="0">
                <a:solidFill>
                  <a:srgbClr val="000000"/>
                </a:solidFill>
              </a:rPr>
              <a:t>:</a:t>
            </a:r>
            <a:endParaRPr sz="2500"/>
          </a:p>
        </p:txBody>
      </p:sp>
      <p:sp>
        <p:nvSpPr>
          <p:cNvPr id="3" name="object 3"/>
          <p:cNvSpPr txBox="1"/>
          <p:nvPr/>
        </p:nvSpPr>
        <p:spPr>
          <a:xfrm>
            <a:off x="914099" y="1220423"/>
            <a:ext cx="2470150" cy="2564805"/>
          </a:xfrm>
          <a:prstGeom prst="rect">
            <a:avLst/>
          </a:prstGeom>
        </p:spPr>
        <p:txBody>
          <a:bodyPr vert="horz" wrap="square" lIns="0" tIns="53340" rIns="0" bIns="0" rtlCol="0">
            <a:spAutoFit/>
          </a:bodyPr>
          <a:lstStyle/>
          <a:p>
            <a:pPr marL="379095" indent="-367030">
              <a:lnSpc>
                <a:spcPct val="100000"/>
              </a:lnSpc>
              <a:spcBef>
                <a:spcPts val="420"/>
              </a:spcBef>
              <a:buFont typeface="Arial"/>
              <a:buChar char="●"/>
              <a:tabLst>
                <a:tab pos="379095" algn="l"/>
                <a:tab pos="379730" algn="l"/>
              </a:tabLst>
            </a:pPr>
            <a:endParaRPr lang="en-US" sz="1800" b="1" spc="-5" dirty="0">
              <a:solidFill>
                <a:srgbClr val="134F5C"/>
              </a:solidFill>
              <a:latin typeface="Arial"/>
              <a:cs typeface="Arial"/>
            </a:endParaRPr>
          </a:p>
          <a:p>
            <a:pPr marL="379095" indent="-367030">
              <a:lnSpc>
                <a:spcPct val="100000"/>
              </a:lnSpc>
              <a:spcBef>
                <a:spcPts val="420"/>
              </a:spcBef>
              <a:buFont typeface="Arial"/>
              <a:buChar char="●"/>
              <a:tabLst>
                <a:tab pos="379095" algn="l"/>
                <a:tab pos="379730" algn="l"/>
              </a:tabLst>
            </a:pPr>
            <a:r>
              <a:rPr sz="1800" b="1" spc="-5" dirty="0">
                <a:solidFill>
                  <a:srgbClr val="134F5C"/>
                </a:solidFill>
                <a:latin typeface="Arial"/>
                <a:cs typeface="Arial"/>
              </a:rPr>
              <a:t>Abstract</a:t>
            </a:r>
            <a:endParaRPr lang="en-US" sz="1800" b="1" spc="-5" dirty="0">
              <a:solidFill>
                <a:srgbClr val="134F5C"/>
              </a:solidFill>
              <a:latin typeface="Arial"/>
              <a:cs typeface="Arial"/>
            </a:endParaRPr>
          </a:p>
          <a:p>
            <a:pPr marL="379095" indent="-367030">
              <a:lnSpc>
                <a:spcPct val="100000"/>
              </a:lnSpc>
              <a:spcBef>
                <a:spcPts val="420"/>
              </a:spcBef>
              <a:buFont typeface="Arial"/>
              <a:buChar char="●"/>
              <a:tabLst>
                <a:tab pos="379095" algn="l"/>
                <a:tab pos="379730" algn="l"/>
              </a:tabLst>
            </a:pPr>
            <a:r>
              <a:rPr lang="en-IN" b="1" spc="-5" dirty="0">
                <a:solidFill>
                  <a:srgbClr val="134F5C"/>
                </a:solidFill>
                <a:latin typeface="Arial"/>
                <a:cs typeface="Arial"/>
              </a:rPr>
              <a:t>Introduction</a:t>
            </a:r>
            <a:endParaRPr sz="1800" dirty="0">
              <a:latin typeface="Arial"/>
              <a:cs typeface="Arial"/>
            </a:endParaRPr>
          </a:p>
          <a:p>
            <a:pPr marL="379095" indent="-367030">
              <a:lnSpc>
                <a:spcPct val="100000"/>
              </a:lnSpc>
              <a:spcBef>
                <a:spcPts val="325"/>
              </a:spcBef>
              <a:buFont typeface="Arial"/>
              <a:buChar char="●"/>
              <a:tabLst>
                <a:tab pos="379095" algn="l"/>
                <a:tab pos="379730" algn="l"/>
              </a:tabLst>
            </a:pPr>
            <a:r>
              <a:rPr sz="1800" b="1" spc="-5" dirty="0">
                <a:solidFill>
                  <a:srgbClr val="134F5C"/>
                </a:solidFill>
                <a:latin typeface="Arial"/>
                <a:cs typeface="Arial"/>
              </a:rPr>
              <a:t>Problem</a:t>
            </a:r>
            <a:r>
              <a:rPr sz="1800" b="1" spc="-85" dirty="0">
                <a:solidFill>
                  <a:srgbClr val="134F5C"/>
                </a:solidFill>
                <a:latin typeface="Arial"/>
                <a:cs typeface="Arial"/>
              </a:rPr>
              <a:t> </a:t>
            </a:r>
            <a:r>
              <a:rPr sz="1800" b="1" spc="-5" dirty="0">
                <a:solidFill>
                  <a:srgbClr val="134F5C"/>
                </a:solidFill>
                <a:latin typeface="Arial"/>
                <a:cs typeface="Arial"/>
              </a:rPr>
              <a:t>Statement</a:t>
            </a:r>
            <a:endParaRPr sz="1800" dirty="0">
              <a:latin typeface="Arial"/>
              <a:cs typeface="Arial"/>
            </a:endParaRPr>
          </a:p>
          <a:p>
            <a:pPr marL="379095" indent="-367030">
              <a:lnSpc>
                <a:spcPct val="100000"/>
              </a:lnSpc>
              <a:spcBef>
                <a:spcPts val="325"/>
              </a:spcBef>
              <a:buChar char="●"/>
              <a:tabLst>
                <a:tab pos="379095" algn="l"/>
                <a:tab pos="379730" algn="l"/>
              </a:tabLst>
            </a:pPr>
            <a:r>
              <a:rPr sz="1800" b="1" spc="-5" dirty="0">
                <a:solidFill>
                  <a:srgbClr val="134F5C"/>
                </a:solidFill>
                <a:latin typeface="Arial"/>
                <a:cs typeface="Arial"/>
              </a:rPr>
              <a:t>Play</a:t>
            </a:r>
            <a:r>
              <a:rPr sz="1800" b="1" spc="-40" dirty="0">
                <a:solidFill>
                  <a:srgbClr val="134F5C"/>
                </a:solidFill>
                <a:latin typeface="Arial"/>
                <a:cs typeface="Arial"/>
              </a:rPr>
              <a:t> </a:t>
            </a:r>
            <a:r>
              <a:rPr sz="1800" b="1" spc="-5" dirty="0">
                <a:solidFill>
                  <a:srgbClr val="134F5C"/>
                </a:solidFill>
                <a:latin typeface="Arial"/>
                <a:cs typeface="Arial"/>
              </a:rPr>
              <a:t>Store</a:t>
            </a:r>
            <a:r>
              <a:rPr sz="1800" b="1" spc="-40" dirty="0">
                <a:solidFill>
                  <a:srgbClr val="134F5C"/>
                </a:solidFill>
                <a:latin typeface="Arial"/>
                <a:cs typeface="Arial"/>
              </a:rPr>
              <a:t> </a:t>
            </a:r>
            <a:r>
              <a:rPr sz="1800" b="1" spc="-5" dirty="0">
                <a:solidFill>
                  <a:srgbClr val="134F5C"/>
                </a:solidFill>
                <a:latin typeface="Arial"/>
                <a:cs typeface="Arial"/>
              </a:rPr>
              <a:t>Dataset</a:t>
            </a:r>
            <a:endParaRPr sz="1800" dirty="0">
              <a:latin typeface="Arial"/>
              <a:cs typeface="Arial"/>
            </a:endParaRPr>
          </a:p>
          <a:p>
            <a:pPr marL="379095" indent="-367030">
              <a:lnSpc>
                <a:spcPct val="100000"/>
              </a:lnSpc>
              <a:spcBef>
                <a:spcPts val="325"/>
              </a:spcBef>
              <a:buChar char="●"/>
              <a:tabLst>
                <a:tab pos="379095" algn="l"/>
                <a:tab pos="379730" algn="l"/>
              </a:tabLst>
            </a:pPr>
            <a:r>
              <a:rPr sz="1800" b="1" spc="-5" dirty="0">
                <a:solidFill>
                  <a:srgbClr val="134F5C"/>
                </a:solidFill>
                <a:latin typeface="Arial"/>
                <a:cs typeface="Arial"/>
              </a:rPr>
              <a:t>Steps</a:t>
            </a:r>
            <a:r>
              <a:rPr sz="1800" b="1" spc="-55" dirty="0">
                <a:solidFill>
                  <a:srgbClr val="134F5C"/>
                </a:solidFill>
                <a:latin typeface="Arial"/>
                <a:cs typeface="Arial"/>
              </a:rPr>
              <a:t> </a:t>
            </a:r>
            <a:r>
              <a:rPr sz="1800" b="1" spc="-5" dirty="0">
                <a:solidFill>
                  <a:srgbClr val="134F5C"/>
                </a:solidFill>
                <a:latin typeface="Arial"/>
                <a:cs typeface="Arial"/>
              </a:rPr>
              <a:t>Involved</a:t>
            </a:r>
            <a:endParaRPr sz="1800" dirty="0">
              <a:latin typeface="Arial"/>
              <a:cs typeface="Arial"/>
            </a:endParaRPr>
          </a:p>
          <a:p>
            <a:pPr marL="379095" indent="-367030">
              <a:lnSpc>
                <a:spcPct val="100000"/>
              </a:lnSpc>
              <a:spcBef>
                <a:spcPts val="325"/>
              </a:spcBef>
              <a:buChar char="●"/>
              <a:tabLst>
                <a:tab pos="379095" algn="l"/>
                <a:tab pos="379730" algn="l"/>
              </a:tabLst>
            </a:pPr>
            <a:r>
              <a:rPr sz="1800" b="1" spc="-5" dirty="0">
                <a:solidFill>
                  <a:srgbClr val="134F5C"/>
                </a:solidFill>
                <a:latin typeface="Arial"/>
                <a:cs typeface="Arial"/>
              </a:rPr>
              <a:t>Data</a:t>
            </a:r>
            <a:r>
              <a:rPr sz="1800" b="1" spc="-110" dirty="0">
                <a:solidFill>
                  <a:srgbClr val="134F5C"/>
                </a:solidFill>
                <a:latin typeface="Arial"/>
                <a:cs typeface="Arial"/>
              </a:rPr>
              <a:t> </a:t>
            </a:r>
            <a:r>
              <a:rPr sz="1800" b="1" spc="-5" dirty="0">
                <a:solidFill>
                  <a:srgbClr val="134F5C"/>
                </a:solidFill>
                <a:latin typeface="Arial"/>
                <a:cs typeface="Arial"/>
              </a:rPr>
              <a:t>Analysis</a:t>
            </a:r>
            <a:endParaRPr sz="1800" dirty="0">
              <a:latin typeface="Arial"/>
              <a:cs typeface="Arial"/>
            </a:endParaRPr>
          </a:p>
          <a:p>
            <a:pPr marL="379095" indent="-367030">
              <a:lnSpc>
                <a:spcPct val="100000"/>
              </a:lnSpc>
              <a:spcBef>
                <a:spcPts val="320"/>
              </a:spcBef>
              <a:buChar char="●"/>
              <a:tabLst>
                <a:tab pos="379095" algn="l"/>
                <a:tab pos="379730" algn="l"/>
              </a:tabLst>
            </a:pPr>
            <a:r>
              <a:rPr sz="1800" b="1" spc="-5" dirty="0">
                <a:solidFill>
                  <a:srgbClr val="134F5C"/>
                </a:solidFill>
                <a:latin typeface="Arial"/>
                <a:cs typeface="Arial"/>
              </a:rPr>
              <a:t>Conclusion</a:t>
            </a:r>
            <a:endParaRPr sz="18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775" y="496265"/>
            <a:ext cx="1506220" cy="406400"/>
          </a:xfrm>
          <a:prstGeom prst="rect">
            <a:avLst/>
          </a:prstGeom>
        </p:spPr>
        <p:txBody>
          <a:bodyPr vert="horz" wrap="square" lIns="0" tIns="12700" rIns="0" bIns="0" rtlCol="0">
            <a:spAutoFit/>
          </a:bodyPr>
          <a:lstStyle/>
          <a:p>
            <a:pPr marL="12700">
              <a:lnSpc>
                <a:spcPct val="100000"/>
              </a:lnSpc>
              <a:spcBef>
                <a:spcPts val="100"/>
              </a:spcBef>
            </a:pPr>
            <a:r>
              <a:rPr sz="2500" spc="-5" dirty="0">
                <a:solidFill>
                  <a:srgbClr val="000000"/>
                </a:solidFill>
              </a:rPr>
              <a:t>Abstract</a:t>
            </a:r>
            <a:r>
              <a:rPr sz="2500" spc="-85" dirty="0">
                <a:solidFill>
                  <a:srgbClr val="000000"/>
                </a:solidFill>
              </a:rPr>
              <a:t> </a:t>
            </a:r>
            <a:r>
              <a:rPr sz="2500" dirty="0">
                <a:solidFill>
                  <a:srgbClr val="000000"/>
                </a:solidFill>
              </a:rPr>
              <a:t>:</a:t>
            </a:r>
            <a:endParaRPr sz="2500"/>
          </a:p>
        </p:txBody>
      </p:sp>
      <p:sp>
        <p:nvSpPr>
          <p:cNvPr id="3" name="object 3"/>
          <p:cNvSpPr txBox="1"/>
          <p:nvPr/>
        </p:nvSpPr>
        <p:spPr>
          <a:xfrm>
            <a:off x="388775" y="1242771"/>
            <a:ext cx="8211820" cy="3042920"/>
          </a:xfrm>
          <a:prstGeom prst="rect">
            <a:avLst/>
          </a:prstGeom>
        </p:spPr>
        <p:txBody>
          <a:bodyPr vert="horz" wrap="square" lIns="0" tIns="12700" rIns="0" bIns="0" rtlCol="0">
            <a:spAutoFit/>
          </a:bodyPr>
          <a:lstStyle/>
          <a:p>
            <a:pPr marL="12700" marR="78740">
              <a:lnSpc>
                <a:spcPct val="100000"/>
              </a:lnSpc>
              <a:spcBef>
                <a:spcPts val="100"/>
              </a:spcBef>
            </a:pPr>
            <a:r>
              <a:rPr sz="1800" spc="-5" dirty="0">
                <a:solidFill>
                  <a:srgbClr val="134F5C"/>
                </a:solidFill>
                <a:latin typeface="Arial MT"/>
                <a:cs typeface="Arial MT"/>
              </a:rPr>
              <a:t>Google Play Store and formerly Android </a:t>
            </a:r>
            <a:r>
              <a:rPr sz="1800" dirty="0">
                <a:solidFill>
                  <a:srgbClr val="134F5C"/>
                </a:solidFill>
                <a:latin typeface="Arial MT"/>
                <a:cs typeface="Arial MT"/>
              </a:rPr>
              <a:t>Market, </a:t>
            </a:r>
            <a:r>
              <a:rPr sz="1800" spc="-5" dirty="0">
                <a:solidFill>
                  <a:srgbClr val="134F5C"/>
                </a:solidFill>
                <a:latin typeface="Arial MT"/>
                <a:cs typeface="Arial MT"/>
              </a:rPr>
              <a:t>developed by Google. It </a:t>
            </a:r>
            <a:r>
              <a:rPr sz="1800" dirty="0">
                <a:solidFill>
                  <a:srgbClr val="134F5C"/>
                </a:solidFill>
                <a:latin typeface="Arial MT"/>
                <a:cs typeface="Arial MT"/>
              </a:rPr>
              <a:t>serves </a:t>
            </a:r>
            <a:r>
              <a:rPr sz="1800" spc="-490" dirty="0">
                <a:solidFill>
                  <a:srgbClr val="134F5C"/>
                </a:solidFill>
                <a:latin typeface="Arial MT"/>
                <a:cs typeface="Arial MT"/>
              </a:rPr>
              <a:t> </a:t>
            </a:r>
            <a:r>
              <a:rPr sz="1800" spc="-5" dirty="0">
                <a:solidFill>
                  <a:srgbClr val="134F5C"/>
                </a:solidFill>
                <a:latin typeface="Arial MT"/>
                <a:cs typeface="Arial MT"/>
              </a:rPr>
              <a:t>as the </a:t>
            </a:r>
            <a:r>
              <a:rPr sz="1800" spc="-10" dirty="0">
                <a:solidFill>
                  <a:srgbClr val="134F5C"/>
                </a:solidFill>
                <a:latin typeface="Arial MT"/>
                <a:cs typeface="Arial MT"/>
              </a:rPr>
              <a:t>official </a:t>
            </a:r>
            <a:r>
              <a:rPr sz="1800" spc="-5" dirty="0">
                <a:solidFill>
                  <a:srgbClr val="134F5C"/>
                </a:solidFill>
                <a:latin typeface="Arial MT"/>
                <a:cs typeface="Arial MT"/>
              </a:rPr>
              <a:t>app </a:t>
            </a:r>
            <a:r>
              <a:rPr sz="1800" dirty="0">
                <a:solidFill>
                  <a:srgbClr val="134F5C"/>
                </a:solidFill>
                <a:latin typeface="Arial MT"/>
                <a:cs typeface="Arial MT"/>
              </a:rPr>
              <a:t>store </a:t>
            </a:r>
            <a:r>
              <a:rPr sz="1800" spc="-5" dirty="0">
                <a:solidFill>
                  <a:srgbClr val="134F5C"/>
                </a:solidFill>
                <a:latin typeface="Arial MT"/>
                <a:cs typeface="Arial MT"/>
              </a:rPr>
              <a:t>for </a:t>
            </a:r>
            <a:r>
              <a:rPr sz="1800" dirty="0">
                <a:solidFill>
                  <a:srgbClr val="134F5C"/>
                </a:solidFill>
                <a:latin typeface="Arial MT"/>
                <a:cs typeface="Arial MT"/>
              </a:rPr>
              <a:t>certified </a:t>
            </a:r>
            <a:r>
              <a:rPr sz="1800" spc="-5" dirty="0">
                <a:solidFill>
                  <a:srgbClr val="134F5C"/>
                </a:solidFill>
                <a:latin typeface="Arial MT"/>
                <a:cs typeface="Arial MT"/>
              </a:rPr>
              <a:t>devices </a:t>
            </a:r>
            <a:r>
              <a:rPr sz="1800" dirty="0">
                <a:solidFill>
                  <a:srgbClr val="134F5C"/>
                </a:solidFill>
                <a:latin typeface="Arial MT"/>
                <a:cs typeface="Arial MT"/>
              </a:rPr>
              <a:t>running </a:t>
            </a:r>
            <a:r>
              <a:rPr sz="1800" spc="-5" dirty="0">
                <a:solidFill>
                  <a:srgbClr val="134F5C"/>
                </a:solidFill>
                <a:latin typeface="Arial MT"/>
                <a:cs typeface="Arial MT"/>
              </a:rPr>
              <a:t>on the Android operating </a:t>
            </a:r>
            <a:r>
              <a:rPr sz="1800" dirty="0">
                <a:solidFill>
                  <a:srgbClr val="134F5C"/>
                </a:solidFill>
                <a:latin typeface="Arial MT"/>
                <a:cs typeface="Arial MT"/>
              </a:rPr>
              <a:t> system, </a:t>
            </a:r>
            <a:r>
              <a:rPr sz="1800" spc="-5" dirty="0">
                <a:solidFill>
                  <a:srgbClr val="134F5C"/>
                </a:solidFill>
                <a:latin typeface="Arial MT"/>
                <a:cs typeface="Arial MT"/>
              </a:rPr>
              <a:t>It is allowing users to browse and download applications developed with </a:t>
            </a:r>
            <a:r>
              <a:rPr sz="1800" spc="-490" dirty="0">
                <a:solidFill>
                  <a:srgbClr val="134F5C"/>
                </a:solidFill>
                <a:latin typeface="Arial MT"/>
                <a:cs typeface="Arial MT"/>
              </a:rPr>
              <a:t> </a:t>
            </a:r>
            <a:r>
              <a:rPr sz="1800" spc="-5" dirty="0">
                <a:solidFill>
                  <a:srgbClr val="134F5C"/>
                </a:solidFill>
                <a:latin typeface="Arial MT"/>
                <a:cs typeface="Arial MT"/>
              </a:rPr>
              <a:t>the</a:t>
            </a:r>
            <a:r>
              <a:rPr sz="1800" spc="-110" dirty="0">
                <a:solidFill>
                  <a:srgbClr val="134F5C"/>
                </a:solidFill>
                <a:latin typeface="Arial MT"/>
                <a:cs typeface="Arial MT"/>
              </a:rPr>
              <a:t> </a:t>
            </a:r>
            <a:r>
              <a:rPr sz="1800" spc="-5" dirty="0">
                <a:solidFill>
                  <a:srgbClr val="134F5C"/>
                </a:solidFill>
                <a:latin typeface="Arial MT"/>
                <a:cs typeface="Arial MT"/>
              </a:rPr>
              <a:t>Android</a:t>
            </a:r>
            <a:r>
              <a:rPr sz="1800" spc="-15" dirty="0">
                <a:solidFill>
                  <a:srgbClr val="134F5C"/>
                </a:solidFill>
                <a:latin typeface="Arial MT"/>
                <a:cs typeface="Arial MT"/>
              </a:rPr>
              <a:t> </a:t>
            </a:r>
            <a:r>
              <a:rPr sz="1800" dirty="0">
                <a:solidFill>
                  <a:srgbClr val="134F5C"/>
                </a:solidFill>
                <a:latin typeface="Arial MT"/>
                <a:cs typeface="Arial MT"/>
              </a:rPr>
              <a:t>software</a:t>
            </a:r>
            <a:r>
              <a:rPr sz="1800" spc="-10" dirty="0">
                <a:solidFill>
                  <a:srgbClr val="134F5C"/>
                </a:solidFill>
                <a:latin typeface="Arial MT"/>
                <a:cs typeface="Arial MT"/>
              </a:rPr>
              <a:t> </a:t>
            </a:r>
            <a:r>
              <a:rPr sz="1800" spc="-5" dirty="0">
                <a:solidFill>
                  <a:srgbClr val="134F5C"/>
                </a:solidFill>
                <a:latin typeface="Arial MT"/>
                <a:cs typeface="Arial MT"/>
              </a:rPr>
              <a:t>development</a:t>
            </a:r>
            <a:r>
              <a:rPr sz="1800" spc="-10" dirty="0">
                <a:solidFill>
                  <a:srgbClr val="134F5C"/>
                </a:solidFill>
                <a:latin typeface="Arial MT"/>
                <a:cs typeface="Arial MT"/>
              </a:rPr>
              <a:t> </a:t>
            </a:r>
            <a:r>
              <a:rPr sz="1800" dirty="0">
                <a:solidFill>
                  <a:srgbClr val="134F5C"/>
                </a:solidFill>
                <a:latin typeface="Arial MT"/>
                <a:cs typeface="Arial MT"/>
              </a:rPr>
              <a:t>kit</a:t>
            </a:r>
            <a:r>
              <a:rPr sz="1800" spc="-5" dirty="0">
                <a:solidFill>
                  <a:srgbClr val="134F5C"/>
                </a:solidFill>
                <a:latin typeface="Arial MT"/>
                <a:cs typeface="Arial MT"/>
              </a:rPr>
              <a:t> </a:t>
            </a:r>
            <a:r>
              <a:rPr sz="1800" dirty="0">
                <a:solidFill>
                  <a:srgbClr val="134F5C"/>
                </a:solidFill>
                <a:latin typeface="Arial MT"/>
                <a:cs typeface="Arial MT"/>
              </a:rPr>
              <a:t>(SDK)</a:t>
            </a:r>
            <a:r>
              <a:rPr sz="1800" spc="-10" dirty="0">
                <a:solidFill>
                  <a:srgbClr val="134F5C"/>
                </a:solidFill>
                <a:latin typeface="Arial MT"/>
                <a:cs typeface="Arial MT"/>
              </a:rPr>
              <a:t> </a:t>
            </a:r>
            <a:r>
              <a:rPr sz="1800" spc="-5" dirty="0">
                <a:solidFill>
                  <a:srgbClr val="134F5C"/>
                </a:solidFill>
                <a:latin typeface="Arial MT"/>
                <a:cs typeface="Arial MT"/>
              </a:rPr>
              <a:t>and</a:t>
            </a:r>
            <a:r>
              <a:rPr sz="1800" spc="-10" dirty="0">
                <a:solidFill>
                  <a:srgbClr val="134F5C"/>
                </a:solidFill>
                <a:latin typeface="Arial MT"/>
                <a:cs typeface="Arial MT"/>
              </a:rPr>
              <a:t> </a:t>
            </a:r>
            <a:r>
              <a:rPr sz="1800" spc="-5" dirty="0">
                <a:solidFill>
                  <a:srgbClr val="134F5C"/>
                </a:solidFill>
                <a:latin typeface="Arial MT"/>
                <a:cs typeface="Arial MT"/>
              </a:rPr>
              <a:t>published</a:t>
            </a:r>
            <a:r>
              <a:rPr sz="1800" spc="-10" dirty="0">
                <a:solidFill>
                  <a:srgbClr val="134F5C"/>
                </a:solidFill>
                <a:latin typeface="Arial MT"/>
                <a:cs typeface="Arial MT"/>
              </a:rPr>
              <a:t> </a:t>
            </a:r>
            <a:r>
              <a:rPr sz="1800" spc="-5" dirty="0">
                <a:solidFill>
                  <a:srgbClr val="134F5C"/>
                </a:solidFill>
                <a:latin typeface="Arial MT"/>
                <a:cs typeface="Arial MT"/>
              </a:rPr>
              <a:t>through</a:t>
            </a:r>
            <a:r>
              <a:rPr sz="1800" spc="-10" dirty="0">
                <a:solidFill>
                  <a:srgbClr val="134F5C"/>
                </a:solidFill>
                <a:latin typeface="Arial MT"/>
                <a:cs typeface="Arial MT"/>
              </a:rPr>
              <a:t> </a:t>
            </a:r>
            <a:r>
              <a:rPr sz="1800" spc="-5" dirty="0">
                <a:solidFill>
                  <a:srgbClr val="134F5C"/>
                </a:solidFill>
                <a:latin typeface="Arial MT"/>
                <a:cs typeface="Arial MT"/>
              </a:rPr>
              <a:t>Google.</a:t>
            </a:r>
            <a:endParaRPr sz="1800" dirty="0">
              <a:latin typeface="Arial MT"/>
              <a:cs typeface="Arial MT"/>
            </a:endParaRPr>
          </a:p>
          <a:p>
            <a:pPr marL="12700" marR="123825">
              <a:lnSpc>
                <a:spcPct val="100000"/>
              </a:lnSpc>
            </a:pPr>
            <a:r>
              <a:rPr sz="1800" spc="-5" dirty="0">
                <a:solidFill>
                  <a:srgbClr val="134F5C"/>
                </a:solidFill>
                <a:latin typeface="Arial MT"/>
                <a:cs typeface="Arial MT"/>
              </a:rPr>
              <a:t>Google Play also </a:t>
            </a:r>
            <a:r>
              <a:rPr sz="1800" dirty="0">
                <a:solidFill>
                  <a:srgbClr val="134F5C"/>
                </a:solidFill>
                <a:latin typeface="Arial MT"/>
                <a:cs typeface="Arial MT"/>
              </a:rPr>
              <a:t>serves </a:t>
            </a:r>
            <a:r>
              <a:rPr sz="1800" spc="-5" dirty="0">
                <a:solidFill>
                  <a:srgbClr val="134F5C"/>
                </a:solidFill>
                <a:latin typeface="Arial MT"/>
                <a:cs typeface="Arial MT"/>
              </a:rPr>
              <a:t>as </a:t>
            </a:r>
            <a:r>
              <a:rPr sz="1800" dirty="0">
                <a:solidFill>
                  <a:srgbClr val="134F5C"/>
                </a:solidFill>
                <a:latin typeface="Arial MT"/>
                <a:cs typeface="Arial MT"/>
              </a:rPr>
              <a:t>a </a:t>
            </a:r>
            <a:r>
              <a:rPr sz="1800" spc="-5" dirty="0">
                <a:solidFill>
                  <a:srgbClr val="134F5C"/>
                </a:solidFill>
                <a:latin typeface="Arial MT"/>
                <a:cs typeface="Arial MT"/>
              </a:rPr>
              <a:t>digital </a:t>
            </a:r>
            <a:r>
              <a:rPr sz="1800" dirty="0">
                <a:solidFill>
                  <a:srgbClr val="134F5C"/>
                </a:solidFill>
                <a:latin typeface="Arial MT"/>
                <a:cs typeface="Arial MT"/>
              </a:rPr>
              <a:t>media store, </a:t>
            </a:r>
            <a:r>
              <a:rPr sz="1800" spc="-10" dirty="0">
                <a:solidFill>
                  <a:srgbClr val="134F5C"/>
                </a:solidFill>
                <a:latin typeface="Arial MT"/>
                <a:cs typeface="Arial MT"/>
              </a:rPr>
              <a:t>offering </a:t>
            </a:r>
            <a:r>
              <a:rPr sz="1800" dirty="0">
                <a:solidFill>
                  <a:srgbClr val="134F5C"/>
                </a:solidFill>
                <a:latin typeface="Arial MT"/>
                <a:cs typeface="Arial MT"/>
              </a:rPr>
              <a:t>music, </a:t>
            </a:r>
            <a:r>
              <a:rPr sz="1800" spc="-5" dirty="0">
                <a:solidFill>
                  <a:srgbClr val="134F5C"/>
                </a:solidFill>
                <a:latin typeface="Arial MT"/>
                <a:cs typeface="Arial MT"/>
              </a:rPr>
              <a:t>books, </a:t>
            </a:r>
            <a:r>
              <a:rPr sz="1800" dirty="0">
                <a:solidFill>
                  <a:srgbClr val="134F5C"/>
                </a:solidFill>
                <a:latin typeface="Arial MT"/>
                <a:cs typeface="Arial MT"/>
              </a:rPr>
              <a:t>movies, </a:t>
            </a:r>
            <a:r>
              <a:rPr sz="1800" spc="-490" dirty="0">
                <a:solidFill>
                  <a:srgbClr val="134F5C"/>
                </a:solidFill>
                <a:latin typeface="Arial MT"/>
                <a:cs typeface="Arial MT"/>
              </a:rPr>
              <a:t> </a:t>
            </a:r>
            <a:r>
              <a:rPr sz="1800" spc="-5" dirty="0">
                <a:solidFill>
                  <a:srgbClr val="134F5C"/>
                </a:solidFill>
                <a:latin typeface="Arial MT"/>
                <a:cs typeface="Arial MT"/>
              </a:rPr>
              <a:t>and</a:t>
            </a:r>
            <a:r>
              <a:rPr sz="1800" spc="-10" dirty="0">
                <a:solidFill>
                  <a:srgbClr val="134F5C"/>
                </a:solidFill>
                <a:latin typeface="Arial MT"/>
                <a:cs typeface="Arial MT"/>
              </a:rPr>
              <a:t> </a:t>
            </a:r>
            <a:r>
              <a:rPr sz="1800" spc="-5" dirty="0">
                <a:solidFill>
                  <a:srgbClr val="134F5C"/>
                </a:solidFill>
                <a:latin typeface="Arial MT"/>
                <a:cs typeface="Arial MT"/>
              </a:rPr>
              <a:t>television programs.</a:t>
            </a:r>
            <a:endParaRPr sz="1800" dirty="0">
              <a:latin typeface="Arial MT"/>
              <a:cs typeface="Arial MT"/>
            </a:endParaRPr>
          </a:p>
          <a:p>
            <a:pPr>
              <a:lnSpc>
                <a:spcPct val="100000"/>
              </a:lnSpc>
            </a:pPr>
            <a:endParaRPr sz="2000" dirty="0">
              <a:latin typeface="Arial MT"/>
              <a:cs typeface="Arial MT"/>
            </a:endParaRPr>
          </a:p>
          <a:p>
            <a:pPr>
              <a:lnSpc>
                <a:spcPct val="100000"/>
              </a:lnSpc>
              <a:spcBef>
                <a:spcPts val="5"/>
              </a:spcBef>
            </a:pPr>
            <a:endParaRPr sz="1750" dirty="0">
              <a:latin typeface="Arial MT"/>
              <a:cs typeface="Arial MT"/>
            </a:endParaRPr>
          </a:p>
          <a:p>
            <a:pPr marL="12700" marR="5080">
              <a:lnSpc>
                <a:spcPct val="100000"/>
              </a:lnSpc>
            </a:pPr>
            <a:r>
              <a:rPr sz="1800" spc="-5" dirty="0">
                <a:solidFill>
                  <a:srgbClr val="134F5C"/>
                </a:solidFill>
                <a:latin typeface="Arial MT"/>
                <a:cs typeface="Arial MT"/>
              </a:rPr>
              <a:t>Google Play featured </a:t>
            </a:r>
            <a:r>
              <a:rPr sz="1800" dirty="0">
                <a:solidFill>
                  <a:srgbClr val="134F5C"/>
                </a:solidFill>
                <a:latin typeface="Arial MT"/>
                <a:cs typeface="Arial MT"/>
              </a:rPr>
              <a:t>more </a:t>
            </a:r>
            <a:r>
              <a:rPr sz="1800" spc="-5" dirty="0">
                <a:solidFill>
                  <a:srgbClr val="134F5C"/>
                </a:solidFill>
                <a:latin typeface="Arial MT"/>
                <a:cs typeface="Arial MT"/>
              </a:rPr>
              <a:t>than 3.5 </a:t>
            </a:r>
            <a:r>
              <a:rPr sz="1800" dirty="0">
                <a:solidFill>
                  <a:srgbClr val="134F5C"/>
                </a:solidFill>
                <a:latin typeface="Arial MT"/>
                <a:cs typeface="Arial MT"/>
              </a:rPr>
              <a:t>million </a:t>
            </a:r>
            <a:r>
              <a:rPr sz="1800" spc="-5" dirty="0">
                <a:solidFill>
                  <a:srgbClr val="134F5C"/>
                </a:solidFill>
                <a:latin typeface="Arial MT"/>
                <a:cs typeface="Arial MT"/>
              </a:rPr>
              <a:t>Android applications. Android </a:t>
            </a:r>
            <a:r>
              <a:rPr sz="1800" dirty="0">
                <a:solidFill>
                  <a:srgbClr val="134F5C"/>
                </a:solidFill>
                <a:latin typeface="Arial MT"/>
                <a:cs typeface="Arial MT"/>
              </a:rPr>
              <a:t>Market </a:t>
            </a:r>
            <a:r>
              <a:rPr sz="1800" spc="5" dirty="0">
                <a:solidFill>
                  <a:srgbClr val="134F5C"/>
                </a:solidFill>
                <a:latin typeface="Arial MT"/>
                <a:cs typeface="Arial MT"/>
              </a:rPr>
              <a:t> </a:t>
            </a:r>
            <a:r>
              <a:rPr sz="1800" spc="-5" dirty="0">
                <a:solidFill>
                  <a:srgbClr val="134F5C"/>
                </a:solidFill>
                <a:latin typeface="Arial MT"/>
                <a:cs typeface="Arial MT"/>
              </a:rPr>
              <a:t>was announced by Google on August 28, 2008, and was </a:t>
            </a:r>
            <a:r>
              <a:rPr sz="1800" dirty="0">
                <a:solidFill>
                  <a:srgbClr val="134F5C"/>
                </a:solidFill>
                <a:latin typeface="Arial MT"/>
                <a:cs typeface="Arial MT"/>
              </a:rPr>
              <a:t>made </a:t>
            </a:r>
            <a:r>
              <a:rPr sz="1800" spc="-5" dirty="0">
                <a:solidFill>
                  <a:srgbClr val="134F5C"/>
                </a:solidFill>
                <a:latin typeface="Arial MT"/>
                <a:cs typeface="Arial MT"/>
              </a:rPr>
              <a:t>available to users </a:t>
            </a:r>
            <a:r>
              <a:rPr sz="1800" spc="-490" dirty="0">
                <a:solidFill>
                  <a:srgbClr val="134F5C"/>
                </a:solidFill>
                <a:latin typeface="Arial MT"/>
                <a:cs typeface="Arial MT"/>
              </a:rPr>
              <a:t> </a:t>
            </a:r>
            <a:r>
              <a:rPr sz="1800" spc="-5" dirty="0">
                <a:solidFill>
                  <a:srgbClr val="134F5C"/>
                </a:solidFill>
                <a:latin typeface="Arial MT"/>
                <a:cs typeface="Arial MT"/>
              </a:rPr>
              <a:t>on</a:t>
            </a:r>
            <a:r>
              <a:rPr sz="1800" spc="-10" dirty="0">
                <a:solidFill>
                  <a:srgbClr val="134F5C"/>
                </a:solidFill>
                <a:latin typeface="Arial MT"/>
                <a:cs typeface="Arial MT"/>
              </a:rPr>
              <a:t> </a:t>
            </a:r>
            <a:r>
              <a:rPr sz="1800" spc="-5" dirty="0">
                <a:solidFill>
                  <a:srgbClr val="134F5C"/>
                </a:solidFill>
                <a:latin typeface="Arial MT"/>
                <a:cs typeface="Arial MT"/>
              </a:rPr>
              <a:t>October 22.</a:t>
            </a:r>
            <a:endParaRPr sz="18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999B-34BE-CBDF-3390-81FCCFB13D5F}"/>
              </a:ext>
            </a:extLst>
          </p:cNvPr>
          <p:cNvSpPr>
            <a:spLocks noGrp="1"/>
          </p:cNvSpPr>
          <p:nvPr>
            <p:ph type="title"/>
          </p:nvPr>
        </p:nvSpPr>
        <p:spPr>
          <a:xfrm>
            <a:off x="397521" y="318239"/>
            <a:ext cx="8348957" cy="553998"/>
          </a:xfrm>
        </p:spPr>
        <p:txBody>
          <a:bodyPr/>
          <a:lstStyle/>
          <a:p>
            <a:pPr algn="ctr"/>
            <a:r>
              <a:rPr lang="en-US" sz="3600" dirty="0"/>
              <a:t>Introduction</a:t>
            </a:r>
            <a:endParaRPr lang="en-IN" sz="3600" dirty="0"/>
          </a:p>
        </p:txBody>
      </p:sp>
      <p:sp>
        <p:nvSpPr>
          <p:cNvPr id="3" name="Text Placeholder 2">
            <a:extLst>
              <a:ext uri="{FF2B5EF4-FFF2-40B4-BE49-F238E27FC236}">
                <a16:creationId xmlns:a16="http://schemas.microsoft.com/office/drawing/2014/main" id="{4B9D401E-3B3D-2CC3-1E28-656964726066}"/>
              </a:ext>
            </a:extLst>
          </p:cNvPr>
          <p:cNvSpPr>
            <a:spLocks noGrp="1"/>
          </p:cNvSpPr>
          <p:nvPr>
            <p:ph type="body" idx="1"/>
          </p:nvPr>
        </p:nvSpPr>
        <p:spPr>
          <a:xfrm>
            <a:off x="228600" y="1201079"/>
            <a:ext cx="8322317" cy="3693319"/>
          </a:xfrm>
        </p:spPr>
        <p:txBody>
          <a:bodyPr/>
          <a:lstStyle/>
          <a:p>
            <a:pPr marL="285750" indent="-285750">
              <a:buFont typeface="Arial" panose="020B0604020202020204" pitchFamily="34" charset="0"/>
              <a:buChar char="•"/>
            </a:pPr>
            <a:r>
              <a:rPr lang="en-US" sz="1600" b="0" i="0" dirty="0">
                <a:solidFill>
                  <a:schemeClr val="tx1"/>
                </a:solidFill>
                <a:effectLst/>
                <a:latin typeface="Roboto" panose="02000000000000000000" pitchFamily="2" charset="0"/>
              </a:rPr>
              <a:t>In today's era the Google Play Store is the largest and most popular android app store. </a:t>
            </a:r>
          </a:p>
          <a:p>
            <a:pPr marL="285750" indent="-285750">
              <a:buFont typeface="Arial" panose="020B0604020202020204" pitchFamily="34" charset="0"/>
              <a:buChar char="•"/>
            </a:pPr>
            <a:r>
              <a:rPr lang="en-US" sz="1600" b="0" i="0" dirty="0">
                <a:solidFill>
                  <a:schemeClr val="tx1"/>
                </a:solidFill>
                <a:effectLst/>
                <a:latin typeface="Roboto" panose="02000000000000000000" pitchFamily="2" charset="0"/>
              </a:rPr>
              <a:t>It is flooded with millions of application and it provides wide collection of data on features like rating, price, no of downloads &amp; app descriptions . </a:t>
            </a:r>
          </a:p>
          <a:p>
            <a:pPr marL="285750" indent="-285750">
              <a:buFont typeface="Arial" panose="020B0604020202020204" pitchFamily="34" charset="0"/>
              <a:buChar char="•"/>
            </a:pPr>
            <a:r>
              <a:rPr lang="en-US" sz="1600" b="0" i="0" dirty="0">
                <a:solidFill>
                  <a:schemeClr val="tx1"/>
                </a:solidFill>
                <a:effectLst/>
                <a:latin typeface="Roboto" panose="02000000000000000000" pitchFamily="2" charset="0"/>
              </a:rPr>
              <a:t>Many app are being developed as apps are easy to create and its lucrative.</a:t>
            </a:r>
          </a:p>
          <a:p>
            <a:r>
              <a:rPr lang="en-US" sz="1600" b="0" i="0" dirty="0">
                <a:solidFill>
                  <a:schemeClr val="tx1"/>
                </a:solidFill>
                <a:effectLst/>
                <a:latin typeface="Roboto" panose="02000000000000000000" pitchFamily="2" charset="0"/>
              </a:rPr>
              <a:t>     But it is important for developers to know which apps are loved by customers and</a:t>
            </a:r>
          </a:p>
          <a:p>
            <a:r>
              <a:rPr lang="en-US" sz="1600" b="0" i="0" dirty="0">
                <a:solidFill>
                  <a:schemeClr val="tx1"/>
                </a:solidFill>
                <a:effectLst/>
                <a:latin typeface="Roboto" panose="02000000000000000000" pitchFamily="2" charset="0"/>
              </a:rPr>
              <a:t>      trending in market so that he develop only those apps and also there is high </a:t>
            </a:r>
          </a:p>
          <a:p>
            <a:r>
              <a:rPr lang="en-US" sz="1600" dirty="0">
                <a:solidFill>
                  <a:schemeClr val="tx1"/>
                </a:solidFill>
                <a:latin typeface="Roboto" panose="02000000000000000000" pitchFamily="2" charset="0"/>
              </a:rPr>
              <a:t>      </a:t>
            </a:r>
            <a:r>
              <a:rPr lang="en-US" sz="1600" b="0" i="0" dirty="0">
                <a:solidFill>
                  <a:schemeClr val="tx1"/>
                </a:solidFill>
                <a:effectLst/>
                <a:latin typeface="Roboto" panose="02000000000000000000" pitchFamily="2" charset="0"/>
              </a:rPr>
              <a:t>completion   between app providers producing similar application . </a:t>
            </a:r>
          </a:p>
          <a:p>
            <a:pPr marL="285750" indent="-285750">
              <a:buFont typeface="Arial" panose="020B0604020202020204" pitchFamily="34" charset="0"/>
              <a:buChar char="•"/>
            </a:pPr>
            <a:r>
              <a:rPr lang="en-US" sz="1600" b="0" i="0" dirty="0">
                <a:solidFill>
                  <a:schemeClr val="tx1"/>
                </a:solidFill>
                <a:effectLst/>
                <a:latin typeface="Roboto" panose="02000000000000000000" pitchFamily="2" charset="0"/>
              </a:rPr>
              <a:t>Analyzing customer needs is one of the bizarre takes in the business world today. </a:t>
            </a:r>
          </a:p>
          <a:p>
            <a:pPr marL="285750" indent="-285750">
              <a:buFont typeface="Arial" panose="020B0604020202020204" pitchFamily="34" charset="0"/>
              <a:buChar char="•"/>
            </a:pPr>
            <a:r>
              <a:rPr lang="en-US" sz="1600" b="0" i="0" dirty="0">
                <a:solidFill>
                  <a:schemeClr val="tx1"/>
                </a:solidFill>
                <a:effectLst/>
                <a:latin typeface="Roboto" panose="02000000000000000000" pitchFamily="2" charset="0"/>
              </a:rPr>
              <a:t>Hence proposing analyze data to developer that what customer is likely to download which category got the maximum download this all plays crucial role in app development. </a:t>
            </a:r>
          </a:p>
          <a:p>
            <a:pPr marL="285750" indent="-285750">
              <a:buFont typeface="Arial" panose="020B0604020202020204" pitchFamily="34" charset="0"/>
              <a:buChar char="•"/>
            </a:pPr>
            <a:r>
              <a:rPr lang="en-US" sz="1600" b="0" i="0" dirty="0">
                <a:solidFill>
                  <a:schemeClr val="tx1"/>
                </a:solidFill>
                <a:effectLst/>
                <a:latin typeface="Roboto" panose="02000000000000000000" pitchFamily="2" charset="0"/>
              </a:rPr>
              <a:t>Generally, customers downloads apps depending on number of downloads , positive reviews ,negative reviews, rating and comments. </a:t>
            </a:r>
          </a:p>
          <a:p>
            <a:pPr marL="285750" indent="-285750">
              <a:buFont typeface="Arial" panose="020B0604020202020204" pitchFamily="34" charset="0"/>
              <a:buChar char="•"/>
            </a:pPr>
            <a:r>
              <a:rPr lang="en-US" sz="1600" b="0" i="0" dirty="0">
                <a:solidFill>
                  <a:schemeClr val="tx1"/>
                </a:solidFill>
                <a:effectLst/>
                <a:latin typeface="Roboto" panose="02000000000000000000" pitchFamily="2" charset="0"/>
              </a:rPr>
              <a:t>In this project we have to above scenarios and help developers to which kind of app people really like.</a:t>
            </a:r>
            <a:endParaRPr lang="en-IN" sz="1600" dirty="0">
              <a:solidFill>
                <a:schemeClr val="tx1"/>
              </a:solidFill>
            </a:endParaRPr>
          </a:p>
        </p:txBody>
      </p:sp>
    </p:spTree>
    <p:extLst>
      <p:ext uri="{BB962C8B-B14F-4D97-AF65-F5344CB8AC3E}">
        <p14:creationId xmlns:p14="http://schemas.microsoft.com/office/powerpoint/2010/main" val="153203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7889"/>
            <a:ext cx="2418715" cy="330200"/>
          </a:xfrm>
          <a:prstGeom prst="rect">
            <a:avLst/>
          </a:prstGeom>
        </p:spPr>
        <p:txBody>
          <a:bodyPr vert="horz" wrap="square" lIns="0" tIns="12700" rIns="0" bIns="0" rtlCol="0">
            <a:spAutoFit/>
          </a:bodyPr>
          <a:lstStyle/>
          <a:p>
            <a:pPr marL="12700">
              <a:lnSpc>
                <a:spcPct val="100000"/>
              </a:lnSpc>
              <a:spcBef>
                <a:spcPts val="100"/>
              </a:spcBef>
            </a:pPr>
            <a:r>
              <a:rPr spc="-5" dirty="0"/>
              <a:t>Problem</a:t>
            </a:r>
            <a:r>
              <a:rPr spc="-90" dirty="0"/>
              <a:t> </a:t>
            </a:r>
            <a:r>
              <a:rPr spc="-5" dirty="0"/>
              <a:t>Statement:</a:t>
            </a:r>
          </a:p>
        </p:txBody>
      </p:sp>
      <p:sp>
        <p:nvSpPr>
          <p:cNvPr id="3" name="object 3"/>
          <p:cNvSpPr txBox="1"/>
          <p:nvPr/>
        </p:nvSpPr>
        <p:spPr>
          <a:xfrm>
            <a:off x="384725" y="1175208"/>
            <a:ext cx="8312150" cy="2865120"/>
          </a:xfrm>
          <a:prstGeom prst="rect">
            <a:avLst/>
          </a:prstGeom>
        </p:spPr>
        <p:txBody>
          <a:bodyPr vert="horz" wrap="square" lIns="0" tIns="12700" rIns="0" bIns="0" rtlCol="0">
            <a:spAutoFit/>
          </a:bodyPr>
          <a:lstStyle/>
          <a:p>
            <a:pPr marL="12700" marR="5080">
              <a:lnSpc>
                <a:spcPct val="114999"/>
              </a:lnSpc>
              <a:spcBef>
                <a:spcPts val="100"/>
              </a:spcBef>
            </a:pPr>
            <a:r>
              <a:rPr sz="1800" spc="-5" dirty="0">
                <a:solidFill>
                  <a:srgbClr val="134F5C"/>
                </a:solidFill>
                <a:latin typeface="Arial MT"/>
                <a:cs typeface="Arial MT"/>
              </a:rPr>
              <a:t>The Play Store apps data has enormous potential to drive app-making businesses </a:t>
            </a:r>
            <a:r>
              <a:rPr sz="1800" spc="-490" dirty="0">
                <a:solidFill>
                  <a:srgbClr val="134F5C"/>
                </a:solidFill>
                <a:latin typeface="Arial MT"/>
                <a:cs typeface="Arial MT"/>
              </a:rPr>
              <a:t> </a:t>
            </a:r>
            <a:r>
              <a:rPr sz="1800" spc="-5" dirty="0">
                <a:solidFill>
                  <a:srgbClr val="134F5C"/>
                </a:solidFill>
                <a:latin typeface="Arial MT"/>
                <a:cs typeface="Arial MT"/>
              </a:rPr>
              <a:t>to </a:t>
            </a:r>
            <a:r>
              <a:rPr sz="1800" dirty="0">
                <a:solidFill>
                  <a:srgbClr val="134F5C"/>
                </a:solidFill>
                <a:latin typeface="Arial MT"/>
                <a:cs typeface="Arial MT"/>
              </a:rPr>
              <a:t>success. </a:t>
            </a:r>
            <a:r>
              <a:rPr sz="1800" spc="-5" dirty="0">
                <a:solidFill>
                  <a:srgbClr val="134F5C"/>
                </a:solidFill>
                <a:latin typeface="Arial MT"/>
                <a:cs typeface="Arial MT"/>
              </a:rPr>
              <a:t>Actionable insights </a:t>
            </a:r>
            <a:r>
              <a:rPr sz="1800" dirty="0">
                <a:solidFill>
                  <a:srgbClr val="134F5C"/>
                </a:solidFill>
                <a:latin typeface="Arial MT"/>
                <a:cs typeface="Arial MT"/>
              </a:rPr>
              <a:t>can </a:t>
            </a:r>
            <a:r>
              <a:rPr sz="1800" spc="-5" dirty="0">
                <a:solidFill>
                  <a:srgbClr val="134F5C"/>
                </a:solidFill>
                <a:latin typeface="Arial MT"/>
                <a:cs typeface="Arial MT"/>
              </a:rPr>
              <a:t>be drawn for developers to work on and </a:t>
            </a:r>
            <a:r>
              <a:rPr sz="1800" dirty="0">
                <a:solidFill>
                  <a:srgbClr val="134F5C"/>
                </a:solidFill>
                <a:latin typeface="Arial MT"/>
                <a:cs typeface="Arial MT"/>
              </a:rPr>
              <a:t> capture</a:t>
            </a:r>
            <a:r>
              <a:rPr sz="1800" spc="-10" dirty="0">
                <a:solidFill>
                  <a:srgbClr val="134F5C"/>
                </a:solidFill>
                <a:latin typeface="Arial MT"/>
                <a:cs typeface="Arial MT"/>
              </a:rPr>
              <a:t> </a:t>
            </a:r>
            <a:r>
              <a:rPr sz="1800" spc="-5" dirty="0">
                <a:solidFill>
                  <a:srgbClr val="134F5C"/>
                </a:solidFill>
                <a:latin typeface="Arial MT"/>
                <a:cs typeface="Arial MT"/>
              </a:rPr>
              <a:t>the</a:t>
            </a:r>
            <a:r>
              <a:rPr sz="1800" spc="-105" dirty="0">
                <a:solidFill>
                  <a:srgbClr val="134F5C"/>
                </a:solidFill>
                <a:latin typeface="Arial MT"/>
                <a:cs typeface="Arial MT"/>
              </a:rPr>
              <a:t> </a:t>
            </a:r>
            <a:r>
              <a:rPr sz="1800" spc="-5" dirty="0">
                <a:solidFill>
                  <a:srgbClr val="134F5C"/>
                </a:solidFill>
                <a:latin typeface="Arial MT"/>
                <a:cs typeface="Arial MT"/>
              </a:rPr>
              <a:t>Android</a:t>
            </a:r>
            <a:r>
              <a:rPr sz="1800" spc="-10" dirty="0">
                <a:solidFill>
                  <a:srgbClr val="134F5C"/>
                </a:solidFill>
                <a:latin typeface="Arial MT"/>
                <a:cs typeface="Arial MT"/>
              </a:rPr>
              <a:t> </a:t>
            </a:r>
            <a:r>
              <a:rPr sz="1800" dirty="0">
                <a:solidFill>
                  <a:srgbClr val="134F5C"/>
                </a:solidFill>
                <a:latin typeface="Arial MT"/>
                <a:cs typeface="Arial MT"/>
              </a:rPr>
              <a:t>market.</a:t>
            </a:r>
            <a:endParaRPr sz="1800">
              <a:latin typeface="Arial MT"/>
              <a:cs typeface="Arial MT"/>
            </a:endParaRPr>
          </a:p>
          <a:p>
            <a:pPr>
              <a:lnSpc>
                <a:spcPct val="100000"/>
              </a:lnSpc>
              <a:spcBef>
                <a:spcPts val="10"/>
              </a:spcBef>
            </a:pPr>
            <a:endParaRPr sz="2150">
              <a:latin typeface="Arial MT"/>
              <a:cs typeface="Arial MT"/>
            </a:endParaRPr>
          </a:p>
          <a:p>
            <a:pPr marL="12700" marR="287020">
              <a:lnSpc>
                <a:spcPct val="114999"/>
              </a:lnSpc>
            </a:pPr>
            <a:r>
              <a:rPr sz="1800" spc="-5" dirty="0">
                <a:solidFill>
                  <a:srgbClr val="134F5C"/>
                </a:solidFill>
                <a:latin typeface="Arial MT"/>
                <a:cs typeface="Arial MT"/>
              </a:rPr>
              <a:t>Each</a:t>
            </a:r>
            <a:r>
              <a:rPr sz="1800" spc="-20" dirty="0">
                <a:solidFill>
                  <a:srgbClr val="134F5C"/>
                </a:solidFill>
                <a:latin typeface="Arial MT"/>
                <a:cs typeface="Arial MT"/>
              </a:rPr>
              <a:t> </a:t>
            </a:r>
            <a:r>
              <a:rPr sz="1800" spc="-5" dirty="0">
                <a:solidFill>
                  <a:srgbClr val="134F5C"/>
                </a:solidFill>
                <a:latin typeface="Arial MT"/>
                <a:cs typeface="Arial MT"/>
              </a:rPr>
              <a:t>app</a:t>
            </a:r>
            <a:r>
              <a:rPr sz="1800" spc="-10" dirty="0">
                <a:solidFill>
                  <a:srgbClr val="134F5C"/>
                </a:solidFill>
                <a:latin typeface="Arial MT"/>
                <a:cs typeface="Arial MT"/>
              </a:rPr>
              <a:t> </a:t>
            </a:r>
            <a:r>
              <a:rPr sz="1800" dirty="0">
                <a:solidFill>
                  <a:srgbClr val="134F5C"/>
                </a:solidFill>
                <a:latin typeface="Arial MT"/>
                <a:cs typeface="Arial MT"/>
              </a:rPr>
              <a:t>(row)</a:t>
            </a:r>
            <a:r>
              <a:rPr sz="1800" spc="-10" dirty="0">
                <a:solidFill>
                  <a:srgbClr val="134F5C"/>
                </a:solidFill>
                <a:latin typeface="Arial MT"/>
                <a:cs typeface="Arial MT"/>
              </a:rPr>
              <a:t> </a:t>
            </a:r>
            <a:r>
              <a:rPr sz="1800" spc="-5" dirty="0">
                <a:solidFill>
                  <a:srgbClr val="134F5C"/>
                </a:solidFill>
                <a:latin typeface="Arial MT"/>
                <a:cs typeface="Arial MT"/>
              </a:rPr>
              <a:t>has</a:t>
            </a:r>
            <a:r>
              <a:rPr sz="1800" spc="-10" dirty="0">
                <a:solidFill>
                  <a:srgbClr val="134F5C"/>
                </a:solidFill>
                <a:latin typeface="Arial MT"/>
                <a:cs typeface="Arial MT"/>
              </a:rPr>
              <a:t> </a:t>
            </a:r>
            <a:r>
              <a:rPr sz="1800" dirty="0">
                <a:solidFill>
                  <a:srgbClr val="134F5C"/>
                </a:solidFill>
                <a:latin typeface="Arial MT"/>
                <a:cs typeface="Arial MT"/>
              </a:rPr>
              <a:t>values</a:t>
            </a:r>
            <a:r>
              <a:rPr sz="1800" spc="-10" dirty="0">
                <a:solidFill>
                  <a:srgbClr val="134F5C"/>
                </a:solidFill>
                <a:latin typeface="Arial MT"/>
                <a:cs typeface="Arial MT"/>
              </a:rPr>
              <a:t> </a:t>
            </a:r>
            <a:r>
              <a:rPr sz="1800" spc="-5" dirty="0">
                <a:solidFill>
                  <a:srgbClr val="134F5C"/>
                </a:solidFill>
                <a:latin typeface="Arial MT"/>
                <a:cs typeface="Arial MT"/>
              </a:rPr>
              <a:t>for</a:t>
            </a:r>
            <a:r>
              <a:rPr sz="1800" spc="-10" dirty="0">
                <a:solidFill>
                  <a:srgbClr val="134F5C"/>
                </a:solidFill>
                <a:latin typeface="Arial MT"/>
                <a:cs typeface="Arial MT"/>
              </a:rPr>
              <a:t> </a:t>
            </a:r>
            <a:r>
              <a:rPr sz="1800" spc="-15" dirty="0">
                <a:solidFill>
                  <a:srgbClr val="134F5C"/>
                </a:solidFill>
                <a:latin typeface="Arial MT"/>
                <a:cs typeface="Arial MT"/>
              </a:rPr>
              <a:t>category, </a:t>
            </a:r>
            <a:r>
              <a:rPr sz="1800" dirty="0">
                <a:solidFill>
                  <a:srgbClr val="134F5C"/>
                </a:solidFill>
                <a:latin typeface="Arial MT"/>
                <a:cs typeface="Arial MT"/>
              </a:rPr>
              <a:t>rating,</a:t>
            </a:r>
            <a:r>
              <a:rPr sz="1800" spc="-10" dirty="0">
                <a:solidFill>
                  <a:srgbClr val="134F5C"/>
                </a:solidFill>
                <a:latin typeface="Arial MT"/>
                <a:cs typeface="Arial MT"/>
              </a:rPr>
              <a:t> </a:t>
            </a:r>
            <a:r>
              <a:rPr sz="1800" dirty="0">
                <a:solidFill>
                  <a:srgbClr val="134F5C"/>
                </a:solidFill>
                <a:latin typeface="Arial MT"/>
                <a:cs typeface="Arial MT"/>
              </a:rPr>
              <a:t>size,</a:t>
            </a:r>
            <a:r>
              <a:rPr sz="1800" spc="-10" dirty="0">
                <a:solidFill>
                  <a:srgbClr val="134F5C"/>
                </a:solidFill>
                <a:latin typeface="Arial MT"/>
                <a:cs typeface="Arial MT"/>
              </a:rPr>
              <a:t> </a:t>
            </a:r>
            <a:r>
              <a:rPr sz="1800" spc="-5" dirty="0">
                <a:solidFill>
                  <a:srgbClr val="134F5C"/>
                </a:solidFill>
                <a:latin typeface="Arial MT"/>
                <a:cs typeface="Arial MT"/>
              </a:rPr>
              <a:t>and</a:t>
            </a:r>
            <a:r>
              <a:rPr sz="1800" spc="-10" dirty="0">
                <a:solidFill>
                  <a:srgbClr val="134F5C"/>
                </a:solidFill>
                <a:latin typeface="Arial MT"/>
                <a:cs typeface="Arial MT"/>
              </a:rPr>
              <a:t> </a:t>
            </a:r>
            <a:r>
              <a:rPr sz="1800" dirty="0">
                <a:solidFill>
                  <a:srgbClr val="134F5C"/>
                </a:solidFill>
                <a:latin typeface="Arial MT"/>
                <a:cs typeface="Arial MT"/>
              </a:rPr>
              <a:t>more.</a:t>
            </a:r>
            <a:r>
              <a:rPr sz="1800" spc="-110" dirty="0">
                <a:solidFill>
                  <a:srgbClr val="134F5C"/>
                </a:solidFill>
                <a:latin typeface="Arial MT"/>
                <a:cs typeface="Arial MT"/>
              </a:rPr>
              <a:t> </a:t>
            </a:r>
            <a:r>
              <a:rPr sz="1800" spc="-5" dirty="0">
                <a:solidFill>
                  <a:srgbClr val="134F5C"/>
                </a:solidFill>
                <a:latin typeface="Arial MT"/>
                <a:cs typeface="Arial MT"/>
              </a:rPr>
              <a:t>Another</a:t>
            </a:r>
            <a:r>
              <a:rPr sz="1800" spc="-15" dirty="0">
                <a:solidFill>
                  <a:srgbClr val="134F5C"/>
                </a:solidFill>
                <a:latin typeface="Arial MT"/>
                <a:cs typeface="Arial MT"/>
              </a:rPr>
              <a:t> </a:t>
            </a:r>
            <a:r>
              <a:rPr sz="1800" spc="-5" dirty="0">
                <a:solidFill>
                  <a:srgbClr val="134F5C"/>
                </a:solidFill>
                <a:latin typeface="Arial MT"/>
                <a:cs typeface="Arial MT"/>
              </a:rPr>
              <a:t>dataset </a:t>
            </a:r>
            <a:r>
              <a:rPr sz="1800" spc="-484" dirty="0">
                <a:solidFill>
                  <a:srgbClr val="134F5C"/>
                </a:solidFill>
                <a:latin typeface="Arial MT"/>
                <a:cs typeface="Arial MT"/>
              </a:rPr>
              <a:t> </a:t>
            </a:r>
            <a:r>
              <a:rPr sz="1800" dirty="0">
                <a:solidFill>
                  <a:srgbClr val="134F5C"/>
                </a:solidFill>
                <a:latin typeface="Arial MT"/>
                <a:cs typeface="Arial MT"/>
              </a:rPr>
              <a:t>contains</a:t>
            </a:r>
            <a:r>
              <a:rPr sz="1800" spc="-10" dirty="0">
                <a:solidFill>
                  <a:srgbClr val="134F5C"/>
                </a:solidFill>
                <a:latin typeface="Arial MT"/>
                <a:cs typeface="Arial MT"/>
              </a:rPr>
              <a:t> </a:t>
            </a:r>
            <a:r>
              <a:rPr sz="1800" dirty="0">
                <a:solidFill>
                  <a:srgbClr val="134F5C"/>
                </a:solidFill>
                <a:latin typeface="Arial MT"/>
                <a:cs typeface="Arial MT"/>
              </a:rPr>
              <a:t>customer</a:t>
            </a:r>
            <a:r>
              <a:rPr sz="1800" spc="-5" dirty="0">
                <a:solidFill>
                  <a:srgbClr val="134F5C"/>
                </a:solidFill>
                <a:latin typeface="Arial MT"/>
                <a:cs typeface="Arial MT"/>
              </a:rPr>
              <a:t> </a:t>
            </a:r>
            <a:r>
              <a:rPr sz="1800" dirty="0">
                <a:solidFill>
                  <a:srgbClr val="134F5C"/>
                </a:solidFill>
                <a:latin typeface="Arial MT"/>
                <a:cs typeface="Arial MT"/>
              </a:rPr>
              <a:t>reviews</a:t>
            </a:r>
            <a:r>
              <a:rPr sz="1800" spc="-5" dirty="0">
                <a:solidFill>
                  <a:srgbClr val="134F5C"/>
                </a:solidFill>
                <a:latin typeface="Arial MT"/>
                <a:cs typeface="Arial MT"/>
              </a:rPr>
              <a:t> of</a:t>
            </a:r>
            <a:r>
              <a:rPr sz="1800" spc="-10" dirty="0">
                <a:solidFill>
                  <a:srgbClr val="134F5C"/>
                </a:solidFill>
                <a:latin typeface="Arial MT"/>
                <a:cs typeface="Arial MT"/>
              </a:rPr>
              <a:t> </a:t>
            </a:r>
            <a:r>
              <a:rPr sz="1800" spc="-5" dirty="0">
                <a:solidFill>
                  <a:srgbClr val="134F5C"/>
                </a:solidFill>
                <a:latin typeface="Arial MT"/>
                <a:cs typeface="Arial MT"/>
              </a:rPr>
              <a:t>the android apps.</a:t>
            </a:r>
            <a:endParaRPr sz="1800">
              <a:latin typeface="Arial MT"/>
              <a:cs typeface="Arial MT"/>
            </a:endParaRPr>
          </a:p>
          <a:p>
            <a:pPr>
              <a:lnSpc>
                <a:spcPct val="100000"/>
              </a:lnSpc>
              <a:spcBef>
                <a:spcPts val="10"/>
              </a:spcBef>
            </a:pPr>
            <a:endParaRPr sz="2150">
              <a:latin typeface="Arial MT"/>
              <a:cs typeface="Arial MT"/>
            </a:endParaRPr>
          </a:p>
          <a:p>
            <a:pPr marL="12700" marR="996950">
              <a:lnSpc>
                <a:spcPct val="114999"/>
              </a:lnSpc>
            </a:pPr>
            <a:r>
              <a:rPr sz="1800" spc="-5" dirty="0">
                <a:solidFill>
                  <a:srgbClr val="134F5C"/>
                </a:solidFill>
                <a:latin typeface="Arial MT"/>
                <a:cs typeface="Arial MT"/>
              </a:rPr>
              <a:t>Explore and analyze the data to discover </a:t>
            </a:r>
            <a:r>
              <a:rPr sz="1800" dirty="0">
                <a:solidFill>
                  <a:srgbClr val="134F5C"/>
                </a:solidFill>
                <a:latin typeface="Arial MT"/>
                <a:cs typeface="Arial MT"/>
              </a:rPr>
              <a:t>key </a:t>
            </a:r>
            <a:r>
              <a:rPr sz="1800" spc="-5" dirty="0">
                <a:solidFill>
                  <a:srgbClr val="134F5C"/>
                </a:solidFill>
                <a:latin typeface="Arial MT"/>
                <a:cs typeface="Arial MT"/>
              </a:rPr>
              <a:t>factors </a:t>
            </a:r>
            <a:r>
              <a:rPr sz="1800" dirty="0">
                <a:solidFill>
                  <a:srgbClr val="134F5C"/>
                </a:solidFill>
                <a:latin typeface="Arial MT"/>
                <a:cs typeface="Arial MT"/>
              </a:rPr>
              <a:t>responsible </a:t>
            </a:r>
            <a:r>
              <a:rPr sz="1800" spc="-5" dirty="0">
                <a:solidFill>
                  <a:srgbClr val="134F5C"/>
                </a:solidFill>
                <a:latin typeface="Arial MT"/>
                <a:cs typeface="Arial MT"/>
              </a:rPr>
              <a:t>for app </a:t>
            </a:r>
            <a:r>
              <a:rPr sz="1800" spc="-490" dirty="0">
                <a:solidFill>
                  <a:srgbClr val="134F5C"/>
                </a:solidFill>
                <a:latin typeface="Arial MT"/>
                <a:cs typeface="Arial MT"/>
              </a:rPr>
              <a:t> </a:t>
            </a:r>
            <a:r>
              <a:rPr sz="1800" spc="-5" dirty="0">
                <a:solidFill>
                  <a:srgbClr val="134F5C"/>
                </a:solidFill>
                <a:latin typeface="Arial MT"/>
                <a:cs typeface="Arial MT"/>
              </a:rPr>
              <a:t>engagement</a:t>
            </a:r>
            <a:r>
              <a:rPr sz="1800" spc="-10" dirty="0">
                <a:solidFill>
                  <a:srgbClr val="134F5C"/>
                </a:solidFill>
                <a:latin typeface="Arial MT"/>
                <a:cs typeface="Arial MT"/>
              </a:rPr>
              <a:t> </a:t>
            </a:r>
            <a:r>
              <a:rPr sz="1800" spc="-5" dirty="0">
                <a:solidFill>
                  <a:srgbClr val="134F5C"/>
                </a:solidFill>
                <a:latin typeface="Arial MT"/>
                <a:cs typeface="Arial MT"/>
              </a:rPr>
              <a:t>and </a:t>
            </a:r>
            <a:r>
              <a:rPr sz="1800" dirty="0">
                <a:solidFill>
                  <a:srgbClr val="134F5C"/>
                </a:solidFill>
                <a:latin typeface="Arial MT"/>
                <a:cs typeface="Arial MT"/>
              </a:rPr>
              <a:t>success.</a:t>
            </a:r>
            <a:endParaRPr sz="180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279475"/>
            <a:ext cx="3685540" cy="406400"/>
          </a:xfrm>
          <a:prstGeom prst="rect">
            <a:avLst/>
          </a:prstGeom>
        </p:spPr>
        <p:txBody>
          <a:bodyPr vert="horz" wrap="square" lIns="0" tIns="12700" rIns="0" bIns="0" rtlCol="0">
            <a:spAutoFit/>
          </a:bodyPr>
          <a:lstStyle/>
          <a:p>
            <a:pPr marL="12700">
              <a:lnSpc>
                <a:spcPct val="100000"/>
              </a:lnSpc>
              <a:spcBef>
                <a:spcPts val="100"/>
              </a:spcBef>
            </a:pPr>
            <a:r>
              <a:rPr sz="2500" spc="-5" dirty="0"/>
              <a:t>Introduction</a:t>
            </a:r>
            <a:r>
              <a:rPr sz="2500" spc="-40" dirty="0"/>
              <a:t> </a:t>
            </a:r>
            <a:r>
              <a:rPr sz="2500" spc="-5" dirty="0"/>
              <a:t>of</a:t>
            </a:r>
            <a:r>
              <a:rPr sz="2500" spc="-35" dirty="0"/>
              <a:t> </a:t>
            </a:r>
            <a:r>
              <a:rPr sz="2500" spc="-5" dirty="0"/>
              <a:t>Dataset</a:t>
            </a:r>
            <a:r>
              <a:rPr sz="2500" spc="-30" dirty="0"/>
              <a:t> </a:t>
            </a:r>
            <a:r>
              <a:rPr sz="2500" dirty="0"/>
              <a:t>:</a:t>
            </a:r>
            <a:endParaRPr sz="2500"/>
          </a:p>
        </p:txBody>
      </p:sp>
      <p:sp>
        <p:nvSpPr>
          <p:cNvPr id="3" name="object 3"/>
          <p:cNvSpPr txBox="1"/>
          <p:nvPr/>
        </p:nvSpPr>
        <p:spPr>
          <a:xfrm>
            <a:off x="384725" y="1009822"/>
            <a:ext cx="2969260" cy="2311400"/>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134F5C"/>
                </a:solidFill>
                <a:latin typeface="Arial"/>
                <a:cs typeface="Arial"/>
              </a:rPr>
              <a:t>There</a:t>
            </a:r>
            <a:r>
              <a:rPr sz="1200" b="1" spc="-30" dirty="0">
                <a:solidFill>
                  <a:srgbClr val="134F5C"/>
                </a:solidFill>
                <a:latin typeface="Arial"/>
                <a:cs typeface="Arial"/>
              </a:rPr>
              <a:t> </a:t>
            </a:r>
            <a:r>
              <a:rPr sz="1200" b="1" spc="-5" dirty="0">
                <a:solidFill>
                  <a:srgbClr val="134F5C"/>
                </a:solidFill>
                <a:latin typeface="Arial"/>
                <a:cs typeface="Arial"/>
              </a:rPr>
              <a:t>are</a:t>
            </a:r>
            <a:r>
              <a:rPr sz="1200" b="1" spc="-25" dirty="0">
                <a:solidFill>
                  <a:srgbClr val="134F5C"/>
                </a:solidFill>
                <a:latin typeface="Arial"/>
                <a:cs typeface="Arial"/>
              </a:rPr>
              <a:t> </a:t>
            </a:r>
            <a:r>
              <a:rPr sz="1200" b="1" dirty="0">
                <a:solidFill>
                  <a:srgbClr val="134F5C"/>
                </a:solidFill>
                <a:latin typeface="Arial"/>
                <a:cs typeface="Arial"/>
              </a:rPr>
              <a:t>two</a:t>
            </a:r>
            <a:r>
              <a:rPr sz="1200" b="1" spc="-25" dirty="0">
                <a:solidFill>
                  <a:srgbClr val="134F5C"/>
                </a:solidFill>
                <a:latin typeface="Arial"/>
                <a:cs typeface="Arial"/>
              </a:rPr>
              <a:t> </a:t>
            </a:r>
            <a:r>
              <a:rPr sz="1200" b="1" spc="-5" dirty="0">
                <a:solidFill>
                  <a:srgbClr val="134F5C"/>
                </a:solidFill>
                <a:latin typeface="Arial"/>
                <a:cs typeface="Arial"/>
              </a:rPr>
              <a:t>datasets</a:t>
            </a:r>
            <a:endParaRPr sz="1200">
              <a:latin typeface="Arial"/>
              <a:cs typeface="Arial"/>
            </a:endParaRPr>
          </a:p>
          <a:p>
            <a:pPr>
              <a:lnSpc>
                <a:spcPct val="100000"/>
              </a:lnSpc>
              <a:spcBef>
                <a:spcPts val="45"/>
              </a:spcBef>
            </a:pPr>
            <a:endParaRPr sz="1400">
              <a:latin typeface="Arial"/>
              <a:cs typeface="Arial"/>
            </a:endParaRPr>
          </a:p>
          <a:p>
            <a:pPr marL="469900" marR="5080" indent="-356235">
              <a:lnSpc>
                <a:spcPct val="114999"/>
              </a:lnSpc>
              <a:buAutoNum type="arabicPeriod"/>
              <a:tabLst>
                <a:tab pos="469265" algn="l"/>
                <a:tab pos="469900" algn="l"/>
              </a:tabLst>
            </a:pPr>
            <a:r>
              <a:rPr sz="1200" b="1" spc="-5" dirty="0">
                <a:solidFill>
                  <a:srgbClr val="212121"/>
                </a:solidFill>
                <a:latin typeface="Arial"/>
                <a:cs typeface="Arial"/>
              </a:rPr>
              <a:t>Play Store Data</a:t>
            </a:r>
            <a:r>
              <a:rPr sz="1200" b="1" dirty="0">
                <a:solidFill>
                  <a:srgbClr val="212121"/>
                </a:solidFill>
                <a:latin typeface="Arial"/>
                <a:cs typeface="Arial"/>
              </a:rPr>
              <a:t> : </a:t>
            </a:r>
            <a:r>
              <a:rPr sz="1200" b="1" spc="-5" dirty="0">
                <a:solidFill>
                  <a:srgbClr val="134F5C"/>
                </a:solidFill>
                <a:latin typeface="Arial"/>
                <a:cs typeface="Arial"/>
              </a:rPr>
              <a:t>This dataset has </a:t>
            </a:r>
            <a:r>
              <a:rPr sz="1200" b="1" spc="-320" dirty="0">
                <a:solidFill>
                  <a:srgbClr val="134F5C"/>
                </a:solidFill>
                <a:latin typeface="Arial"/>
                <a:cs typeface="Arial"/>
              </a:rPr>
              <a:t> </a:t>
            </a:r>
            <a:r>
              <a:rPr sz="1200" b="1" spc="-5" dirty="0">
                <a:solidFill>
                  <a:srgbClr val="134F5C"/>
                </a:solidFill>
                <a:latin typeface="Arial"/>
                <a:cs typeface="Arial"/>
              </a:rPr>
              <a:t>10841</a:t>
            </a:r>
            <a:r>
              <a:rPr sz="1200" b="1" dirty="0">
                <a:solidFill>
                  <a:srgbClr val="134F5C"/>
                </a:solidFill>
                <a:latin typeface="Arial"/>
                <a:cs typeface="Arial"/>
              </a:rPr>
              <a:t> </a:t>
            </a:r>
            <a:r>
              <a:rPr sz="1200" b="1" spc="-5" dirty="0">
                <a:solidFill>
                  <a:srgbClr val="134F5C"/>
                </a:solidFill>
                <a:latin typeface="Arial"/>
                <a:cs typeface="Arial"/>
              </a:rPr>
              <a:t>observations in it with 13 </a:t>
            </a:r>
            <a:r>
              <a:rPr sz="1200" b="1" dirty="0">
                <a:solidFill>
                  <a:srgbClr val="134F5C"/>
                </a:solidFill>
                <a:latin typeface="Arial"/>
                <a:cs typeface="Arial"/>
              </a:rPr>
              <a:t> </a:t>
            </a:r>
            <a:r>
              <a:rPr sz="1200" b="1" spc="-5" dirty="0">
                <a:solidFill>
                  <a:srgbClr val="134F5C"/>
                </a:solidFill>
                <a:latin typeface="Arial"/>
                <a:cs typeface="Arial"/>
              </a:rPr>
              <a:t>columns and it is </a:t>
            </a:r>
            <a:r>
              <a:rPr sz="1200" b="1" dirty="0">
                <a:solidFill>
                  <a:srgbClr val="134F5C"/>
                </a:solidFill>
                <a:latin typeface="Arial"/>
                <a:cs typeface="Arial"/>
              </a:rPr>
              <a:t>a </a:t>
            </a:r>
            <a:r>
              <a:rPr sz="1200" b="1" spc="-5" dirty="0">
                <a:solidFill>
                  <a:srgbClr val="134F5C"/>
                </a:solidFill>
                <a:latin typeface="Arial"/>
                <a:cs typeface="Arial"/>
              </a:rPr>
              <a:t>mix between </a:t>
            </a:r>
            <a:r>
              <a:rPr sz="1200" b="1" dirty="0">
                <a:solidFill>
                  <a:srgbClr val="134F5C"/>
                </a:solidFill>
                <a:latin typeface="Arial"/>
                <a:cs typeface="Arial"/>
              </a:rPr>
              <a:t> </a:t>
            </a:r>
            <a:r>
              <a:rPr sz="1200" b="1" spc="-5" dirty="0">
                <a:solidFill>
                  <a:srgbClr val="134F5C"/>
                </a:solidFill>
                <a:latin typeface="Arial"/>
                <a:cs typeface="Arial"/>
              </a:rPr>
              <a:t>categorical</a:t>
            </a:r>
            <a:r>
              <a:rPr sz="1200" b="1" spc="-20" dirty="0">
                <a:solidFill>
                  <a:srgbClr val="134F5C"/>
                </a:solidFill>
                <a:latin typeface="Arial"/>
                <a:cs typeface="Arial"/>
              </a:rPr>
              <a:t> </a:t>
            </a:r>
            <a:r>
              <a:rPr sz="1200" b="1" spc="-5" dirty="0">
                <a:solidFill>
                  <a:srgbClr val="134F5C"/>
                </a:solidFill>
                <a:latin typeface="Arial"/>
                <a:cs typeface="Arial"/>
              </a:rPr>
              <a:t>and</a:t>
            </a:r>
            <a:r>
              <a:rPr sz="1200" b="1" spc="-15" dirty="0">
                <a:solidFill>
                  <a:srgbClr val="134F5C"/>
                </a:solidFill>
                <a:latin typeface="Arial"/>
                <a:cs typeface="Arial"/>
              </a:rPr>
              <a:t> </a:t>
            </a:r>
            <a:r>
              <a:rPr sz="1200" b="1" spc="-5" dirty="0">
                <a:solidFill>
                  <a:srgbClr val="134F5C"/>
                </a:solidFill>
                <a:latin typeface="Arial"/>
                <a:cs typeface="Arial"/>
              </a:rPr>
              <a:t>numeric</a:t>
            </a:r>
            <a:r>
              <a:rPr sz="1200" b="1" spc="-15" dirty="0">
                <a:solidFill>
                  <a:srgbClr val="134F5C"/>
                </a:solidFill>
                <a:latin typeface="Arial"/>
                <a:cs typeface="Arial"/>
              </a:rPr>
              <a:t> </a:t>
            </a:r>
            <a:r>
              <a:rPr sz="1200" b="1" spc="-5" dirty="0">
                <a:solidFill>
                  <a:srgbClr val="134F5C"/>
                </a:solidFill>
                <a:latin typeface="Arial"/>
                <a:cs typeface="Arial"/>
              </a:rPr>
              <a:t>values.</a:t>
            </a:r>
            <a:endParaRPr sz="1200">
              <a:latin typeface="Arial"/>
              <a:cs typeface="Arial"/>
            </a:endParaRPr>
          </a:p>
          <a:p>
            <a:pPr>
              <a:lnSpc>
                <a:spcPct val="100000"/>
              </a:lnSpc>
              <a:spcBef>
                <a:spcPts val="45"/>
              </a:spcBef>
              <a:buClr>
                <a:srgbClr val="212121"/>
              </a:buClr>
              <a:buFont typeface="Arial"/>
              <a:buAutoNum type="arabicPeriod"/>
            </a:pPr>
            <a:endParaRPr sz="1400">
              <a:latin typeface="Arial"/>
              <a:cs typeface="Arial"/>
            </a:endParaRPr>
          </a:p>
          <a:p>
            <a:pPr marL="469900" marR="166370" indent="-356235">
              <a:lnSpc>
                <a:spcPct val="114999"/>
              </a:lnSpc>
              <a:buAutoNum type="arabicPeriod"/>
              <a:tabLst>
                <a:tab pos="469265" algn="l"/>
                <a:tab pos="469900" algn="l"/>
              </a:tabLst>
            </a:pPr>
            <a:r>
              <a:rPr sz="1200" b="1" spc="-5" dirty="0">
                <a:solidFill>
                  <a:srgbClr val="212121"/>
                </a:solidFill>
                <a:latin typeface="Arial"/>
                <a:cs typeface="Arial"/>
              </a:rPr>
              <a:t>User Reviews </a:t>
            </a:r>
            <a:r>
              <a:rPr sz="1200" b="1" dirty="0">
                <a:solidFill>
                  <a:srgbClr val="212121"/>
                </a:solidFill>
                <a:latin typeface="Arial"/>
                <a:cs typeface="Arial"/>
              </a:rPr>
              <a:t>: </a:t>
            </a:r>
            <a:r>
              <a:rPr sz="1200" b="1" spc="-5" dirty="0">
                <a:solidFill>
                  <a:srgbClr val="134F5C"/>
                </a:solidFill>
                <a:latin typeface="Arial"/>
                <a:cs typeface="Arial"/>
              </a:rPr>
              <a:t>This dataset has </a:t>
            </a:r>
            <a:r>
              <a:rPr sz="1200" b="1" spc="-320" dirty="0">
                <a:solidFill>
                  <a:srgbClr val="134F5C"/>
                </a:solidFill>
                <a:latin typeface="Arial"/>
                <a:cs typeface="Arial"/>
              </a:rPr>
              <a:t> </a:t>
            </a:r>
            <a:r>
              <a:rPr sz="1200" b="1" spc="-5" dirty="0">
                <a:solidFill>
                  <a:srgbClr val="134F5C"/>
                </a:solidFill>
                <a:latin typeface="Arial"/>
                <a:cs typeface="Arial"/>
              </a:rPr>
              <a:t>64294 observations in it with </a:t>
            </a:r>
            <a:r>
              <a:rPr sz="1200" b="1" dirty="0">
                <a:solidFill>
                  <a:srgbClr val="134F5C"/>
                </a:solidFill>
                <a:latin typeface="Arial"/>
                <a:cs typeface="Arial"/>
              </a:rPr>
              <a:t>5 </a:t>
            </a:r>
            <a:r>
              <a:rPr sz="1200" b="1" spc="5" dirty="0">
                <a:solidFill>
                  <a:srgbClr val="134F5C"/>
                </a:solidFill>
                <a:latin typeface="Arial"/>
                <a:cs typeface="Arial"/>
              </a:rPr>
              <a:t> </a:t>
            </a:r>
            <a:r>
              <a:rPr sz="1200" b="1" spc="-5" dirty="0">
                <a:solidFill>
                  <a:srgbClr val="134F5C"/>
                </a:solidFill>
                <a:latin typeface="Arial"/>
                <a:cs typeface="Arial"/>
              </a:rPr>
              <a:t>columns and it is </a:t>
            </a:r>
            <a:r>
              <a:rPr sz="1200" b="1" dirty="0">
                <a:solidFill>
                  <a:srgbClr val="134F5C"/>
                </a:solidFill>
                <a:latin typeface="Arial"/>
                <a:cs typeface="Arial"/>
              </a:rPr>
              <a:t>a </a:t>
            </a:r>
            <a:r>
              <a:rPr sz="1200" b="1" spc="-5" dirty="0">
                <a:solidFill>
                  <a:srgbClr val="134F5C"/>
                </a:solidFill>
                <a:latin typeface="Arial"/>
                <a:cs typeface="Arial"/>
              </a:rPr>
              <a:t>mix between </a:t>
            </a:r>
            <a:r>
              <a:rPr sz="1200" b="1" spc="-320" dirty="0">
                <a:solidFill>
                  <a:srgbClr val="134F5C"/>
                </a:solidFill>
                <a:latin typeface="Arial"/>
                <a:cs typeface="Arial"/>
              </a:rPr>
              <a:t> </a:t>
            </a:r>
            <a:r>
              <a:rPr sz="1200" b="1" spc="-5" dirty="0">
                <a:solidFill>
                  <a:srgbClr val="134F5C"/>
                </a:solidFill>
                <a:latin typeface="Arial"/>
                <a:cs typeface="Arial"/>
              </a:rPr>
              <a:t>categorical</a:t>
            </a:r>
            <a:r>
              <a:rPr sz="1200" b="1" spc="-35" dirty="0">
                <a:solidFill>
                  <a:srgbClr val="134F5C"/>
                </a:solidFill>
                <a:latin typeface="Arial"/>
                <a:cs typeface="Arial"/>
              </a:rPr>
              <a:t> </a:t>
            </a:r>
            <a:r>
              <a:rPr sz="1200" b="1" spc="-5" dirty="0">
                <a:solidFill>
                  <a:srgbClr val="134F5C"/>
                </a:solidFill>
                <a:latin typeface="Arial"/>
                <a:cs typeface="Arial"/>
              </a:rPr>
              <a:t>and</a:t>
            </a:r>
            <a:r>
              <a:rPr sz="1200" b="1" spc="-35" dirty="0">
                <a:solidFill>
                  <a:srgbClr val="134F5C"/>
                </a:solidFill>
                <a:latin typeface="Arial"/>
                <a:cs typeface="Arial"/>
              </a:rPr>
              <a:t> </a:t>
            </a:r>
            <a:r>
              <a:rPr sz="1200" b="1" spc="-5" dirty="0">
                <a:solidFill>
                  <a:srgbClr val="134F5C"/>
                </a:solidFill>
                <a:latin typeface="Arial"/>
                <a:cs typeface="Arial"/>
              </a:rPr>
              <a:t>numeric</a:t>
            </a:r>
            <a:r>
              <a:rPr sz="1200" b="1" spc="-30" dirty="0">
                <a:solidFill>
                  <a:srgbClr val="134F5C"/>
                </a:solidFill>
                <a:latin typeface="Arial"/>
                <a:cs typeface="Arial"/>
              </a:rPr>
              <a:t> </a:t>
            </a:r>
            <a:r>
              <a:rPr sz="1200" b="1" spc="-5" dirty="0">
                <a:solidFill>
                  <a:srgbClr val="134F5C"/>
                </a:solidFill>
                <a:latin typeface="Arial"/>
                <a:cs typeface="Arial"/>
              </a:rPr>
              <a:t>values.</a:t>
            </a:r>
            <a:endParaRPr sz="1200">
              <a:latin typeface="Arial"/>
              <a:cs typeface="Arial"/>
            </a:endParaRPr>
          </a:p>
        </p:txBody>
      </p:sp>
      <p:pic>
        <p:nvPicPr>
          <p:cNvPr id="4" name="object 4"/>
          <p:cNvPicPr/>
          <p:nvPr/>
        </p:nvPicPr>
        <p:blipFill>
          <a:blip r:embed="rId2" cstate="print"/>
          <a:stretch>
            <a:fillRect/>
          </a:stretch>
        </p:blipFill>
        <p:spPr>
          <a:xfrm>
            <a:off x="4273000" y="872175"/>
            <a:ext cx="4559291" cy="3820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775" y="360820"/>
            <a:ext cx="6873875" cy="406400"/>
          </a:xfrm>
          <a:prstGeom prst="rect">
            <a:avLst/>
          </a:prstGeom>
        </p:spPr>
        <p:txBody>
          <a:bodyPr vert="horz" wrap="square" lIns="0" tIns="12700" rIns="0" bIns="0" rtlCol="0">
            <a:spAutoFit/>
          </a:bodyPr>
          <a:lstStyle/>
          <a:p>
            <a:pPr marL="12700">
              <a:lnSpc>
                <a:spcPct val="100000"/>
              </a:lnSpc>
              <a:spcBef>
                <a:spcPts val="100"/>
              </a:spcBef>
            </a:pPr>
            <a:r>
              <a:rPr sz="2500" spc="-5" dirty="0"/>
              <a:t>Steps</a:t>
            </a:r>
            <a:r>
              <a:rPr sz="2500" spc="-20" dirty="0"/>
              <a:t> </a:t>
            </a:r>
            <a:r>
              <a:rPr sz="2500" dirty="0"/>
              <a:t>took</a:t>
            </a:r>
            <a:r>
              <a:rPr sz="2500" spc="-15" dirty="0"/>
              <a:t> </a:t>
            </a:r>
            <a:r>
              <a:rPr sz="2500" dirty="0"/>
              <a:t>to</a:t>
            </a:r>
            <a:r>
              <a:rPr sz="2500" spc="-100" dirty="0"/>
              <a:t> </a:t>
            </a:r>
            <a:r>
              <a:rPr sz="2500" spc="-5" dirty="0"/>
              <a:t>Analyse</a:t>
            </a:r>
            <a:r>
              <a:rPr sz="2500" spc="-15" dirty="0"/>
              <a:t> </a:t>
            </a:r>
            <a:r>
              <a:rPr sz="2500" spc="-5" dirty="0"/>
              <a:t>play</a:t>
            </a:r>
            <a:r>
              <a:rPr sz="2500" spc="-20" dirty="0"/>
              <a:t> </a:t>
            </a:r>
            <a:r>
              <a:rPr sz="2500" spc="-5" dirty="0"/>
              <a:t>store</a:t>
            </a:r>
            <a:r>
              <a:rPr sz="2500" spc="-105" dirty="0"/>
              <a:t> </a:t>
            </a:r>
            <a:r>
              <a:rPr sz="2500" spc="-5" dirty="0"/>
              <a:t>App</a:t>
            </a:r>
            <a:r>
              <a:rPr sz="2500" spc="-15" dirty="0"/>
              <a:t> </a:t>
            </a:r>
            <a:r>
              <a:rPr sz="2500" spc="-5" dirty="0"/>
              <a:t>review</a:t>
            </a:r>
            <a:r>
              <a:rPr sz="2500" spc="-15" dirty="0"/>
              <a:t> </a:t>
            </a:r>
            <a:r>
              <a:rPr sz="2500" dirty="0"/>
              <a:t>:</a:t>
            </a:r>
            <a:endParaRPr sz="2500"/>
          </a:p>
        </p:txBody>
      </p:sp>
      <p:sp>
        <p:nvSpPr>
          <p:cNvPr id="3" name="object 3"/>
          <p:cNvSpPr txBox="1"/>
          <p:nvPr/>
        </p:nvSpPr>
        <p:spPr>
          <a:xfrm>
            <a:off x="525324" y="1129424"/>
            <a:ext cx="7849870" cy="2413481"/>
          </a:xfrm>
          <a:prstGeom prst="rect">
            <a:avLst/>
          </a:prstGeom>
        </p:spPr>
        <p:txBody>
          <a:bodyPr vert="horz" wrap="square" lIns="0" tIns="12700" rIns="0" bIns="0" rtlCol="0">
            <a:spAutoFit/>
          </a:bodyPr>
          <a:lstStyle/>
          <a:p>
            <a:pPr marL="332740" indent="-320675">
              <a:lnSpc>
                <a:spcPct val="100000"/>
              </a:lnSpc>
              <a:spcBef>
                <a:spcPts val="100"/>
              </a:spcBef>
              <a:buChar char="●"/>
              <a:tabLst>
                <a:tab pos="332740" algn="l"/>
                <a:tab pos="333375" algn="l"/>
              </a:tabLst>
            </a:pPr>
            <a:r>
              <a:rPr sz="1200" b="1" spc="-5" dirty="0">
                <a:solidFill>
                  <a:srgbClr val="134F5C"/>
                </a:solidFill>
                <a:latin typeface="Arial"/>
                <a:cs typeface="Arial"/>
              </a:rPr>
              <a:t>Importing</a:t>
            </a:r>
            <a:r>
              <a:rPr sz="1200" b="1" spc="-30" dirty="0">
                <a:solidFill>
                  <a:srgbClr val="134F5C"/>
                </a:solidFill>
                <a:latin typeface="Arial"/>
                <a:cs typeface="Arial"/>
              </a:rPr>
              <a:t> </a:t>
            </a:r>
            <a:r>
              <a:rPr sz="1200" b="1" dirty="0">
                <a:solidFill>
                  <a:srgbClr val="134F5C"/>
                </a:solidFill>
                <a:latin typeface="Arial"/>
                <a:cs typeface="Arial"/>
              </a:rPr>
              <a:t>the</a:t>
            </a:r>
            <a:r>
              <a:rPr sz="1200" b="1" spc="-25" dirty="0">
                <a:solidFill>
                  <a:srgbClr val="134F5C"/>
                </a:solidFill>
                <a:latin typeface="Arial"/>
                <a:cs typeface="Arial"/>
              </a:rPr>
              <a:t> </a:t>
            </a:r>
            <a:r>
              <a:rPr sz="1200" b="1" spc="-5" dirty="0">
                <a:solidFill>
                  <a:srgbClr val="134F5C"/>
                </a:solidFill>
                <a:latin typeface="Arial"/>
                <a:cs typeface="Arial"/>
              </a:rPr>
              <a:t>necessary</a:t>
            </a:r>
            <a:r>
              <a:rPr sz="1200" b="1" spc="-25" dirty="0">
                <a:solidFill>
                  <a:srgbClr val="134F5C"/>
                </a:solidFill>
                <a:latin typeface="Arial"/>
                <a:cs typeface="Arial"/>
              </a:rPr>
              <a:t> </a:t>
            </a:r>
            <a:r>
              <a:rPr sz="1200" b="1" spc="-5" dirty="0">
                <a:solidFill>
                  <a:srgbClr val="134F5C"/>
                </a:solidFill>
                <a:latin typeface="Arial"/>
                <a:cs typeface="Arial"/>
              </a:rPr>
              <a:t>Libraries</a:t>
            </a:r>
            <a:endParaRPr sz="1200" dirty="0">
              <a:latin typeface="Arial"/>
              <a:cs typeface="Arial"/>
            </a:endParaRPr>
          </a:p>
          <a:p>
            <a:pPr marL="332740" indent="-320675">
              <a:lnSpc>
                <a:spcPct val="100000"/>
              </a:lnSpc>
              <a:buChar char="●"/>
              <a:tabLst>
                <a:tab pos="332740" algn="l"/>
                <a:tab pos="333375" algn="l"/>
              </a:tabLst>
            </a:pPr>
            <a:r>
              <a:rPr sz="1200" b="1" dirty="0">
                <a:solidFill>
                  <a:srgbClr val="134F5C"/>
                </a:solidFill>
                <a:latin typeface="Arial"/>
                <a:cs typeface="Arial"/>
              </a:rPr>
              <a:t>Mounting</a:t>
            </a:r>
            <a:r>
              <a:rPr sz="1200" b="1" spc="-15" dirty="0">
                <a:solidFill>
                  <a:srgbClr val="134F5C"/>
                </a:solidFill>
                <a:latin typeface="Arial"/>
                <a:cs typeface="Arial"/>
              </a:rPr>
              <a:t> </a:t>
            </a:r>
            <a:r>
              <a:rPr sz="1200" b="1" spc="-5" dirty="0">
                <a:solidFill>
                  <a:srgbClr val="134F5C"/>
                </a:solidFill>
                <a:latin typeface="Arial"/>
                <a:cs typeface="Arial"/>
              </a:rPr>
              <a:t>Google</a:t>
            </a:r>
            <a:r>
              <a:rPr sz="1200" b="1" spc="-15" dirty="0">
                <a:solidFill>
                  <a:srgbClr val="134F5C"/>
                </a:solidFill>
                <a:latin typeface="Arial"/>
                <a:cs typeface="Arial"/>
              </a:rPr>
              <a:t> </a:t>
            </a:r>
            <a:r>
              <a:rPr sz="1200" b="1" spc="-5" dirty="0">
                <a:solidFill>
                  <a:srgbClr val="134F5C"/>
                </a:solidFill>
                <a:latin typeface="Arial"/>
                <a:cs typeface="Arial"/>
              </a:rPr>
              <a:t>Drive</a:t>
            </a:r>
            <a:r>
              <a:rPr sz="1200" b="1" spc="-15" dirty="0">
                <a:solidFill>
                  <a:srgbClr val="134F5C"/>
                </a:solidFill>
                <a:latin typeface="Arial"/>
                <a:cs typeface="Arial"/>
              </a:rPr>
              <a:t> </a:t>
            </a:r>
            <a:r>
              <a:rPr sz="1200" b="1" spc="-5" dirty="0">
                <a:solidFill>
                  <a:srgbClr val="134F5C"/>
                </a:solidFill>
                <a:latin typeface="Arial"/>
                <a:cs typeface="Arial"/>
              </a:rPr>
              <a:t>and</a:t>
            </a:r>
            <a:r>
              <a:rPr sz="1200" b="1" spc="-15" dirty="0">
                <a:solidFill>
                  <a:srgbClr val="134F5C"/>
                </a:solidFill>
                <a:latin typeface="Arial"/>
                <a:cs typeface="Arial"/>
              </a:rPr>
              <a:t> </a:t>
            </a:r>
            <a:r>
              <a:rPr sz="1200" b="1" spc="-5" dirty="0">
                <a:solidFill>
                  <a:srgbClr val="134F5C"/>
                </a:solidFill>
                <a:latin typeface="Arial"/>
                <a:cs typeface="Arial"/>
              </a:rPr>
              <a:t>Creating</a:t>
            </a:r>
            <a:r>
              <a:rPr sz="1200" b="1" spc="-15" dirty="0">
                <a:solidFill>
                  <a:srgbClr val="134F5C"/>
                </a:solidFill>
                <a:latin typeface="Arial"/>
                <a:cs typeface="Arial"/>
              </a:rPr>
              <a:t> </a:t>
            </a:r>
            <a:r>
              <a:rPr sz="1200" b="1" dirty="0">
                <a:solidFill>
                  <a:srgbClr val="134F5C"/>
                </a:solidFill>
                <a:latin typeface="Arial"/>
                <a:cs typeface="Arial"/>
              </a:rPr>
              <a:t>a</a:t>
            </a:r>
            <a:r>
              <a:rPr sz="1200" b="1" spc="-15" dirty="0">
                <a:solidFill>
                  <a:srgbClr val="134F5C"/>
                </a:solidFill>
                <a:latin typeface="Arial"/>
                <a:cs typeface="Arial"/>
              </a:rPr>
              <a:t> </a:t>
            </a:r>
            <a:r>
              <a:rPr sz="1200" b="1" dirty="0">
                <a:solidFill>
                  <a:srgbClr val="134F5C"/>
                </a:solidFill>
                <a:latin typeface="Arial"/>
                <a:cs typeface="Arial"/>
              </a:rPr>
              <a:t>file</a:t>
            </a:r>
            <a:r>
              <a:rPr sz="1200" b="1" spc="-15" dirty="0">
                <a:solidFill>
                  <a:srgbClr val="134F5C"/>
                </a:solidFill>
                <a:latin typeface="Arial"/>
                <a:cs typeface="Arial"/>
              </a:rPr>
              <a:t> </a:t>
            </a:r>
            <a:r>
              <a:rPr sz="1200" b="1" spc="-5" dirty="0">
                <a:solidFill>
                  <a:srgbClr val="134F5C"/>
                </a:solidFill>
                <a:latin typeface="Arial"/>
                <a:cs typeface="Arial"/>
              </a:rPr>
              <a:t>path</a:t>
            </a:r>
            <a:endParaRPr sz="1200" dirty="0">
              <a:latin typeface="Arial"/>
              <a:cs typeface="Arial"/>
            </a:endParaRPr>
          </a:p>
          <a:p>
            <a:pPr marL="332740" indent="-320675">
              <a:lnSpc>
                <a:spcPct val="100000"/>
              </a:lnSpc>
              <a:buChar char="●"/>
              <a:tabLst>
                <a:tab pos="332740" algn="l"/>
                <a:tab pos="333375" algn="l"/>
              </a:tabLst>
            </a:pPr>
            <a:r>
              <a:rPr sz="1200" b="1" spc="-5" dirty="0">
                <a:solidFill>
                  <a:srgbClr val="134F5C"/>
                </a:solidFill>
                <a:latin typeface="Arial"/>
                <a:cs typeface="Arial"/>
              </a:rPr>
              <a:t>Importing</a:t>
            </a:r>
            <a:r>
              <a:rPr sz="1200" b="1" spc="-30" dirty="0">
                <a:solidFill>
                  <a:srgbClr val="134F5C"/>
                </a:solidFill>
                <a:latin typeface="Arial"/>
                <a:cs typeface="Arial"/>
              </a:rPr>
              <a:t> </a:t>
            </a:r>
            <a:r>
              <a:rPr sz="1200" b="1" spc="-5" dirty="0">
                <a:solidFill>
                  <a:srgbClr val="134F5C"/>
                </a:solidFill>
                <a:latin typeface="Arial"/>
                <a:cs typeface="Arial"/>
              </a:rPr>
              <a:t>Dataset</a:t>
            </a:r>
            <a:r>
              <a:rPr sz="1200" b="1" spc="-25" dirty="0">
                <a:solidFill>
                  <a:srgbClr val="134F5C"/>
                </a:solidFill>
                <a:latin typeface="Arial"/>
                <a:cs typeface="Arial"/>
              </a:rPr>
              <a:t> </a:t>
            </a:r>
            <a:r>
              <a:rPr sz="1200" b="1" spc="-5" dirty="0">
                <a:solidFill>
                  <a:srgbClr val="134F5C"/>
                </a:solidFill>
                <a:latin typeface="Arial"/>
                <a:cs typeface="Arial"/>
              </a:rPr>
              <a:t>From</a:t>
            </a:r>
            <a:r>
              <a:rPr sz="1200" b="1" spc="-25" dirty="0">
                <a:solidFill>
                  <a:srgbClr val="134F5C"/>
                </a:solidFill>
                <a:latin typeface="Arial"/>
                <a:cs typeface="Arial"/>
              </a:rPr>
              <a:t> </a:t>
            </a:r>
            <a:r>
              <a:rPr sz="1200" b="1" spc="-5" dirty="0">
                <a:solidFill>
                  <a:srgbClr val="134F5C"/>
                </a:solidFill>
                <a:latin typeface="Arial"/>
                <a:cs typeface="Arial"/>
              </a:rPr>
              <a:t>Drive</a:t>
            </a:r>
            <a:endParaRPr sz="1200" dirty="0">
              <a:latin typeface="Arial"/>
              <a:cs typeface="Arial"/>
            </a:endParaRPr>
          </a:p>
          <a:p>
            <a:pPr marL="332740" marR="5080" indent="-320675">
              <a:lnSpc>
                <a:spcPct val="100000"/>
              </a:lnSpc>
              <a:buChar char="●"/>
              <a:tabLst>
                <a:tab pos="332740" algn="l"/>
                <a:tab pos="333375" algn="l"/>
              </a:tabLst>
            </a:pPr>
            <a:r>
              <a:rPr sz="1200" b="1" spc="-5" dirty="0">
                <a:solidFill>
                  <a:srgbClr val="134F5C"/>
                </a:solidFill>
                <a:latin typeface="Arial"/>
                <a:cs typeface="Arial"/>
              </a:rPr>
              <a:t>Printing </a:t>
            </a:r>
            <a:r>
              <a:rPr sz="1200" b="1" dirty="0">
                <a:solidFill>
                  <a:srgbClr val="134F5C"/>
                </a:solidFill>
                <a:latin typeface="Arial"/>
                <a:cs typeface="Arial"/>
              </a:rPr>
              <a:t>the </a:t>
            </a:r>
            <a:r>
              <a:rPr sz="1200" b="1" spc="-5" dirty="0">
                <a:solidFill>
                  <a:srgbClr val="134F5C"/>
                </a:solidFill>
                <a:latin typeface="Arial"/>
                <a:cs typeface="Arial"/>
              </a:rPr>
              <a:t>information about </a:t>
            </a:r>
            <a:r>
              <a:rPr sz="1200" b="1" dirty="0">
                <a:solidFill>
                  <a:srgbClr val="134F5C"/>
                </a:solidFill>
                <a:latin typeface="Arial"/>
                <a:cs typeface="Arial"/>
              </a:rPr>
              <a:t>a </a:t>
            </a:r>
            <a:r>
              <a:rPr sz="1200" b="1" spc="-5" dirty="0">
                <a:solidFill>
                  <a:srgbClr val="134F5C"/>
                </a:solidFill>
                <a:latin typeface="Arial"/>
                <a:cs typeface="Arial"/>
              </a:rPr>
              <a:t>DataFrame including </a:t>
            </a:r>
            <a:r>
              <a:rPr sz="1200" b="1" dirty="0">
                <a:solidFill>
                  <a:srgbClr val="134F5C"/>
                </a:solidFill>
                <a:latin typeface="Arial"/>
                <a:cs typeface="Arial"/>
              </a:rPr>
              <a:t>the </a:t>
            </a:r>
            <a:r>
              <a:rPr sz="1200" b="1" spc="-5" dirty="0">
                <a:solidFill>
                  <a:srgbClr val="134F5C"/>
                </a:solidFill>
                <a:latin typeface="Arial"/>
                <a:cs typeface="Arial"/>
              </a:rPr>
              <a:t>index dtype and columns, non-null values and </a:t>
            </a:r>
            <a:r>
              <a:rPr sz="1200" b="1" spc="-320" dirty="0">
                <a:solidFill>
                  <a:srgbClr val="134F5C"/>
                </a:solidFill>
                <a:latin typeface="Arial"/>
                <a:cs typeface="Arial"/>
              </a:rPr>
              <a:t> </a:t>
            </a:r>
            <a:r>
              <a:rPr sz="1200" b="1" spc="-5" dirty="0">
                <a:solidFill>
                  <a:srgbClr val="134F5C"/>
                </a:solidFill>
                <a:latin typeface="Arial"/>
                <a:cs typeface="Arial"/>
              </a:rPr>
              <a:t>memory</a:t>
            </a:r>
            <a:r>
              <a:rPr sz="1200" b="1" spc="-10" dirty="0">
                <a:solidFill>
                  <a:srgbClr val="134F5C"/>
                </a:solidFill>
                <a:latin typeface="Arial"/>
                <a:cs typeface="Arial"/>
              </a:rPr>
              <a:t> </a:t>
            </a:r>
            <a:r>
              <a:rPr sz="1200" b="1" spc="-5" dirty="0">
                <a:solidFill>
                  <a:srgbClr val="134F5C"/>
                </a:solidFill>
                <a:latin typeface="Arial"/>
                <a:cs typeface="Arial"/>
              </a:rPr>
              <a:t>usage.</a:t>
            </a:r>
            <a:endParaRPr sz="1200" dirty="0">
              <a:latin typeface="Arial"/>
              <a:cs typeface="Arial"/>
            </a:endParaRPr>
          </a:p>
          <a:p>
            <a:pPr marL="332740" indent="-320675">
              <a:lnSpc>
                <a:spcPct val="100000"/>
              </a:lnSpc>
              <a:buChar char="●"/>
              <a:tabLst>
                <a:tab pos="332740" algn="l"/>
                <a:tab pos="333375" algn="l"/>
              </a:tabLst>
            </a:pPr>
            <a:r>
              <a:rPr sz="1200" b="1" spc="-15" dirty="0">
                <a:solidFill>
                  <a:srgbClr val="134F5C"/>
                </a:solidFill>
                <a:latin typeface="Arial"/>
                <a:cs typeface="Arial"/>
              </a:rPr>
              <a:t>We</a:t>
            </a:r>
            <a:r>
              <a:rPr sz="1200" b="1" spc="-10" dirty="0">
                <a:solidFill>
                  <a:srgbClr val="134F5C"/>
                </a:solidFill>
                <a:latin typeface="Arial"/>
                <a:cs typeface="Arial"/>
              </a:rPr>
              <a:t> </a:t>
            </a:r>
            <a:r>
              <a:rPr sz="1200" b="1" spc="-5" dirty="0">
                <a:solidFill>
                  <a:srgbClr val="134F5C"/>
                </a:solidFill>
                <a:latin typeface="Arial"/>
                <a:cs typeface="Arial"/>
              </a:rPr>
              <a:t>are going </a:t>
            </a:r>
            <a:r>
              <a:rPr sz="1200" b="1" dirty="0">
                <a:solidFill>
                  <a:srgbClr val="134F5C"/>
                </a:solidFill>
                <a:latin typeface="Arial"/>
                <a:cs typeface="Arial"/>
              </a:rPr>
              <a:t>to</a:t>
            </a:r>
            <a:r>
              <a:rPr sz="1200" b="1" spc="-10" dirty="0">
                <a:solidFill>
                  <a:srgbClr val="134F5C"/>
                </a:solidFill>
                <a:latin typeface="Arial"/>
                <a:cs typeface="Arial"/>
              </a:rPr>
              <a:t> </a:t>
            </a:r>
            <a:r>
              <a:rPr sz="1200" b="1" spc="-5" dirty="0">
                <a:solidFill>
                  <a:srgbClr val="134F5C"/>
                </a:solidFill>
                <a:latin typeface="Arial"/>
                <a:cs typeface="Arial"/>
              </a:rPr>
              <a:t>use Pandas describe()</a:t>
            </a:r>
            <a:r>
              <a:rPr sz="1200" b="1" spc="-10" dirty="0">
                <a:solidFill>
                  <a:srgbClr val="134F5C"/>
                </a:solidFill>
                <a:latin typeface="Arial"/>
                <a:cs typeface="Arial"/>
              </a:rPr>
              <a:t> </a:t>
            </a:r>
            <a:r>
              <a:rPr sz="1200" b="1" spc="-5" dirty="0">
                <a:solidFill>
                  <a:srgbClr val="134F5C"/>
                </a:solidFill>
                <a:latin typeface="Arial"/>
                <a:cs typeface="Arial"/>
              </a:rPr>
              <a:t>view some basic statistical</a:t>
            </a:r>
            <a:r>
              <a:rPr sz="1200" b="1" spc="-10" dirty="0">
                <a:solidFill>
                  <a:srgbClr val="134F5C"/>
                </a:solidFill>
                <a:latin typeface="Arial"/>
                <a:cs typeface="Arial"/>
              </a:rPr>
              <a:t> </a:t>
            </a:r>
            <a:r>
              <a:rPr sz="1200" b="1" spc="-5" dirty="0">
                <a:solidFill>
                  <a:srgbClr val="134F5C"/>
                </a:solidFill>
                <a:latin typeface="Arial"/>
                <a:cs typeface="Arial"/>
              </a:rPr>
              <a:t>details like percentile,</a:t>
            </a:r>
            <a:r>
              <a:rPr sz="1200" b="1" spc="-10" dirty="0">
                <a:solidFill>
                  <a:srgbClr val="134F5C"/>
                </a:solidFill>
                <a:latin typeface="Arial"/>
                <a:cs typeface="Arial"/>
              </a:rPr>
              <a:t> </a:t>
            </a:r>
            <a:r>
              <a:rPr sz="1200" b="1" spc="-5" dirty="0">
                <a:solidFill>
                  <a:srgbClr val="134F5C"/>
                </a:solidFill>
                <a:latin typeface="Arial"/>
                <a:cs typeface="Arial"/>
              </a:rPr>
              <a:t>mean, std etc.</a:t>
            </a:r>
            <a:endParaRPr sz="1200" dirty="0">
              <a:latin typeface="Arial"/>
              <a:cs typeface="Arial"/>
            </a:endParaRPr>
          </a:p>
          <a:p>
            <a:pPr marL="332740" indent="-320675">
              <a:lnSpc>
                <a:spcPct val="100000"/>
              </a:lnSpc>
              <a:buChar char="●"/>
              <a:tabLst>
                <a:tab pos="332740" algn="l"/>
                <a:tab pos="333375" algn="l"/>
              </a:tabLst>
            </a:pPr>
            <a:r>
              <a:rPr sz="1200" b="1" spc="-5" dirty="0">
                <a:solidFill>
                  <a:srgbClr val="134F5C"/>
                </a:solidFill>
                <a:latin typeface="Arial"/>
                <a:cs typeface="Arial"/>
              </a:rPr>
              <a:t>Checking</a:t>
            </a:r>
            <a:r>
              <a:rPr sz="1200" b="1" spc="-15" dirty="0">
                <a:solidFill>
                  <a:srgbClr val="134F5C"/>
                </a:solidFill>
                <a:latin typeface="Arial"/>
                <a:cs typeface="Arial"/>
              </a:rPr>
              <a:t> </a:t>
            </a:r>
            <a:r>
              <a:rPr sz="1200" b="1" dirty="0">
                <a:solidFill>
                  <a:srgbClr val="134F5C"/>
                </a:solidFill>
                <a:latin typeface="Arial"/>
                <a:cs typeface="Arial"/>
              </a:rPr>
              <a:t>the</a:t>
            </a:r>
            <a:r>
              <a:rPr sz="1200" b="1" spc="-10" dirty="0">
                <a:solidFill>
                  <a:srgbClr val="134F5C"/>
                </a:solidFill>
                <a:latin typeface="Arial"/>
                <a:cs typeface="Arial"/>
              </a:rPr>
              <a:t> </a:t>
            </a:r>
            <a:r>
              <a:rPr sz="1200" b="1" spc="-5" dirty="0">
                <a:solidFill>
                  <a:srgbClr val="134F5C"/>
                </a:solidFill>
                <a:latin typeface="Arial"/>
                <a:cs typeface="Arial"/>
              </a:rPr>
              <a:t>sum</a:t>
            </a:r>
            <a:r>
              <a:rPr sz="1200" b="1" spc="-10" dirty="0">
                <a:solidFill>
                  <a:srgbClr val="134F5C"/>
                </a:solidFill>
                <a:latin typeface="Arial"/>
                <a:cs typeface="Arial"/>
              </a:rPr>
              <a:t> </a:t>
            </a:r>
            <a:r>
              <a:rPr sz="1200" b="1" spc="-5" dirty="0">
                <a:solidFill>
                  <a:srgbClr val="134F5C"/>
                </a:solidFill>
                <a:latin typeface="Arial"/>
                <a:cs typeface="Arial"/>
              </a:rPr>
              <a:t>of</a:t>
            </a:r>
            <a:r>
              <a:rPr sz="1200" b="1" spc="-10" dirty="0">
                <a:solidFill>
                  <a:srgbClr val="134F5C"/>
                </a:solidFill>
                <a:latin typeface="Arial"/>
                <a:cs typeface="Arial"/>
              </a:rPr>
              <a:t> </a:t>
            </a:r>
            <a:r>
              <a:rPr sz="1200" b="1" spc="-5" dirty="0">
                <a:solidFill>
                  <a:srgbClr val="134F5C"/>
                </a:solidFill>
                <a:latin typeface="Arial"/>
                <a:cs typeface="Arial"/>
              </a:rPr>
              <a:t>null</a:t>
            </a:r>
            <a:r>
              <a:rPr sz="1200" b="1" spc="-10" dirty="0">
                <a:solidFill>
                  <a:srgbClr val="134F5C"/>
                </a:solidFill>
                <a:latin typeface="Arial"/>
                <a:cs typeface="Arial"/>
              </a:rPr>
              <a:t> </a:t>
            </a:r>
            <a:r>
              <a:rPr sz="1200" b="1" spc="-5" dirty="0">
                <a:solidFill>
                  <a:srgbClr val="134F5C"/>
                </a:solidFill>
                <a:latin typeface="Arial"/>
                <a:cs typeface="Arial"/>
              </a:rPr>
              <a:t>values</a:t>
            </a:r>
            <a:r>
              <a:rPr sz="1200" b="1" spc="-15" dirty="0">
                <a:solidFill>
                  <a:srgbClr val="134F5C"/>
                </a:solidFill>
                <a:latin typeface="Arial"/>
                <a:cs typeface="Arial"/>
              </a:rPr>
              <a:t> </a:t>
            </a:r>
            <a:r>
              <a:rPr sz="1200" b="1" spc="-5" dirty="0">
                <a:solidFill>
                  <a:srgbClr val="134F5C"/>
                </a:solidFill>
                <a:latin typeface="Arial"/>
                <a:cs typeface="Arial"/>
              </a:rPr>
              <a:t>present</a:t>
            </a:r>
            <a:r>
              <a:rPr sz="1200" b="1" spc="-10" dirty="0">
                <a:solidFill>
                  <a:srgbClr val="134F5C"/>
                </a:solidFill>
                <a:latin typeface="Arial"/>
                <a:cs typeface="Arial"/>
              </a:rPr>
              <a:t> </a:t>
            </a:r>
            <a:r>
              <a:rPr sz="1200" b="1" spc="-5" dirty="0">
                <a:solidFill>
                  <a:srgbClr val="134F5C"/>
                </a:solidFill>
                <a:latin typeface="Arial"/>
                <a:cs typeface="Arial"/>
              </a:rPr>
              <a:t>in</a:t>
            </a:r>
            <a:r>
              <a:rPr sz="1200" b="1" spc="-10" dirty="0">
                <a:solidFill>
                  <a:srgbClr val="134F5C"/>
                </a:solidFill>
                <a:latin typeface="Arial"/>
                <a:cs typeface="Arial"/>
              </a:rPr>
              <a:t> </a:t>
            </a:r>
            <a:r>
              <a:rPr sz="1200" b="1" spc="-5" dirty="0">
                <a:solidFill>
                  <a:srgbClr val="134F5C"/>
                </a:solidFill>
                <a:latin typeface="Arial"/>
                <a:cs typeface="Arial"/>
              </a:rPr>
              <a:t>our</a:t>
            </a:r>
            <a:r>
              <a:rPr sz="1200" b="1" spc="-10" dirty="0">
                <a:solidFill>
                  <a:srgbClr val="134F5C"/>
                </a:solidFill>
                <a:latin typeface="Arial"/>
                <a:cs typeface="Arial"/>
              </a:rPr>
              <a:t> </a:t>
            </a:r>
            <a:r>
              <a:rPr sz="1200" b="1" spc="-5" dirty="0">
                <a:solidFill>
                  <a:srgbClr val="134F5C"/>
                </a:solidFill>
                <a:latin typeface="Arial"/>
                <a:cs typeface="Arial"/>
              </a:rPr>
              <a:t>dataset</a:t>
            </a:r>
            <a:endParaRPr sz="1200" dirty="0">
              <a:latin typeface="Arial"/>
              <a:cs typeface="Arial"/>
            </a:endParaRPr>
          </a:p>
          <a:p>
            <a:pPr marL="332740" indent="-320675">
              <a:lnSpc>
                <a:spcPct val="100000"/>
              </a:lnSpc>
              <a:buChar char="●"/>
              <a:tabLst>
                <a:tab pos="332740" algn="l"/>
                <a:tab pos="333375" algn="l"/>
              </a:tabLst>
            </a:pPr>
            <a:r>
              <a:rPr sz="1200" b="1" spc="-5" dirty="0">
                <a:solidFill>
                  <a:srgbClr val="134F5C"/>
                </a:solidFill>
                <a:latin typeface="Arial"/>
                <a:cs typeface="Arial"/>
              </a:rPr>
              <a:t>Data</a:t>
            </a:r>
            <a:r>
              <a:rPr sz="1200" b="1" spc="-20" dirty="0">
                <a:solidFill>
                  <a:srgbClr val="134F5C"/>
                </a:solidFill>
                <a:latin typeface="Arial"/>
                <a:cs typeface="Arial"/>
              </a:rPr>
              <a:t> </a:t>
            </a:r>
            <a:r>
              <a:rPr sz="1200" b="1" spc="-5" dirty="0">
                <a:solidFill>
                  <a:srgbClr val="134F5C"/>
                </a:solidFill>
                <a:latin typeface="Arial"/>
                <a:cs typeface="Arial"/>
              </a:rPr>
              <a:t>cleaning</a:t>
            </a:r>
            <a:r>
              <a:rPr sz="1200" b="1" spc="-15" dirty="0">
                <a:solidFill>
                  <a:srgbClr val="134F5C"/>
                </a:solidFill>
                <a:latin typeface="Arial"/>
                <a:cs typeface="Arial"/>
              </a:rPr>
              <a:t> </a:t>
            </a:r>
            <a:r>
              <a:rPr sz="1200" b="1" spc="-5" dirty="0">
                <a:solidFill>
                  <a:srgbClr val="134F5C"/>
                </a:solidFill>
                <a:latin typeface="Arial"/>
                <a:cs typeface="Arial"/>
              </a:rPr>
              <a:t>and</a:t>
            </a:r>
            <a:r>
              <a:rPr sz="1200" b="1" spc="-20" dirty="0">
                <a:solidFill>
                  <a:srgbClr val="134F5C"/>
                </a:solidFill>
                <a:latin typeface="Arial"/>
                <a:cs typeface="Arial"/>
              </a:rPr>
              <a:t> </a:t>
            </a:r>
            <a:r>
              <a:rPr sz="1200" b="1" spc="-5" dirty="0">
                <a:solidFill>
                  <a:srgbClr val="134F5C"/>
                </a:solidFill>
                <a:latin typeface="Arial"/>
                <a:cs typeface="Arial"/>
              </a:rPr>
              <a:t>handling</a:t>
            </a:r>
            <a:r>
              <a:rPr sz="1200" b="1" spc="-15" dirty="0">
                <a:solidFill>
                  <a:srgbClr val="134F5C"/>
                </a:solidFill>
                <a:latin typeface="Arial"/>
                <a:cs typeface="Arial"/>
              </a:rPr>
              <a:t> </a:t>
            </a:r>
            <a:r>
              <a:rPr sz="1200" b="1" spc="-5" dirty="0">
                <a:solidFill>
                  <a:srgbClr val="134F5C"/>
                </a:solidFill>
                <a:latin typeface="Arial"/>
                <a:cs typeface="Arial"/>
              </a:rPr>
              <a:t>null</a:t>
            </a:r>
            <a:r>
              <a:rPr sz="1200" b="1" spc="-20" dirty="0">
                <a:solidFill>
                  <a:srgbClr val="134F5C"/>
                </a:solidFill>
                <a:latin typeface="Arial"/>
                <a:cs typeface="Arial"/>
              </a:rPr>
              <a:t> </a:t>
            </a:r>
            <a:r>
              <a:rPr sz="1200" b="1" spc="-5" dirty="0">
                <a:solidFill>
                  <a:srgbClr val="134F5C"/>
                </a:solidFill>
                <a:latin typeface="Arial"/>
                <a:cs typeface="Arial"/>
              </a:rPr>
              <a:t>values</a:t>
            </a:r>
            <a:endParaRPr lang="en-US" sz="1200" b="1" spc="-5" dirty="0">
              <a:solidFill>
                <a:srgbClr val="134F5C"/>
              </a:solidFill>
              <a:latin typeface="Arial"/>
              <a:cs typeface="Arial"/>
            </a:endParaRPr>
          </a:p>
          <a:p>
            <a:pPr marL="332740" indent="-320675">
              <a:lnSpc>
                <a:spcPct val="100000"/>
              </a:lnSpc>
              <a:buChar char="●"/>
              <a:tabLst>
                <a:tab pos="332740" algn="l"/>
                <a:tab pos="333375" algn="l"/>
              </a:tabLst>
            </a:pPr>
            <a:r>
              <a:rPr lang="en-IN" sz="1200" b="1" spc="-5" dirty="0">
                <a:solidFill>
                  <a:srgbClr val="134F5C"/>
                </a:solidFill>
                <a:latin typeface="Arial"/>
                <a:cs typeface="Arial"/>
              </a:rPr>
              <a:t>Dealing with duplicate values in both datasets</a:t>
            </a:r>
            <a:endParaRPr sz="1200" dirty="0">
              <a:latin typeface="Arial"/>
              <a:cs typeface="Arial"/>
            </a:endParaRPr>
          </a:p>
          <a:p>
            <a:pPr marL="332740" indent="-320675">
              <a:lnSpc>
                <a:spcPct val="100000"/>
              </a:lnSpc>
              <a:buChar char="●"/>
              <a:tabLst>
                <a:tab pos="332740" algn="l"/>
                <a:tab pos="333375" algn="l"/>
              </a:tabLst>
            </a:pPr>
            <a:r>
              <a:rPr sz="1200" b="1" spc="-20" dirty="0">
                <a:solidFill>
                  <a:srgbClr val="134F5C"/>
                </a:solidFill>
                <a:latin typeface="Arial"/>
                <a:cs typeface="Arial"/>
              </a:rPr>
              <a:t>Taking</a:t>
            </a:r>
            <a:r>
              <a:rPr sz="1200" b="1" spc="-25" dirty="0">
                <a:solidFill>
                  <a:srgbClr val="134F5C"/>
                </a:solidFill>
                <a:latin typeface="Arial"/>
                <a:cs typeface="Arial"/>
              </a:rPr>
              <a:t> </a:t>
            </a:r>
            <a:r>
              <a:rPr sz="1200" b="1" spc="-5" dirty="0">
                <a:solidFill>
                  <a:srgbClr val="134F5C"/>
                </a:solidFill>
                <a:latin typeface="Arial"/>
                <a:cs typeface="Arial"/>
              </a:rPr>
              <a:t>necessary</a:t>
            </a:r>
            <a:r>
              <a:rPr sz="1200" b="1" spc="-25" dirty="0">
                <a:solidFill>
                  <a:srgbClr val="134F5C"/>
                </a:solidFill>
                <a:latin typeface="Arial"/>
                <a:cs typeface="Arial"/>
              </a:rPr>
              <a:t> </a:t>
            </a:r>
            <a:r>
              <a:rPr sz="1200" b="1" spc="-5" dirty="0">
                <a:solidFill>
                  <a:srgbClr val="134F5C"/>
                </a:solidFill>
                <a:latin typeface="Arial"/>
                <a:cs typeface="Arial"/>
              </a:rPr>
              <a:t>columns</a:t>
            </a:r>
            <a:r>
              <a:rPr sz="1200" b="1" spc="-25" dirty="0">
                <a:solidFill>
                  <a:srgbClr val="134F5C"/>
                </a:solidFill>
                <a:latin typeface="Arial"/>
                <a:cs typeface="Arial"/>
              </a:rPr>
              <a:t> </a:t>
            </a:r>
            <a:r>
              <a:rPr sz="1200" b="1" spc="-5" dirty="0">
                <a:solidFill>
                  <a:srgbClr val="134F5C"/>
                </a:solidFill>
                <a:latin typeface="Arial"/>
                <a:cs typeface="Arial"/>
              </a:rPr>
              <a:t>only</a:t>
            </a:r>
            <a:endParaRPr sz="1200" dirty="0">
              <a:latin typeface="Arial"/>
              <a:cs typeface="Arial"/>
            </a:endParaRPr>
          </a:p>
          <a:p>
            <a:pPr marL="332740" indent="-320675">
              <a:lnSpc>
                <a:spcPct val="100000"/>
              </a:lnSpc>
              <a:buChar char="●"/>
              <a:tabLst>
                <a:tab pos="332740" algn="l"/>
                <a:tab pos="333375" algn="l"/>
              </a:tabLst>
            </a:pPr>
            <a:r>
              <a:rPr sz="1200" b="1" dirty="0">
                <a:solidFill>
                  <a:srgbClr val="134F5C"/>
                </a:solidFill>
                <a:latin typeface="Arial"/>
                <a:cs typeface="Arial"/>
              </a:rPr>
              <a:t>Merging</a:t>
            </a:r>
            <a:r>
              <a:rPr sz="1200" b="1" spc="-40" dirty="0">
                <a:solidFill>
                  <a:srgbClr val="134F5C"/>
                </a:solidFill>
                <a:latin typeface="Arial"/>
                <a:cs typeface="Arial"/>
              </a:rPr>
              <a:t> </a:t>
            </a:r>
            <a:r>
              <a:rPr sz="1200" b="1" dirty="0">
                <a:solidFill>
                  <a:srgbClr val="134F5C"/>
                </a:solidFill>
                <a:latin typeface="Arial"/>
                <a:cs typeface="Arial"/>
              </a:rPr>
              <a:t>two</a:t>
            </a:r>
            <a:r>
              <a:rPr sz="1200" b="1" spc="-35" dirty="0">
                <a:solidFill>
                  <a:srgbClr val="134F5C"/>
                </a:solidFill>
                <a:latin typeface="Arial"/>
                <a:cs typeface="Arial"/>
              </a:rPr>
              <a:t> </a:t>
            </a:r>
            <a:r>
              <a:rPr sz="1200" b="1" spc="-5" dirty="0">
                <a:solidFill>
                  <a:srgbClr val="134F5C"/>
                </a:solidFill>
                <a:latin typeface="Arial"/>
                <a:cs typeface="Arial"/>
              </a:rPr>
              <a:t>dataframes</a:t>
            </a:r>
            <a:endParaRPr sz="1200" dirty="0">
              <a:latin typeface="Arial"/>
              <a:cs typeface="Arial"/>
            </a:endParaRPr>
          </a:p>
          <a:p>
            <a:pPr marL="332740" indent="-320675">
              <a:lnSpc>
                <a:spcPct val="100000"/>
              </a:lnSpc>
              <a:buChar char="●"/>
              <a:tabLst>
                <a:tab pos="332740" algn="l"/>
                <a:tab pos="333375" algn="l"/>
              </a:tabLst>
            </a:pPr>
            <a:r>
              <a:rPr sz="1200" b="1" spc="-5" dirty="0">
                <a:solidFill>
                  <a:srgbClr val="134F5C"/>
                </a:solidFill>
                <a:latin typeface="Arial"/>
                <a:cs typeface="Arial"/>
              </a:rPr>
              <a:t>Data</a:t>
            </a:r>
            <a:r>
              <a:rPr sz="1200" b="1" spc="-50" dirty="0">
                <a:solidFill>
                  <a:srgbClr val="134F5C"/>
                </a:solidFill>
                <a:latin typeface="Arial"/>
                <a:cs typeface="Arial"/>
              </a:rPr>
              <a:t> </a:t>
            </a:r>
            <a:r>
              <a:rPr sz="1200" b="1" spc="-5" dirty="0">
                <a:solidFill>
                  <a:srgbClr val="134F5C"/>
                </a:solidFill>
                <a:latin typeface="Arial"/>
                <a:cs typeface="Arial"/>
              </a:rPr>
              <a:t>visualization</a:t>
            </a:r>
            <a:endParaRPr lang="en-US" sz="1200" b="1" spc="-5" dirty="0">
              <a:solidFill>
                <a:srgbClr val="134F5C"/>
              </a:solidFill>
              <a:latin typeface="Arial"/>
              <a:cs typeface="Arial"/>
            </a:endParaRPr>
          </a:p>
          <a:p>
            <a:pPr marL="332740" indent="-320675">
              <a:lnSpc>
                <a:spcPct val="100000"/>
              </a:lnSpc>
              <a:buChar char="●"/>
              <a:tabLst>
                <a:tab pos="332740" algn="l"/>
                <a:tab pos="333375" algn="l"/>
              </a:tabLst>
            </a:pPr>
            <a:endParaRPr sz="12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775" y="350013"/>
            <a:ext cx="1483360" cy="406400"/>
          </a:xfrm>
          <a:prstGeom prst="rect">
            <a:avLst/>
          </a:prstGeom>
        </p:spPr>
        <p:txBody>
          <a:bodyPr vert="horz" wrap="square" lIns="0" tIns="12700" rIns="0" bIns="0" rtlCol="0">
            <a:spAutoFit/>
          </a:bodyPr>
          <a:lstStyle/>
          <a:p>
            <a:pPr marL="12700">
              <a:lnSpc>
                <a:spcPct val="100000"/>
              </a:lnSpc>
              <a:spcBef>
                <a:spcPts val="100"/>
              </a:spcBef>
            </a:pPr>
            <a:r>
              <a:rPr sz="2500" spc="-140" dirty="0">
                <a:latin typeface="Verdana"/>
                <a:cs typeface="Verdana"/>
              </a:rPr>
              <a:t>Analysis:</a:t>
            </a:r>
            <a:endParaRPr sz="2500">
              <a:latin typeface="Verdana"/>
              <a:cs typeface="Verdana"/>
            </a:endParaRPr>
          </a:p>
        </p:txBody>
      </p:sp>
      <p:sp>
        <p:nvSpPr>
          <p:cNvPr id="3" name="object 3"/>
          <p:cNvSpPr txBox="1"/>
          <p:nvPr/>
        </p:nvSpPr>
        <p:spPr>
          <a:xfrm>
            <a:off x="496555" y="889001"/>
            <a:ext cx="6678295" cy="3575338"/>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212121"/>
                </a:solidFill>
                <a:latin typeface="Verdana"/>
                <a:cs typeface="Verdana"/>
              </a:rPr>
              <a:t>Pl</a:t>
            </a:r>
            <a:r>
              <a:rPr sz="1400" b="1" spc="-65" dirty="0">
                <a:solidFill>
                  <a:srgbClr val="212121"/>
                </a:solidFill>
                <a:latin typeface="Verdana"/>
                <a:cs typeface="Verdana"/>
              </a:rPr>
              <a:t>a</a:t>
            </a:r>
            <a:r>
              <a:rPr sz="1400" b="1" spc="-75" dirty="0">
                <a:solidFill>
                  <a:srgbClr val="212121"/>
                </a:solidFill>
                <a:latin typeface="Verdana"/>
                <a:cs typeface="Verdana"/>
              </a:rPr>
              <a:t>y</a:t>
            </a:r>
            <a:r>
              <a:rPr sz="1400" b="1" spc="-85" dirty="0">
                <a:solidFill>
                  <a:srgbClr val="212121"/>
                </a:solidFill>
                <a:latin typeface="Verdana"/>
                <a:cs typeface="Verdana"/>
              </a:rPr>
              <a:t> </a:t>
            </a:r>
            <a:r>
              <a:rPr sz="1400" b="1" spc="-80" dirty="0">
                <a:solidFill>
                  <a:srgbClr val="212121"/>
                </a:solidFill>
                <a:latin typeface="Verdana"/>
                <a:cs typeface="Verdana"/>
              </a:rPr>
              <a:t>Sto</a:t>
            </a:r>
            <a:r>
              <a:rPr sz="1400" b="1" spc="-75" dirty="0">
                <a:solidFill>
                  <a:srgbClr val="212121"/>
                </a:solidFill>
                <a:latin typeface="Verdana"/>
                <a:cs typeface="Verdana"/>
              </a:rPr>
              <a:t>r</a:t>
            </a:r>
            <a:r>
              <a:rPr sz="1400" b="1" spc="-50" dirty="0">
                <a:solidFill>
                  <a:srgbClr val="212121"/>
                </a:solidFill>
                <a:latin typeface="Verdana"/>
                <a:cs typeface="Verdana"/>
              </a:rPr>
              <a:t>e</a:t>
            </a:r>
            <a:r>
              <a:rPr sz="1400" b="1" spc="-85" dirty="0">
                <a:solidFill>
                  <a:srgbClr val="212121"/>
                </a:solidFill>
                <a:latin typeface="Verdana"/>
                <a:cs typeface="Verdana"/>
              </a:rPr>
              <a:t> </a:t>
            </a:r>
            <a:r>
              <a:rPr sz="1400" b="1" spc="-15" dirty="0">
                <a:solidFill>
                  <a:srgbClr val="212121"/>
                </a:solidFill>
                <a:latin typeface="Verdana"/>
                <a:cs typeface="Verdana"/>
              </a:rPr>
              <a:t>App</a:t>
            </a:r>
            <a:r>
              <a:rPr sz="1400" b="1" spc="-85" dirty="0">
                <a:solidFill>
                  <a:srgbClr val="212121"/>
                </a:solidFill>
                <a:latin typeface="Verdana"/>
                <a:cs typeface="Verdana"/>
              </a:rPr>
              <a:t> </a:t>
            </a:r>
            <a:r>
              <a:rPr sz="1400" b="1" spc="-50" dirty="0">
                <a:solidFill>
                  <a:srgbClr val="212121"/>
                </a:solidFill>
                <a:latin typeface="Verdana"/>
                <a:cs typeface="Verdana"/>
              </a:rPr>
              <a:t>Anal</a:t>
            </a:r>
            <a:r>
              <a:rPr sz="1400" b="1" spc="-70" dirty="0">
                <a:solidFill>
                  <a:srgbClr val="212121"/>
                </a:solidFill>
                <a:latin typeface="Verdana"/>
                <a:cs typeface="Verdana"/>
              </a:rPr>
              <a:t>y</a:t>
            </a:r>
            <a:r>
              <a:rPr sz="1400" b="1" spc="-110" dirty="0">
                <a:solidFill>
                  <a:srgbClr val="212121"/>
                </a:solidFill>
                <a:latin typeface="Verdana"/>
                <a:cs typeface="Verdana"/>
              </a:rPr>
              <a:t>sis:</a:t>
            </a:r>
            <a:endParaRPr sz="1400" dirty="0">
              <a:latin typeface="Verdana"/>
              <a:cs typeface="Verdana"/>
            </a:endParaRPr>
          </a:p>
          <a:p>
            <a:pPr>
              <a:lnSpc>
                <a:spcPct val="100000"/>
              </a:lnSpc>
              <a:spcBef>
                <a:spcPts val="45"/>
              </a:spcBef>
            </a:pPr>
            <a:endParaRPr sz="1350" dirty="0">
              <a:latin typeface="Verdana"/>
              <a:cs typeface="Verdana"/>
            </a:endParaRPr>
          </a:p>
          <a:p>
            <a:pPr marL="398145" indent="-357505">
              <a:buFontTx/>
              <a:buChar char="●"/>
              <a:tabLst>
                <a:tab pos="398145" algn="l"/>
                <a:tab pos="398780" algn="l"/>
              </a:tabLst>
            </a:pPr>
            <a:r>
              <a:rPr lang="en-US" sz="1200" b="1" spc="-10" dirty="0">
                <a:solidFill>
                  <a:srgbClr val="134F5C"/>
                </a:solidFill>
                <a:latin typeface="Arial"/>
                <a:cs typeface="Arial"/>
              </a:rPr>
              <a:t>What is </a:t>
            </a:r>
            <a:r>
              <a:rPr lang="en-IN" sz="1200" b="1" spc="-10" dirty="0">
                <a:solidFill>
                  <a:srgbClr val="134F5C"/>
                </a:solidFill>
                <a:latin typeface="Arial"/>
                <a:cs typeface="Arial"/>
              </a:rPr>
              <a:t>percentage of Review Sentiments</a:t>
            </a:r>
          </a:p>
          <a:p>
            <a:pPr marL="398145" indent="-357505">
              <a:buFontTx/>
              <a:buChar char="●"/>
              <a:tabLst>
                <a:tab pos="398145" algn="l"/>
                <a:tab pos="398780" algn="l"/>
              </a:tabLst>
            </a:pPr>
            <a:r>
              <a:rPr lang="en-US" sz="1200" b="1" spc="-35" dirty="0">
                <a:solidFill>
                  <a:srgbClr val="134F5C"/>
                </a:solidFill>
                <a:latin typeface="Arial"/>
                <a:cs typeface="Arial"/>
              </a:rPr>
              <a:t>Which category of Apps from the Content Rating column are found more on </a:t>
            </a:r>
            <a:r>
              <a:rPr lang="en-US" sz="1200" b="1" spc="-35" dirty="0" err="1">
                <a:solidFill>
                  <a:srgbClr val="134F5C"/>
                </a:solidFill>
                <a:latin typeface="Arial"/>
                <a:cs typeface="Arial"/>
              </a:rPr>
              <a:t>playstore</a:t>
            </a:r>
            <a:r>
              <a:rPr lang="en-US" sz="1200" b="1" spc="-35" dirty="0">
                <a:solidFill>
                  <a:srgbClr val="134F5C"/>
                </a:solidFill>
                <a:latin typeface="Arial"/>
                <a:cs typeface="Arial"/>
              </a:rPr>
              <a:t> </a:t>
            </a:r>
            <a:endParaRPr lang="en-IN" sz="1200" b="1" spc="-35" dirty="0">
              <a:solidFill>
                <a:srgbClr val="134F5C"/>
              </a:solidFill>
              <a:latin typeface="Arial"/>
              <a:cs typeface="Arial"/>
            </a:endParaRPr>
          </a:p>
          <a:p>
            <a:pPr marL="398145" indent="-357505">
              <a:buFontTx/>
              <a:buChar char="●"/>
              <a:tabLst>
                <a:tab pos="398145" algn="l"/>
                <a:tab pos="398780" algn="l"/>
              </a:tabLst>
            </a:pPr>
            <a:r>
              <a:rPr lang="en-IN" sz="1200" b="1" spc="-35" dirty="0">
                <a:solidFill>
                  <a:srgbClr val="134F5C"/>
                </a:solidFill>
                <a:latin typeface="Arial"/>
                <a:cs typeface="Arial"/>
              </a:rPr>
              <a:t>Analyse what </a:t>
            </a:r>
            <a:r>
              <a:rPr lang="en-US" sz="1200" b="1" spc="-35" dirty="0">
                <a:solidFill>
                  <a:srgbClr val="134F5C"/>
                </a:solidFill>
                <a:latin typeface="Arial"/>
                <a:cs typeface="Arial"/>
              </a:rPr>
              <a:t> portion of the apps in play store are paid and free</a:t>
            </a:r>
          </a:p>
          <a:p>
            <a:pPr marL="403860" indent="-363220">
              <a:lnSpc>
                <a:spcPct val="100000"/>
              </a:lnSpc>
              <a:buChar char="●"/>
              <a:tabLst>
                <a:tab pos="403860" algn="l"/>
                <a:tab pos="404495" algn="l"/>
              </a:tabLst>
            </a:pPr>
            <a:r>
              <a:rPr sz="1200" b="1" spc="-35" dirty="0">
                <a:solidFill>
                  <a:srgbClr val="134F5C"/>
                </a:solidFill>
                <a:latin typeface="Arial"/>
                <a:cs typeface="Arial"/>
              </a:rPr>
              <a:t>Top</a:t>
            </a:r>
            <a:r>
              <a:rPr sz="1200" b="1" spc="-10" dirty="0">
                <a:solidFill>
                  <a:srgbClr val="134F5C"/>
                </a:solidFill>
                <a:latin typeface="Arial"/>
                <a:cs typeface="Arial"/>
              </a:rPr>
              <a:t> </a:t>
            </a:r>
            <a:r>
              <a:rPr sz="1200" b="1" spc="-5" dirty="0">
                <a:solidFill>
                  <a:srgbClr val="134F5C"/>
                </a:solidFill>
                <a:latin typeface="Arial"/>
                <a:cs typeface="Arial"/>
              </a:rPr>
              <a:t>app</a:t>
            </a:r>
            <a:r>
              <a:rPr sz="1200" b="1" spc="-10" dirty="0">
                <a:solidFill>
                  <a:srgbClr val="134F5C"/>
                </a:solidFill>
                <a:latin typeface="Arial"/>
                <a:cs typeface="Arial"/>
              </a:rPr>
              <a:t> </a:t>
            </a:r>
            <a:r>
              <a:rPr sz="1200" b="1" spc="-5" dirty="0">
                <a:solidFill>
                  <a:srgbClr val="134F5C"/>
                </a:solidFill>
                <a:latin typeface="Arial"/>
                <a:cs typeface="Arial"/>
              </a:rPr>
              <a:t>category</a:t>
            </a:r>
            <a:r>
              <a:rPr sz="1200" b="1" spc="-10" dirty="0">
                <a:solidFill>
                  <a:srgbClr val="134F5C"/>
                </a:solidFill>
                <a:latin typeface="Arial"/>
                <a:cs typeface="Arial"/>
              </a:rPr>
              <a:t> </a:t>
            </a:r>
            <a:r>
              <a:rPr sz="1200" b="1" spc="-5" dirty="0">
                <a:solidFill>
                  <a:srgbClr val="134F5C"/>
                </a:solidFill>
                <a:latin typeface="Arial"/>
                <a:cs typeface="Arial"/>
              </a:rPr>
              <a:t>in</a:t>
            </a:r>
            <a:r>
              <a:rPr sz="1200" b="1" spc="-10" dirty="0">
                <a:solidFill>
                  <a:srgbClr val="134F5C"/>
                </a:solidFill>
                <a:latin typeface="Arial"/>
                <a:cs typeface="Arial"/>
              </a:rPr>
              <a:t> </a:t>
            </a:r>
            <a:r>
              <a:rPr sz="1200" b="1" spc="-5" dirty="0">
                <a:solidFill>
                  <a:srgbClr val="134F5C"/>
                </a:solidFill>
                <a:latin typeface="Arial"/>
                <a:cs typeface="Arial"/>
              </a:rPr>
              <a:t>play</a:t>
            </a:r>
            <a:r>
              <a:rPr sz="1200" b="1" spc="-10" dirty="0">
                <a:solidFill>
                  <a:srgbClr val="134F5C"/>
                </a:solidFill>
                <a:latin typeface="Arial"/>
                <a:cs typeface="Arial"/>
              </a:rPr>
              <a:t> </a:t>
            </a:r>
            <a:r>
              <a:rPr sz="1200" b="1" spc="-5" dirty="0">
                <a:solidFill>
                  <a:srgbClr val="134F5C"/>
                </a:solidFill>
                <a:latin typeface="Arial"/>
                <a:cs typeface="Arial"/>
              </a:rPr>
              <a:t>store(Count of</a:t>
            </a:r>
            <a:r>
              <a:rPr sz="1200" b="1" spc="-10" dirty="0">
                <a:solidFill>
                  <a:srgbClr val="134F5C"/>
                </a:solidFill>
                <a:latin typeface="Arial"/>
                <a:cs typeface="Arial"/>
              </a:rPr>
              <a:t> </a:t>
            </a:r>
            <a:r>
              <a:rPr sz="1200" b="1" spc="-5" dirty="0">
                <a:solidFill>
                  <a:srgbClr val="134F5C"/>
                </a:solidFill>
                <a:latin typeface="Arial"/>
                <a:cs typeface="Arial"/>
              </a:rPr>
              <a:t>apps</a:t>
            </a:r>
            <a:r>
              <a:rPr sz="1200" b="1" spc="-10" dirty="0">
                <a:solidFill>
                  <a:srgbClr val="134F5C"/>
                </a:solidFill>
                <a:latin typeface="Arial"/>
                <a:cs typeface="Arial"/>
              </a:rPr>
              <a:t> </a:t>
            </a:r>
            <a:r>
              <a:rPr sz="1200" b="1" spc="-5" dirty="0">
                <a:solidFill>
                  <a:srgbClr val="134F5C"/>
                </a:solidFill>
                <a:latin typeface="Arial"/>
                <a:cs typeface="Arial"/>
              </a:rPr>
              <a:t>in</a:t>
            </a:r>
            <a:r>
              <a:rPr sz="1200" b="1" spc="-10" dirty="0">
                <a:solidFill>
                  <a:srgbClr val="134F5C"/>
                </a:solidFill>
                <a:latin typeface="Arial"/>
                <a:cs typeface="Arial"/>
              </a:rPr>
              <a:t> </a:t>
            </a:r>
            <a:r>
              <a:rPr sz="1200" b="1" spc="-5" dirty="0">
                <a:solidFill>
                  <a:srgbClr val="134F5C"/>
                </a:solidFill>
                <a:latin typeface="Arial"/>
                <a:cs typeface="Arial"/>
              </a:rPr>
              <a:t>each</a:t>
            </a:r>
            <a:r>
              <a:rPr sz="1200" b="1" spc="-10" dirty="0">
                <a:solidFill>
                  <a:srgbClr val="134F5C"/>
                </a:solidFill>
                <a:latin typeface="Arial"/>
                <a:cs typeface="Arial"/>
              </a:rPr>
              <a:t> </a:t>
            </a:r>
            <a:r>
              <a:rPr sz="1200" b="1" spc="-5" dirty="0">
                <a:solidFill>
                  <a:srgbClr val="134F5C"/>
                </a:solidFill>
                <a:latin typeface="Arial"/>
                <a:cs typeface="Arial"/>
              </a:rPr>
              <a:t>category)</a:t>
            </a:r>
            <a:endParaRPr sz="1200" dirty="0">
              <a:latin typeface="Arial"/>
              <a:cs typeface="Arial"/>
            </a:endParaRPr>
          </a:p>
          <a:p>
            <a:pPr marL="398145" indent="-357505">
              <a:lnSpc>
                <a:spcPct val="100000"/>
              </a:lnSpc>
              <a:buChar char="●"/>
              <a:tabLst>
                <a:tab pos="398145" algn="l"/>
                <a:tab pos="398780" algn="l"/>
              </a:tabLst>
            </a:pPr>
            <a:r>
              <a:rPr sz="1200" b="1" spc="-5" dirty="0">
                <a:solidFill>
                  <a:srgbClr val="134F5C"/>
                </a:solidFill>
                <a:latin typeface="Arial"/>
                <a:cs typeface="Arial"/>
              </a:rPr>
              <a:t>App</a:t>
            </a:r>
            <a:r>
              <a:rPr sz="1200" b="1" spc="-15" dirty="0">
                <a:solidFill>
                  <a:srgbClr val="134F5C"/>
                </a:solidFill>
                <a:latin typeface="Arial"/>
                <a:cs typeface="Arial"/>
              </a:rPr>
              <a:t> </a:t>
            </a:r>
            <a:r>
              <a:rPr sz="1200" b="1" spc="-5" dirty="0">
                <a:solidFill>
                  <a:srgbClr val="134F5C"/>
                </a:solidFill>
                <a:latin typeface="Arial"/>
                <a:cs typeface="Arial"/>
              </a:rPr>
              <a:t>installed</a:t>
            </a:r>
            <a:r>
              <a:rPr sz="1200" b="1" spc="-10" dirty="0">
                <a:solidFill>
                  <a:srgbClr val="134F5C"/>
                </a:solidFill>
                <a:latin typeface="Arial"/>
                <a:cs typeface="Arial"/>
              </a:rPr>
              <a:t> </a:t>
            </a:r>
            <a:r>
              <a:rPr sz="1200" b="1" spc="-5" dirty="0">
                <a:solidFill>
                  <a:srgbClr val="134F5C"/>
                </a:solidFill>
                <a:latin typeface="Arial"/>
                <a:cs typeface="Arial"/>
              </a:rPr>
              <a:t>according</a:t>
            </a:r>
            <a:r>
              <a:rPr sz="1200" b="1" spc="-10" dirty="0">
                <a:solidFill>
                  <a:srgbClr val="134F5C"/>
                </a:solidFill>
                <a:latin typeface="Arial"/>
                <a:cs typeface="Arial"/>
              </a:rPr>
              <a:t> </a:t>
            </a:r>
            <a:r>
              <a:rPr sz="1200" b="1" dirty="0">
                <a:solidFill>
                  <a:srgbClr val="134F5C"/>
                </a:solidFill>
                <a:latin typeface="Arial"/>
                <a:cs typeface="Arial"/>
              </a:rPr>
              <a:t>to</a:t>
            </a:r>
            <a:r>
              <a:rPr sz="1200" b="1" spc="-10" dirty="0">
                <a:solidFill>
                  <a:srgbClr val="134F5C"/>
                </a:solidFill>
                <a:latin typeface="Arial"/>
                <a:cs typeface="Arial"/>
              </a:rPr>
              <a:t> </a:t>
            </a:r>
            <a:r>
              <a:rPr sz="1200" b="1" spc="-5" dirty="0">
                <a:solidFill>
                  <a:srgbClr val="134F5C"/>
                </a:solidFill>
                <a:latin typeface="Arial"/>
                <a:cs typeface="Arial"/>
              </a:rPr>
              <a:t>category(Number</a:t>
            </a:r>
            <a:r>
              <a:rPr sz="1200" b="1" spc="-10" dirty="0">
                <a:solidFill>
                  <a:srgbClr val="134F5C"/>
                </a:solidFill>
                <a:latin typeface="Arial"/>
                <a:cs typeface="Arial"/>
              </a:rPr>
              <a:t> </a:t>
            </a:r>
            <a:r>
              <a:rPr sz="1200" b="1" spc="-5" dirty="0">
                <a:solidFill>
                  <a:srgbClr val="134F5C"/>
                </a:solidFill>
                <a:latin typeface="Arial"/>
                <a:cs typeface="Arial"/>
              </a:rPr>
              <a:t>of</a:t>
            </a:r>
            <a:r>
              <a:rPr sz="1200" b="1" spc="-10" dirty="0">
                <a:solidFill>
                  <a:srgbClr val="134F5C"/>
                </a:solidFill>
                <a:latin typeface="Arial"/>
                <a:cs typeface="Arial"/>
              </a:rPr>
              <a:t> </a:t>
            </a:r>
            <a:r>
              <a:rPr sz="1200" b="1" spc="-5" dirty="0">
                <a:solidFill>
                  <a:srgbClr val="134F5C"/>
                </a:solidFill>
                <a:latin typeface="Arial"/>
                <a:cs typeface="Arial"/>
              </a:rPr>
              <a:t>installed</a:t>
            </a:r>
            <a:r>
              <a:rPr sz="1200" b="1" spc="-10" dirty="0">
                <a:solidFill>
                  <a:srgbClr val="134F5C"/>
                </a:solidFill>
                <a:latin typeface="Arial"/>
                <a:cs typeface="Arial"/>
              </a:rPr>
              <a:t> </a:t>
            </a:r>
            <a:r>
              <a:rPr sz="1200" b="1" spc="-5" dirty="0">
                <a:solidFill>
                  <a:srgbClr val="134F5C"/>
                </a:solidFill>
                <a:latin typeface="Arial"/>
                <a:cs typeface="Arial"/>
              </a:rPr>
              <a:t>application</a:t>
            </a:r>
            <a:r>
              <a:rPr sz="1200" b="1" spc="-10" dirty="0">
                <a:solidFill>
                  <a:srgbClr val="134F5C"/>
                </a:solidFill>
                <a:latin typeface="Arial"/>
                <a:cs typeface="Arial"/>
              </a:rPr>
              <a:t> </a:t>
            </a:r>
            <a:r>
              <a:rPr sz="1200" b="1" dirty="0">
                <a:solidFill>
                  <a:srgbClr val="134F5C"/>
                </a:solidFill>
                <a:latin typeface="Arial"/>
                <a:cs typeface="Arial"/>
              </a:rPr>
              <a:t>for</a:t>
            </a:r>
            <a:r>
              <a:rPr sz="1200" b="1" spc="-10" dirty="0">
                <a:solidFill>
                  <a:srgbClr val="134F5C"/>
                </a:solidFill>
                <a:latin typeface="Arial"/>
                <a:cs typeface="Arial"/>
              </a:rPr>
              <a:t> </a:t>
            </a:r>
            <a:r>
              <a:rPr sz="1200" b="1" spc="-5" dirty="0">
                <a:solidFill>
                  <a:srgbClr val="134F5C"/>
                </a:solidFill>
                <a:latin typeface="Arial"/>
                <a:cs typeface="Arial"/>
              </a:rPr>
              <a:t>each</a:t>
            </a:r>
            <a:r>
              <a:rPr sz="1200" b="1" spc="-10" dirty="0">
                <a:solidFill>
                  <a:srgbClr val="134F5C"/>
                </a:solidFill>
                <a:latin typeface="Arial"/>
                <a:cs typeface="Arial"/>
              </a:rPr>
              <a:t> </a:t>
            </a:r>
            <a:r>
              <a:rPr sz="1200" b="1" spc="-5" dirty="0">
                <a:solidFill>
                  <a:srgbClr val="134F5C"/>
                </a:solidFill>
                <a:latin typeface="Arial"/>
                <a:cs typeface="Arial"/>
              </a:rPr>
              <a:t>category)</a:t>
            </a:r>
            <a:endParaRPr sz="1200" dirty="0">
              <a:latin typeface="Arial"/>
              <a:cs typeface="Arial"/>
            </a:endParaRPr>
          </a:p>
          <a:p>
            <a:pPr marL="403860" indent="-363220">
              <a:lnSpc>
                <a:spcPct val="100000"/>
              </a:lnSpc>
              <a:buChar char="●"/>
              <a:tabLst>
                <a:tab pos="403860" algn="l"/>
                <a:tab pos="404495" algn="l"/>
              </a:tabLst>
            </a:pPr>
            <a:r>
              <a:rPr sz="1200" b="1" spc="-35" dirty="0">
                <a:solidFill>
                  <a:srgbClr val="134F5C"/>
                </a:solidFill>
                <a:latin typeface="Arial"/>
                <a:cs typeface="Arial"/>
              </a:rPr>
              <a:t>Top</a:t>
            </a:r>
            <a:r>
              <a:rPr sz="1200" b="1" spc="-10" dirty="0">
                <a:solidFill>
                  <a:srgbClr val="134F5C"/>
                </a:solidFill>
                <a:latin typeface="Arial"/>
                <a:cs typeface="Arial"/>
              </a:rPr>
              <a:t> </a:t>
            </a:r>
            <a:r>
              <a:rPr sz="1200" b="1" spc="-5" dirty="0">
                <a:solidFill>
                  <a:srgbClr val="134F5C"/>
                </a:solidFill>
                <a:latin typeface="Arial"/>
                <a:cs typeface="Arial"/>
              </a:rPr>
              <a:t>app</a:t>
            </a:r>
            <a:r>
              <a:rPr sz="1200" b="1" spc="-10" dirty="0">
                <a:solidFill>
                  <a:srgbClr val="134F5C"/>
                </a:solidFill>
                <a:latin typeface="Arial"/>
                <a:cs typeface="Arial"/>
              </a:rPr>
              <a:t> </a:t>
            </a:r>
            <a:r>
              <a:rPr sz="1200" b="1" spc="-5" dirty="0">
                <a:solidFill>
                  <a:srgbClr val="134F5C"/>
                </a:solidFill>
                <a:latin typeface="Arial"/>
                <a:cs typeface="Arial"/>
              </a:rPr>
              <a:t>genres</a:t>
            </a:r>
            <a:r>
              <a:rPr sz="1200" b="1" spc="-10" dirty="0">
                <a:solidFill>
                  <a:srgbClr val="134F5C"/>
                </a:solidFill>
                <a:latin typeface="Arial"/>
                <a:cs typeface="Arial"/>
              </a:rPr>
              <a:t> </a:t>
            </a:r>
            <a:r>
              <a:rPr sz="1200" b="1" spc="-5" dirty="0">
                <a:solidFill>
                  <a:srgbClr val="134F5C"/>
                </a:solidFill>
                <a:latin typeface="Arial"/>
                <a:cs typeface="Arial"/>
              </a:rPr>
              <a:t>in</a:t>
            </a:r>
            <a:r>
              <a:rPr sz="1200" b="1" spc="-10" dirty="0">
                <a:solidFill>
                  <a:srgbClr val="134F5C"/>
                </a:solidFill>
                <a:latin typeface="Arial"/>
                <a:cs typeface="Arial"/>
              </a:rPr>
              <a:t> </a:t>
            </a:r>
            <a:r>
              <a:rPr sz="1200" b="1" spc="-5" dirty="0">
                <a:solidFill>
                  <a:srgbClr val="134F5C"/>
                </a:solidFill>
                <a:latin typeface="Arial"/>
                <a:cs typeface="Arial"/>
              </a:rPr>
              <a:t>play</a:t>
            </a:r>
            <a:r>
              <a:rPr sz="1200" b="1" spc="-10" dirty="0">
                <a:solidFill>
                  <a:srgbClr val="134F5C"/>
                </a:solidFill>
                <a:latin typeface="Arial"/>
                <a:cs typeface="Arial"/>
              </a:rPr>
              <a:t> </a:t>
            </a:r>
            <a:r>
              <a:rPr sz="1200" b="1" spc="-5" dirty="0">
                <a:solidFill>
                  <a:srgbClr val="134F5C"/>
                </a:solidFill>
                <a:latin typeface="Arial"/>
                <a:cs typeface="Arial"/>
              </a:rPr>
              <a:t>store(Count of</a:t>
            </a:r>
            <a:r>
              <a:rPr sz="1200" b="1" spc="-10" dirty="0">
                <a:solidFill>
                  <a:srgbClr val="134F5C"/>
                </a:solidFill>
                <a:latin typeface="Arial"/>
                <a:cs typeface="Arial"/>
              </a:rPr>
              <a:t> </a:t>
            </a:r>
            <a:r>
              <a:rPr sz="1200" b="1" spc="-5" dirty="0">
                <a:solidFill>
                  <a:srgbClr val="134F5C"/>
                </a:solidFill>
                <a:latin typeface="Arial"/>
                <a:cs typeface="Arial"/>
              </a:rPr>
              <a:t>apps</a:t>
            </a:r>
            <a:r>
              <a:rPr sz="1200" b="1" spc="-10" dirty="0">
                <a:solidFill>
                  <a:srgbClr val="134F5C"/>
                </a:solidFill>
                <a:latin typeface="Arial"/>
                <a:cs typeface="Arial"/>
              </a:rPr>
              <a:t> </a:t>
            </a:r>
            <a:r>
              <a:rPr sz="1200" b="1" spc="-5" dirty="0">
                <a:solidFill>
                  <a:srgbClr val="134F5C"/>
                </a:solidFill>
                <a:latin typeface="Arial"/>
                <a:cs typeface="Arial"/>
              </a:rPr>
              <a:t>in</a:t>
            </a:r>
            <a:r>
              <a:rPr sz="1200" b="1" spc="-10" dirty="0">
                <a:solidFill>
                  <a:srgbClr val="134F5C"/>
                </a:solidFill>
                <a:latin typeface="Arial"/>
                <a:cs typeface="Arial"/>
              </a:rPr>
              <a:t> </a:t>
            </a:r>
            <a:r>
              <a:rPr sz="1200" b="1" spc="-5" dirty="0">
                <a:solidFill>
                  <a:srgbClr val="134F5C"/>
                </a:solidFill>
                <a:latin typeface="Arial"/>
                <a:cs typeface="Arial"/>
              </a:rPr>
              <a:t>each</a:t>
            </a:r>
            <a:r>
              <a:rPr sz="1200" b="1" spc="-10" dirty="0">
                <a:solidFill>
                  <a:srgbClr val="134F5C"/>
                </a:solidFill>
                <a:latin typeface="Arial"/>
                <a:cs typeface="Arial"/>
              </a:rPr>
              <a:t> </a:t>
            </a:r>
            <a:r>
              <a:rPr sz="1200" b="1" spc="-5" dirty="0">
                <a:solidFill>
                  <a:srgbClr val="134F5C"/>
                </a:solidFill>
                <a:latin typeface="Arial"/>
                <a:cs typeface="Arial"/>
              </a:rPr>
              <a:t>genres)</a:t>
            </a:r>
            <a:endParaRPr sz="1200" dirty="0">
              <a:latin typeface="Arial"/>
              <a:cs typeface="Arial"/>
            </a:endParaRPr>
          </a:p>
          <a:p>
            <a:pPr marL="398145" indent="-357505">
              <a:lnSpc>
                <a:spcPct val="100000"/>
              </a:lnSpc>
              <a:buChar char="●"/>
              <a:tabLst>
                <a:tab pos="398145" algn="l"/>
                <a:tab pos="398780" algn="l"/>
              </a:tabLst>
            </a:pPr>
            <a:r>
              <a:rPr sz="1200" b="1" spc="-5" dirty="0">
                <a:solidFill>
                  <a:srgbClr val="134F5C"/>
                </a:solidFill>
                <a:latin typeface="Arial"/>
                <a:cs typeface="Arial"/>
              </a:rPr>
              <a:t>App</a:t>
            </a:r>
            <a:r>
              <a:rPr sz="1200" b="1" spc="-15" dirty="0">
                <a:solidFill>
                  <a:srgbClr val="134F5C"/>
                </a:solidFill>
                <a:latin typeface="Arial"/>
                <a:cs typeface="Arial"/>
              </a:rPr>
              <a:t> </a:t>
            </a:r>
            <a:r>
              <a:rPr sz="1200" b="1" spc="-5" dirty="0">
                <a:solidFill>
                  <a:srgbClr val="134F5C"/>
                </a:solidFill>
                <a:latin typeface="Arial"/>
                <a:cs typeface="Arial"/>
              </a:rPr>
              <a:t>installed</a:t>
            </a:r>
            <a:r>
              <a:rPr sz="1200" b="1" spc="-10" dirty="0">
                <a:solidFill>
                  <a:srgbClr val="134F5C"/>
                </a:solidFill>
                <a:latin typeface="Arial"/>
                <a:cs typeface="Arial"/>
              </a:rPr>
              <a:t> </a:t>
            </a:r>
            <a:r>
              <a:rPr sz="1200" b="1" spc="-5" dirty="0">
                <a:solidFill>
                  <a:srgbClr val="134F5C"/>
                </a:solidFill>
                <a:latin typeface="Arial"/>
                <a:cs typeface="Arial"/>
              </a:rPr>
              <a:t>according</a:t>
            </a:r>
            <a:r>
              <a:rPr sz="1200" b="1" spc="-10" dirty="0">
                <a:solidFill>
                  <a:srgbClr val="134F5C"/>
                </a:solidFill>
                <a:latin typeface="Arial"/>
                <a:cs typeface="Arial"/>
              </a:rPr>
              <a:t> </a:t>
            </a:r>
            <a:r>
              <a:rPr sz="1200" b="1" dirty="0">
                <a:solidFill>
                  <a:srgbClr val="134F5C"/>
                </a:solidFill>
                <a:latin typeface="Arial"/>
                <a:cs typeface="Arial"/>
              </a:rPr>
              <a:t>to</a:t>
            </a:r>
            <a:r>
              <a:rPr sz="1200" b="1" spc="-10" dirty="0">
                <a:solidFill>
                  <a:srgbClr val="134F5C"/>
                </a:solidFill>
                <a:latin typeface="Arial"/>
                <a:cs typeface="Arial"/>
              </a:rPr>
              <a:t> </a:t>
            </a:r>
            <a:r>
              <a:rPr sz="1200" b="1" spc="-5" dirty="0">
                <a:solidFill>
                  <a:srgbClr val="134F5C"/>
                </a:solidFill>
                <a:latin typeface="Arial"/>
                <a:cs typeface="Arial"/>
              </a:rPr>
              <a:t>genres(Number</a:t>
            </a:r>
            <a:r>
              <a:rPr sz="1200" b="1" spc="-10" dirty="0">
                <a:solidFill>
                  <a:srgbClr val="134F5C"/>
                </a:solidFill>
                <a:latin typeface="Arial"/>
                <a:cs typeface="Arial"/>
              </a:rPr>
              <a:t> </a:t>
            </a:r>
            <a:r>
              <a:rPr sz="1200" b="1" spc="-5" dirty="0">
                <a:solidFill>
                  <a:srgbClr val="134F5C"/>
                </a:solidFill>
                <a:latin typeface="Arial"/>
                <a:cs typeface="Arial"/>
              </a:rPr>
              <a:t>of</a:t>
            </a:r>
            <a:r>
              <a:rPr sz="1200" b="1" spc="-10" dirty="0">
                <a:solidFill>
                  <a:srgbClr val="134F5C"/>
                </a:solidFill>
                <a:latin typeface="Arial"/>
                <a:cs typeface="Arial"/>
              </a:rPr>
              <a:t> </a:t>
            </a:r>
            <a:r>
              <a:rPr sz="1200" b="1" spc="-5" dirty="0">
                <a:solidFill>
                  <a:srgbClr val="134F5C"/>
                </a:solidFill>
                <a:latin typeface="Arial"/>
                <a:cs typeface="Arial"/>
              </a:rPr>
              <a:t>installed</a:t>
            </a:r>
            <a:r>
              <a:rPr sz="1200" b="1" spc="-10" dirty="0">
                <a:solidFill>
                  <a:srgbClr val="134F5C"/>
                </a:solidFill>
                <a:latin typeface="Arial"/>
                <a:cs typeface="Arial"/>
              </a:rPr>
              <a:t> </a:t>
            </a:r>
            <a:r>
              <a:rPr sz="1200" b="1" spc="-5" dirty="0">
                <a:solidFill>
                  <a:srgbClr val="134F5C"/>
                </a:solidFill>
                <a:latin typeface="Arial"/>
                <a:cs typeface="Arial"/>
              </a:rPr>
              <a:t>applications</a:t>
            </a:r>
            <a:r>
              <a:rPr sz="1200" b="1" spc="-10" dirty="0">
                <a:solidFill>
                  <a:srgbClr val="134F5C"/>
                </a:solidFill>
                <a:latin typeface="Arial"/>
                <a:cs typeface="Arial"/>
              </a:rPr>
              <a:t> </a:t>
            </a:r>
            <a:r>
              <a:rPr sz="1200" b="1" dirty="0">
                <a:solidFill>
                  <a:srgbClr val="134F5C"/>
                </a:solidFill>
                <a:latin typeface="Arial"/>
                <a:cs typeface="Arial"/>
              </a:rPr>
              <a:t>for</a:t>
            </a:r>
            <a:r>
              <a:rPr sz="1200" b="1" spc="-10" dirty="0">
                <a:solidFill>
                  <a:srgbClr val="134F5C"/>
                </a:solidFill>
                <a:latin typeface="Arial"/>
                <a:cs typeface="Arial"/>
              </a:rPr>
              <a:t> </a:t>
            </a:r>
            <a:r>
              <a:rPr sz="1200" b="1" spc="-5" dirty="0">
                <a:solidFill>
                  <a:srgbClr val="134F5C"/>
                </a:solidFill>
                <a:latin typeface="Arial"/>
                <a:cs typeface="Arial"/>
              </a:rPr>
              <a:t>each</a:t>
            </a:r>
            <a:r>
              <a:rPr sz="1200" b="1" spc="-10" dirty="0">
                <a:solidFill>
                  <a:srgbClr val="134F5C"/>
                </a:solidFill>
                <a:latin typeface="Arial"/>
                <a:cs typeface="Arial"/>
              </a:rPr>
              <a:t> </a:t>
            </a:r>
            <a:r>
              <a:rPr sz="1200" b="1" spc="-5" dirty="0">
                <a:solidFill>
                  <a:srgbClr val="134F5C"/>
                </a:solidFill>
                <a:latin typeface="Arial"/>
                <a:cs typeface="Arial"/>
              </a:rPr>
              <a:t>genres)</a:t>
            </a:r>
            <a:endParaRPr sz="1200" dirty="0">
              <a:latin typeface="Arial"/>
              <a:cs typeface="Arial"/>
            </a:endParaRPr>
          </a:p>
          <a:p>
            <a:pPr marL="403860" indent="-363220">
              <a:lnSpc>
                <a:spcPct val="100000"/>
              </a:lnSpc>
              <a:buChar char="●"/>
              <a:tabLst>
                <a:tab pos="403860" algn="l"/>
                <a:tab pos="404495" algn="l"/>
              </a:tabLst>
            </a:pPr>
            <a:r>
              <a:rPr sz="1200" b="1" spc="-5" dirty="0">
                <a:solidFill>
                  <a:srgbClr val="134F5C"/>
                </a:solidFill>
                <a:latin typeface="Arial"/>
                <a:cs typeface="Arial"/>
              </a:rPr>
              <a:t>Percentage</a:t>
            </a:r>
            <a:r>
              <a:rPr sz="1200" b="1" spc="-15" dirty="0">
                <a:solidFill>
                  <a:srgbClr val="134F5C"/>
                </a:solidFill>
                <a:latin typeface="Arial"/>
                <a:cs typeface="Arial"/>
              </a:rPr>
              <a:t> </a:t>
            </a:r>
            <a:r>
              <a:rPr sz="1200" b="1" spc="-5" dirty="0">
                <a:solidFill>
                  <a:srgbClr val="134F5C"/>
                </a:solidFill>
                <a:latin typeface="Arial"/>
                <a:cs typeface="Arial"/>
              </a:rPr>
              <a:t>of</a:t>
            </a:r>
            <a:r>
              <a:rPr sz="1200" b="1" spc="-10" dirty="0">
                <a:solidFill>
                  <a:srgbClr val="134F5C"/>
                </a:solidFill>
                <a:latin typeface="Arial"/>
                <a:cs typeface="Arial"/>
              </a:rPr>
              <a:t> </a:t>
            </a:r>
            <a:r>
              <a:rPr sz="1200" b="1" dirty="0">
                <a:solidFill>
                  <a:srgbClr val="134F5C"/>
                </a:solidFill>
                <a:latin typeface="Arial"/>
                <a:cs typeface="Arial"/>
              </a:rPr>
              <a:t>free</a:t>
            </a:r>
            <a:r>
              <a:rPr sz="1200" b="1" spc="-15" dirty="0">
                <a:solidFill>
                  <a:srgbClr val="134F5C"/>
                </a:solidFill>
                <a:latin typeface="Arial"/>
                <a:cs typeface="Arial"/>
              </a:rPr>
              <a:t> </a:t>
            </a:r>
            <a:r>
              <a:rPr sz="1200" b="1" spc="-5" dirty="0">
                <a:solidFill>
                  <a:srgbClr val="134F5C"/>
                </a:solidFill>
                <a:latin typeface="Arial"/>
                <a:cs typeface="Arial"/>
              </a:rPr>
              <a:t>vs</a:t>
            </a:r>
            <a:r>
              <a:rPr sz="1200" b="1" spc="-10" dirty="0">
                <a:solidFill>
                  <a:srgbClr val="134F5C"/>
                </a:solidFill>
                <a:latin typeface="Arial"/>
                <a:cs typeface="Arial"/>
              </a:rPr>
              <a:t> </a:t>
            </a:r>
            <a:r>
              <a:rPr sz="1200" b="1" spc="-5" dirty="0">
                <a:solidFill>
                  <a:srgbClr val="134F5C"/>
                </a:solidFill>
                <a:latin typeface="Arial"/>
                <a:cs typeface="Arial"/>
              </a:rPr>
              <a:t>paid</a:t>
            </a:r>
            <a:r>
              <a:rPr sz="1200" b="1" spc="-15" dirty="0">
                <a:solidFill>
                  <a:srgbClr val="134F5C"/>
                </a:solidFill>
                <a:latin typeface="Arial"/>
                <a:cs typeface="Arial"/>
              </a:rPr>
              <a:t> </a:t>
            </a:r>
            <a:r>
              <a:rPr sz="1200" b="1" spc="-5" dirty="0">
                <a:solidFill>
                  <a:srgbClr val="134F5C"/>
                </a:solidFill>
                <a:latin typeface="Arial"/>
                <a:cs typeface="Arial"/>
              </a:rPr>
              <a:t>apps</a:t>
            </a:r>
            <a:r>
              <a:rPr sz="1200" b="1" spc="-10" dirty="0">
                <a:solidFill>
                  <a:srgbClr val="134F5C"/>
                </a:solidFill>
                <a:latin typeface="Arial"/>
                <a:cs typeface="Arial"/>
              </a:rPr>
              <a:t> </a:t>
            </a:r>
            <a:r>
              <a:rPr sz="1200" b="1" spc="-5" dirty="0">
                <a:solidFill>
                  <a:srgbClr val="134F5C"/>
                </a:solidFill>
                <a:latin typeface="Arial"/>
                <a:cs typeface="Arial"/>
              </a:rPr>
              <a:t>in</a:t>
            </a:r>
            <a:r>
              <a:rPr sz="1200" b="1" spc="-10" dirty="0">
                <a:solidFill>
                  <a:srgbClr val="134F5C"/>
                </a:solidFill>
                <a:latin typeface="Arial"/>
                <a:cs typeface="Arial"/>
              </a:rPr>
              <a:t> </a:t>
            </a:r>
            <a:r>
              <a:rPr sz="1200" b="1" spc="-5" dirty="0">
                <a:solidFill>
                  <a:srgbClr val="134F5C"/>
                </a:solidFill>
                <a:latin typeface="Arial"/>
                <a:cs typeface="Arial"/>
              </a:rPr>
              <a:t>play</a:t>
            </a:r>
            <a:r>
              <a:rPr sz="1200" b="1" spc="-15" dirty="0">
                <a:solidFill>
                  <a:srgbClr val="134F5C"/>
                </a:solidFill>
                <a:latin typeface="Arial"/>
                <a:cs typeface="Arial"/>
              </a:rPr>
              <a:t> </a:t>
            </a:r>
            <a:r>
              <a:rPr sz="1200" b="1" spc="-5" dirty="0">
                <a:solidFill>
                  <a:srgbClr val="134F5C"/>
                </a:solidFill>
                <a:latin typeface="Arial"/>
                <a:cs typeface="Arial"/>
              </a:rPr>
              <a:t>store</a:t>
            </a:r>
            <a:endParaRPr sz="1200" dirty="0">
              <a:latin typeface="Arial"/>
              <a:cs typeface="Arial"/>
            </a:endParaRPr>
          </a:p>
          <a:p>
            <a:pPr marL="403860" indent="-363220">
              <a:lnSpc>
                <a:spcPct val="100000"/>
              </a:lnSpc>
              <a:buChar char="●"/>
              <a:tabLst>
                <a:tab pos="403860" algn="l"/>
                <a:tab pos="404495" algn="l"/>
              </a:tabLst>
            </a:pPr>
            <a:r>
              <a:rPr sz="1200" b="1" spc="-5" dirty="0">
                <a:solidFill>
                  <a:srgbClr val="134F5C"/>
                </a:solidFill>
                <a:latin typeface="Arial"/>
                <a:cs typeface="Arial"/>
              </a:rPr>
              <a:t>Content</a:t>
            </a:r>
            <a:r>
              <a:rPr sz="1200" b="1" spc="-50" dirty="0">
                <a:solidFill>
                  <a:srgbClr val="134F5C"/>
                </a:solidFill>
                <a:latin typeface="Arial"/>
                <a:cs typeface="Arial"/>
              </a:rPr>
              <a:t> </a:t>
            </a:r>
            <a:r>
              <a:rPr sz="1200" b="1" spc="-5" dirty="0">
                <a:solidFill>
                  <a:srgbClr val="134F5C"/>
                </a:solidFill>
                <a:latin typeface="Arial"/>
                <a:cs typeface="Arial"/>
              </a:rPr>
              <a:t>rating</a:t>
            </a:r>
            <a:endParaRPr sz="1200" dirty="0">
              <a:latin typeface="Arial"/>
              <a:cs typeface="Arial"/>
            </a:endParaRPr>
          </a:p>
          <a:p>
            <a:pPr marL="398145" indent="-357505">
              <a:lnSpc>
                <a:spcPct val="100000"/>
              </a:lnSpc>
              <a:buChar char="●"/>
              <a:tabLst>
                <a:tab pos="398145" algn="l"/>
                <a:tab pos="398780" algn="l"/>
              </a:tabLst>
            </a:pPr>
            <a:r>
              <a:rPr sz="1200" b="1" spc="-5" dirty="0">
                <a:solidFill>
                  <a:srgbClr val="134F5C"/>
                </a:solidFill>
                <a:latin typeface="Arial"/>
                <a:cs typeface="Arial"/>
              </a:rPr>
              <a:t>Analyse</a:t>
            </a:r>
            <a:r>
              <a:rPr sz="1200" b="1" spc="-10" dirty="0">
                <a:solidFill>
                  <a:srgbClr val="134F5C"/>
                </a:solidFill>
                <a:latin typeface="Arial"/>
                <a:cs typeface="Arial"/>
              </a:rPr>
              <a:t> </a:t>
            </a:r>
            <a:r>
              <a:rPr sz="1200" b="1" dirty="0">
                <a:solidFill>
                  <a:srgbClr val="134F5C"/>
                </a:solidFill>
                <a:latin typeface="Arial"/>
                <a:cs typeface="Arial"/>
              </a:rPr>
              <a:t>the</a:t>
            </a:r>
            <a:r>
              <a:rPr sz="1200" b="1" spc="-10" dirty="0">
                <a:solidFill>
                  <a:srgbClr val="134F5C"/>
                </a:solidFill>
                <a:latin typeface="Arial"/>
                <a:cs typeface="Arial"/>
              </a:rPr>
              <a:t> </a:t>
            </a:r>
            <a:r>
              <a:rPr sz="1200" b="1" spc="-5" dirty="0">
                <a:solidFill>
                  <a:srgbClr val="134F5C"/>
                </a:solidFill>
                <a:latin typeface="Arial"/>
                <a:cs typeface="Arial"/>
              </a:rPr>
              <a:t>distributions</a:t>
            </a:r>
            <a:r>
              <a:rPr sz="1200" b="1" spc="-10" dirty="0">
                <a:solidFill>
                  <a:srgbClr val="134F5C"/>
                </a:solidFill>
                <a:latin typeface="Arial"/>
                <a:cs typeface="Arial"/>
              </a:rPr>
              <a:t> </a:t>
            </a:r>
            <a:r>
              <a:rPr sz="1200" b="1" spc="-5" dirty="0">
                <a:solidFill>
                  <a:srgbClr val="134F5C"/>
                </a:solidFill>
                <a:latin typeface="Arial"/>
                <a:cs typeface="Arial"/>
              </a:rPr>
              <a:t>of</a:t>
            </a:r>
            <a:r>
              <a:rPr sz="1200" b="1" spc="-10" dirty="0">
                <a:solidFill>
                  <a:srgbClr val="134F5C"/>
                </a:solidFill>
                <a:latin typeface="Arial"/>
                <a:cs typeface="Arial"/>
              </a:rPr>
              <a:t> </a:t>
            </a:r>
            <a:r>
              <a:rPr sz="1200" b="1" spc="-5" dirty="0">
                <a:solidFill>
                  <a:srgbClr val="134F5C"/>
                </a:solidFill>
                <a:latin typeface="Arial"/>
                <a:cs typeface="Arial"/>
              </a:rPr>
              <a:t>app</a:t>
            </a:r>
            <a:r>
              <a:rPr sz="1200" b="1" spc="-10" dirty="0">
                <a:solidFill>
                  <a:srgbClr val="134F5C"/>
                </a:solidFill>
                <a:latin typeface="Arial"/>
                <a:cs typeface="Arial"/>
              </a:rPr>
              <a:t> </a:t>
            </a:r>
            <a:r>
              <a:rPr sz="1200" b="1" spc="-5" dirty="0">
                <a:solidFill>
                  <a:srgbClr val="134F5C"/>
                </a:solidFill>
                <a:latin typeface="Arial"/>
                <a:cs typeface="Arial"/>
              </a:rPr>
              <a:t>rating,</a:t>
            </a:r>
            <a:r>
              <a:rPr sz="1200" b="1" spc="-10" dirty="0">
                <a:solidFill>
                  <a:srgbClr val="134F5C"/>
                </a:solidFill>
                <a:latin typeface="Arial"/>
                <a:cs typeface="Arial"/>
              </a:rPr>
              <a:t> </a:t>
            </a:r>
            <a:r>
              <a:rPr sz="1200" b="1" spc="-5" dirty="0">
                <a:solidFill>
                  <a:srgbClr val="134F5C"/>
                </a:solidFill>
                <a:latin typeface="Arial"/>
                <a:cs typeface="Arial"/>
              </a:rPr>
              <a:t>app</a:t>
            </a:r>
            <a:r>
              <a:rPr sz="1200" b="1" spc="-10" dirty="0">
                <a:solidFill>
                  <a:srgbClr val="134F5C"/>
                </a:solidFill>
                <a:latin typeface="Arial"/>
                <a:cs typeface="Arial"/>
              </a:rPr>
              <a:t> </a:t>
            </a:r>
            <a:r>
              <a:rPr sz="1200" b="1" spc="-5" dirty="0">
                <a:solidFill>
                  <a:srgbClr val="134F5C"/>
                </a:solidFill>
                <a:latin typeface="Arial"/>
                <a:cs typeface="Arial"/>
              </a:rPr>
              <a:t>size</a:t>
            </a:r>
            <a:r>
              <a:rPr sz="1200" b="1" spc="-10" dirty="0">
                <a:solidFill>
                  <a:srgbClr val="134F5C"/>
                </a:solidFill>
                <a:latin typeface="Arial"/>
                <a:cs typeface="Arial"/>
              </a:rPr>
              <a:t> </a:t>
            </a:r>
            <a:r>
              <a:rPr sz="1200" b="1" spc="-5" dirty="0">
                <a:solidFill>
                  <a:srgbClr val="134F5C"/>
                </a:solidFill>
                <a:latin typeface="Arial"/>
                <a:cs typeface="Arial"/>
              </a:rPr>
              <a:t>and</a:t>
            </a:r>
            <a:r>
              <a:rPr sz="1200" b="1" spc="-10" dirty="0">
                <a:solidFill>
                  <a:srgbClr val="134F5C"/>
                </a:solidFill>
                <a:latin typeface="Arial"/>
                <a:cs typeface="Arial"/>
              </a:rPr>
              <a:t> </a:t>
            </a:r>
            <a:r>
              <a:rPr sz="1200" b="1" spc="-5" dirty="0">
                <a:solidFill>
                  <a:srgbClr val="134F5C"/>
                </a:solidFill>
                <a:latin typeface="Arial"/>
                <a:cs typeface="Arial"/>
              </a:rPr>
              <a:t>app</a:t>
            </a:r>
            <a:r>
              <a:rPr sz="1200" b="1" spc="-10" dirty="0">
                <a:solidFill>
                  <a:srgbClr val="134F5C"/>
                </a:solidFill>
                <a:latin typeface="Arial"/>
                <a:cs typeface="Arial"/>
              </a:rPr>
              <a:t> </a:t>
            </a:r>
            <a:r>
              <a:rPr sz="1200" b="1" spc="-5" dirty="0">
                <a:solidFill>
                  <a:srgbClr val="134F5C"/>
                </a:solidFill>
                <a:latin typeface="Arial"/>
                <a:cs typeface="Arial"/>
              </a:rPr>
              <a:t>price</a:t>
            </a:r>
            <a:endParaRPr sz="1200" dirty="0">
              <a:latin typeface="Arial"/>
              <a:cs typeface="Arial"/>
            </a:endParaRPr>
          </a:p>
          <a:p>
            <a:pPr marL="403860" indent="-363220">
              <a:lnSpc>
                <a:spcPct val="100000"/>
              </a:lnSpc>
              <a:buChar char="●"/>
              <a:tabLst>
                <a:tab pos="403860" algn="l"/>
                <a:tab pos="404495" algn="l"/>
              </a:tabLst>
            </a:pPr>
            <a:r>
              <a:rPr sz="1200" b="1" spc="-35" dirty="0">
                <a:solidFill>
                  <a:srgbClr val="134F5C"/>
                </a:solidFill>
                <a:latin typeface="Arial"/>
                <a:cs typeface="Arial"/>
              </a:rPr>
              <a:t>Top</a:t>
            </a:r>
            <a:r>
              <a:rPr sz="1200" b="1" spc="-20" dirty="0">
                <a:solidFill>
                  <a:srgbClr val="134F5C"/>
                </a:solidFill>
                <a:latin typeface="Arial"/>
                <a:cs typeface="Arial"/>
              </a:rPr>
              <a:t> </a:t>
            </a:r>
            <a:r>
              <a:rPr sz="1200" b="1" spc="-5" dirty="0">
                <a:solidFill>
                  <a:srgbClr val="134F5C"/>
                </a:solidFill>
                <a:latin typeface="Arial"/>
                <a:cs typeface="Arial"/>
              </a:rPr>
              <a:t>earning</a:t>
            </a:r>
            <a:r>
              <a:rPr sz="1200" b="1" spc="-15" dirty="0">
                <a:solidFill>
                  <a:srgbClr val="134F5C"/>
                </a:solidFill>
                <a:latin typeface="Arial"/>
                <a:cs typeface="Arial"/>
              </a:rPr>
              <a:t> </a:t>
            </a:r>
            <a:r>
              <a:rPr sz="1200" b="1" spc="-5" dirty="0">
                <a:solidFill>
                  <a:srgbClr val="134F5C"/>
                </a:solidFill>
                <a:latin typeface="Arial"/>
                <a:cs typeface="Arial"/>
              </a:rPr>
              <a:t>app</a:t>
            </a:r>
            <a:r>
              <a:rPr sz="1200" b="1" spc="-15" dirty="0">
                <a:solidFill>
                  <a:srgbClr val="134F5C"/>
                </a:solidFill>
                <a:latin typeface="Arial"/>
                <a:cs typeface="Arial"/>
              </a:rPr>
              <a:t> </a:t>
            </a:r>
            <a:r>
              <a:rPr sz="1200" b="1" spc="-5" dirty="0">
                <a:solidFill>
                  <a:srgbClr val="134F5C"/>
                </a:solidFill>
                <a:latin typeface="Arial"/>
                <a:cs typeface="Arial"/>
              </a:rPr>
              <a:t>in</a:t>
            </a:r>
            <a:r>
              <a:rPr sz="1200" b="1" spc="-15" dirty="0">
                <a:solidFill>
                  <a:srgbClr val="134F5C"/>
                </a:solidFill>
                <a:latin typeface="Arial"/>
                <a:cs typeface="Arial"/>
              </a:rPr>
              <a:t> </a:t>
            </a:r>
            <a:r>
              <a:rPr sz="1200" b="1" spc="-5" dirty="0">
                <a:solidFill>
                  <a:srgbClr val="134F5C"/>
                </a:solidFill>
                <a:latin typeface="Arial"/>
                <a:cs typeface="Arial"/>
              </a:rPr>
              <a:t>play</a:t>
            </a:r>
            <a:r>
              <a:rPr sz="1200" b="1" spc="-20" dirty="0">
                <a:solidFill>
                  <a:srgbClr val="134F5C"/>
                </a:solidFill>
                <a:latin typeface="Arial"/>
                <a:cs typeface="Arial"/>
              </a:rPr>
              <a:t> </a:t>
            </a:r>
            <a:r>
              <a:rPr sz="1200" b="1" spc="-5" dirty="0">
                <a:solidFill>
                  <a:srgbClr val="134F5C"/>
                </a:solidFill>
                <a:latin typeface="Arial"/>
                <a:cs typeface="Arial"/>
              </a:rPr>
              <a:t>store</a:t>
            </a:r>
            <a:endParaRPr sz="1200" dirty="0">
              <a:latin typeface="Arial"/>
              <a:cs typeface="Arial"/>
            </a:endParaRPr>
          </a:p>
          <a:p>
            <a:pPr marL="398145" indent="-357505">
              <a:lnSpc>
                <a:spcPct val="100000"/>
              </a:lnSpc>
              <a:buChar char="●"/>
              <a:tabLst>
                <a:tab pos="398145" algn="l"/>
                <a:tab pos="398780" algn="l"/>
              </a:tabLst>
            </a:pPr>
            <a:r>
              <a:rPr sz="1200" b="1" spc="-10" dirty="0">
                <a:solidFill>
                  <a:srgbClr val="134F5C"/>
                </a:solidFill>
                <a:latin typeface="Arial"/>
                <a:cs typeface="Arial"/>
              </a:rPr>
              <a:t>Average</a:t>
            </a:r>
            <a:r>
              <a:rPr sz="1200" b="1" spc="-20" dirty="0">
                <a:solidFill>
                  <a:srgbClr val="134F5C"/>
                </a:solidFill>
                <a:latin typeface="Arial"/>
                <a:cs typeface="Arial"/>
              </a:rPr>
              <a:t> </a:t>
            </a:r>
            <a:r>
              <a:rPr sz="1200" b="1" spc="-5" dirty="0">
                <a:solidFill>
                  <a:srgbClr val="134F5C"/>
                </a:solidFill>
                <a:latin typeface="Arial"/>
                <a:cs typeface="Arial"/>
              </a:rPr>
              <a:t>installation</a:t>
            </a:r>
            <a:r>
              <a:rPr sz="1200" b="1" spc="-15" dirty="0">
                <a:solidFill>
                  <a:srgbClr val="134F5C"/>
                </a:solidFill>
                <a:latin typeface="Arial"/>
                <a:cs typeface="Arial"/>
              </a:rPr>
              <a:t> </a:t>
            </a:r>
            <a:r>
              <a:rPr sz="1200" b="1" spc="-5" dirty="0">
                <a:solidFill>
                  <a:srgbClr val="134F5C"/>
                </a:solidFill>
                <a:latin typeface="Arial"/>
                <a:cs typeface="Arial"/>
              </a:rPr>
              <a:t>of</a:t>
            </a:r>
            <a:r>
              <a:rPr sz="1200" b="1" spc="-15" dirty="0">
                <a:solidFill>
                  <a:srgbClr val="134F5C"/>
                </a:solidFill>
                <a:latin typeface="Arial"/>
                <a:cs typeface="Arial"/>
              </a:rPr>
              <a:t> </a:t>
            </a:r>
            <a:r>
              <a:rPr sz="1200" b="1" spc="-5" dirty="0">
                <a:solidFill>
                  <a:srgbClr val="134F5C"/>
                </a:solidFill>
                <a:latin typeface="Arial"/>
                <a:cs typeface="Arial"/>
              </a:rPr>
              <a:t>app</a:t>
            </a:r>
            <a:r>
              <a:rPr sz="1200" b="1" spc="-15" dirty="0">
                <a:solidFill>
                  <a:srgbClr val="134F5C"/>
                </a:solidFill>
                <a:latin typeface="Arial"/>
                <a:cs typeface="Arial"/>
              </a:rPr>
              <a:t> </a:t>
            </a:r>
            <a:r>
              <a:rPr sz="1200" b="1" spc="-5" dirty="0">
                <a:solidFill>
                  <a:srgbClr val="134F5C"/>
                </a:solidFill>
                <a:latin typeface="Arial"/>
                <a:cs typeface="Arial"/>
              </a:rPr>
              <a:t>across</a:t>
            </a:r>
            <a:r>
              <a:rPr sz="1200" b="1" spc="-20" dirty="0">
                <a:solidFill>
                  <a:srgbClr val="134F5C"/>
                </a:solidFill>
                <a:latin typeface="Arial"/>
                <a:cs typeface="Arial"/>
              </a:rPr>
              <a:t> </a:t>
            </a:r>
            <a:r>
              <a:rPr sz="1200" b="1" dirty="0">
                <a:solidFill>
                  <a:srgbClr val="134F5C"/>
                </a:solidFill>
                <a:latin typeface="Arial"/>
                <a:cs typeface="Arial"/>
              </a:rPr>
              <a:t>the</a:t>
            </a:r>
            <a:r>
              <a:rPr sz="1200" b="1" spc="-15" dirty="0">
                <a:solidFill>
                  <a:srgbClr val="134F5C"/>
                </a:solidFill>
                <a:latin typeface="Arial"/>
                <a:cs typeface="Arial"/>
              </a:rPr>
              <a:t> </a:t>
            </a:r>
            <a:r>
              <a:rPr sz="1200" b="1" spc="-5" dirty="0">
                <a:solidFill>
                  <a:srgbClr val="134F5C"/>
                </a:solidFill>
                <a:latin typeface="Arial"/>
                <a:cs typeface="Arial"/>
              </a:rPr>
              <a:t>year</a:t>
            </a:r>
            <a:endParaRPr sz="1200" dirty="0">
              <a:latin typeface="Arial"/>
              <a:cs typeface="Arial"/>
            </a:endParaRPr>
          </a:p>
          <a:p>
            <a:pPr marL="403860" indent="-363220">
              <a:lnSpc>
                <a:spcPct val="100000"/>
              </a:lnSpc>
              <a:buChar char="●"/>
              <a:tabLst>
                <a:tab pos="403860" algn="l"/>
                <a:tab pos="404495" algn="l"/>
              </a:tabLst>
            </a:pPr>
            <a:r>
              <a:rPr sz="1200" b="1" spc="-5" dirty="0">
                <a:solidFill>
                  <a:srgbClr val="134F5C"/>
                </a:solidFill>
                <a:latin typeface="Arial"/>
                <a:cs typeface="Arial"/>
              </a:rPr>
              <a:t>What</a:t>
            </a:r>
            <a:r>
              <a:rPr sz="1200" b="1" spc="-15" dirty="0">
                <a:solidFill>
                  <a:srgbClr val="134F5C"/>
                </a:solidFill>
                <a:latin typeface="Arial"/>
                <a:cs typeface="Arial"/>
              </a:rPr>
              <a:t> </a:t>
            </a:r>
            <a:r>
              <a:rPr sz="1200" b="1" spc="-5" dirty="0">
                <a:solidFill>
                  <a:srgbClr val="134F5C"/>
                </a:solidFill>
                <a:latin typeface="Arial"/>
                <a:cs typeface="Arial"/>
              </a:rPr>
              <a:t>are</a:t>
            </a:r>
            <a:r>
              <a:rPr sz="1200" b="1" spc="-10" dirty="0">
                <a:solidFill>
                  <a:srgbClr val="134F5C"/>
                </a:solidFill>
                <a:latin typeface="Arial"/>
                <a:cs typeface="Arial"/>
              </a:rPr>
              <a:t> </a:t>
            </a:r>
            <a:r>
              <a:rPr sz="1200" b="1" dirty="0">
                <a:solidFill>
                  <a:srgbClr val="134F5C"/>
                </a:solidFill>
                <a:latin typeface="Arial"/>
                <a:cs typeface="Arial"/>
              </a:rPr>
              <a:t>the</a:t>
            </a:r>
            <a:r>
              <a:rPr sz="1200" b="1" spc="-15" dirty="0">
                <a:solidFill>
                  <a:srgbClr val="134F5C"/>
                </a:solidFill>
                <a:latin typeface="Arial"/>
                <a:cs typeface="Arial"/>
              </a:rPr>
              <a:t> </a:t>
            </a:r>
            <a:r>
              <a:rPr sz="1200" b="1" dirty="0">
                <a:solidFill>
                  <a:srgbClr val="134F5C"/>
                </a:solidFill>
                <a:latin typeface="Arial"/>
                <a:cs typeface="Arial"/>
              </a:rPr>
              <a:t>top</a:t>
            </a:r>
            <a:r>
              <a:rPr sz="1200" b="1" spc="-10" dirty="0">
                <a:solidFill>
                  <a:srgbClr val="134F5C"/>
                </a:solidFill>
                <a:latin typeface="Arial"/>
                <a:cs typeface="Arial"/>
              </a:rPr>
              <a:t> </a:t>
            </a:r>
            <a:r>
              <a:rPr sz="1200" b="1" dirty="0">
                <a:solidFill>
                  <a:srgbClr val="134F5C"/>
                </a:solidFill>
                <a:latin typeface="Arial"/>
                <a:cs typeface="Arial"/>
              </a:rPr>
              <a:t>five</a:t>
            </a:r>
            <a:r>
              <a:rPr sz="1200" b="1" spc="-10" dirty="0">
                <a:solidFill>
                  <a:srgbClr val="134F5C"/>
                </a:solidFill>
                <a:latin typeface="Arial"/>
                <a:cs typeface="Arial"/>
              </a:rPr>
              <a:t> </a:t>
            </a:r>
            <a:r>
              <a:rPr sz="1200" b="1" spc="-5" dirty="0">
                <a:solidFill>
                  <a:srgbClr val="134F5C"/>
                </a:solidFill>
                <a:latin typeface="Arial"/>
                <a:cs typeface="Arial"/>
              </a:rPr>
              <a:t>installed</a:t>
            </a:r>
            <a:r>
              <a:rPr sz="1200" b="1" spc="-15" dirty="0">
                <a:solidFill>
                  <a:srgbClr val="134F5C"/>
                </a:solidFill>
                <a:latin typeface="Arial"/>
                <a:cs typeface="Arial"/>
              </a:rPr>
              <a:t> </a:t>
            </a:r>
            <a:r>
              <a:rPr sz="1200" b="1" spc="-5" dirty="0">
                <a:solidFill>
                  <a:srgbClr val="134F5C"/>
                </a:solidFill>
                <a:latin typeface="Arial"/>
                <a:cs typeface="Arial"/>
              </a:rPr>
              <a:t>apps</a:t>
            </a:r>
            <a:r>
              <a:rPr sz="1200" b="1" spc="-10" dirty="0">
                <a:solidFill>
                  <a:srgbClr val="134F5C"/>
                </a:solidFill>
                <a:latin typeface="Arial"/>
                <a:cs typeface="Arial"/>
              </a:rPr>
              <a:t> </a:t>
            </a:r>
            <a:r>
              <a:rPr sz="1200" b="1" spc="-5" dirty="0">
                <a:solidFill>
                  <a:srgbClr val="134F5C"/>
                </a:solidFill>
                <a:latin typeface="Arial"/>
                <a:cs typeface="Arial"/>
              </a:rPr>
              <a:t>in</a:t>
            </a:r>
            <a:r>
              <a:rPr sz="1200" b="1" spc="-10" dirty="0">
                <a:solidFill>
                  <a:srgbClr val="134F5C"/>
                </a:solidFill>
                <a:latin typeface="Arial"/>
                <a:cs typeface="Arial"/>
              </a:rPr>
              <a:t> </a:t>
            </a:r>
            <a:r>
              <a:rPr sz="1200" b="1" spc="-5" dirty="0">
                <a:solidFill>
                  <a:srgbClr val="134F5C"/>
                </a:solidFill>
                <a:latin typeface="Arial"/>
                <a:cs typeface="Arial"/>
              </a:rPr>
              <a:t>any</a:t>
            </a:r>
            <a:r>
              <a:rPr sz="1200" b="1" spc="-15" dirty="0">
                <a:solidFill>
                  <a:srgbClr val="134F5C"/>
                </a:solidFill>
                <a:latin typeface="Arial"/>
                <a:cs typeface="Arial"/>
              </a:rPr>
              <a:t> </a:t>
            </a:r>
            <a:r>
              <a:rPr sz="1200" b="1" spc="-5" dirty="0">
                <a:solidFill>
                  <a:srgbClr val="134F5C"/>
                </a:solidFill>
                <a:latin typeface="Arial"/>
                <a:cs typeface="Arial"/>
              </a:rPr>
              <a:t>category</a:t>
            </a:r>
            <a:endParaRPr sz="1200" dirty="0">
              <a:latin typeface="Arial"/>
              <a:cs typeface="Arial"/>
            </a:endParaRPr>
          </a:p>
          <a:p>
            <a:pPr marL="403860" indent="-363220">
              <a:lnSpc>
                <a:spcPct val="100000"/>
              </a:lnSpc>
              <a:buChar char="●"/>
              <a:tabLst>
                <a:tab pos="403860" algn="l"/>
                <a:tab pos="404495" algn="l"/>
              </a:tabLst>
            </a:pPr>
            <a:r>
              <a:rPr sz="1200" b="1" spc="-5" dirty="0">
                <a:solidFill>
                  <a:srgbClr val="134F5C"/>
                </a:solidFill>
                <a:latin typeface="Arial"/>
                <a:cs typeface="Arial"/>
              </a:rPr>
              <a:t>How</a:t>
            </a:r>
            <a:r>
              <a:rPr sz="1200" b="1" spc="-10" dirty="0">
                <a:solidFill>
                  <a:srgbClr val="134F5C"/>
                </a:solidFill>
                <a:latin typeface="Arial"/>
                <a:cs typeface="Arial"/>
              </a:rPr>
              <a:t> </a:t>
            </a:r>
            <a:r>
              <a:rPr sz="1200" b="1" spc="-5" dirty="0">
                <a:solidFill>
                  <a:srgbClr val="134F5C"/>
                </a:solidFill>
                <a:latin typeface="Arial"/>
                <a:cs typeface="Arial"/>
              </a:rPr>
              <a:t>many</a:t>
            </a:r>
            <a:r>
              <a:rPr sz="1200" b="1" spc="-10" dirty="0">
                <a:solidFill>
                  <a:srgbClr val="134F5C"/>
                </a:solidFill>
                <a:latin typeface="Arial"/>
                <a:cs typeface="Arial"/>
              </a:rPr>
              <a:t> </a:t>
            </a:r>
            <a:r>
              <a:rPr sz="1200" b="1" spc="-5" dirty="0">
                <a:solidFill>
                  <a:srgbClr val="134F5C"/>
                </a:solidFill>
                <a:latin typeface="Arial"/>
                <a:cs typeface="Arial"/>
              </a:rPr>
              <a:t>apps</a:t>
            </a:r>
            <a:r>
              <a:rPr sz="1200" b="1" spc="-10" dirty="0">
                <a:solidFill>
                  <a:srgbClr val="134F5C"/>
                </a:solidFill>
                <a:latin typeface="Arial"/>
                <a:cs typeface="Arial"/>
              </a:rPr>
              <a:t> </a:t>
            </a:r>
            <a:r>
              <a:rPr sz="1200" b="1" spc="-5" dirty="0">
                <a:solidFill>
                  <a:srgbClr val="134F5C"/>
                </a:solidFill>
                <a:latin typeface="Arial"/>
                <a:cs typeface="Arial"/>
              </a:rPr>
              <a:t>are</a:t>
            </a:r>
            <a:r>
              <a:rPr sz="1200" b="1" spc="-10" dirty="0">
                <a:solidFill>
                  <a:srgbClr val="134F5C"/>
                </a:solidFill>
                <a:latin typeface="Arial"/>
                <a:cs typeface="Arial"/>
              </a:rPr>
              <a:t> </a:t>
            </a:r>
            <a:r>
              <a:rPr sz="1200" b="1" spc="-5" dirty="0">
                <a:solidFill>
                  <a:srgbClr val="134F5C"/>
                </a:solidFill>
                <a:latin typeface="Arial"/>
                <a:cs typeface="Arial"/>
              </a:rPr>
              <a:t>present</a:t>
            </a:r>
            <a:r>
              <a:rPr sz="1200" b="1" spc="-10" dirty="0">
                <a:solidFill>
                  <a:srgbClr val="134F5C"/>
                </a:solidFill>
                <a:latin typeface="Arial"/>
                <a:cs typeface="Arial"/>
              </a:rPr>
              <a:t> </a:t>
            </a:r>
            <a:r>
              <a:rPr sz="1200" b="1" spc="-5" dirty="0">
                <a:solidFill>
                  <a:srgbClr val="134F5C"/>
                </a:solidFill>
                <a:latin typeface="Arial"/>
                <a:cs typeface="Arial"/>
              </a:rPr>
              <a:t>in</a:t>
            </a:r>
            <a:r>
              <a:rPr sz="1200" b="1" spc="-10" dirty="0">
                <a:solidFill>
                  <a:srgbClr val="134F5C"/>
                </a:solidFill>
                <a:latin typeface="Arial"/>
                <a:cs typeface="Arial"/>
              </a:rPr>
              <a:t> </a:t>
            </a:r>
            <a:r>
              <a:rPr sz="1200" b="1" spc="-5" dirty="0">
                <a:solidFill>
                  <a:srgbClr val="134F5C"/>
                </a:solidFill>
                <a:latin typeface="Arial"/>
                <a:cs typeface="Arial"/>
              </a:rPr>
              <a:t>each</a:t>
            </a:r>
            <a:r>
              <a:rPr sz="1200" b="1" spc="-10" dirty="0">
                <a:solidFill>
                  <a:srgbClr val="134F5C"/>
                </a:solidFill>
                <a:latin typeface="Arial"/>
                <a:cs typeface="Arial"/>
              </a:rPr>
              <a:t> </a:t>
            </a:r>
            <a:r>
              <a:rPr sz="1200" b="1" spc="-5" dirty="0">
                <a:solidFill>
                  <a:srgbClr val="134F5C"/>
                </a:solidFill>
                <a:latin typeface="Arial"/>
                <a:cs typeface="Arial"/>
              </a:rPr>
              <a:t>category</a:t>
            </a:r>
            <a:r>
              <a:rPr sz="1200" b="1" spc="-10" dirty="0">
                <a:solidFill>
                  <a:srgbClr val="134F5C"/>
                </a:solidFill>
                <a:latin typeface="Arial"/>
                <a:cs typeface="Arial"/>
              </a:rPr>
              <a:t> </a:t>
            </a:r>
            <a:r>
              <a:rPr sz="1200" b="1" spc="-5" dirty="0">
                <a:solidFill>
                  <a:srgbClr val="134F5C"/>
                </a:solidFill>
                <a:latin typeface="Arial"/>
                <a:cs typeface="Arial"/>
              </a:rPr>
              <a:t>according</a:t>
            </a:r>
            <a:r>
              <a:rPr sz="1200" b="1" spc="-10" dirty="0">
                <a:solidFill>
                  <a:srgbClr val="134F5C"/>
                </a:solidFill>
                <a:latin typeface="Arial"/>
                <a:cs typeface="Arial"/>
              </a:rPr>
              <a:t> </a:t>
            </a:r>
            <a:r>
              <a:rPr sz="1200" b="1" dirty="0">
                <a:solidFill>
                  <a:srgbClr val="134F5C"/>
                </a:solidFill>
                <a:latin typeface="Arial"/>
                <a:cs typeface="Arial"/>
              </a:rPr>
              <a:t>to</a:t>
            </a:r>
            <a:r>
              <a:rPr sz="1200" b="1" spc="-5" dirty="0">
                <a:solidFill>
                  <a:srgbClr val="134F5C"/>
                </a:solidFill>
                <a:latin typeface="Arial"/>
                <a:cs typeface="Arial"/>
              </a:rPr>
              <a:t> </a:t>
            </a:r>
            <a:r>
              <a:rPr sz="1200" b="1" dirty="0">
                <a:solidFill>
                  <a:srgbClr val="134F5C"/>
                </a:solidFill>
                <a:latin typeface="Arial"/>
                <a:cs typeface="Arial"/>
              </a:rPr>
              <a:t>their</a:t>
            </a:r>
            <a:r>
              <a:rPr sz="1200" b="1" spc="-10" dirty="0">
                <a:solidFill>
                  <a:srgbClr val="134F5C"/>
                </a:solidFill>
                <a:latin typeface="Arial"/>
                <a:cs typeface="Arial"/>
              </a:rPr>
              <a:t> </a:t>
            </a:r>
            <a:r>
              <a:rPr sz="1200" b="1" spc="-5" dirty="0">
                <a:solidFill>
                  <a:srgbClr val="134F5C"/>
                </a:solidFill>
                <a:latin typeface="Arial"/>
                <a:cs typeface="Arial"/>
              </a:rPr>
              <a:t>version(Free/paid)?</a:t>
            </a:r>
            <a:endParaRPr sz="1200" dirty="0">
              <a:latin typeface="Arial"/>
              <a:cs typeface="Arial"/>
            </a:endParaRPr>
          </a:p>
          <a:p>
            <a:pPr marL="403860" indent="-363220">
              <a:lnSpc>
                <a:spcPct val="100000"/>
              </a:lnSpc>
              <a:buChar char="●"/>
              <a:tabLst>
                <a:tab pos="403860" algn="l"/>
                <a:tab pos="404495" algn="l"/>
              </a:tabLst>
            </a:pPr>
            <a:r>
              <a:rPr sz="1200" b="1" spc="-5" dirty="0">
                <a:solidFill>
                  <a:srgbClr val="134F5C"/>
                </a:solidFill>
                <a:latin typeface="Arial"/>
                <a:cs typeface="Arial"/>
              </a:rPr>
              <a:t>Rating</a:t>
            </a:r>
            <a:r>
              <a:rPr sz="1200" b="1" spc="-30" dirty="0">
                <a:solidFill>
                  <a:srgbClr val="134F5C"/>
                </a:solidFill>
                <a:latin typeface="Arial"/>
                <a:cs typeface="Arial"/>
              </a:rPr>
              <a:t> </a:t>
            </a:r>
            <a:r>
              <a:rPr sz="1200" b="1" spc="-5" dirty="0">
                <a:solidFill>
                  <a:srgbClr val="134F5C"/>
                </a:solidFill>
                <a:latin typeface="Arial"/>
                <a:cs typeface="Arial"/>
              </a:rPr>
              <a:t>Vs</a:t>
            </a:r>
            <a:r>
              <a:rPr sz="1200" b="1" spc="-30" dirty="0">
                <a:solidFill>
                  <a:srgbClr val="134F5C"/>
                </a:solidFill>
                <a:latin typeface="Arial"/>
                <a:cs typeface="Arial"/>
              </a:rPr>
              <a:t> Type</a:t>
            </a:r>
            <a:endParaRPr lang="en-US" sz="1200" b="1" spc="-30" dirty="0">
              <a:solidFill>
                <a:srgbClr val="134F5C"/>
              </a:solidFill>
              <a:latin typeface="Arial"/>
              <a:cs typeface="Arial"/>
            </a:endParaRPr>
          </a:p>
          <a:p>
            <a:pPr marL="403860" indent="-363220">
              <a:buFontTx/>
              <a:buChar char="●"/>
              <a:tabLst>
                <a:tab pos="403860" algn="l"/>
                <a:tab pos="404495" algn="l"/>
              </a:tabLst>
            </a:pPr>
            <a:r>
              <a:rPr lang="en-US" sz="1200" b="1" spc="-30" dirty="0">
                <a:solidFill>
                  <a:srgbClr val="134F5C"/>
                </a:solidFill>
                <a:latin typeface="Arial"/>
                <a:cs typeface="Arial"/>
              </a:rPr>
              <a:t>Which category App's have most number of installs?</a:t>
            </a:r>
          </a:p>
          <a:p>
            <a:pPr marL="403860" indent="-363220">
              <a:lnSpc>
                <a:spcPct val="100000"/>
              </a:lnSpc>
              <a:buChar char="●"/>
              <a:tabLst>
                <a:tab pos="403860" algn="l"/>
                <a:tab pos="404495" algn="l"/>
              </a:tabLst>
            </a:pPr>
            <a:endParaRPr sz="12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214</TotalTime>
  <Words>2132</Words>
  <Application>Microsoft Office PowerPoint</Application>
  <PresentationFormat>On-screen Show (16:9)</PresentationFormat>
  <Paragraphs>168</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 MT</vt:lpstr>
      <vt:lpstr>Calibri</vt:lpstr>
      <vt:lpstr>Courier New</vt:lpstr>
      <vt:lpstr>Google Sans</vt:lpstr>
      <vt:lpstr>Roboto</vt:lpstr>
      <vt:lpstr>Times New Roman</vt:lpstr>
      <vt:lpstr>Verdana</vt:lpstr>
      <vt:lpstr>Office Theme</vt:lpstr>
      <vt:lpstr>Capstone Project Play Store App Review Analysis</vt:lpstr>
      <vt:lpstr>Overview of Our Project</vt:lpstr>
      <vt:lpstr>Content :</vt:lpstr>
      <vt:lpstr>Abstract :</vt:lpstr>
      <vt:lpstr>Introduction</vt:lpstr>
      <vt:lpstr>Problem Statement:</vt:lpstr>
      <vt:lpstr>Introduction of Dataset :</vt:lpstr>
      <vt:lpstr>Steps took to Analyse play store App review :</vt:lpstr>
      <vt:lpstr>Analysis:</vt:lpstr>
      <vt:lpstr>App Review Analysis:</vt:lpstr>
      <vt:lpstr>Average reviews across each category</vt:lpstr>
      <vt:lpstr>Top app category in play store(Count of apps in each category)</vt:lpstr>
      <vt:lpstr>App installed according to category(Number of Installed applications  for each category)</vt:lpstr>
      <vt:lpstr>Top app genres in play store(Count of apps in each genres)</vt:lpstr>
      <vt:lpstr>Percentage of free vs paid apps in play store</vt:lpstr>
      <vt:lpstr>Content Rating</vt:lpstr>
      <vt:lpstr>Distribution of App Rating</vt:lpstr>
      <vt:lpstr>Distribution of Sentiment Subjectivity</vt:lpstr>
      <vt:lpstr>Percentage of Review Sentiments</vt:lpstr>
      <vt:lpstr>Correlation</vt:lpstr>
      <vt:lpstr>Top 10 Expensive Apps </vt:lpstr>
      <vt:lpstr> Distribution of the ratings of the apps </vt:lpstr>
      <vt:lpstr>Finding Co-Relate between Rating , Review &amp; Price columns</vt:lpstr>
      <vt:lpstr>Distribution of type of reviews in the dataset </vt:lpstr>
      <vt:lpstr>Relationship between Ratings vs Reviews </vt:lpstr>
      <vt:lpstr>Do price of the app effects the rating </vt:lpstr>
      <vt:lpstr>10 most reviewed App on Play Store app?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dc:title>
  <dc:creator>HP</dc:creator>
  <cp:lastModifiedBy>shivamsingh870968@gmail.com</cp:lastModifiedBy>
  <cp:revision>2</cp:revision>
  <dcterms:created xsi:type="dcterms:W3CDTF">2023-05-07T01:49:50Z</dcterms:created>
  <dcterms:modified xsi:type="dcterms:W3CDTF">2024-01-24T07:28:24Z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