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6" r:id="rId4"/>
    <p:sldId id="289" r:id="rId5"/>
    <p:sldId id="288" r:id="rId6"/>
    <p:sldId id="287" r:id="rId7"/>
    <p:sldId id="280" r:id="rId8"/>
    <p:sldId id="272" r:id="rId9"/>
    <p:sldId id="277" r:id="rId10"/>
    <p:sldId id="278" r:id="rId11"/>
    <p:sldId id="281" r:id="rId12"/>
    <p:sldId id="293" r:id="rId13"/>
    <p:sldId id="282" r:id="rId14"/>
    <p:sldId id="285" r:id="rId15"/>
    <p:sldId id="284" r:id="rId16"/>
    <p:sldId id="292" r:id="rId17"/>
    <p:sldId id="262" r:id="rId18"/>
    <p:sldId id="273" r:id="rId19"/>
    <p:sldId id="294"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 Mangal Gupta" initials="SMG" lastIdx="1" clrIdx="0">
    <p:extLst>
      <p:ext uri="{19B8F6BF-5375-455C-9EA6-DF929625EA0E}">
        <p15:presenceInfo xmlns:p15="http://schemas.microsoft.com/office/powerpoint/2012/main" userId="87d31394c4b15b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snapToObjects="1">
      <p:cViewPr varScale="1">
        <p:scale>
          <a:sx n="86" d="100"/>
          <a:sy n="86" d="100"/>
        </p:scale>
        <p:origin x="1291"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FECD78-3C8E-49F2-8FAB-59489D168AB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FECD78-3C8E-49F2-8FAB-59489D168ABB}"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FECD78-3C8E-49F2-8FAB-59489D168ABB}"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FECD78-3C8E-49F2-8FAB-59489D168ABB}"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5/8/2021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5942317" y="4560853"/>
            <a:ext cx="3201683" cy="2079706"/>
          </a:xfrm>
          <a:prstGeom prst="rect">
            <a:avLst/>
          </a:prstGeom>
          <a:effectLst>
            <a:reflection blurRad="6350" endPos="35000" dir="5400000" sy="-100000" algn="bl" rotWithShape="0"/>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Times New Roman" panose="02020603050405020304" pitchFamily="18" charset="0"/>
                <a:cs typeface="Times New Roman" panose="02020603050405020304" pitchFamily="18" charset="0"/>
              </a:rPr>
              <a:t>Shiv Mangal Gupta</a:t>
            </a:r>
          </a:p>
          <a:p>
            <a:r>
              <a:rPr lang="en-US" sz="3200" dirty="0">
                <a:solidFill>
                  <a:schemeClr val="bg1"/>
                </a:solidFill>
                <a:latin typeface="Times New Roman" panose="02020603050405020304" pitchFamily="18" charset="0"/>
                <a:cs typeface="Times New Roman" panose="02020603050405020304" pitchFamily="18" charset="0"/>
              </a:rPr>
              <a:t>16je002032</a:t>
            </a:r>
          </a:p>
        </p:txBody>
      </p:sp>
      <p:sp>
        <p:nvSpPr>
          <p:cNvPr id="2" name="TextBox 1">
            <a:extLst>
              <a:ext uri="{FF2B5EF4-FFF2-40B4-BE49-F238E27FC236}">
                <a16:creationId xmlns:a16="http://schemas.microsoft.com/office/drawing/2014/main" id="{32AE139A-C7AF-4831-A2BB-B620B97F286C}"/>
              </a:ext>
            </a:extLst>
          </p:cNvPr>
          <p:cNvSpPr txBox="1"/>
          <p:nvPr/>
        </p:nvSpPr>
        <p:spPr>
          <a:xfrm>
            <a:off x="1015724" y="243840"/>
            <a:ext cx="7112552" cy="1323439"/>
          </a:xfrm>
          <a:prstGeom prst="rect">
            <a:avLst/>
          </a:prstGeom>
          <a:noFill/>
        </p:spPr>
        <p:txBody>
          <a:bodyPr wrap="square" rtlCol="0">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Seismic Spectral Decomposition in Teapot Dome Oilfield</a:t>
            </a:r>
          </a:p>
        </p:txBody>
      </p:sp>
      <p:pic>
        <p:nvPicPr>
          <p:cNvPr id="6" name="image6.jpg">
            <a:extLst>
              <a:ext uri="{FF2B5EF4-FFF2-40B4-BE49-F238E27FC236}">
                <a16:creationId xmlns:a16="http://schemas.microsoft.com/office/drawing/2014/main" id="{7858EDEA-C5E5-4F66-A5BF-D653C4AA21C2}"/>
              </a:ext>
            </a:extLst>
          </p:cNvPr>
          <p:cNvPicPr/>
          <p:nvPr/>
        </p:nvPicPr>
        <p:blipFill>
          <a:blip r:embed="rId3"/>
          <a:srcRect/>
          <a:stretch>
            <a:fillRect/>
          </a:stretch>
        </p:blipFill>
        <p:spPr>
          <a:xfrm>
            <a:off x="450957" y="1845504"/>
            <a:ext cx="5914332" cy="4626317"/>
          </a:xfrm>
          <a:prstGeom prst="rect">
            <a:avLst/>
          </a:prstGeom>
          <a:ln/>
        </p:spPr>
      </p:pic>
    </p:spTree>
    <p:extLst>
      <p:ext uri="{BB962C8B-B14F-4D97-AF65-F5344CB8AC3E}">
        <p14:creationId xmlns:p14="http://schemas.microsoft.com/office/powerpoint/2010/main" val="158625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Methodology and Work Flow for Seismic Spectral Decomposition</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The amplitude spectrum of the seismic data was observed with respect to the picked horizon.</a:t>
            </a:r>
          </a:p>
          <a:p>
            <a:r>
              <a:rPr lang="en-IN" sz="2800" dirty="0">
                <a:latin typeface="Times New Roman" panose="02020603050405020304" pitchFamily="18" charset="0"/>
                <a:cs typeface="Times New Roman" panose="02020603050405020304" pitchFamily="18" charset="0"/>
              </a:rPr>
              <a:t>The colour blended seismic data is converted into frequency domain by mathematical transformations.</a:t>
            </a:r>
          </a:p>
          <a:p>
            <a:r>
              <a:rPr lang="en-IN" sz="2800" dirty="0">
                <a:latin typeface="Times New Roman" panose="02020603050405020304" pitchFamily="18" charset="0"/>
                <a:cs typeface="Times New Roman" panose="02020603050405020304" pitchFamily="18" charset="0"/>
              </a:rPr>
              <a:t>For transformations, I used Fast Fourier Transform (FFT) and Continuous Wavelet Transform (CWT) algorithms.</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09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Methodology and Work Flow for Seismic Spectral Decomposition</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457200" y="1305017"/>
            <a:ext cx="8229600" cy="5149049"/>
          </a:xfrm>
        </p:spPr>
        <p:txBody>
          <a:bodyPr>
            <a:normAutofit/>
          </a:bodyPr>
          <a:lstStyle/>
          <a:p>
            <a:r>
              <a:rPr lang="en-IN" sz="2800" dirty="0">
                <a:latin typeface="Times New Roman" panose="02020603050405020304" pitchFamily="18" charset="0"/>
                <a:cs typeface="Times New Roman" panose="02020603050405020304" pitchFamily="18" charset="0"/>
              </a:rPr>
              <a:t>Then I used Spectral Decomposition to separate the seismic broadband into different frequencies (30Hz, 40Hz and 50Hz) to prepare iso-frequency responses.</a:t>
            </a:r>
          </a:p>
          <a:p>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p:txBody>
      </p:sp>
      <p:graphicFrame>
        <p:nvGraphicFramePr>
          <p:cNvPr id="3" name="Table 3">
            <a:extLst>
              <a:ext uri="{FF2B5EF4-FFF2-40B4-BE49-F238E27FC236}">
                <a16:creationId xmlns:a16="http://schemas.microsoft.com/office/drawing/2014/main" id="{4A39A5D7-AC5B-4724-B78E-2124166EFCF8}"/>
              </a:ext>
            </a:extLst>
          </p:cNvPr>
          <p:cNvGraphicFramePr>
            <a:graphicFrameLocks noGrp="1"/>
          </p:cNvGraphicFramePr>
          <p:nvPr>
            <p:extLst>
              <p:ext uri="{D42A27DB-BD31-4B8C-83A1-F6EECF244321}">
                <p14:modId xmlns:p14="http://schemas.microsoft.com/office/powerpoint/2010/main" val="4177437574"/>
              </p:ext>
            </p:extLst>
          </p:nvPr>
        </p:nvGraphicFramePr>
        <p:xfrm>
          <a:off x="541538" y="3063240"/>
          <a:ext cx="8145261" cy="3373071"/>
        </p:xfrm>
        <a:graphic>
          <a:graphicData uri="http://schemas.openxmlformats.org/drawingml/2006/table">
            <a:tbl>
              <a:tblPr firstRow="1" bandRow="1">
                <a:tableStyleId>{073A0DAA-6AF3-43AB-8588-CEC1D06C72B9}</a:tableStyleId>
              </a:tblPr>
              <a:tblGrid>
                <a:gridCol w="2715087">
                  <a:extLst>
                    <a:ext uri="{9D8B030D-6E8A-4147-A177-3AD203B41FA5}">
                      <a16:colId xmlns:a16="http://schemas.microsoft.com/office/drawing/2014/main" val="511914479"/>
                    </a:ext>
                  </a:extLst>
                </a:gridCol>
                <a:gridCol w="2715087">
                  <a:extLst>
                    <a:ext uri="{9D8B030D-6E8A-4147-A177-3AD203B41FA5}">
                      <a16:colId xmlns:a16="http://schemas.microsoft.com/office/drawing/2014/main" val="617024813"/>
                    </a:ext>
                  </a:extLst>
                </a:gridCol>
                <a:gridCol w="2715087">
                  <a:extLst>
                    <a:ext uri="{9D8B030D-6E8A-4147-A177-3AD203B41FA5}">
                      <a16:colId xmlns:a16="http://schemas.microsoft.com/office/drawing/2014/main" val="2586076928"/>
                    </a:ext>
                  </a:extLst>
                </a:gridCol>
              </a:tblGrid>
              <a:tr h="337307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81212906"/>
                  </a:ext>
                </a:extLst>
              </a:tr>
            </a:tbl>
          </a:graphicData>
        </a:graphic>
      </p:graphicFrame>
      <p:pic>
        <p:nvPicPr>
          <p:cNvPr id="7" name="Picture 6">
            <a:extLst>
              <a:ext uri="{FF2B5EF4-FFF2-40B4-BE49-F238E27FC236}">
                <a16:creationId xmlns:a16="http://schemas.microsoft.com/office/drawing/2014/main" id="{7BD80EB3-82B2-4F81-890E-3D669710071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1538" y="3086026"/>
            <a:ext cx="2687604" cy="3119465"/>
          </a:xfrm>
          <a:prstGeom prst="rect">
            <a:avLst/>
          </a:prstGeom>
        </p:spPr>
      </p:pic>
      <p:pic>
        <p:nvPicPr>
          <p:cNvPr id="11" name="Picture 10">
            <a:extLst>
              <a:ext uri="{FF2B5EF4-FFF2-40B4-BE49-F238E27FC236}">
                <a16:creationId xmlns:a16="http://schemas.microsoft.com/office/drawing/2014/main" id="{303CAAFA-6505-4E5A-A7E4-C641ADCE068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313480" y="3110566"/>
            <a:ext cx="2601380" cy="3094926"/>
          </a:xfrm>
          <a:prstGeom prst="rect">
            <a:avLst/>
          </a:prstGeom>
        </p:spPr>
      </p:pic>
      <p:pic>
        <p:nvPicPr>
          <p:cNvPr id="13" name="Picture 12">
            <a:extLst>
              <a:ext uri="{FF2B5EF4-FFF2-40B4-BE49-F238E27FC236}">
                <a16:creationId xmlns:a16="http://schemas.microsoft.com/office/drawing/2014/main" id="{8CFD4330-41E4-4F73-9AE1-C62AFE86671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41362" y="3098296"/>
            <a:ext cx="2645437" cy="3119466"/>
          </a:xfrm>
          <a:prstGeom prst="rect">
            <a:avLst/>
          </a:prstGeom>
        </p:spPr>
      </p:pic>
    </p:spTree>
    <p:extLst>
      <p:ext uri="{BB962C8B-B14F-4D97-AF65-F5344CB8AC3E}">
        <p14:creationId xmlns:p14="http://schemas.microsoft.com/office/powerpoint/2010/main" val="148936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US" sz="2800" dirty="0">
                <a:latin typeface="Times New Roman" panose="02020603050405020304" pitchFamily="18" charset="0"/>
                <a:cs typeface="Times New Roman" panose="02020603050405020304" pitchFamily="18" charset="0"/>
              </a:rPr>
              <a:t>Methodology and Work Flow for Seismic Spectral Decomposition</a:t>
            </a:r>
            <a:endParaRPr lang="en-IN"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0" y="1305018"/>
            <a:ext cx="9144000" cy="1535836"/>
          </a:xfrm>
        </p:spPr>
        <p:txBody>
          <a:bodyPr>
            <a:noAutofit/>
          </a:bodyPr>
          <a:lstStyle/>
          <a:p>
            <a:r>
              <a:rPr lang="en-IN" sz="2400" dirty="0">
                <a:latin typeface="Times New Roman" panose="02020603050405020304" pitchFamily="18" charset="0"/>
                <a:cs typeface="Times New Roman" panose="02020603050405020304" pitchFamily="18" charset="0"/>
              </a:rPr>
              <a:t>Iso-frequency images were stacked to form RGB colour blended display.</a:t>
            </a:r>
          </a:p>
          <a:p>
            <a:r>
              <a:rPr lang="en-IN" sz="2400" dirty="0">
                <a:latin typeface="Times New Roman" panose="02020603050405020304" pitchFamily="18" charset="0"/>
                <a:cs typeface="Times New Roman" panose="02020603050405020304" pitchFamily="18" charset="0"/>
              </a:rPr>
              <a:t>Then Minimum Similarity Attribute were used to Enhance the display.</a:t>
            </a:r>
          </a:p>
        </p:txBody>
      </p:sp>
      <p:pic>
        <p:nvPicPr>
          <p:cNvPr id="14" name="Picture 13">
            <a:extLst>
              <a:ext uri="{FF2B5EF4-FFF2-40B4-BE49-F238E27FC236}">
                <a16:creationId xmlns:a16="http://schemas.microsoft.com/office/drawing/2014/main" id="{3BC1ACC1-73F9-42C7-82CA-05224C39F28A}"/>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2535" r="8379"/>
          <a:stretch/>
        </p:blipFill>
        <p:spPr>
          <a:xfrm>
            <a:off x="5246702" y="2472419"/>
            <a:ext cx="3741937" cy="3986072"/>
          </a:xfrm>
          <a:prstGeom prst="rect">
            <a:avLst/>
          </a:prstGeom>
        </p:spPr>
      </p:pic>
      <p:pic>
        <p:nvPicPr>
          <p:cNvPr id="16" name="Picture 15">
            <a:extLst>
              <a:ext uri="{FF2B5EF4-FFF2-40B4-BE49-F238E27FC236}">
                <a16:creationId xmlns:a16="http://schemas.microsoft.com/office/drawing/2014/main" id="{AEC33310-D82A-445B-A8B2-FBBCE1E2250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1968" t="1759" r="8471" b="5550"/>
          <a:stretch/>
        </p:blipFill>
        <p:spPr>
          <a:xfrm>
            <a:off x="155360" y="2472419"/>
            <a:ext cx="3817398" cy="3883992"/>
          </a:xfrm>
          <a:prstGeom prst="rect">
            <a:avLst/>
          </a:prstGeom>
        </p:spPr>
      </p:pic>
      <p:sp>
        <p:nvSpPr>
          <p:cNvPr id="17" name="Arrow: Right 16">
            <a:extLst>
              <a:ext uri="{FF2B5EF4-FFF2-40B4-BE49-F238E27FC236}">
                <a16:creationId xmlns:a16="http://schemas.microsoft.com/office/drawing/2014/main" id="{93744F19-ECB6-40D3-A1E3-523D7CC7A6FC}"/>
              </a:ext>
            </a:extLst>
          </p:cNvPr>
          <p:cNvSpPr/>
          <p:nvPr/>
        </p:nvSpPr>
        <p:spPr>
          <a:xfrm>
            <a:off x="4128119" y="4136994"/>
            <a:ext cx="834501" cy="3817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AAB8D56-C73A-4410-9C0D-33B7D71C8224}"/>
              </a:ext>
            </a:extLst>
          </p:cNvPr>
          <p:cNvSpPr txBox="1"/>
          <p:nvPr/>
        </p:nvSpPr>
        <p:spPr>
          <a:xfrm>
            <a:off x="949678" y="6352880"/>
            <a:ext cx="283462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RGB colour-blended display</a:t>
            </a:r>
          </a:p>
        </p:txBody>
      </p:sp>
      <p:sp>
        <p:nvSpPr>
          <p:cNvPr id="20" name="TextBox 19">
            <a:extLst>
              <a:ext uri="{FF2B5EF4-FFF2-40B4-BE49-F238E27FC236}">
                <a16:creationId xmlns:a16="http://schemas.microsoft.com/office/drawing/2014/main" id="{6AEE8E81-E7B6-49BC-A82A-374CCFA62750}"/>
              </a:ext>
            </a:extLst>
          </p:cNvPr>
          <p:cNvSpPr txBox="1"/>
          <p:nvPr/>
        </p:nvSpPr>
        <p:spPr>
          <a:xfrm>
            <a:off x="5668388" y="6273225"/>
            <a:ext cx="3604333"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RGB colour –blended display with minimum similarity</a:t>
            </a:r>
          </a:p>
        </p:txBody>
      </p:sp>
    </p:spTree>
    <p:extLst>
      <p:ext uri="{BB962C8B-B14F-4D97-AF65-F5344CB8AC3E}">
        <p14:creationId xmlns:p14="http://schemas.microsoft.com/office/powerpoint/2010/main" val="204986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513255"/>
          </a:xfrm>
        </p:spPr>
        <p:txBody>
          <a:bodyPr>
            <a:noAutofit/>
          </a:bodyPr>
          <a:lstStyle/>
          <a:p>
            <a:r>
              <a:rPr lang="en-US" sz="2800" dirty="0">
                <a:latin typeface="Times New Roman" panose="02020603050405020304" pitchFamily="18" charset="0"/>
                <a:cs typeface="Times New Roman" panose="02020603050405020304" pitchFamily="18" charset="0"/>
              </a:rPr>
              <a:t>Results and Discussion</a:t>
            </a:r>
            <a:endParaRPr lang="en-IN"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457200" y="605902"/>
            <a:ext cx="8229600" cy="1950868"/>
          </a:xfrm>
        </p:spPr>
        <p:txBody>
          <a:bodyPr>
            <a:normAutofit/>
          </a:bodyPr>
          <a:lstStyle/>
          <a:p>
            <a:r>
              <a:rPr lang="en-IN" sz="2400" dirty="0">
                <a:latin typeface="Times New Roman" panose="02020603050405020304" pitchFamily="18" charset="0"/>
                <a:cs typeface="Times New Roman" panose="02020603050405020304" pitchFamily="18" charset="0"/>
              </a:rPr>
              <a:t>The major fault was observed at each frequency band during the spectral decomposition.</a:t>
            </a:r>
          </a:p>
          <a:p>
            <a:r>
              <a:rPr lang="en-IN" sz="2400" dirty="0">
                <a:latin typeface="Times New Roman" panose="02020603050405020304" pitchFamily="18" charset="0"/>
                <a:cs typeface="Times New Roman" panose="02020603050405020304" pitchFamily="18" charset="0"/>
              </a:rPr>
              <a:t>The fault structure was enhanced in RGB colour blended image having NNE-NSW directional feature.</a:t>
            </a:r>
          </a:p>
        </p:txBody>
      </p:sp>
      <p:pic>
        <p:nvPicPr>
          <p:cNvPr id="4" name="Picture 3">
            <a:extLst>
              <a:ext uri="{FF2B5EF4-FFF2-40B4-BE49-F238E27FC236}">
                <a16:creationId xmlns:a16="http://schemas.microsoft.com/office/drawing/2014/main" id="{C68A9DE6-211F-4AD0-9A44-A43ABCFFD83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64816" y="2379216"/>
            <a:ext cx="6372354" cy="4349244"/>
          </a:xfrm>
          <a:prstGeom prst="rect">
            <a:avLst/>
          </a:prstGeom>
        </p:spPr>
      </p:pic>
      <p:pic>
        <p:nvPicPr>
          <p:cNvPr id="7" name="Picture 6">
            <a:extLst>
              <a:ext uri="{FF2B5EF4-FFF2-40B4-BE49-F238E27FC236}">
                <a16:creationId xmlns:a16="http://schemas.microsoft.com/office/drawing/2014/main" id="{4620E4B1-DC1A-4F28-81F9-4EE6A22EF16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41458" y="5452628"/>
            <a:ext cx="586740" cy="693420"/>
          </a:xfrm>
          <a:prstGeom prst="rect">
            <a:avLst/>
          </a:prstGeom>
        </p:spPr>
      </p:pic>
      <p:cxnSp>
        <p:nvCxnSpPr>
          <p:cNvPr id="9" name="Straight Arrow Connector 8">
            <a:extLst>
              <a:ext uri="{FF2B5EF4-FFF2-40B4-BE49-F238E27FC236}">
                <a16:creationId xmlns:a16="http://schemas.microsoft.com/office/drawing/2014/main" id="{4A76EE9B-2DE4-4B6A-A931-096A5D18182E}"/>
              </a:ext>
            </a:extLst>
          </p:cNvPr>
          <p:cNvCxnSpPr>
            <a:cxnSpLocks/>
          </p:cNvCxnSpPr>
          <p:nvPr/>
        </p:nvCxnSpPr>
        <p:spPr>
          <a:xfrm>
            <a:off x="5078027" y="2858610"/>
            <a:ext cx="62144" cy="435005"/>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958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513255"/>
          </a:xfrm>
        </p:spPr>
        <p:txBody>
          <a:bodyPr>
            <a:noAutofit/>
          </a:bodyPr>
          <a:lstStyle/>
          <a:p>
            <a:r>
              <a:rPr lang="en-US" sz="2800" dirty="0">
                <a:latin typeface="Times New Roman" panose="02020603050405020304" pitchFamily="18" charset="0"/>
                <a:cs typeface="Times New Roman" panose="02020603050405020304" pitchFamily="18" charset="0"/>
              </a:rPr>
              <a:t>Results and Discussion</a:t>
            </a:r>
            <a:endParaRPr lang="en-IN"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457200" y="605902"/>
            <a:ext cx="8229600" cy="1950868"/>
          </a:xfrm>
        </p:spPr>
        <p:txBody>
          <a:bodyPr>
            <a:normAutofit/>
          </a:bodyPr>
          <a:lstStyle/>
          <a:p>
            <a:r>
              <a:rPr lang="en-IN" sz="2400" dirty="0">
                <a:latin typeface="Times New Roman" panose="02020603050405020304" pitchFamily="18" charset="0"/>
                <a:cs typeface="Times New Roman" panose="02020603050405020304" pitchFamily="18" charset="0"/>
              </a:rPr>
              <a:t>A channel having the NE-SW orientation is observed on the central part of the horizon.</a:t>
            </a:r>
          </a:p>
        </p:txBody>
      </p:sp>
      <p:pic>
        <p:nvPicPr>
          <p:cNvPr id="14" name="Picture 13">
            <a:extLst>
              <a:ext uri="{FF2B5EF4-FFF2-40B4-BE49-F238E27FC236}">
                <a16:creationId xmlns:a16="http://schemas.microsoft.com/office/drawing/2014/main" id="{FD632415-7EE4-4791-97DF-01869F8C42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02139" y="1483846"/>
            <a:ext cx="6530340" cy="5041703"/>
          </a:xfrm>
          <a:prstGeom prst="rect">
            <a:avLst/>
          </a:prstGeom>
        </p:spPr>
      </p:pic>
      <p:cxnSp>
        <p:nvCxnSpPr>
          <p:cNvPr id="9" name="Straight Arrow Connector 8">
            <a:extLst>
              <a:ext uri="{FF2B5EF4-FFF2-40B4-BE49-F238E27FC236}">
                <a16:creationId xmlns:a16="http://schemas.microsoft.com/office/drawing/2014/main" id="{4A76EE9B-2DE4-4B6A-A931-096A5D18182E}"/>
              </a:ext>
            </a:extLst>
          </p:cNvPr>
          <p:cNvCxnSpPr>
            <a:cxnSpLocks/>
          </p:cNvCxnSpPr>
          <p:nvPr/>
        </p:nvCxnSpPr>
        <p:spPr>
          <a:xfrm>
            <a:off x="5717219" y="2603379"/>
            <a:ext cx="119849" cy="52243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4620E4B1-DC1A-4F28-81F9-4EE6A22EF16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96564" y="5211968"/>
            <a:ext cx="657354" cy="693420"/>
          </a:xfrm>
          <a:prstGeom prst="rect">
            <a:avLst/>
          </a:prstGeom>
        </p:spPr>
      </p:pic>
    </p:spTree>
    <p:extLst>
      <p:ext uri="{BB962C8B-B14F-4D97-AF65-F5344CB8AC3E}">
        <p14:creationId xmlns:p14="http://schemas.microsoft.com/office/powerpoint/2010/main" val="228375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513255"/>
          </a:xfrm>
        </p:spPr>
        <p:txBody>
          <a:bodyPr>
            <a:noAutofit/>
          </a:bodyPr>
          <a:lstStyle/>
          <a:p>
            <a:r>
              <a:rPr lang="en-US" sz="2800" dirty="0">
                <a:latin typeface="Times New Roman" panose="02020603050405020304" pitchFamily="18" charset="0"/>
                <a:cs typeface="Times New Roman" panose="02020603050405020304" pitchFamily="18" charset="0"/>
              </a:rPr>
              <a:t>Results and Discussion</a:t>
            </a:r>
            <a:endParaRPr lang="en-IN"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457200" y="605902"/>
            <a:ext cx="8229600" cy="1329430"/>
          </a:xfrm>
        </p:spPr>
        <p:txBody>
          <a:bodyPr>
            <a:normAutofit/>
          </a:bodyPr>
          <a:lstStyle/>
          <a:p>
            <a:r>
              <a:rPr lang="en-IN" sz="2400" dirty="0">
                <a:latin typeface="Times New Roman" panose="02020603050405020304" pitchFamily="18" charset="0"/>
                <a:cs typeface="Times New Roman" panose="02020603050405020304" pitchFamily="18" charset="0"/>
              </a:rPr>
              <a:t>The karts features were  identified at northern and central part of the horizon.</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8BFD9F-8F3B-48AE-A666-E5900F606C4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33240" y="1935331"/>
            <a:ext cx="5889428" cy="4153937"/>
          </a:xfrm>
          <a:prstGeom prst="rect">
            <a:avLst/>
          </a:prstGeom>
        </p:spPr>
      </p:pic>
      <p:pic>
        <p:nvPicPr>
          <p:cNvPr id="7" name="Picture 6">
            <a:extLst>
              <a:ext uri="{FF2B5EF4-FFF2-40B4-BE49-F238E27FC236}">
                <a16:creationId xmlns:a16="http://schemas.microsoft.com/office/drawing/2014/main" id="{4620E4B1-DC1A-4F28-81F9-4EE6A22EF16A}"/>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3254165" y="4875580"/>
            <a:ext cx="586740" cy="693420"/>
          </a:xfrm>
          <a:prstGeom prst="rect">
            <a:avLst/>
          </a:prstGeom>
        </p:spPr>
      </p:pic>
      <p:cxnSp>
        <p:nvCxnSpPr>
          <p:cNvPr id="9" name="Straight Arrow Connector 8">
            <a:extLst>
              <a:ext uri="{FF2B5EF4-FFF2-40B4-BE49-F238E27FC236}">
                <a16:creationId xmlns:a16="http://schemas.microsoft.com/office/drawing/2014/main" id="{4A76EE9B-2DE4-4B6A-A931-096A5D18182E}"/>
              </a:ext>
            </a:extLst>
          </p:cNvPr>
          <p:cNvCxnSpPr>
            <a:cxnSpLocks/>
          </p:cNvCxnSpPr>
          <p:nvPr/>
        </p:nvCxnSpPr>
        <p:spPr>
          <a:xfrm>
            <a:off x="5607059" y="2459114"/>
            <a:ext cx="62144" cy="523780"/>
          </a:xfrm>
          <a:prstGeom prst="straightConnector1">
            <a:avLst/>
          </a:prstGeom>
          <a:ln w="3810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1" name="Oval 10">
            <a:extLst>
              <a:ext uri="{FF2B5EF4-FFF2-40B4-BE49-F238E27FC236}">
                <a16:creationId xmlns:a16="http://schemas.microsoft.com/office/drawing/2014/main" id="{46F74FA0-AEFC-4B6B-BEBB-F153CB7D3530}"/>
              </a:ext>
            </a:extLst>
          </p:cNvPr>
          <p:cNvSpPr/>
          <p:nvPr/>
        </p:nvSpPr>
        <p:spPr>
          <a:xfrm rot="19678830">
            <a:off x="4732069" y="2527181"/>
            <a:ext cx="429361" cy="2128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50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513255"/>
          </a:xfrm>
        </p:spPr>
        <p:txBody>
          <a:bodyPr>
            <a:noAutofit/>
          </a:bodyPr>
          <a:lstStyle/>
          <a:p>
            <a:r>
              <a:rPr lang="en-US" sz="3600" dirty="0">
                <a:latin typeface="Times New Roman" panose="02020603050405020304" pitchFamily="18" charset="0"/>
                <a:cs typeface="Times New Roman" panose="02020603050405020304" pitchFamily="18" charset="0"/>
              </a:rPr>
              <a:t>Conclusions</a:t>
            </a:r>
            <a:endParaRPr lang="en-IN"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84338" y="605902"/>
            <a:ext cx="8975324" cy="6252098"/>
          </a:xfrm>
        </p:spPr>
        <p:txBody>
          <a:bodyPr>
            <a:normAutofit/>
          </a:bodyPr>
          <a:lstStyle/>
          <a:p>
            <a:r>
              <a:rPr lang="en-US" sz="2000" b="0" i="0" dirty="0">
                <a:effectLst/>
                <a:latin typeface="Times New Roman" panose="02020603050405020304" pitchFamily="18" charset="0"/>
                <a:cs typeface="Times New Roman" panose="02020603050405020304" pitchFamily="18" charset="0"/>
              </a:rPr>
              <a:t>Mixing outputs of various frequencies allows the analysis of findings that show g-</a:t>
            </a:r>
            <a:r>
              <a:rPr lang="en-US" sz="2000" b="0" i="0" dirty="0" err="1">
                <a:effectLst/>
                <a:latin typeface="Times New Roman" panose="02020603050405020304" pitchFamily="18" charset="0"/>
                <a:cs typeface="Times New Roman" panose="02020603050405020304" pitchFamily="18" charset="0"/>
              </a:rPr>
              <a:t>eological</a:t>
            </a:r>
            <a:r>
              <a:rPr lang="en-US" sz="2000" b="0" i="0" dirty="0">
                <a:effectLst/>
                <a:latin typeface="Times New Roman" panose="02020603050405020304" pitchFamily="18" charset="0"/>
                <a:cs typeface="Times New Roman" panose="02020603050405020304" pitchFamily="18" charset="0"/>
              </a:rPr>
              <a:t> characteristics associated with different geometric scales.</a:t>
            </a:r>
          </a:p>
          <a:p>
            <a:r>
              <a:rPr lang="en-US" sz="2000" dirty="0">
                <a:latin typeface="Times New Roman" panose="02020603050405020304" pitchFamily="18" charset="0"/>
                <a:cs typeface="Times New Roman" panose="02020603050405020304" pitchFamily="18" charset="0"/>
              </a:rPr>
              <a:t>Around the same time, higher frequencies show characteristics in greater detail than those of lower frequencies.</a:t>
            </a:r>
            <a:endParaRPr lang="en-US" sz="2000" b="0" i="0" dirty="0">
              <a:effectLst/>
              <a:latin typeface="Times New Roman" panose="02020603050405020304" pitchFamily="18" charset="0"/>
              <a:cs typeface="Times New Roman" panose="02020603050405020304" pitchFamily="18" charset="0"/>
            </a:endParaRPr>
          </a:p>
          <a:p>
            <a:endParaRPr lang="en-US" sz="2800" b="0" i="0" dirty="0">
              <a:effectLst/>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graphicFrame>
        <p:nvGraphicFramePr>
          <p:cNvPr id="8" name="Table 3">
            <a:extLst>
              <a:ext uri="{FF2B5EF4-FFF2-40B4-BE49-F238E27FC236}">
                <a16:creationId xmlns:a16="http://schemas.microsoft.com/office/drawing/2014/main" id="{86DA14D4-6E5E-4722-AF71-CEE6EDFC91E4}"/>
              </a:ext>
            </a:extLst>
          </p:cNvPr>
          <p:cNvGraphicFramePr>
            <a:graphicFrameLocks noGrp="1"/>
          </p:cNvGraphicFramePr>
          <p:nvPr>
            <p:extLst>
              <p:ext uri="{D42A27DB-BD31-4B8C-83A1-F6EECF244321}">
                <p14:modId xmlns:p14="http://schemas.microsoft.com/office/powerpoint/2010/main" val="3272345193"/>
              </p:ext>
            </p:extLst>
          </p:nvPr>
        </p:nvGraphicFramePr>
        <p:xfrm>
          <a:off x="328474" y="2086695"/>
          <a:ext cx="8731188" cy="4456147"/>
        </p:xfrm>
        <a:graphic>
          <a:graphicData uri="http://schemas.openxmlformats.org/drawingml/2006/table">
            <a:tbl>
              <a:tblPr firstRow="1" bandRow="1">
                <a:tableStyleId>{073A0DAA-6AF3-43AB-8588-CEC1D06C72B9}</a:tableStyleId>
              </a:tblPr>
              <a:tblGrid>
                <a:gridCol w="2910396">
                  <a:extLst>
                    <a:ext uri="{9D8B030D-6E8A-4147-A177-3AD203B41FA5}">
                      <a16:colId xmlns:a16="http://schemas.microsoft.com/office/drawing/2014/main" val="511914479"/>
                    </a:ext>
                  </a:extLst>
                </a:gridCol>
                <a:gridCol w="2910396">
                  <a:extLst>
                    <a:ext uri="{9D8B030D-6E8A-4147-A177-3AD203B41FA5}">
                      <a16:colId xmlns:a16="http://schemas.microsoft.com/office/drawing/2014/main" val="617024813"/>
                    </a:ext>
                  </a:extLst>
                </a:gridCol>
                <a:gridCol w="2910396">
                  <a:extLst>
                    <a:ext uri="{9D8B030D-6E8A-4147-A177-3AD203B41FA5}">
                      <a16:colId xmlns:a16="http://schemas.microsoft.com/office/drawing/2014/main" val="2586076928"/>
                    </a:ext>
                  </a:extLst>
                </a:gridCol>
              </a:tblGrid>
              <a:tr h="4456147">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81212906"/>
                  </a:ext>
                </a:extLst>
              </a:tr>
            </a:tbl>
          </a:graphicData>
        </a:graphic>
      </p:graphicFrame>
      <p:pic>
        <p:nvPicPr>
          <p:cNvPr id="10" name="Picture 9">
            <a:extLst>
              <a:ext uri="{FF2B5EF4-FFF2-40B4-BE49-F238E27FC236}">
                <a16:creationId xmlns:a16="http://schemas.microsoft.com/office/drawing/2014/main" id="{D681BE19-2789-4BAF-BCB7-028BF286A0B0}"/>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3754" t="4061" r="-2648" b="-4061"/>
          <a:stretch/>
        </p:blipFill>
        <p:spPr>
          <a:xfrm>
            <a:off x="403936" y="2155792"/>
            <a:ext cx="2805343" cy="4317951"/>
          </a:xfrm>
          <a:prstGeom prst="rect">
            <a:avLst/>
          </a:prstGeom>
        </p:spPr>
      </p:pic>
      <p:pic>
        <p:nvPicPr>
          <p:cNvPr id="12" name="Picture 11">
            <a:extLst>
              <a:ext uri="{FF2B5EF4-FFF2-40B4-BE49-F238E27FC236}">
                <a16:creationId xmlns:a16="http://schemas.microsoft.com/office/drawing/2014/main" id="{89DB8759-8765-4053-A7E1-3F30E342FE09}"/>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23381" r="2564"/>
          <a:stretch/>
        </p:blipFill>
        <p:spPr>
          <a:xfrm>
            <a:off x="3284741" y="2134021"/>
            <a:ext cx="2725443" cy="4317951"/>
          </a:xfrm>
          <a:prstGeom prst="rect">
            <a:avLst/>
          </a:prstGeom>
        </p:spPr>
      </p:pic>
      <p:pic>
        <p:nvPicPr>
          <p:cNvPr id="13" name="Picture 12">
            <a:extLst>
              <a:ext uri="{FF2B5EF4-FFF2-40B4-BE49-F238E27FC236}">
                <a16:creationId xmlns:a16="http://schemas.microsoft.com/office/drawing/2014/main" id="{5A6242D1-669E-4A87-A397-672161A89ACD}"/>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23990"/>
          <a:stretch/>
        </p:blipFill>
        <p:spPr>
          <a:xfrm>
            <a:off x="6254320" y="2121751"/>
            <a:ext cx="2805342" cy="4317951"/>
          </a:xfrm>
          <a:prstGeom prst="rect">
            <a:avLst/>
          </a:prstGeom>
        </p:spPr>
      </p:pic>
      <p:sp>
        <p:nvSpPr>
          <p:cNvPr id="3" name="Oval 2">
            <a:extLst>
              <a:ext uri="{FF2B5EF4-FFF2-40B4-BE49-F238E27FC236}">
                <a16:creationId xmlns:a16="http://schemas.microsoft.com/office/drawing/2014/main" id="{44BC735E-C49E-4E3D-844C-A68047FFA300}"/>
              </a:ext>
            </a:extLst>
          </p:cNvPr>
          <p:cNvSpPr/>
          <p:nvPr/>
        </p:nvSpPr>
        <p:spPr>
          <a:xfrm rot="18751014">
            <a:off x="6921055" y="2730992"/>
            <a:ext cx="426128" cy="233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150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775"/>
            <a:ext cx="8229600" cy="629943"/>
          </a:xfrm>
        </p:spPr>
        <p:txBody>
          <a:bodyPr>
            <a:noAutofit/>
          </a:bodyPr>
          <a:lstStyle/>
          <a:p>
            <a:r>
              <a:rPr lang="en-US" sz="3600" dirty="0">
                <a:latin typeface="Times New Roman" panose="02020603050405020304" pitchFamily="18" charset="0"/>
                <a:cs typeface="Times New Roman" panose="02020603050405020304" pitchFamily="18" charset="0"/>
              </a:rPr>
              <a:t>Conclusions</a:t>
            </a:r>
            <a:endParaRPr lang="en-US" sz="3600" dirty="0"/>
          </a:p>
        </p:txBody>
      </p:sp>
      <p:sp>
        <p:nvSpPr>
          <p:cNvPr id="4" name="TextBox 3">
            <a:extLst>
              <a:ext uri="{FF2B5EF4-FFF2-40B4-BE49-F238E27FC236}">
                <a16:creationId xmlns:a16="http://schemas.microsoft.com/office/drawing/2014/main" id="{4A0CA08F-7A83-40B9-996A-A3B432D3C0F8}"/>
              </a:ext>
            </a:extLst>
          </p:cNvPr>
          <p:cNvSpPr txBox="1"/>
          <p:nvPr/>
        </p:nvSpPr>
        <p:spPr>
          <a:xfrm>
            <a:off x="74140" y="613168"/>
            <a:ext cx="8995719"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Karts features interpreted on the horizon were more highlighted at particular frequencies.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In northern part feature was enhanced at 50Hz and was barely identifiable at 30 and 40Hz.</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In central part this feature was more highlighted at 30 and 40Hz</a:t>
            </a:r>
          </a:p>
          <a:p>
            <a:pPr marL="285750" indent="-285750">
              <a:buFont typeface="Arial" panose="020B0604020202020204" pitchFamily="34" charset="0"/>
              <a:buChar char="•"/>
            </a:pPr>
            <a:endParaRPr lang="en-IN" dirty="0"/>
          </a:p>
        </p:txBody>
      </p:sp>
      <p:graphicFrame>
        <p:nvGraphicFramePr>
          <p:cNvPr id="8" name="Table 3">
            <a:extLst>
              <a:ext uri="{FF2B5EF4-FFF2-40B4-BE49-F238E27FC236}">
                <a16:creationId xmlns:a16="http://schemas.microsoft.com/office/drawing/2014/main" id="{F76FC099-8507-48B9-B21D-8940FDEC3111}"/>
              </a:ext>
            </a:extLst>
          </p:cNvPr>
          <p:cNvGraphicFramePr>
            <a:graphicFrameLocks noGrp="1"/>
          </p:cNvGraphicFramePr>
          <p:nvPr>
            <p:extLst>
              <p:ext uri="{D42A27DB-BD31-4B8C-83A1-F6EECF244321}">
                <p14:modId xmlns:p14="http://schemas.microsoft.com/office/powerpoint/2010/main" val="2933152181"/>
              </p:ext>
            </p:extLst>
          </p:nvPr>
        </p:nvGraphicFramePr>
        <p:xfrm>
          <a:off x="328474" y="2086695"/>
          <a:ext cx="8731188" cy="4456147"/>
        </p:xfrm>
        <a:graphic>
          <a:graphicData uri="http://schemas.openxmlformats.org/drawingml/2006/table">
            <a:tbl>
              <a:tblPr firstRow="1" bandRow="1">
                <a:tableStyleId>{073A0DAA-6AF3-43AB-8588-CEC1D06C72B9}</a:tableStyleId>
              </a:tblPr>
              <a:tblGrid>
                <a:gridCol w="2910396">
                  <a:extLst>
                    <a:ext uri="{9D8B030D-6E8A-4147-A177-3AD203B41FA5}">
                      <a16:colId xmlns:a16="http://schemas.microsoft.com/office/drawing/2014/main" val="511914479"/>
                    </a:ext>
                  </a:extLst>
                </a:gridCol>
                <a:gridCol w="2910396">
                  <a:extLst>
                    <a:ext uri="{9D8B030D-6E8A-4147-A177-3AD203B41FA5}">
                      <a16:colId xmlns:a16="http://schemas.microsoft.com/office/drawing/2014/main" val="617024813"/>
                    </a:ext>
                  </a:extLst>
                </a:gridCol>
                <a:gridCol w="2910396">
                  <a:extLst>
                    <a:ext uri="{9D8B030D-6E8A-4147-A177-3AD203B41FA5}">
                      <a16:colId xmlns:a16="http://schemas.microsoft.com/office/drawing/2014/main" val="2586076928"/>
                    </a:ext>
                  </a:extLst>
                </a:gridCol>
              </a:tblGrid>
              <a:tr h="4456147">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81212906"/>
                  </a:ext>
                </a:extLst>
              </a:tr>
            </a:tbl>
          </a:graphicData>
        </a:graphic>
      </p:graphicFrame>
      <p:pic>
        <p:nvPicPr>
          <p:cNvPr id="9" name="Picture 8">
            <a:extLst>
              <a:ext uri="{FF2B5EF4-FFF2-40B4-BE49-F238E27FC236}">
                <a16:creationId xmlns:a16="http://schemas.microsoft.com/office/drawing/2014/main" id="{1B834172-A701-4A84-BCC7-C0650EDDC74B}"/>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3754" t="4061" r="-2648" b="-4061"/>
          <a:stretch/>
        </p:blipFill>
        <p:spPr>
          <a:xfrm>
            <a:off x="403936" y="2155792"/>
            <a:ext cx="2805343" cy="4317951"/>
          </a:xfrm>
          <a:prstGeom prst="rect">
            <a:avLst/>
          </a:prstGeom>
        </p:spPr>
      </p:pic>
      <p:pic>
        <p:nvPicPr>
          <p:cNvPr id="10" name="Picture 9">
            <a:extLst>
              <a:ext uri="{FF2B5EF4-FFF2-40B4-BE49-F238E27FC236}">
                <a16:creationId xmlns:a16="http://schemas.microsoft.com/office/drawing/2014/main" id="{FE6139C8-6CB3-443F-A2B2-A426C2491B98}"/>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23381" r="2564"/>
          <a:stretch/>
        </p:blipFill>
        <p:spPr>
          <a:xfrm>
            <a:off x="3284741" y="2134021"/>
            <a:ext cx="2725443" cy="4317951"/>
          </a:xfrm>
          <a:prstGeom prst="rect">
            <a:avLst/>
          </a:prstGeom>
        </p:spPr>
      </p:pic>
      <p:pic>
        <p:nvPicPr>
          <p:cNvPr id="11" name="Picture 10">
            <a:extLst>
              <a:ext uri="{FF2B5EF4-FFF2-40B4-BE49-F238E27FC236}">
                <a16:creationId xmlns:a16="http://schemas.microsoft.com/office/drawing/2014/main" id="{790BDBCF-8F44-4625-B58C-3616D542014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23990"/>
          <a:stretch/>
        </p:blipFill>
        <p:spPr>
          <a:xfrm>
            <a:off x="6254320" y="2121751"/>
            <a:ext cx="2805342" cy="4317951"/>
          </a:xfrm>
          <a:prstGeom prst="rect">
            <a:avLst/>
          </a:prstGeom>
        </p:spPr>
      </p:pic>
      <p:sp>
        <p:nvSpPr>
          <p:cNvPr id="12" name="Oval 11">
            <a:extLst>
              <a:ext uri="{FF2B5EF4-FFF2-40B4-BE49-F238E27FC236}">
                <a16:creationId xmlns:a16="http://schemas.microsoft.com/office/drawing/2014/main" id="{9B6A42B5-7515-4665-BF5D-FCDE67299CD8}"/>
              </a:ext>
            </a:extLst>
          </p:cNvPr>
          <p:cNvSpPr/>
          <p:nvPr/>
        </p:nvSpPr>
        <p:spPr>
          <a:xfrm rot="18751014">
            <a:off x="6921055" y="2730992"/>
            <a:ext cx="426128" cy="233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331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53"/>
            <a:ext cx="8229600" cy="988132"/>
          </a:xfrm>
        </p:spPr>
        <p:txBody>
          <a:bodyPr>
            <a:normAutofit/>
          </a:bodyPr>
          <a:lstStyle/>
          <a:p>
            <a:r>
              <a:rPr lang="en-US" sz="3600"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C76C757D-3BD9-4DB5-BA5D-F94A444B572E}"/>
              </a:ext>
            </a:extLst>
          </p:cNvPr>
          <p:cNvSpPr txBox="1"/>
          <p:nvPr/>
        </p:nvSpPr>
        <p:spPr>
          <a:xfrm>
            <a:off x="292963" y="1032403"/>
            <a:ext cx="8686800" cy="55659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 correlating the structural features interpreted over the horizon with previous studies and research works on the data. The major fault identified on the horizon is one of the region for hydrocarbon entrapment.</a:t>
            </a:r>
          </a:p>
          <a:p>
            <a:pPr marL="342900" indent="-342900" algn="l">
              <a:lnSpc>
                <a:spcPct val="150000"/>
              </a:lnSpc>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In addition to sharpening of faults, Spectral Decomposition also highlighted geologic features other than faults and channels, such as karst features.</a:t>
            </a:r>
          </a:p>
          <a:p>
            <a:pPr marL="342900" indent="-342900" algn="l">
              <a:lnSpc>
                <a:spcPct val="150000"/>
              </a:lnSpc>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Minimum Similarity based on spectral </a:t>
            </a:r>
            <a:r>
              <a:rPr lang="en-US" sz="2400" b="0" i="0" u="none" strike="noStrike" baseline="0" dirty="0">
                <a:latin typeface="Times New Roman" panose="02020603050405020304" pitchFamily="18" charset="0"/>
                <a:cs typeface="Times New Roman" panose="02020603050405020304" pitchFamily="18" charset="0"/>
              </a:rPr>
              <a:t>decomposition cubes revealed faults and karst features at different frequencies and could delineate anomalies otherwise buried in broadband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08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53"/>
            <a:ext cx="8229600" cy="988132"/>
          </a:xfrm>
        </p:spPr>
        <p:txBody>
          <a:bodyPr>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C76C757D-3BD9-4DB5-BA5D-F94A444B572E}"/>
              </a:ext>
            </a:extLst>
          </p:cNvPr>
          <p:cNvSpPr txBox="1"/>
          <p:nvPr/>
        </p:nvSpPr>
        <p:spPr>
          <a:xfrm>
            <a:off x="292963" y="1032403"/>
            <a:ext cx="8686800" cy="5669757"/>
          </a:xfrm>
          <a:prstGeom prst="rect">
            <a:avLst/>
          </a:prstGeom>
          <a:noFill/>
        </p:spPr>
        <p:txBody>
          <a:bodyPr wrap="square" rtlCol="0">
            <a:spAutoFit/>
          </a:bodyPr>
          <a:lstStyle/>
          <a:p>
            <a:pPr marL="285750" indent="-285750" algn="just">
              <a:lnSpc>
                <a:spcPct val="150000"/>
              </a:lnSpc>
              <a:spcBef>
                <a:spcPts val="1000"/>
              </a:spcBef>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Castagna, J. P., S. Sun, and R. Siegfried, 2002, The use of spectral decomposition as a hydrocarbon indicator: Gas TIPS, Summer Summer, 24-27.</a:t>
            </a:r>
          </a:p>
          <a:p>
            <a:pPr marL="285750" indent="-285750"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Chakraborty A, Okaya D (1995) Frequency-time decomposition of seismic data using wavelet-based methods. Geophysics 60: 1906-1916.</a:t>
            </a:r>
          </a:p>
          <a:p>
            <a:pPr marL="285750" indent="-285750" algn="just">
              <a:lnSpc>
                <a:spcPct val="15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Cooper, S. P., L. B. Goodwin, and J. C. Lorenz, 2006, Fracture and fault patterns associated with basement cored anticlines: The example of Teapot Dome, Wyoming: A</a:t>
            </a:r>
            <a:r>
              <a:rPr lang="en-IN" dirty="0">
                <a:latin typeface="Times New Roman" panose="02020603050405020304" pitchFamily="18" charset="0"/>
                <a:cs typeface="Times New Roman" panose="02020603050405020304" pitchFamily="18" charset="0"/>
              </a:rPr>
              <a:t>APG Bulletin, 90, 1903–1920,</a:t>
            </a:r>
          </a:p>
          <a:p>
            <a:pPr marL="285750" indent="-285750"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Partyka GA, Gridley J, Lopez J (1999) Interpretational applications of spectral decomposition in reservoir characterization. The Leading Edge 18: 353-360.</a:t>
            </a:r>
          </a:p>
          <a:p>
            <a:pPr marL="285750" indent="-285750" algn="just">
              <a:lnSpc>
                <a:spcPct val="150000"/>
              </a:lnSpc>
              <a:spcBef>
                <a:spcPts val="10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Sinha S, Routh PS, Anno PD, Castagna JP (2005) Spectral decomposition of seismic data with continuous-wavelet transform. Geophysics 70: 19-25.</a:t>
            </a:r>
          </a:p>
          <a:p>
            <a:pPr marL="285750" indent="-285750" algn="just">
              <a:lnSpc>
                <a:spcPct val="150000"/>
              </a:lnSpc>
              <a:spcBef>
                <a:spcPts val="1000"/>
              </a:spcBef>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27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6269-8B37-4FF2-BCDD-FDCF21305E81}"/>
              </a:ext>
            </a:extLst>
          </p:cNvPr>
          <p:cNvSpPr>
            <a:spLocks noGrp="1"/>
          </p:cNvSpPr>
          <p:nvPr>
            <p:ph type="title"/>
          </p:nvPr>
        </p:nvSpPr>
        <p:spPr>
          <a:xfrm>
            <a:off x="457200" y="-187276"/>
            <a:ext cx="8229600" cy="1143000"/>
          </a:xfrm>
        </p:spPr>
        <p:txBody>
          <a:bodyPr>
            <a:normAutofit/>
          </a:bodyPr>
          <a:lstStyle/>
          <a:p>
            <a:r>
              <a:rPr lang="en-IN" sz="48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85B334D-E345-4E21-97B9-A0B4D9DDA32B}"/>
              </a:ext>
            </a:extLst>
          </p:cNvPr>
          <p:cNvSpPr>
            <a:spLocks noGrp="1"/>
          </p:cNvSpPr>
          <p:nvPr>
            <p:ph idx="1"/>
          </p:nvPr>
        </p:nvSpPr>
        <p:spPr>
          <a:xfrm>
            <a:off x="362932" y="1364530"/>
            <a:ext cx="8229600" cy="5142802"/>
          </a:xfrm>
        </p:spPr>
        <p:txBody>
          <a:bodyPr>
            <a:normAutofit fontScale="92500"/>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 to Seismic Spectral Decomposition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Study Area and Field Dataset</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Methodology and Workflow</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 and Discussion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2686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5599663" y="2481147"/>
            <a:ext cx="3201683" cy="2079706"/>
          </a:xfrm>
          <a:prstGeom prst="rect">
            <a:avLst/>
          </a:prstGeom>
          <a:effectLst>
            <a:reflection blurRad="6350" endPos="35000" dir="5400000" sy="-100000" algn="bl" rotWithShape="0"/>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i="1" dirty="0">
                <a:solidFill>
                  <a:schemeClr val="bg1"/>
                </a:solidFill>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0C2E1B59-ADD1-4C7D-A823-2D6B8A627A2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8648" y="895429"/>
            <a:ext cx="5395204" cy="5251142"/>
          </a:xfrm>
          <a:prstGeom prst="rect">
            <a:avLst/>
          </a:prstGeom>
        </p:spPr>
      </p:pic>
    </p:spTree>
    <p:extLst>
      <p:ext uri="{BB962C8B-B14F-4D97-AF65-F5344CB8AC3E}">
        <p14:creationId xmlns:p14="http://schemas.microsoft.com/office/powerpoint/2010/main" val="273727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537099" y="-151086"/>
            <a:ext cx="8229600" cy="835596"/>
          </a:xfrm>
        </p:spPr>
        <p:txBody>
          <a:bodyPr>
            <a:noAutofit/>
          </a:bodyPr>
          <a:lstStyle/>
          <a:p>
            <a:r>
              <a:rPr lang="en-IN" sz="3200" dirty="0">
                <a:latin typeface="Times New Roman" panose="02020603050405020304" pitchFamily="18" charset="0"/>
                <a:cs typeface="Times New Roman" panose="02020603050405020304" pitchFamily="18" charset="0"/>
              </a:rPr>
              <a:t>Introduction to Seismic Spectral Decomposition</a:t>
            </a: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29599" y="812874"/>
            <a:ext cx="9072979" cy="2057400"/>
          </a:xfrm>
        </p:spPr>
        <p:txBody>
          <a:bodyPr>
            <a:normAutofit fontScale="92500" lnSpcReduction="10000"/>
          </a:bodyPr>
          <a:lstStyle/>
          <a:p>
            <a:r>
              <a:rPr lang="en-IN" sz="2800" dirty="0">
                <a:latin typeface="Times New Roman" panose="02020603050405020304" pitchFamily="18" charset="0"/>
                <a:cs typeface="Times New Roman" panose="02020603050405020304" pitchFamily="18" charset="0"/>
              </a:rPr>
              <a:t>Spectral Decomposition is a mathematical tool that helps us in visualizing frequency content of the seismic data along time-axis.</a:t>
            </a:r>
          </a:p>
          <a:p>
            <a:r>
              <a:rPr lang="en-IN" sz="2800" dirty="0">
                <a:latin typeface="Times New Roman" panose="02020603050405020304" pitchFamily="18" charset="0"/>
                <a:cs typeface="Times New Roman" panose="02020603050405020304" pitchFamily="18" charset="0"/>
              </a:rPr>
              <a:t>It divides the seismic response of the subsurface into different spectral bands.</a:t>
            </a:r>
          </a:p>
          <a:p>
            <a:endParaRPr lang="en-IN" sz="2800" dirty="0">
              <a:latin typeface="Times New Roman" panose="02020603050405020304" pitchFamily="18"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BC3B41B5-80B7-43EB-88E7-F6AA65022EC9}"/>
              </a:ext>
            </a:extLst>
          </p:cNvPr>
          <p:cNvGrpSpPr>
            <a:grpSpLocks/>
          </p:cNvGrpSpPr>
          <p:nvPr/>
        </p:nvGrpSpPr>
        <p:grpSpPr bwMode="auto">
          <a:xfrm>
            <a:off x="65141" y="2937486"/>
            <a:ext cx="8913181" cy="5209834"/>
            <a:chOff x="127" y="1143"/>
            <a:chExt cx="5325" cy="2974"/>
          </a:xfrm>
        </p:grpSpPr>
        <p:grpSp>
          <p:nvGrpSpPr>
            <p:cNvPr id="5" name="Group 4">
              <a:extLst>
                <a:ext uri="{FF2B5EF4-FFF2-40B4-BE49-F238E27FC236}">
                  <a16:creationId xmlns:a16="http://schemas.microsoft.com/office/drawing/2014/main" id="{F106A03F-B6BC-42C4-81A2-8C3B7B6E9408}"/>
                </a:ext>
              </a:extLst>
            </p:cNvPr>
            <p:cNvGrpSpPr>
              <a:grpSpLocks/>
            </p:cNvGrpSpPr>
            <p:nvPr/>
          </p:nvGrpSpPr>
          <p:grpSpPr bwMode="auto">
            <a:xfrm>
              <a:off x="2394" y="1143"/>
              <a:ext cx="234" cy="308"/>
              <a:chOff x="1535" y="3385"/>
              <a:chExt cx="234" cy="308"/>
            </a:xfrm>
          </p:grpSpPr>
          <p:sp>
            <p:nvSpPr>
              <p:cNvPr id="210" name="Line 5">
                <a:extLst>
                  <a:ext uri="{FF2B5EF4-FFF2-40B4-BE49-F238E27FC236}">
                    <a16:creationId xmlns:a16="http://schemas.microsoft.com/office/drawing/2014/main" id="{8E571D04-09B4-416B-A528-8D1F84D2CB73}"/>
                  </a:ext>
                </a:extLst>
              </p:cNvPr>
              <p:cNvSpPr>
                <a:spLocks noChangeShapeType="1"/>
              </p:cNvSpPr>
              <p:nvPr/>
            </p:nvSpPr>
            <p:spPr bwMode="auto">
              <a:xfrm>
                <a:off x="1584" y="3552"/>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 name="Line 6">
                <a:extLst>
                  <a:ext uri="{FF2B5EF4-FFF2-40B4-BE49-F238E27FC236}">
                    <a16:creationId xmlns:a16="http://schemas.microsoft.com/office/drawing/2014/main" id="{2C90EDC9-BB23-4DB3-8CC0-557E566FC16D}"/>
                  </a:ext>
                </a:extLst>
              </p:cNvPr>
              <p:cNvSpPr>
                <a:spLocks noChangeShapeType="1"/>
              </p:cNvSpPr>
              <p:nvPr/>
            </p:nvSpPr>
            <p:spPr bwMode="auto">
              <a:xfrm rot="-5400000">
                <a:off x="1632" y="3504"/>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 name="Line 7">
                <a:extLst>
                  <a:ext uri="{FF2B5EF4-FFF2-40B4-BE49-F238E27FC236}">
                    <a16:creationId xmlns:a16="http://schemas.microsoft.com/office/drawing/2014/main" id="{EE019EB1-F502-48D9-8ACC-52E50484F4A4}"/>
                  </a:ext>
                </a:extLst>
              </p:cNvPr>
              <p:cNvSpPr>
                <a:spLocks noChangeShapeType="1"/>
              </p:cNvSpPr>
              <p:nvPr/>
            </p:nvSpPr>
            <p:spPr bwMode="auto">
              <a:xfrm rot="-8129471">
                <a:off x="1617" y="3470"/>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 name="Text Box 8">
                <a:extLst>
                  <a:ext uri="{FF2B5EF4-FFF2-40B4-BE49-F238E27FC236}">
                    <a16:creationId xmlns:a16="http://schemas.microsoft.com/office/drawing/2014/main" id="{01C0687B-AEF7-4B84-840A-7CA1B7608D42}"/>
                  </a:ext>
                </a:extLst>
              </p:cNvPr>
              <p:cNvSpPr txBox="1">
                <a:spLocks noChangeArrowheads="1"/>
              </p:cNvSpPr>
              <p:nvPr/>
            </p:nvSpPr>
            <p:spPr bwMode="auto">
              <a:xfrm>
                <a:off x="1625" y="346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214" name="Text Box 9">
                <a:extLst>
                  <a:ext uri="{FF2B5EF4-FFF2-40B4-BE49-F238E27FC236}">
                    <a16:creationId xmlns:a16="http://schemas.microsoft.com/office/drawing/2014/main" id="{0419EC9C-04A7-40F1-B379-C6357705257D}"/>
                  </a:ext>
                </a:extLst>
              </p:cNvPr>
              <p:cNvSpPr txBox="1">
                <a:spLocks noChangeArrowheads="1"/>
              </p:cNvSpPr>
              <p:nvPr/>
            </p:nvSpPr>
            <p:spPr bwMode="auto">
              <a:xfrm>
                <a:off x="1592" y="338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sp>
            <p:nvSpPr>
              <p:cNvPr id="215" name="Text Box 10">
                <a:extLst>
                  <a:ext uri="{FF2B5EF4-FFF2-40B4-BE49-F238E27FC236}">
                    <a16:creationId xmlns:a16="http://schemas.microsoft.com/office/drawing/2014/main" id="{63120DB1-E1F8-49BE-B7D1-A30D180B4A90}"/>
                  </a:ext>
                </a:extLst>
              </p:cNvPr>
              <p:cNvSpPr txBox="1">
                <a:spLocks noChangeArrowheads="1"/>
              </p:cNvSpPr>
              <p:nvPr/>
            </p:nvSpPr>
            <p:spPr bwMode="auto">
              <a:xfrm>
                <a:off x="1535" y="3539"/>
                <a:ext cx="23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dirty="0">
                    <a:latin typeface="Arial" panose="020B0604020202020204" pitchFamily="34" charset="0"/>
                  </a:rPr>
                  <a:t>freq</a:t>
                </a:r>
              </a:p>
            </p:txBody>
          </p:sp>
        </p:grpSp>
        <p:grpSp>
          <p:nvGrpSpPr>
            <p:cNvPr id="7" name="Group 11">
              <a:extLst>
                <a:ext uri="{FF2B5EF4-FFF2-40B4-BE49-F238E27FC236}">
                  <a16:creationId xmlns:a16="http://schemas.microsoft.com/office/drawing/2014/main" id="{66B6DC9B-AEDF-4900-8909-4B086624349C}"/>
                </a:ext>
              </a:extLst>
            </p:cNvPr>
            <p:cNvGrpSpPr>
              <a:grpSpLocks/>
            </p:cNvGrpSpPr>
            <p:nvPr/>
          </p:nvGrpSpPr>
          <p:grpSpPr bwMode="auto">
            <a:xfrm>
              <a:off x="2619" y="1235"/>
              <a:ext cx="528" cy="240"/>
              <a:chOff x="2619" y="3547"/>
              <a:chExt cx="528" cy="240"/>
            </a:xfrm>
          </p:grpSpPr>
          <p:grpSp>
            <p:nvGrpSpPr>
              <p:cNvPr id="184" name="Group 12">
                <a:extLst>
                  <a:ext uri="{FF2B5EF4-FFF2-40B4-BE49-F238E27FC236}">
                    <a16:creationId xmlns:a16="http://schemas.microsoft.com/office/drawing/2014/main" id="{D516DC1A-D359-4F68-AA40-84E786B5686B}"/>
                  </a:ext>
                </a:extLst>
              </p:cNvPr>
              <p:cNvGrpSpPr>
                <a:grpSpLocks/>
              </p:cNvGrpSpPr>
              <p:nvPr/>
            </p:nvGrpSpPr>
            <p:grpSpPr bwMode="auto">
              <a:xfrm>
                <a:off x="2619" y="3547"/>
                <a:ext cx="528" cy="240"/>
                <a:chOff x="2619" y="3547"/>
                <a:chExt cx="528" cy="240"/>
              </a:xfrm>
            </p:grpSpPr>
            <p:sp>
              <p:nvSpPr>
                <p:cNvPr id="201" name="Line 13">
                  <a:extLst>
                    <a:ext uri="{FF2B5EF4-FFF2-40B4-BE49-F238E27FC236}">
                      <a16:creationId xmlns:a16="http://schemas.microsoft.com/office/drawing/2014/main" id="{59D6EC25-DEDF-42FF-9241-5CA5BA379BF1}"/>
                    </a:ext>
                  </a:extLst>
                </p:cNvPr>
                <p:cNvSpPr>
                  <a:spLocks noChangeShapeType="1"/>
                </p:cNvSpPr>
                <p:nvPr/>
              </p:nvSpPr>
              <p:spPr bwMode="auto">
                <a:xfrm flipV="1">
                  <a:off x="2619" y="354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 name="Line 14">
                  <a:extLst>
                    <a:ext uri="{FF2B5EF4-FFF2-40B4-BE49-F238E27FC236}">
                      <a16:creationId xmlns:a16="http://schemas.microsoft.com/office/drawing/2014/main" id="{C8EF8F42-2A5F-4BA1-A218-C7A6AA2F3A41}"/>
                    </a:ext>
                  </a:extLst>
                </p:cNvPr>
                <p:cNvSpPr>
                  <a:spLocks noChangeShapeType="1"/>
                </p:cNvSpPr>
                <p:nvPr/>
              </p:nvSpPr>
              <p:spPr bwMode="auto">
                <a:xfrm flipV="1">
                  <a:off x="3003" y="354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3" name="Line 15">
                  <a:extLst>
                    <a:ext uri="{FF2B5EF4-FFF2-40B4-BE49-F238E27FC236}">
                      <a16:creationId xmlns:a16="http://schemas.microsoft.com/office/drawing/2014/main" id="{95940F28-222D-468E-993F-BFE1AF28F260}"/>
                    </a:ext>
                  </a:extLst>
                </p:cNvPr>
                <p:cNvSpPr>
                  <a:spLocks noChangeShapeType="1"/>
                </p:cNvSpPr>
                <p:nvPr/>
              </p:nvSpPr>
              <p:spPr bwMode="auto">
                <a:xfrm>
                  <a:off x="2763" y="354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 name="Line 16">
                  <a:extLst>
                    <a:ext uri="{FF2B5EF4-FFF2-40B4-BE49-F238E27FC236}">
                      <a16:creationId xmlns:a16="http://schemas.microsoft.com/office/drawing/2014/main" id="{7153AD3E-C491-4972-80DF-3F95B0C1FA10}"/>
                    </a:ext>
                  </a:extLst>
                </p:cNvPr>
                <p:cNvSpPr>
                  <a:spLocks noChangeShapeType="1"/>
                </p:cNvSpPr>
                <p:nvPr/>
              </p:nvSpPr>
              <p:spPr bwMode="auto">
                <a:xfrm>
                  <a:off x="2619" y="369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 name="Line 17">
                  <a:extLst>
                    <a:ext uri="{FF2B5EF4-FFF2-40B4-BE49-F238E27FC236}">
                      <a16:creationId xmlns:a16="http://schemas.microsoft.com/office/drawing/2014/main" id="{B9D7B144-E655-43FC-9F4D-697FFD3C78B8}"/>
                    </a:ext>
                  </a:extLst>
                </p:cNvPr>
                <p:cNvSpPr>
                  <a:spLocks noChangeShapeType="1"/>
                </p:cNvSpPr>
                <p:nvPr/>
              </p:nvSpPr>
              <p:spPr bwMode="auto">
                <a:xfrm flipV="1">
                  <a:off x="3003" y="364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6" name="Line 18">
                  <a:extLst>
                    <a:ext uri="{FF2B5EF4-FFF2-40B4-BE49-F238E27FC236}">
                      <a16:creationId xmlns:a16="http://schemas.microsoft.com/office/drawing/2014/main" id="{E1B9030E-AE57-472C-A1FD-91765DBA2A4C}"/>
                    </a:ext>
                  </a:extLst>
                </p:cNvPr>
                <p:cNvSpPr>
                  <a:spLocks noChangeShapeType="1"/>
                </p:cNvSpPr>
                <p:nvPr/>
              </p:nvSpPr>
              <p:spPr bwMode="auto">
                <a:xfrm>
                  <a:off x="2619" y="378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 name="Line 19">
                  <a:extLst>
                    <a:ext uri="{FF2B5EF4-FFF2-40B4-BE49-F238E27FC236}">
                      <a16:creationId xmlns:a16="http://schemas.microsoft.com/office/drawing/2014/main" id="{3DE5DBA2-BFD1-4032-B11E-F705FEBC6A38}"/>
                    </a:ext>
                  </a:extLst>
                </p:cNvPr>
                <p:cNvSpPr>
                  <a:spLocks noChangeShapeType="1"/>
                </p:cNvSpPr>
                <p:nvPr/>
              </p:nvSpPr>
              <p:spPr bwMode="auto">
                <a:xfrm>
                  <a:off x="2619" y="369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8" name="Line 20">
                  <a:extLst>
                    <a:ext uri="{FF2B5EF4-FFF2-40B4-BE49-F238E27FC236}">
                      <a16:creationId xmlns:a16="http://schemas.microsoft.com/office/drawing/2014/main" id="{BE5F04E7-3F2A-4D4B-9A95-229F469DF3B0}"/>
                    </a:ext>
                  </a:extLst>
                </p:cNvPr>
                <p:cNvSpPr>
                  <a:spLocks noChangeShapeType="1"/>
                </p:cNvSpPr>
                <p:nvPr/>
              </p:nvSpPr>
              <p:spPr bwMode="auto">
                <a:xfrm>
                  <a:off x="3003" y="369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 name="Line 21">
                  <a:extLst>
                    <a:ext uri="{FF2B5EF4-FFF2-40B4-BE49-F238E27FC236}">
                      <a16:creationId xmlns:a16="http://schemas.microsoft.com/office/drawing/2014/main" id="{9C3DA5C7-2248-47C9-A893-ED8C604ACCAA}"/>
                    </a:ext>
                  </a:extLst>
                </p:cNvPr>
                <p:cNvSpPr>
                  <a:spLocks noChangeShapeType="1"/>
                </p:cNvSpPr>
                <p:nvPr/>
              </p:nvSpPr>
              <p:spPr bwMode="auto">
                <a:xfrm>
                  <a:off x="3147" y="354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85" name="Line 22">
                <a:extLst>
                  <a:ext uri="{FF2B5EF4-FFF2-40B4-BE49-F238E27FC236}">
                    <a16:creationId xmlns:a16="http://schemas.microsoft.com/office/drawing/2014/main" id="{1CF3E2BF-EA90-4DA9-BDDC-B06B5DFA3174}"/>
                  </a:ext>
                </a:extLst>
              </p:cNvPr>
              <p:cNvSpPr>
                <a:spLocks noChangeShapeType="1"/>
              </p:cNvSpPr>
              <p:nvPr/>
            </p:nvSpPr>
            <p:spPr bwMode="auto">
              <a:xfrm>
                <a:off x="2619" y="370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 name="Line 23">
                <a:extLst>
                  <a:ext uri="{FF2B5EF4-FFF2-40B4-BE49-F238E27FC236}">
                    <a16:creationId xmlns:a16="http://schemas.microsoft.com/office/drawing/2014/main" id="{3C3B15A2-96CE-496A-AE75-F527E8C6431A}"/>
                  </a:ext>
                </a:extLst>
              </p:cNvPr>
              <p:cNvSpPr>
                <a:spLocks noChangeShapeType="1"/>
              </p:cNvSpPr>
              <p:nvPr/>
            </p:nvSpPr>
            <p:spPr bwMode="auto">
              <a:xfrm>
                <a:off x="2619" y="370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 name="Line 24">
                <a:extLst>
                  <a:ext uri="{FF2B5EF4-FFF2-40B4-BE49-F238E27FC236}">
                    <a16:creationId xmlns:a16="http://schemas.microsoft.com/office/drawing/2014/main" id="{F34E3C4B-3F36-46C8-A63F-899775A58005}"/>
                  </a:ext>
                </a:extLst>
              </p:cNvPr>
              <p:cNvSpPr>
                <a:spLocks noChangeShapeType="1"/>
              </p:cNvSpPr>
              <p:nvPr/>
            </p:nvSpPr>
            <p:spPr bwMode="auto">
              <a:xfrm>
                <a:off x="2619" y="371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8" name="Line 25">
                <a:extLst>
                  <a:ext uri="{FF2B5EF4-FFF2-40B4-BE49-F238E27FC236}">
                    <a16:creationId xmlns:a16="http://schemas.microsoft.com/office/drawing/2014/main" id="{4E8C63A5-431E-4322-B993-F925247856FB}"/>
                  </a:ext>
                </a:extLst>
              </p:cNvPr>
              <p:cNvSpPr>
                <a:spLocks noChangeShapeType="1"/>
              </p:cNvSpPr>
              <p:nvPr/>
            </p:nvSpPr>
            <p:spPr bwMode="auto">
              <a:xfrm>
                <a:off x="2619" y="372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 name="Line 26">
                <a:extLst>
                  <a:ext uri="{FF2B5EF4-FFF2-40B4-BE49-F238E27FC236}">
                    <a16:creationId xmlns:a16="http://schemas.microsoft.com/office/drawing/2014/main" id="{95315A15-3977-4C9E-A4A3-22E098DCDE3C}"/>
                  </a:ext>
                </a:extLst>
              </p:cNvPr>
              <p:cNvSpPr>
                <a:spLocks noChangeShapeType="1"/>
              </p:cNvSpPr>
              <p:nvPr/>
            </p:nvSpPr>
            <p:spPr bwMode="auto">
              <a:xfrm>
                <a:off x="2619" y="373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 name="Line 27">
                <a:extLst>
                  <a:ext uri="{FF2B5EF4-FFF2-40B4-BE49-F238E27FC236}">
                    <a16:creationId xmlns:a16="http://schemas.microsoft.com/office/drawing/2014/main" id="{B275F469-A00D-41A8-9C51-FACC9ABC769B}"/>
                  </a:ext>
                </a:extLst>
              </p:cNvPr>
              <p:cNvSpPr>
                <a:spLocks noChangeShapeType="1"/>
              </p:cNvSpPr>
              <p:nvPr/>
            </p:nvSpPr>
            <p:spPr bwMode="auto">
              <a:xfrm>
                <a:off x="2619" y="374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 name="Line 28">
                <a:extLst>
                  <a:ext uri="{FF2B5EF4-FFF2-40B4-BE49-F238E27FC236}">
                    <a16:creationId xmlns:a16="http://schemas.microsoft.com/office/drawing/2014/main" id="{94C9309F-C0F0-448E-9BBC-B1DEE1DC03DA}"/>
                  </a:ext>
                </a:extLst>
              </p:cNvPr>
              <p:cNvSpPr>
                <a:spLocks noChangeShapeType="1"/>
              </p:cNvSpPr>
              <p:nvPr/>
            </p:nvSpPr>
            <p:spPr bwMode="auto">
              <a:xfrm>
                <a:off x="2619" y="375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2" name="Line 29">
                <a:extLst>
                  <a:ext uri="{FF2B5EF4-FFF2-40B4-BE49-F238E27FC236}">
                    <a16:creationId xmlns:a16="http://schemas.microsoft.com/office/drawing/2014/main" id="{437F3A36-E498-4F4E-B03D-69927F8562A7}"/>
                  </a:ext>
                </a:extLst>
              </p:cNvPr>
              <p:cNvSpPr>
                <a:spLocks noChangeShapeType="1"/>
              </p:cNvSpPr>
              <p:nvPr/>
            </p:nvSpPr>
            <p:spPr bwMode="auto">
              <a:xfrm>
                <a:off x="2619" y="376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 name="Line 30">
                <a:extLst>
                  <a:ext uri="{FF2B5EF4-FFF2-40B4-BE49-F238E27FC236}">
                    <a16:creationId xmlns:a16="http://schemas.microsoft.com/office/drawing/2014/main" id="{DC64E494-8BE8-4049-B6DF-62805CCF3829}"/>
                  </a:ext>
                </a:extLst>
              </p:cNvPr>
              <p:cNvSpPr>
                <a:spLocks noChangeShapeType="1"/>
              </p:cNvSpPr>
              <p:nvPr/>
            </p:nvSpPr>
            <p:spPr bwMode="auto">
              <a:xfrm>
                <a:off x="2619" y="377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 name="Line 31">
                <a:extLst>
                  <a:ext uri="{FF2B5EF4-FFF2-40B4-BE49-F238E27FC236}">
                    <a16:creationId xmlns:a16="http://schemas.microsoft.com/office/drawing/2014/main" id="{BD046190-F53E-4975-B18F-F79587AF3AD2}"/>
                  </a:ext>
                </a:extLst>
              </p:cNvPr>
              <p:cNvSpPr>
                <a:spLocks noChangeShapeType="1"/>
              </p:cNvSpPr>
              <p:nvPr/>
            </p:nvSpPr>
            <p:spPr bwMode="auto">
              <a:xfrm>
                <a:off x="2619" y="378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 name="Line 32">
                <a:extLst>
                  <a:ext uri="{FF2B5EF4-FFF2-40B4-BE49-F238E27FC236}">
                    <a16:creationId xmlns:a16="http://schemas.microsoft.com/office/drawing/2014/main" id="{A2FC863C-C44F-4A50-AA31-0B3C606D1F6D}"/>
                  </a:ext>
                </a:extLst>
              </p:cNvPr>
              <p:cNvSpPr>
                <a:spLocks noChangeShapeType="1"/>
              </p:cNvSpPr>
              <p:nvPr/>
            </p:nvSpPr>
            <p:spPr bwMode="auto">
              <a:xfrm flipV="1">
                <a:off x="3001" y="357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 name="Line 33">
                <a:extLst>
                  <a:ext uri="{FF2B5EF4-FFF2-40B4-BE49-F238E27FC236}">
                    <a16:creationId xmlns:a16="http://schemas.microsoft.com/office/drawing/2014/main" id="{7B8F4597-F087-4422-A17B-9480A0DC0C36}"/>
                  </a:ext>
                </a:extLst>
              </p:cNvPr>
              <p:cNvSpPr>
                <a:spLocks noChangeShapeType="1"/>
              </p:cNvSpPr>
              <p:nvPr/>
            </p:nvSpPr>
            <p:spPr bwMode="auto">
              <a:xfrm flipV="1">
                <a:off x="3002" y="359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 name="Line 34">
                <a:extLst>
                  <a:ext uri="{FF2B5EF4-FFF2-40B4-BE49-F238E27FC236}">
                    <a16:creationId xmlns:a16="http://schemas.microsoft.com/office/drawing/2014/main" id="{95AA7A15-A369-4951-A74B-47BF6A6D00A0}"/>
                  </a:ext>
                </a:extLst>
              </p:cNvPr>
              <p:cNvSpPr>
                <a:spLocks noChangeShapeType="1"/>
              </p:cNvSpPr>
              <p:nvPr/>
            </p:nvSpPr>
            <p:spPr bwMode="auto">
              <a:xfrm flipV="1">
                <a:off x="3002" y="363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 name="Line 35">
                <a:extLst>
                  <a:ext uri="{FF2B5EF4-FFF2-40B4-BE49-F238E27FC236}">
                    <a16:creationId xmlns:a16="http://schemas.microsoft.com/office/drawing/2014/main" id="{EA0BBBE9-69FD-4185-90D1-67CE66355105}"/>
                  </a:ext>
                </a:extLst>
              </p:cNvPr>
              <p:cNvSpPr>
                <a:spLocks noChangeShapeType="1"/>
              </p:cNvSpPr>
              <p:nvPr/>
            </p:nvSpPr>
            <p:spPr bwMode="auto">
              <a:xfrm flipV="1">
                <a:off x="3001" y="360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 name="Line 36">
                <a:extLst>
                  <a:ext uri="{FF2B5EF4-FFF2-40B4-BE49-F238E27FC236}">
                    <a16:creationId xmlns:a16="http://schemas.microsoft.com/office/drawing/2014/main" id="{6662969C-7501-4A2C-A509-CB4A1B09EBB9}"/>
                  </a:ext>
                </a:extLst>
              </p:cNvPr>
              <p:cNvSpPr>
                <a:spLocks noChangeShapeType="1"/>
              </p:cNvSpPr>
              <p:nvPr/>
            </p:nvSpPr>
            <p:spPr bwMode="auto">
              <a:xfrm flipV="1">
                <a:off x="3002" y="356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 name="Line 37">
                <a:extLst>
                  <a:ext uri="{FF2B5EF4-FFF2-40B4-BE49-F238E27FC236}">
                    <a16:creationId xmlns:a16="http://schemas.microsoft.com/office/drawing/2014/main" id="{58EFC64C-16F8-4F3B-AC1C-DF2609591B12}"/>
                  </a:ext>
                </a:extLst>
              </p:cNvPr>
              <p:cNvSpPr>
                <a:spLocks noChangeShapeType="1"/>
              </p:cNvSpPr>
              <p:nvPr/>
            </p:nvSpPr>
            <p:spPr bwMode="auto">
              <a:xfrm flipV="1">
                <a:off x="3002" y="362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 name="Group 38">
              <a:extLst>
                <a:ext uri="{FF2B5EF4-FFF2-40B4-BE49-F238E27FC236}">
                  <a16:creationId xmlns:a16="http://schemas.microsoft.com/office/drawing/2014/main" id="{483E4F11-9F3A-4295-B745-0E485E1FF2F3}"/>
                </a:ext>
              </a:extLst>
            </p:cNvPr>
            <p:cNvGrpSpPr>
              <a:grpSpLocks/>
            </p:cNvGrpSpPr>
            <p:nvPr/>
          </p:nvGrpSpPr>
          <p:grpSpPr bwMode="auto">
            <a:xfrm>
              <a:off x="1227" y="2115"/>
              <a:ext cx="639" cy="265"/>
              <a:chOff x="2715" y="1280"/>
              <a:chExt cx="639" cy="265"/>
            </a:xfrm>
          </p:grpSpPr>
          <p:grpSp>
            <p:nvGrpSpPr>
              <p:cNvPr id="174" name="Group 39">
                <a:extLst>
                  <a:ext uri="{FF2B5EF4-FFF2-40B4-BE49-F238E27FC236}">
                    <a16:creationId xmlns:a16="http://schemas.microsoft.com/office/drawing/2014/main" id="{1D95BDB7-9B9E-4104-83DC-43D5312B027E}"/>
                  </a:ext>
                </a:extLst>
              </p:cNvPr>
              <p:cNvGrpSpPr>
                <a:grpSpLocks/>
              </p:cNvGrpSpPr>
              <p:nvPr/>
            </p:nvGrpSpPr>
            <p:grpSpPr bwMode="auto">
              <a:xfrm>
                <a:off x="2826" y="1280"/>
                <a:ext cx="528" cy="144"/>
                <a:chOff x="2634" y="1088"/>
                <a:chExt cx="528" cy="144"/>
              </a:xfrm>
            </p:grpSpPr>
            <p:sp>
              <p:nvSpPr>
                <p:cNvPr id="180" name="Line 40">
                  <a:extLst>
                    <a:ext uri="{FF2B5EF4-FFF2-40B4-BE49-F238E27FC236}">
                      <a16:creationId xmlns:a16="http://schemas.microsoft.com/office/drawing/2014/main" id="{20B4EE9F-9256-47C8-9DC4-3F8DAB646FB6}"/>
                    </a:ext>
                  </a:extLst>
                </p:cNvPr>
                <p:cNvSpPr>
                  <a:spLocks noChangeShapeType="1"/>
                </p:cNvSpPr>
                <p:nvPr/>
              </p:nvSpPr>
              <p:spPr bwMode="auto">
                <a:xfrm flipV="1">
                  <a:off x="2634"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 name="Line 41">
                  <a:extLst>
                    <a:ext uri="{FF2B5EF4-FFF2-40B4-BE49-F238E27FC236}">
                      <a16:creationId xmlns:a16="http://schemas.microsoft.com/office/drawing/2014/main" id="{74F4895D-1A12-4FFD-A855-6D82B8B98870}"/>
                    </a:ext>
                  </a:extLst>
                </p:cNvPr>
                <p:cNvSpPr>
                  <a:spLocks noChangeShapeType="1"/>
                </p:cNvSpPr>
                <p:nvPr/>
              </p:nvSpPr>
              <p:spPr bwMode="auto">
                <a:xfrm flipV="1">
                  <a:off x="3018"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2" name="Line 42">
                  <a:extLst>
                    <a:ext uri="{FF2B5EF4-FFF2-40B4-BE49-F238E27FC236}">
                      <a16:creationId xmlns:a16="http://schemas.microsoft.com/office/drawing/2014/main" id="{15CD6DAE-7308-49F6-9C64-ED95D6DAB64F}"/>
                    </a:ext>
                  </a:extLst>
                </p:cNvPr>
                <p:cNvSpPr>
                  <a:spLocks noChangeShapeType="1"/>
                </p:cNvSpPr>
                <p:nvPr/>
              </p:nvSpPr>
              <p:spPr bwMode="auto">
                <a:xfrm>
                  <a:off x="2778" y="10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3" name="Line 43">
                  <a:extLst>
                    <a:ext uri="{FF2B5EF4-FFF2-40B4-BE49-F238E27FC236}">
                      <a16:creationId xmlns:a16="http://schemas.microsoft.com/office/drawing/2014/main" id="{5900312E-6051-4E7F-A345-6D6D899EEFCF}"/>
                    </a:ext>
                  </a:extLst>
                </p:cNvPr>
                <p:cNvSpPr>
                  <a:spLocks noChangeShapeType="1"/>
                </p:cNvSpPr>
                <p:nvPr/>
              </p:nvSpPr>
              <p:spPr bwMode="auto">
                <a:xfrm>
                  <a:off x="2634" y="12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75" name="Group 44">
                <a:extLst>
                  <a:ext uri="{FF2B5EF4-FFF2-40B4-BE49-F238E27FC236}">
                    <a16:creationId xmlns:a16="http://schemas.microsoft.com/office/drawing/2014/main" id="{FB72AA5F-A9EC-4EC6-8B19-5E89C310C922}"/>
                  </a:ext>
                </a:extLst>
              </p:cNvPr>
              <p:cNvGrpSpPr>
                <a:grpSpLocks/>
              </p:cNvGrpSpPr>
              <p:nvPr/>
            </p:nvGrpSpPr>
            <p:grpSpPr bwMode="auto">
              <a:xfrm>
                <a:off x="2715" y="1311"/>
                <a:ext cx="185" cy="234"/>
                <a:chOff x="2467" y="991"/>
                <a:chExt cx="185" cy="234"/>
              </a:xfrm>
            </p:grpSpPr>
            <p:sp>
              <p:nvSpPr>
                <p:cNvPr id="176" name="Line 45">
                  <a:extLst>
                    <a:ext uri="{FF2B5EF4-FFF2-40B4-BE49-F238E27FC236}">
                      <a16:creationId xmlns:a16="http://schemas.microsoft.com/office/drawing/2014/main" id="{11DC5030-55E9-455F-990B-82205CAF7BB6}"/>
                    </a:ext>
                  </a:extLst>
                </p:cNvPr>
                <p:cNvSpPr>
                  <a:spLocks noChangeShapeType="1"/>
                </p:cNvSpPr>
                <p:nvPr/>
              </p:nvSpPr>
              <p:spPr bwMode="auto">
                <a:xfrm rot="-5400000">
                  <a:off x="2515" y="111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Line 46">
                  <a:extLst>
                    <a:ext uri="{FF2B5EF4-FFF2-40B4-BE49-F238E27FC236}">
                      <a16:creationId xmlns:a16="http://schemas.microsoft.com/office/drawing/2014/main" id="{BE94DDF1-5893-4E97-9174-7F2F25707A08}"/>
                    </a:ext>
                  </a:extLst>
                </p:cNvPr>
                <p:cNvSpPr>
                  <a:spLocks noChangeShapeType="1"/>
                </p:cNvSpPr>
                <p:nvPr/>
              </p:nvSpPr>
              <p:spPr bwMode="auto">
                <a:xfrm rot="-8129471">
                  <a:off x="2500" y="1076"/>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8" name="Text Box 47">
                  <a:extLst>
                    <a:ext uri="{FF2B5EF4-FFF2-40B4-BE49-F238E27FC236}">
                      <a16:creationId xmlns:a16="http://schemas.microsoft.com/office/drawing/2014/main" id="{A1CDA0BD-099B-4734-A95C-32336D54A36A}"/>
                    </a:ext>
                  </a:extLst>
                </p:cNvPr>
                <p:cNvSpPr txBox="1">
                  <a:spLocks noChangeArrowheads="1"/>
                </p:cNvSpPr>
                <p:nvPr/>
              </p:nvSpPr>
              <p:spPr bwMode="auto">
                <a:xfrm>
                  <a:off x="2508" y="107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179" name="Text Box 48">
                  <a:extLst>
                    <a:ext uri="{FF2B5EF4-FFF2-40B4-BE49-F238E27FC236}">
                      <a16:creationId xmlns:a16="http://schemas.microsoft.com/office/drawing/2014/main" id="{C30559B1-480F-4923-A2AB-B584E522DFDA}"/>
                    </a:ext>
                  </a:extLst>
                </p:cNvPr>
                <p:cNvSpPr txBox="1">
                  <a:spLocks noChangeArrowheads="1"/>
                </p:cNvSpPr>
                <p:nvPr/>
              </p:nvSpPr>
              <p:spPr bwMode="auto">
                <a:xfrm>
                  <a:off x="2476" y="99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grpSp>
        </p:grpSp>
        <p:grpSp>
          <p:nvGrpSpPr>
            <p:cNvPr id="9" name="Group 49">
              <a:extLst>
                <a:ext uri="{FF2B5EF4-FFF2-40B4-BE49-F238E27FC236}">
                  <a16:creationId xmlns:a16="http://schemas.microsoft.com/office/drawing/2014/main" id="{95264983-9F5C-4C10-88A1-69591D7D776D}"/>
                </a:ext>
              </a:extLst>
            </p:cNvPr>
            <p:cNvGrpSpPr>
              <a:grpSpLocks/>
            </p:cNvGrpSpPr>
            <p:nvPr/>
          </p:nvGrpSpPr>
          <p:grpSpPr bwMode="auto">
            <a:xfrm>
              <a:off x="1863" y="2115"/>
              <a:ext cx="639" cy="265"/>
              <a:chOff x="2715" y="1280"/>
              <a:chExt cx="639" cy="265"/>
            </a:xfrm>
          </p:grpSpPr>
          <p:grpSp>
            <p:nvGrpSpPr>
              <p:cNvPr id="164" name="Group 50">
                <a:extLst>
                  <a:ext uri="{FF2B5EF4-FFF2-40B4-BE49-F238E27FC236}">
                    <a16:creationId xmlns:a16="http://schemas.microsoft.com/office/drawing/2014/main" id="{4BE51D62-E63D-4808-A500-0CC058BEC33F}"/>
                  </a:ext>
                </a:extLst>
              </p:cNvPr>
              <p:cNvGrpSpPr>
                <a:grpSpLocks/>
              </p:cNvGrpSpPr>
              <p:nvPr/>
            </p:nvGrpSpPr>
            <p:grpSpPr bwMode="auto">
              <a:xfrm>
                <a:off x="2826" y="1280"/>
                <a:ext cx="528" cy="144"/>
                <a:chOff x="2634" y="1088"/>
                <a:chExt cx="528" cy="144"/>
              </a:xfrm>
            </p:grpSpPr>
            <p:sp>
              <p:nvSpPr>
                <p:cNvPr id="170" name="Line 51">
                  <a:extLst>
                    <a:ext uri="{FF2B5EF4-FFF2-40B4-BE49-F238E27FC236}">
                      <a16:creationId xmlns:a16="http://schemas.microsoft.com/office/drawing/2014/main" id="{0F0F4856-1F04-454A-B159-073CCE3AC8BC}"/>
                    </a:ext>
                  </a:extLst>
                </p:cNvPr>
                <p:cNvSpPr>
                  <a:spLocks noChangeShapeType="1"/>
                </p:cNvSpPr>
                <p:nvPr/>
              </p:nvSpPr>
              <p:spPr bwMode="auto">
                <a:xfrm flipV="1">
                  <a:off x="2634"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Line 52">
                  <a:extLst>
                    <a:ext uri="{FF2B5EF4-FFF2-40B4-BE49-F238E27FC236}">
                      <a16:creationId xmlns:a16="http://schemas.microsoft.com/office/drawing/2014/main" id="{78E7D7E6-6785-4A4F-9DA9-9E6627EC57B8}"/>
                    </a:ext>
                  </a:extLst>
                </p:cNvPr>
                <p:cNvSpPr>
                  <a:spLocks noChangeShapeType="1"/>
                </p:cNvSpPr>
                <p:nvPr/>
              </p:nvSpPr>
              <p:spPr bwMode="auto">
                <a:xfrm flipV="1">
                  <a:off x="3018"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2" name="Line 53">
                  <a:extLst>
                    <a:ext uri="{FF2B5EF4-FFF2-40B4-BE49-F238E27FC236}">
                      <a16:creationId xmlns:a16="http://schemas.microsoft.com/office/drawing/2014/main" id="{02DF78E3-6CA7-480E-B180-D452381C4263}"/>
                    </a:ext>
                  </a:extLst>
                </p:cNvPr>
                <p:cNvSpPr>
                  <a:spLocks noChangeShapeType="1"/>
                </p:cNvSpPr>
                <p:nvPr/>
              </p:nvSpPr>
              <p:spPr bwMode="auto">
                <a:xfrm>
                  <a:off x="2778" y="10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Line 54">
                  <a:extLst>
                    <a:ext uri="{FF2B5EF4-FFF2-40B4-BE49-F238E27FC236}">
                      <a16:creationId xmlns:a16="http://schemas.microsoft.com/office/drawing/2014/main" id="{ED428E85-DF0E-4C1D-8354-4B37A894576D}"/>
                    </a:ext>
                  </a:extLst>
                </p:cNvPr>
                <p:cNvSpPr>
                  <a:spLocks noChangeShapeType="1"/>
                </p:cNvSpPr>
                <p:nvPr/>
              </p:nvSpPr>
              <p:spPr bwMode="auto">
                <a:xfrm>
                  <a:off x="2634" y="12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5" name="Group 55">
                <a:extLst>
                  <a:ext uri="{FF2B5EF4-FFF2-40B4-BE49-F238E27FC236}">
                    <a16:creationId xmlns:a16="http://schemas.microsoft.com/office/drawing/2014/main" id="{118E62E7-84C9-407A-B9B3-70BAAF1084F0}"/>
                  </a:ext>
                </a:extLst>
              </p:cNvPr>
              <p:cNvGrpSpPr>
                <a:grpSpLocks/>
              </p:cNvGrpSpPr>
              <p:nvPr/>
            </p:nvGrpSpPr>
            <p:grpSpPr bwMode="auto">
              <a:xfrm>
                <a:off x="2715" y="1311"/>
                <a:ext cx="185" cy="234"/>
                <a:chOff x="2467" y="991"/>
                <a:chExt cx="185" cy="234"/>
              </a:xfrm>
            </p:grpSpPr>
            <p:sp>
              <p:nvSpPr>
                <p:cNvPr id="166" name="Line 56">
                  <a:extLst>
                    <a:ext uri="{FF2B5EF4-FFF2-40B4-BE49-F238E27FC236}">
                      <a16:creationId xmlns:a16="http://schemas.microsoft.com/office/drawing/2014/main" id="{0ABF7413-FB78-4948-8A66-71DCA4263D4B}"/>
                    </a:ext>
                  </a:extLst>
                </p:cNvPr>
                <p:cNvSpPr>
                  <a:spLocks noChangeShapeType="1"/>
                </p:cNvSpPr>
                <p:nvPr/>
              </p:nvSpPr>
              <p:spPr bwMode="auto">
                <a:xfrm rot="-5400000">
                  <a:off x="2515" y="111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 name="Line 57">
                  <a:extLst>
                    <a:ext uri="{FF2B5EF4-FFF2-40B4-BE49-F238E27FC236}">
                      <a16:creationId xmlns:a16="http://schemas.microsoft.com/office/drawing/2014/main" id="{8CE734D4-9219-4412-8DA1-F7A84773F520}"/>
                    </a:ext>
                  </a:extLst>
                </p:cNvPr>
                <p:cNvSpPr>
                  <a:spLocks noChangeShapeType="1"/>
                </p:cNvSpPr>
                <p:nvPr/>
              </p:nvSpPr>
              <p:spPr bwMode="auto">
                <a:xfrm rot="-8129471">
                  <a:off x="2500" y="1076"/>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 name="Text Box 58">
                  <a:extLst>
                    <a:ext uri="{FF2B5EF4-FFF2-40B4-BE49-F238E27FC236}">
                      <a16:creationId xmlns:a16="http://schemas.microsoft.com/office/drawing/2014/main" id="{5E93BA3D-ADFC-4132-9CD7-1B9C3927AF1A}"/>
                    </a:ext>
                  </a:extLst>
                </p:cNvPr>
                <p:cNvSpPr txBox="1">
                  <a:spLocks noChangeArrowheads="1"/>
                </p:cNvSpPr>
                <p:nvPr/>
              </p:nvSpPr>
              <p:spPr bwMode="auto">
                <a:xfrm>
                  <a:off x="2508" y="107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169" name="Text Box 59">
                  <a:extLst>
                    <a:ext uri="{FF2B5EF4-FFF2-40B4-BE49-F238E27FC236}">
                      <a16:creationId xmlns:a16="http://schemas.microsoft.com/office/drawing/2014/main" id="{0F18AB99-7768-4A28-B88E-C12C818D5038}"/>
                    </a:ext>
                  </a:extLst>
                </p:cNvPr>
                <p:cNvSpPr txBox="1">
                  <a:spLocks noChangeArrowheads="1"/>
                </p:cNvSpPr>
                <p:nvPr/>
              </p:nvSpPr>
              <p:spPr bwMode="auto">
                <a:xfrm>
                  <a:off x="2476" y="99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grpSp>
        </p:grpSp>
        <p:grpSp>
          <p:nvGrpSpPr>
            <p:cNvPr id="10" name="Group 60">
              <a:extLst>
                <a:ext uri="{FF2B5EF4-FFF2-40B4-BE49-F238E27FC236}">
                  <a16:creationId xmlns:a16="http://schemas.microsoft.com/office/drawing/2014/main" id="{32457631-C935-41CA-BC16-0D952B19D49E}"/>
                </a:ext>
              </a:extLst>
            </p:cNvPr>
            <p:cNvGrpSpPr>
              <a:grpSpLocks/>
            </p:cNvGrpSpPr>
            <p:nvPr/>
          </p:nvGrpSpPr>
          <p:grpSpPr bwMode="auto">
            <a:xfrm>
              <a:off x="2499" y="2115"/>
              <a:ext cx="639" cy="265"/>
              <a:chOff x="2715" y="1280"/>
              <a:chExt cx="639" cy="265"/>
            </a:xfrm>
          </p:grpSpPr>
          <p:grpSp>
            <p:nvGrpSpPr>
              <p:cNvPr id="154" name="Group 61">
                <a:extLst>
                  <a:ext uri="{FF2B5EF4-FFF2-40B4-BE49-F238E27FC236}">
                    <a16:creationId xmlns:a16="http://schemas.microsoft.com/office/drawing/2014/main" id="{015CCEC5-4109-4FAC-9CE2-C31C16D1F63E}"/>
                  </a:ext>
                </a:extLst>
              </p:cNvPr>
              <p:cNvGrpSpPr>
                <a:grpSpLocks/>
              </p:cNvGrpSpPr>
              <p:nvPr/>
            </p:nvGrpSpPr>
            <p:grpSpPr bwMode="auto">
              <a:xfrm>
                <a:off x="2826" y="1280"/>
                <a:ext cx="528" cy="144"/>
                <a:chOff x="2634" y="1088"/>
                <a:chExt cx="528" cy="144"/>
              </a:xfrm>
            </p:grpSpPr>
            <p:sp>
              <p:nvSpPr>
                <p:cNvPr id="160" name="Line 62">
                  <a:extLst>
                    <a:ext uri="{FF2B5EF4-FFF2-40B4-BE49-F238E27FC236}">
                      <a16:creationId xmlns:a16="http://schemas.microsoft.com/office/drawing/2014/main" id="{EFB58F1A-CC69-423D-9568-C2251C158BCA}"/>
                    </a:ext>
                  </a:extLst>
                </p:cNvPr>
                <p:cNvSpPr>
                  <a:spLocks noChangeShapeType="1"/>
                </p:cNvSpPr>
                <p:nvPr/>
              </p:nvSpPr>
              <p:spPr bwMode="auto">
                <a:xfrm flipV="1">
                  <a:off x="2634"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 name="Line 63">
                  <a:extLst>
                    <a:ext uri="{FF2B5EF4-FFF2-40B4-BE49-F238E27FC236}">
                      <a16:creationId xmlns:a16="http://schemas.microsoft.com/office/drawing/2014/main" id="{7A0108E9-9F00-4F27-87FE-07D9DAE5EDBC}"/>
                    </a:ext>
                  </a:extLst>
                </p:cNvPr>
                <p:cNvSpPr>
                  <a:spLocks noChangeShapeType="1"/>
                </p:cNvSpPr>
                <p:nvPr/>
              </p:nvSpPr>
              <p:spPr bwMode="auto">
                <a:xfrm flipV="1">
                  <a:off x="3018"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2" name="Line 64">
                  <a:extLst>
                    <a:ext uri="{FF2B5EF4-FFF2-40B4-BE49-F238E27FC236}">
                      <a16:creationId xmlns:a16="http://schemas.microsoft.com/office/drawing/2014/main" id="{1F48A3B9-A826-4F28-8608-A249DED125D1}"/>
                    </a:ext>
                  </a:extLst>
                </p:cNvPr>
                <p:cNvSpPr>
                  <a:spLocks noChangeShapeType="1"/>
                </p:cNvSpPr>
                <p:nvPr/>
              </p:nvSpPr>
              <p:spPr bwMode="auto">
                <a:xfrm>
                  <a:off x="2778" y="10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 name="Line 65">
                  <a:extLst>
                    <a:ext uri="{FF2B5EF4-FFF2-40B4-BE49-F238E27FC236}">
                      <a16:creationId xmlns:a16="http://schemas.microsoft.com/office/drawing/2014/main" id="{19950C46-D18A-4320-8A59-728AA9494264}"/>
                    </a:ext>
                  </a:extLst>
                </p:cNvPr>
                <p:cNvSpPr>
                  <a:spLocks noChangeShapeType="1"/>
                </p:cNvSpPr>
                <p:nvPr/>
              </p:nvSpPr>
              <p:spPr bwMode="auto">
                <a:xfrm>
                  <a:off x="2634" y="12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5" name="Group 66">
                <a:extLst>
                  <a:ext uri="{FF2B5EF4-FFF2-40B4-BE49-F238E27FC236}">
                    <a16:creationId xmlns:a16="http://schemas.microsoft.com/office/drawing/2014/main" id="{653AEC53-C85E-46D4-924A-898D3D0D674F}"/>
                  </a:ext>
                </a:extLst>
              </p:cNvPr>
              <p:cNvGrpSpPr>
                <a:grpSpLocks/>
              </p:cNvGrpSpPr>
              <p:nvPr/>
            </p:nvGrpSpPr>
            <p:grpSpPr bwMode="auto">
              <a:xfrm>
                <a:off x="2715" y="1311"/>
                <a:ext cx="185" cy="234"/>
                <a:chOff x="2467" y="991"/>
                <a:chExt cx="185" cy="234"/>
              </a:xfrm>
            </p:grpSpPr>
            <p:sp>
              <p:nvSpPr>
                <p:cNvPr id="156" name="Line 67">
                  <a:extLst>
                    <a:ext uri="{FF2B5EF4-FFF2-40B4-BE49-F238E27FC236}">
                      <a16:creationId xmlns:a16="http://schemas.microsoft.com/office/drawing/2014/main" id="{7C9C10BC-6945-4148-BB30-622088E66429}"/>
                    </a:ext>
                  </a:extLst>
                </p:cNvPr>
                <p:cNvSpPr>
                  <a:spLocks noChangeShapeType="1"/>
                </p:cNvSpPr>
                <p:nvPr/>
              </p:nvSpPr>
              <p:spPr bwMode="auto">
                <a:xfrm rot="-5400000">
                  <a:off x="2515" y="111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Line 68">
                  <a:extLst>
                    <a:ext uri="{FF2B5EF4-FFF2-40B4-BE49-F238E27FC236}">
                      <a16:creationId xmlns:a16="http://schemas.microsoft.com/office/drawing/2014/main" id="{5933A6D3-1B88-4FAA-97E1-E428CA7A0838}"/>
                    </a:ext>
                  </a:extLst>
                </p:cNvPr>
                <p:cNvSpPr>
                  <a:spLocks noChangeShapeType="1"/>
                </p:cNvSpPr>
                <p:nvPr/>
              </p:nvSpPr>
              <p:spPr bwMode="auto">
                <a:xfrm rot="-8129471">
                  <a:off x="2500" y="1076"/>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Text Box 69">
                  <a:extLst>
                    <a:ext uri="{FF2B5EF4-FFF2-40B4-BE49-F238E27FC236}">
                      <a16:creationId xmlns:a16="http://schemas.microsoft.com/office/drawing/2014/main" id="{41F32793-1E01-4CEF-A304-B4CE10C42354}"/>
                    </a:ext>
                  </a:extLst>
                </p:cNvPr>
                <p:cNvSpPr txBox="1">
                  <a:spLocks noChangeArrowheads="1"/>
                </p:cNvSpPr>
                <p:nvPr/>
              </p:nvSpPr>
              <p:spPr bwMode="auto">
                <a:xfrm>
                  <a:off x="2508" y="107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159" name="Text Box 70">
                  <a:extLst>
                    <a:ext uri="{FF2B5EF4-FFF2-40B4-BE49-F238E27FC236}">
                      <a16:creationId xmlns:a16="http://schemas.microsoft.com/office/drawing/2014/main" id="{F70B23E0-38D6-4C3D-ABE4-9897B31739A6}"/>
                    </a:ext>
                  </a:extLst>
                </p:cNvPr>
                <p:cNvSpPr txBox="1">
                  <a:spLocks noChangeArrowheads="1"/>
                </p:cNvSpPr>
                <p:nvPr/>
              </p:nvSpPr>
              <p:spPr bwMode="auto">
                <a:xfrm>
                  <a:off x="2476" y="99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grpSp>
        </p:grpSp>
        <p:grpSp>
          <p:nvGrpSpPr>
            <p:cNvPr id="11" name="Group 71">
              <a:extLst>
                <a:ext uri="{FF2B5EF4-FFF2-40B4-BE49-F238E27FC236}">
                  <a16:creationId xmlns:a16="http://schemas.microsoft.com/office/drawing/2014/main" id="{C4B03EF7-8A60-4A8B-8ACA-2B95F5DB83B4}"/>
                </a:ext>
              </a:extLst>
            </p:cNvPr>
            <p:cNvGrpSpPr>
              <a:grpSpLocks/>
            </p:cNvGrpSpPr>
            <p:nvPr/>
          </p:nvGrpSpPr>
          <p:grpSpPr bwMode="auto">
            <a:xfrm>
              <a:off x="3135" y="2115"/>
              <a:ext cx="639" cy="265"/>
              <a:chOff x="2715" y="1280"/>
              <a:chExt cx="639" cy="265"/>
            </a:xfrm>
          </p:grpSpPr>
          <p:grpSp>
            <p:nvGrpSpPr>
              <p:cNvPr id="144" name="Group 72">
                <a:extLst>
                  <a:ext uri="{FF2B5EF4-FFF2-40B4-BE49-F238E27FC236}">
                    <a16:creationId xmlns:a16="http://schemas.microsoft.com/office/drawing/2014/main" id="{44680726-BFFA-47CC-8F0B-DA6D917D9413}"/>
                  </a:ext>
                </a:extLst>
              </p:cNvPr>
              <p:cNvGrpSpPr>
                <a:grpSpLocks/>
              </p:cNvGrpSpPr>
              <p:nvPr/>
            </p:nvGrpSpPr>
            <p:grpSpPr bwMode="auto">
              <a:xfrm>
                <a:off x="2826" y="1280"/>
                <a:ext cx="528" cy="144"/>
                <a:chOff x="2634" y="1088"/>
                <a:chExt cx="528" cy="144"/>
              </a:xfrm>
            </p:grpSpPr>
            <p:sp>
              <p:nvSpPr>
                <p:cNvPr id="150" name="Line 73">
                  <a:extLst>
                    <a:ext uri="{FF2B5EF4-FFF2-40B4-BE49-F238E27FC236}">
                      <a16:creationId xmlns:a16="http://schemas.microsoft.com/office/drawing/2014/main" id="{1406875F-B6FA-4B98-B77A-2F1FB3219571}"/>
                    </a:ext>
                  </a:extLst>
                </p:cNvPr>
                <p:cNvSpPr>
                  <a:spLocks noChangeShapeType="1"/>
                </p:cNvSpPr>
                <p:nvPr/>
              </p:nvSpPr>
              <p:spPr bwMode="auto">
                <a:xfrm flipV="1">
                  <a:off x="2634"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Line 74">
                  <a:extLst>
                    <a:ext uri="{FF2B5EF4-FFF2-40B4-BE49-F238E27FC236}">
                      <a16:creationId xmlns:a16="http://schemas.microsoft.com/office/drawing/2014/main" id="{4F23A150-5A0B-4CB7-8B0A-F10B1E3134AE}"/>
                    </a:ext>
                  </a:extLst>
                </p:cNvPr>
                <p:cNvSpPr>
                  <a:spLocks noChangeShapeType="1"/>
                </p:cNvSpPr>
                <p:nvPr/>
              </p:nvSpPr>
              <p:spPr bwMode="auto">
                <a:xfrm flipV="1">
                  <a:off x="3018"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Line 75">
                  <a:extLst>
                    <a:ext uri="{FF2B5EF4-FFF2-40B4-BE49-F238E27FC236}">
                      <a16:creationId xmlns:a16="http://schemas.microsoft.com/office/drawing/2014/main" id="{D7750494-2622-40A1-ADA4-EDD0FAC4DC80}"/>
                    </a:ext>
                  </a:extLst>
                </p:cNvPr>
                <p:cNvSpPr>
                  <a:spLocks noChangeShapeType="1"/>
                </p:cNvSpPr>
                <p:nvPr/>
              </p:nvSpPr>
              <p:spPr bwMode="auto">
                <a:xfrm>
                  <a:off x="2778" y="10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76">
                  <a:extLst>
                    <a:ext uri="{FF2B5EF4-FFF2-40B4-BE49-F238E27FC236}">
                      <a16:creationId xmlns:a16="http://schemas.microsoft.com/office/drawing/2014/main" id="{5E4E0957-BF43-40B6-801E-E0DABCF7E28F}"/>
                    </a:ext>
                  </a:extLst>
                </p:cNvPr>
                <p:cNvSpPr>
                  <a:spLocks noChangeShapeType="1"/>
                </p:cNvSpPr>
                <p:nvPr/>
              </p:nvSpPr>
              <p:spPr bwMode="auto">
                <a:xfrm>
                  <a:off x="2634" y="12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45" name="Group 77">
                <a:extLst>
                  <a:ext uri="{FF2B5EF4-FFF2-40B4-BE49-F238E27FC236}">
                    <a16:creationId xmlns:a16="http://schemas.microsoft.com/office/drawing/2014/main" id="{28AE7034-88EB-4F96-B4B4-0496BBD84A6D}"/>
                  </a:ext>
                </a:extLst>
              </p:cNvPr>
              <p:cNvGrpSpPr>
                <a:grpSpLocks/>
              </p:cNvGrpSpPr>
              <p:nvPr/>
            </p:nvGrpSpPr>
            <p:grpSpPr bwMode="auto">
              <a:xfrm>
                <a:off x="2715" y="1311"/>
                <a:ext cx="185" cy="234"/>
                <a:chOff x="2467" y="991"/>
                <a:chExt cx="185" cy="234"/>
              </a:xfrm>
            </p:grpSpPr>
            <p:sp>
              <p:nvSpPr>
                <p:cNvPr id="146" name="Line 78">
                  <a:extLst>
                    <a:ext uri="{FF2B5EF4-FFF2-40B4-BE49-F238E27FC236}">
                      <a16:creationId xmlns:a16="http://schemas.microsoft.com/office/drawing/2014/main" id="{0B2909DB-3240-49BC-B612-93A79FEB860D}"/>
                    </a:ext>
                  </a:extLst>
                </p:cNvPr>
                <p:cNvSpPr>
                  <a:spLocks noChangeShapeType="1"/>
                </p:cNvSpPr>
                <p:nvPr/>
              </p:nvSpPr>
              <p:spPr bwMode="auto">
                <a:xfrm rot="-5400000">
                  <a:off x="2515" y="111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Line 79">
                  <a:extLst>
                    <a:ext uri="{FF2B5EF4-FFF2-40B4-BE49-F238E27FC236}">
                      <a16:creationId xmlns:a16="http://schemas.microsoft.com/office/drawing/2014/main" id="{2E32315B-B839-42E6-BC5C-15E8083701EA}"/>
                    </a:ext>
                  </a:extLst>
                </p:cNvPr>
                <p:cNvSpPr>
                  <a:spLocks noChangeShapeType="1"/>
                </p:cNvSpPr>
                <p:nvPr/>
              </p:nvSpPr>
              <p:spPr bwMode="auto">
                <a:xfrm rot="-8129471">
                  <a:off x="2500" y="1076"/>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Text Box 80">
                  <a:extLst>
                    <a:ext uri="{FF2B5EF4-FFF2-40B4-BE49-F238E27FC236}">
                      <a16:creationId xmlns:a16="http://schemas.microsoft.com/office/drawing/2014/main" id="{B4ADCD5E-42B2-467C-AE87-1BFA89EF5AA9}"/>
                    </a:ext>
                  </a:extLst>
                </p:cNvPr>
                <p:cNvSpPr txBox="1">
                  <a:spLocks noChangeArrowheads="1"/>
                </p:cNvSpPr>
                <p:nvPr/>
              </p:nvSpPr>
              <p:spPr bwMode="auto">
                <a:xfrm>
                  <a:off x="2508" y="107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149" name="Text Box 81">
                  <a:extLst>
                    <a:ext uri="{FF2B5EF4-FFF2-40B4-BE49-F238E27FC236}">
                      <a16:creationId xmlns:a16="http://schemas.microsoft.com/office/drawing/2014/main" id="{945717CD-889F-4DBD-95E4-3E2A03CB2EF6}"/>
                    </a:ext>
                  </a:extLst>
                </p:cNvPr>
                <p:cNvSpPr txBox="1">
                  <a:spLocks noChangeArrowheads="1"/>
                </p:cNvSpPr>
                <p:nvPr/>
              </p:nvSpPr>
              <p:spPr bwMode="auto">
                <a:xfrm>
                  <a:off x="2476" y="99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grpSp>
        </p:grpSp>
        <p:grpSp>
          <p:nvGrpSpPr>
            <p:cNvPr id="12" name="Group 82">
              <a:extLst>
                <a:ext uri="{FF2B5EF4-FFF2-40B4-BE49-F238E27FC236}">
                  <a16:creationId xmlns:a16="http://schemas.microsoft.com/office/drawing/2014/main" id="{5819DECF-5F9C-4A00-920B-8AA16B54D00A}"/>
                </a:ext>
              </a:extLst>
            </p:cNvPr>
            <p:cNvGrpSpPr>
              <a:grpSpLocks/>
            </p:cNvGrpSpPr>
            <p:nvPr/>
          </p:nvGrpSpPr>
          <p:grpSpPr bwMode="auto">
            <a:xfrm>
              <a:off x="3772" y="2115"/>
              <a:ext cx="639" cy="265"/>
              <a:chOff x="2715" y="1280"/>
              <a:chExt cx="639" cy="265"/>
            </a:xfrm>
          </p:grpSpPr>
          <p:grpSp>
            <p:nvGrpSpPr>
              <p:cNvPr id="134" name="Group 83">
                <a:extLst>
                  <a:ext uri="{FF2B5EF4-FFF2-40B4-BE49-F238E27FC236}">
                    <a16:creationId xmlns:a16="http://schemas.microsoft.com/office/drawing/2014/main" id="{C0AB34AF-EDDC-4842-800B-C5F780085A69}"/>
                  </a:ext>
                </a:extLst>
              </p:cNvPr>
              <p:cNvGrpSpPr>
                <a:grpSpLocks/>
              </p:cNvGrpSpPr>
              <p:nvPr/>
            </p:nvGrpSpPr>
            <p:grpSpPr bwMode="auto">
              <a:xfrm>
                <a:off x="2826" y="1280"/>
                <a:ext cx="528" cy="144"/>
                <a:chOff x="2634" y="1088"/>
                <a:chExt cx="528" cy="144"/>
              </a:xfrm>
            </p:grpSpPr>
            <p:sp>
              <p:nvSpPr>
                <p:cNvPr id="140" name="Line 84">
                  <a:extLst>
                    <a:ext uri="{FF2B5EF4-FFF2-40B4-BE49-F238E27FC236}">
                      <a16:creationId xmlns:a16="http://schemas.microsoft.com/office/drawing/2014/main" id="{A9AF11AE-C4B2-4823-BB4B-7FD1CC353098}"/>
                    </a:ext>
                  </a:extLst>
                </p:cNvPr>
                <p:cNvSpPr>
                  <a:spLocks noChangeShapeType="1"/>
                </p:cNvSpPr>
                <p:nvPr/>
              </p:nvSpPr>
              <p:spPr bwMode="auto">
                <a:xfrm flipV="1">
                  <a:off x="2634"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 name="Line 85">
                  <a:extLst>
                    <a:ext uri="{FF2B5EF4-FFF2-40B4-BE49-F238E27FC236}">
                      <a16:creationId xmlns:a16="http://schemas.microsoft.com/office/drawing/2014/main" id="{446BA820-99A7-4633-B8FB-F8F972C48C4E}"/>
                    </a:ext>
                  </a:extLst>
                </p:cNvPr>
                <p:cNvSpPr>
                  <a:spLocks noChangeShapeType="1"/>
                </p:cNvSpPr>
                <p:nvPr/>
              </p:nvSpPr>
              <p:spPr bwMode="auto">
                <a:xfrm flipV="1">
                  <a:off x="3018" y="10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 name="Line 86">
                  <a:extLst>
                    <a:ext uri="{FF2B5EF4-FFF2-40B4-BE49-F238E27FC236}">
                      <a16:creationId xmlns:a16="http://schemas.microsoft.com/office/drawing/2014/main" id="{20DCB402-5AD2-4443-AABE-B134B3E4872E}"/>
                    </a:ext>
                  </a:extLst>
                </p:cNvPr>
                <p:cNvSpPr>
                  <a:spLocks noChangeShapeType="1"/>
                </p:cNvSpPr>
                <p:nvPr/>
              </p:nvSpPr>
              <p:spPr bwMode="auto">
                <a:xfrm>
                  <a:off x="2778" y="10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 name="Line 87">
                  <a:extLst>
                    <a:ext uri="{FF2B5EF4-FFF2-40B4-BE49-F238E27FC236}">
                      <a16:creationId xmlns:a16="http://schemas.microsoft.com/office/drawing/2014/main" id="{D6DEDC1B-41E0-4DB9-BCD4-CD68B8BB7E4B}"/>
                    </a:ext>
                  </a:extLst>
                </p:cNvPr>
                <p:cNvSpPr>
                  <a:spLocks noChangeShapeType="1"/>
                </p:cNvSpPr>
                <p:nvPr/>
              </p:nvSpPr>
              <p:spPr bwMode="auto">
                <a:xfrm>
                  <a:off x="2634" y="12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5" name="Group 88">
                <a:extLst>
                  <a:ext uri="{FF2B5EF4-FFF2-40B4-BE49-F238E27FC236}">
                    <a16:creationId xmlns:a16="http://schemas.microsoft.com/office/drawing/2014/main" id="{DC662D36-0E1E-4ABE-84FF-9E07B5866B93}"/>
                  </a:ext>
                </a:extLst>
              </p:cNvPr>
              <p:cNvGrpSpPr>
                <a:grpSpLocks/>
              </p:cNvGrpSpPr>
              <p:nvPr/>
            </p:nvGrpSpPr>
            <p:grpSpPr bwMode="auto">
              <a:xfrm>
                <a:off x="2715" y="1311"/>
                <a:ext cx="185" cy="234"/>
                <a:chOff x="2467" y="991"/>
                <a:chExt cx="185" cy="234"/>
              </a:xfrm>
            </p:grpSpPr>
            <p:sp>
              <p:nvSpPr>
                <p:cNvPr id="136" name="Line 89">
                  <a:extLst>
                    <a:ext uri="{FF2B5EF4-FFF2-40B4-BE49-F238E27FC236}">
                      <a16:creationId xmlns:a16="http://schemas.microsoft.com/office/drawing/2014/main" id="{ABDFB476-3946-417A-B1C3-0C8669F05A63}"/>
                    </a:ext>
                  </a:extLst>
                </p:cNvPr>
                <p:cNvSpPr>
                  <a:spLocks noChangeShapeType="1"/>
                </p:cNvSpPr>
                <p:nvPr/>
              </p:nvSpPr>
              <p:spPr bwMode="auto">
                <a:xfrm rot="-5400000">
                  <a:off x="2515" y="111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90">
                  <a:extLst>
                    <a:ext uri="{FF2B5EF4-FFF2-40B4-BE49-F238E27FC236}">
                      <a16:creationId xmlns:a16="http://schemas.microsoft.com/office/drawing/2014/main" id="{FC75DEB0-615F-4075-BA4B-8814B43E63B1}"/>
                    </a:ext>
                  </a:extLst>
                </p:cNvPr>
                <p:cNvSpPr>
                  <a:spLocks noChangeShapeType="1"/>
                </p:cNvSpPr>
                <p:nvPr/>
              </p:nvSpPr>
              <p:spPr bwMode="auto">
                <a:xfrm rot="-8129471">
                  <a:off x="2500" y="1076"/>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Text Box 91">
                  <a:extLst>
                    <a:ext uri="{FF2B5EF4-FFF2-40B4-BE49-F238E27FC236}">
                      <a16:creationId xmlns:a16="http://schemas.microsoft.com/office/drawing/2014/main" id="{B771A262-FF32-4ABB-842E-2A6050CEB3BA}"/>
                    </a:ext>
                  </a:extLst>
                </p:cNvPr>
                <p:cNvSpPr txBox="1">
                  <a:spLocks noChangeArrowheads="1"/>
                </p:cNvSpPr>
                <p:nvPr/>
              </p:nvSpPr>
              <p:spPr bwMode="auto">
                <a:xfrm>
                  <a:off x="2508" y="107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139" name="Text Box 92">
                  <a:extLst>
                    <a:ext uri="{FF2B5EF4-FFF2-40B4-BE49-F238E27FC236}">
                      <a16:creationId xmlns:a16="http://schemas.microsoft.com/office/drawing/2014/main" id="{25E9714C-0314-4797-A0F6-B426EDB6781E}"/>
                    </a:ext>
                  </a:extLst>
                </p:cNvPr>
                <p:cNvSpPr txBox="1">
                  <a:spLocks noChangeArrowheads="1"/>
                </p:cNvSpPr>
                <p:nvPr/>
              </p:nvSpPr>
              <p:spPr bwMode="auto">
                <a:xfrm>
                  <a:off x="2476" y="99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grpSp>
        </p:grpSp>
        <p:sp>
          <p:nvSpPr>
            <p:cNvPr id="13" name="AutoShape 93">
              <a:extLst>
                <a:ext uri="{FF2B5EF4-FFF2-40B4-BE49-F238E27FC236}">
                  <a16:creationId xmlns:a16="http://schemas.microsoft.com/office/drawing/2014/main" id="{CA97F7E1-C316-4A7B-BB59-A9C0E65942E2}"/>
                </a:ext>
              </a:extLst>
            </p:cNvPr>
            <p:cNvSpPr>
              <a:spLocks noChangeArrowheads="1"/>
            </p:cNvSpPr>
            <p:nvPr/>
          </p:nvSpPr>
          <p:spPr bwMode="auto">
            <a:xfrm rot="5400000" flipH="1">
              <a:off x="2755" y="1764"/>
              <a:ext cx="251" cy="105"/>
            </a:xfrm>
            <a:prstGeom prst="leftArrow">
              <a:avLst>
                <a:gd name="adj1" fmla="val 50000"/>
                <a:gd name="adj2" fmla="val 59762"/>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AutoShape 94">
              <a:extLst>
                <a:ext uri="{FF2B5EF4-FFF2-40B4-BE49-F238E27FC236}">
                  <a16:creationId xmlns:a16="http://schemas.microsoft.com/office/drawing/2014/main" id="{05AC6E2A-F38D-4685-8357-C6C9BEFC4922}"/>
                </a:ext>
              </a:extLst>
            </p:cNvPr>
            <p:cNvSpPr>
              <a:spLocks noChangeArrowheads="1"/>
            </p:cNvSpPr>
            <p:nvPr/>
          </p:nvSpPr>
          <p:spPr bwMode="auto">
            <a:xfrm rot="9192787" flipH="1">
              <a:off x="1826" y="1707"/>
              <a:ext cx="300" cy="109"/>
            </a:xfrm>
            <a:prstGeom prst="leftArrow">
              <a:avLst>
                <a:gd name="adj1" fmla="val 50000"/>
                <a:gd name="adj2" fmla="val 68807"/>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AutoShape 95">
              <a:extLst>
                <a:ext uri="{FF2B5EF4-FFF2-40B4-BE49-F238E27FC236}">
                  <a16:creationId xmlns:a16="http://schemas.microsoft.com/office/drawing/2014/main" id="{9DD872D6-98C9-48A2-81E1-B7547FBEA61E}"/>
                </a:ext>
              </a:extLst>
            </p:cNvPr>
            <p:cNvSpPr>
              <a:spLocks noChangeArrowheads="1"/>
            </p:cNvSpPr>
            <p:nvPr/>
          </p:nvSpPr>
          <p:spPr bwMode="auto">
            <a:xfrm rot="8078580" flipH="1">
              <a:off x="2274" y="1738"/>
              <a:ext cx="300" cy="109"/>
            </a:xfrm>
            <a:prstGeom prst="leftArrow">
              <a:avLst>
                <a:gd name="adj1" fmla="val 50000"/>
                <a:gd name="adj2" fmla="val 68807"/>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utoShape 96">
              <a:extLst>
                <a:ext uri="{FF2B5EF4-FFF2-40B4-BE49-F238E27FC236}">
                  <a16:creationId xmlns:a16="http://schemas.microsoft.com/office/drawing/2014/main" id="{AD37E44A-1712-4028-9F7F-C28BE04A2DCF}"/>
                </a:ext>
              </a:extLst>
            </p:cNvPr>
            <p:cNvSpPr>
              <a:spLocks noChangeArrowheads="1"/>
            </p:cNvSpPr>
            <p:nvPr/>
          </p:nvSpPr>
          <p:spPr bwMode="auto">
            <a:xfrm rot="-9192787">
              <a:off x="3634" y="1707"/>
              <a:ext cx="300" cy="109"/>
            </a:xfrm>
            <a:prstGeom prst="leftArrow">
              <a:avLst>
                <a:gd name="adj1" fmla="val 50000"/>
                <a:gd name="adj2" fmla="val 68807"/>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AutoShape 97">
              <a:extLst>
                <a:ext uri="{FF2B5EF4-FFF2-40B4-BE49-F238E27FC236}">
                  <a16:creationId xmlns:a16="http://schemas.microsoft.com/office/drawing/2014/main" id="{88C948BB-4FD6-4AC8-BD9B-6A0EF9B5B7C2}"/>
                </a:ext>
              </a:extLst>
            </p:cNvPr>
            <p:cNvSpPr>
              <a:spLocks noChangeArrowheads="1"/>
            </p:cNvSpPr>
            <p:nvPr/>
          </p:nvSpPr>
          <p:spPr bwMode="auto">
            <a:xfrm rot="-8078580">
              <a:off x="3186" y="1738"/>
              <a:ext cx="300" cy="109"/>
            </a:xfrm>
            <a:prstGeom prst="leftArrow">
              <a:avLst>
                <a:gd name="adj1" fmla="val 50000"/>
                <a:gd name="adj2" fmla="val 68807"/>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Text Box 197">
              <a:extLst>
                <a:ext uri="{FF2B5EF4-FFF2-40B4-BE49-F238E27FC236}">
                  <a16:creationId xmlns:a16="http://schemas.microsoft.com/office/drawing/2014/main" id="{6DED239F-4BA2-4266-B33B-227F4A6CF021}"/>
                </a:ext>
              </a:extLst>
            </p:cNvPr>
            <p:cNvSpPr txBox="1">
              <a:spLocks noChangeArrowheads="1"/>
            </p:cNvSpPr>
            <p:nvPr/>
          </p:nvSpPr>
          <p:spPr bwMode="auto">
            <a:xfrm>
              <a:off x="4295" y="1624"/>
              <a:ext cx="11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i="1" dirty="0">
                  <a:latin typeface="Arial" panose="020B0604020202020204" pitchFamily="34" charset="0"/>
                </a:rPr>
                <a:t>Split Spectral Tuning Cube</a:t>
              </a:r>
            </a:p>
            <a:p>
              <a:pPr eaLnBrk="0" hangingPunct="0"/>
              <a:r>
                <a:rPr lang="en-US" altLang="en-US" sz="1200" i="1" dirty="0">
                  <a:latin typeface="Arial" panose="020B0604020202020204" pitchFamily="34" charset="0"/>
                </a:rPr>
                <a:t>into Discrete Frequencies</a:t>
              </a:r>
            </a:p>
          </p:txBody>
        </p:sp>
        <p:sp>
          <p:nvSpPr>
            <p:cNvPr id="36" name="Text Box 198">
              <a:extLst>
                <a:ext uri="{FF2B5EF4-FFF2-40B4-BE49-F238E27FC236}">
                  <a16:creationId xmlns:a16="http://schemas.microsoft.com/office/drawing/2014/main" id="{0A0805DF-225F-4280-9983-E55BC2D1940F}"/>
                </a:ext>
              </a:extLst>
            </p:cNvPr>
            <p:cNvSpPr txBox="1">
              <a:spLocks noChangeArrowheads="1"/>
            </p:cNvSpPr>
            <p:nvPr/>
          </p:nvSpPr>
          <p:spPr bwMode="auto">
            <a:xfrm>
              <a:off x="1609" y="1273"/>
              <a:ext cx="662"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dirty="0" err="1">
                  <a:latin typeface="Arial" panose="020B0604020202020204" pitchFamily="34" charset="0"/>
                </a:rPr>
                <a:t>Sismic</a:t>
              </a:r>
              <a:r>
                <a:rPr lang="en-US" altLang="en-US" sz="1200" b="1" dirty="0">
                  <a:latin typeface="Arial" panose="020B0604020202020204" pitchFamily="34" charset="0"/>
                </a:rPr>
                <a:t> Cube</a:t>
              </a:r>
            </a:p>
          </p:txBody>
        </p:sp>
        <p:sp>
          <p:nvSpPr>
            <p:cNvPr id="37" name="Text Box 199">
              <a:extLst>
                <a:ext uri="{FF2B5EF4-FFF2-40B4-BE49-F238E27FC236}">
                  <a16:creationId xmlns:a16="http://schemas.microsoft.com/office/drawing/2014/main" id="{5FE5D14E-17D6-4425-A167-D30B36CD90C1}"/>
                </a:ext>
              </a:extLst>
            </p:cNvPr>
            <p:cNvSpPr txBox="1">
              <a:spLocks noChangeArrowheads="1"/>
            </p:cNvSpPr>
            <p:nvPr/>
          </p:nvSpPr>
          <p:spPr bwMode="auto">
            <a:xfrm>
              <a:off x="1461" y="3868"/>
              <a:ext cx="1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sz="1200" b="1" dirty="0">
                <a:latin typeface="Arial" panose="020B0604020202020204" pitchFamily="34" charset="0"/>
              </a:endParaRPr>
            </a:p>
          </p:txBody>
        </p:sp>
        <p:sp>
          <p:nvSpPr>
            <p:cNvPr id="38" name="Text Box 200">
              <a:extLst>
                <a:ext uri="{FF2B5EF4-FFF2-40B4-BE49-F238E27FC236}">
                  <a16:creationId xmlns:a16="http://schemas.microsoft.com/office/drawing/2014/main" id="{76643F7E-8561-42A3-AA33-8AE42DAE5511}"/>
                </a:ext>
              </a:extLst>
            </p:cNvPr>
            <p:cNvSpPr txBox="1">
              <a:spLocks noChangeArrowheads="1"/>
            </p:cNvSpPr>
            <p:nvPr/>
          </p:nvSpPr>
          <p:spPr bwMode="auto">
            <a:xfrm>
              <a:off x="4254" y="3456"/>
              <a:ext cx="1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sz="1200" i="1" dirty="0">
                <a:latin typeface="Arial" panose="020B0604020202020204" pitchFamily="34" charset="0"/>
              </a:endParaRPr>
            </a:p>
          </p:txBody>
        </p:sp>
        <p:sp>
          <p:nvSpPr>
            <p:cNvPr id="39" name="Text Box 201">
              <a:extLst>
                <a:ext uri="{FF2B5EF4-FFF2-40B4-BE49-F238E27FC236}">
                  <a16:creationId xmlns:a16="http://schemas.microsoft.com/office/drawing/2014/main" id="{5678950C-EF73-42E4-8377-08FF05679C52}"/>
                </a:ext>
              </a:extLst>
            </p:cNvPr>
            <p:cNvSpPr txBox="1">
              <a:spLocks noChangeArrowheads="1"/>
            </p:cNvSpPr>
            <p:nvPr/>
          </p:nvSpPr>
          <p:spPr bwMode="auto">
            <a:xfrm>
              <a:off x="4333" y="2464"/>
              <a:ext cx="1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sz="1200" i="1" dirty="0">
                <a:latin typeface="Arial" panose="020B0604020202020204" pitchFamily="34" charset="0"/>
              </a:endParaRPr>
            </a:p>
          </p:txBody>
        </p:sp>
        <p:sp>
          <p:nvSpPr>
            <p:cNvPr id="40" name="Text Box 202">
              <a:extLst>
                <a:ext uri="{FF2B5EF4-FFF2-40B4-BE49-F238E27FC236}">
                  <a16:creationId xmlns:a16="http://schemas.microsoft.com/office/drawing/2014/main" id="{14BD8D1B-662F-4F32-8D59-456B5AC72ECD}"/>
                </a:ext>
              </a:extLst>
            </p:cNvPr>
            <p:cNvSpPr txBox="1">
              <a:spLocks noChangeArrowheads="1"/>
            </p:cNvSpPr>
            <p:nvPr/>
          </p:nvSpPr>
          <p:spPr bwMode="auto">
            <a:xfrm>
              <a:off x="1382" y="1945"/>
              <a:ext cx="5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Arial" panose="020B0604020202020204" pitchFamily="34" charset="0"/>
                </a:rPr>
                <a:t>Frequency 1</a:t>
              </a:r>
            </a:p>
          </p:txBody>
        </p:sp>
        <p:sp>
          <p:nvSpPr>
            <p:cNvPr id="41" name="Text Box 203">
              <a:extLst>
                <a:ext uri="{FF2B5EF4-FFF2-40B4-BE49-F238E27FC236}">
                  <a16:creationId xmlns:a16="http://schemas.microsoft.com/office/drawing/2014/main" id="{A26B1B32-EB30-42CE-9C14-AC403E6AE41D}"/>
                </a:ext>
              </a:extLst>
            </p:cNvPr>
            <p:cNvSpPr txBox="1">
              <a:spLocks noChangeArrowheads="1"/>
            </p:cNvSpPr>
            <p:nvPr/>
          </p:nvSpPr>
          <p:spPr bwMode="auto">
            <a:xfrm>
              <a:off x="2014" y="1945"/>
              <a:ext cx="5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Arial" panose="020B0604020202020204" pitchFamily="34" charset="0"/>
                </a:rPr>
                <a:t>Frequency 2</a:t>
              </a:r>
            </a:p>
          </p:txBody>
        </p:sp>
        <p:sp>
          <p:nvSpPr>
            <p:cNvPr id="42" name="Text Box 204">
              <a:extLst>
                <a:ext uri="{FF2B5EF4-FFF2-40B4-BE49-F238E27FC236}">
                  <a16:creationId xmlns:a16="http://schemas.microsoft.com/office/drawing/2014/main" id="{0B4CC8FC-5840-4067-A183-F97CF6C65097}"/>
                </a:ext>
              </a:extLst>
            </p:cNvPr>
            <p:cNvSpPr txBox="1">
              <a:spLocks noChangeArrowheads="1"/>
            </p:cNvSpPr>
            <p:nvPr/>
          </p:nvSpPr>
          <p:spPr bwMode="auto">
            <a:xfrm>
              <a:off x="2646" y="1945"/>
              <a:ext cx="5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dirty="0">
                  <a:latin typeface="Arial" panose="020B0604020202020204" pitchFamily="34" charset="0"/>
                </a:rPr>
                <a:t>Frequency 3</a:t>
              </a:r>
            </a:p>
          </p:txBody>
        </p:sp>
        <p:sp>
          <p:nvSpPr>
            <p:cNvPr id="43" name="Text Box 205">
              <a:extLst>
                <a:ext uri="{FF2B5EF4-FFF2-40B4-BE49-F238E27FC236}">
                  <a16:creationId xmlns:a16="http://schemas.microsoft.com/office/drawing/2014/main" id="{FB4AB915-5DA2-4E56-9027-8D3CEA7197E2}"/>
                </a:ext>
              </a:extLst>
            </p:cNvPr>
            <p:cNvSpPr txBox="1">
              <a:spLocks noChangeArrowheads="1"/>
            </p:cNvSpPr>
            <p:nvPr/>
          </p:nvSpPr>
          <p:spPr bwMode="auto">
            <a:xfrm>
              <a:off x="3286" y="1945"/>
              <a:ext cx="5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Arial" panose="020B0604020202020204" pitchFamily="34" charset="0"/>
                </a:rPr>
                <a:t>Frequency 4</a:t>
              </a:r>
            </a:p>
          </p:txBody>
        </p:sp>
        <p:sp>
          <p:nvSpPr>
            <p:cNvPr id="44" name="Text Box 206">
              <a:extLst>
                <a:ext uri="{FF2B5EF4-FFF2-40B4-BE49-F238E27FC236}">
                  <a16:creationId xmlns:a16="http://schemas.microsoft.com/office/drawing/2014/main" id="{CFEEEC48-7879-4D63-8072-4EF6F0C3C9C8}"/>
                </a:ext>
              </a:extLst>
            </p:cNvPr>
            <p:cNvSpPr txBox="1">
              <a:spLocks noChangeArrowheads="1"/>
            </p:cNvSpPr>
            <p:nvPr/>
          </p:nvSpPr>
          <p:spPr bwMode="auto">
            <a:xfrm>
              <a:off x="3918" y="1945"/>
              <a:ext cx="5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Arial" panose="020B0604020202020204" pitchFamily="34" charset="0"/>
                </a:rPr>
                <a:t>Frequency n</a:t>
              </a:r>
            </a:p>
          </p:txBody>
        </p:sp>
        <p:sp>
          <p:nvSpPr>
            <p:cNvPr id="50" name="Text Box 212">
              <a:extLst>
                <a:ext uri="{FF2B5EF4-FFF2-40B4-BE49-F238E27FC236}">
                  <a16:creationId xmlns:a16="http://schemas.microsoft.com/office/drawing/2014/main" id="{FFF0ACEC-E5D3-4645-9E3D-E699C3A91D9D}"/>
                </a:ext>
              </a:extLst>
            </p:cNvPr>
            <p:cNvSpPr txBox="1">
              <a:spLocks noChangeArrowheads="1"/>
            </p:cNvSpPr>
            <p:nvPr/>
          </p:nvSpPr>
          <p:spPr bwMode="auto">
            <a:xfrm>
              <a:off x="127" y="1981"/>
              <a:ext cx="108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dirty="0">
                  <a:latin typeface="Arial" panose="020B0604020202020204" pitchFamily="34" charset="0"/>
                </a:rPr>
                <a:t>Frequency Slices</a:t>
              </a:r>
            </a:p>
            <a:p>
              <a:pPr eaLnBrk="0" hangingPunct="0"/>
              <a:r>
                <a:rPr lang="en-US" altLang="en-US" sz="1200" b="1" dirty="0">
                  <a:latin typeface="Arial" panose="020B0604020202020204" pitchFamily="34" charset="0"/>
                </a:rPr>
                <a:t>through Seismic Cube</a:t>
              </a:r>
            </a:p>
            <a:p>
              <a:pPr eaLnBrk="0" hangingPunct="0"/>
              <a:r>
                <a:rPr lang="en-US" altLang="en-US" sz="1200" b="1" dirty="0">
                  <a:latin typeface="Arial" panose="020B0604020202020204" pitchFamily="34" charset="0"/>
                </a:rPr>
                <a:t>(plan view)</a:t>
              </a:r>
            </a:p>
          </p:txBody>
        </p:sp>
        <p:sp>
          <p:nvSpPr>
            <p:cNvPr id="51" name="Text Box 213">
              <a:extLst>
                <a:ext uri="{FF2B5EF4-FFF2-40B4-BE49-F238E27FC236}">
                  <a16:creationId xmlns:a16="http://schemas.microsoft.com/office/drawing/2014/main" id="{EFB07EE7-C227-49B5-A4B0-D526789B25AA}"/>
                </a:ext>
              </a:extLst>
            </p:cNvPr>
            <p:cNvSpPr txBox="1">
              <a:spLocks noChangeArrowheads="1"/>
            </p:cNvSpPr>
            <p:nvPr/>
          </p:nvSpPr>
          <p:spPr bwMode="auto">
            <a:xfrm>
              <a:off x="127" y="2885"/>
              <a:ext cx="1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sz="1200" b="1" dirty="0">
                <a:latin typeface="Arial" panose="020B0604020202020204" pitchFamily="34" charset="0"/>
              </a:endParaRPr>
            </a:p>
          </p:txBody>
        </p:sp>
      </p:grpSp>
    </p:spTree>
    <p:extLst>
      <p:ext uri="{BB962C8B-B14F-4D97-AF65-F5344CB8AC3E}">
        <p14:creationId xmlns:p14="http://schemas.microsoft.com/office/powerpoint/2010/main" val="328150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IN" sz="4000" dirty="0">
                <a:latin typeface="Times New Roman" panose="02020603050405020304" pitchFamily="18" charset="0"/>
                <a:cs typeface="Times New Roman" panose="02020603050405020304" pitchFamily="18" charset="0"/>
              </a:rPr>
              <a:t>Introduction to Seismic Spectral Decomposition</a:t>
            </a: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62145" y="1260630"/>
            <a:ext cx="8975324" cy="5551332"/>
          </a:xfrm>
        </p:spPr>
        <p:txBody>
          <a:bodyPr>
            <a:normAutofit/>
          </a:bodyPr>
          <a:lstStyle/>
          <a:p>
            <a:r>
              <a:rPr lang="en-IN" dirty="0">
                <a:latin typeface="Times New Roman" panose="02020603050405020304" pitchFamily="18" charset="0"/>
                <a:cs typeface="Times New Roman" panose="02020603050405020304" pitchFamily="18" charset="0"/>
              </a:rPr>
              <a:t>Spectral decomposition methods used.</a:t>
            </a:r>
          </a:p>
          <a:p>
            <a:r>
              <a:rPr lang="en-IN" sz="2800" dirty="0">
                <a:latin typeface="Times New Roman" panose="02020603050405020304" pitchFamily="18" charset="0"/>
                <a:cs typeface="Times New Roman" panose="02020603050405020304" pitchFamily="18" charset="0"/>
              </a:rPr>
              <a:t>Short-Time Fourier Transform (STFT).</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Continuous Wavelet Transform (CWT).</a:t>
            </a:r>
          </a:p>
          <a:p>
            <a:endParaRPr lang="en-IN" sz="28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2BC747D-DE96-499D-A2E8-49F3C9740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560" y="2467992"/>
            <a:ext cx="4198102" cy="1402671"/>
          </a:xfrm>
          <a:prstGeom prst="rect">
            <a:avLst/>
          </a:prstGeom>
        </p:spPr>
      </p:pic>
      <p:pic>
        <p:nvPicPr>
          <p:cNvPr id="9" name="Picture 8">
            <a:extLst>
              <a:ext uri="{FF2B5EF4-FFF2-40B4-BE49-F238E27FC236}">
                <a16:creationId xmlns:a16="http://schemas.microsoft.com/office/drawing/2014/main" id="{2F7CBFEF-D1CD-4620-8C9C-60F34D223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314" y="4639977"/>
            <a:ext cx="3726699" cy="1402671"/>
          </a:xfrm>
          <a:prstGeom prst="rect">
            <a:avLst/>
          </a:prstGeom>
        </p:spPr>
      </p:pic>
    </p:spTree>
    <p:extLst>
      <p:ext uri="{BB962C8B-B14F-4D97-AF65-F5344CB8AC3E}">
        <p14:creationId xmlns:p14="http://schemas.microsoft.com/office/powerpoint/2010/main" val="6105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451112"/>
          </a:xfrm>
        </p:spPr>
        <p:txBody>
          <a:bodyPr>
            <a:noAutofit/>
          </a:bodyPr>
          <a:lstStyle/>
          <a:p>
            <a:r>
              <a:rPr lang="en-IN" sz="3600" dirty="0">
                <a:latin typeface="Times New Roman" panose="02020603050405020304" pitchFamily="18" charset="0"/>
                <a:cs typeface="Times New Roman" panose="02020603050405020304" pitchFamily="18" charset="0"/>
              </a:rPr>
              <a:t>Study Area : Teapot Dome Oilfield</a:t>
            </a: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62144" y="843380"/>
            <a:ext cx="9019712" cy="2159312"/>
          </a:xfrm>
        </p:spPr>
        <p:txBody>
          <a:bodyPr>
            <a:normAutofit/>
          </a:bodyPr>
          <a:lstStyle/>
          <a:p>
            <a:r>
              <a:rPr lang="en-US" sz="2200" dirty="0">
                <a:latin typeface="Times New Roman" panose="02020603050405020304" pitchFamily="18" charset="0"/>
                <a:cs typeface="Times New Roman" panose="02020603050405020304" pitchFamily="18" charset="0"/>
              </a:rPr>
              <a:t>Teapot Dome oilfield is located in Natrona county of central Wyoming state, USA near the southwestern edge of the Powder River Basin. </a:t>
            </a:r>
          </a:p>
          <a:p>
            <a:r>
              <a:rPr lang="en-US" sz="2200" dirty="0">
                <a:latin typeface="Times New Roman" panose="02020603050405020304" pitchFamily="18" charset="0"/>
                <a:cs typeface="Times New Roman" panose="02020603050405020304" pitchFamily="18" charset="0"/>
              </a:rPr>
              <a:t>It is an asymmetrical, doubly plunging, Laramide age anticline.</a:t>
            </a:r>
          </a:p>
          <a:p>
            <a:r>
              <a:rPr lang="en-US" sz="2200" dirty="0">
                <a:latin typeface="Times New Roman" panose="02020603050405020304" pitchFamily="18" charset="0"/>
                <a:cs typeface="Times New Roman" panose="02020603050405020304" pitchFamily="18" charset="0"/>
              </a:rPr>
              <a:t>It is currently under the US Department of Energy</a:t>
            </a: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204E7E7F-4BD8-42DE-97B3-B9AF0102246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31800" y="2583402"/>
            <a:ext cx="4261280" cy="3808521"/>
          </a:xfrm>
          <a:prstGeom prst="rect">
            <a:avLst/>
          </a:prstGeom>
        </p:spPr>
      </p:pic>
      <p:pic>
        <p:nvPicPr>
          <p:cNvPr id="8" name="Picture 7">
            <a:extLst>
              <a:ext uri="{FF2B5EF4-FFF2-40B4-BE49-F238E27FC236}">
                <a16:creationId xmlns:a16="http://schemas.microsoft.com/office/drawing/2014/main" id="{967656BA-8C70-4344-BDA4-1E976D9AC8D8}"/>
              </a:ext>
            </a:extLst>
          </p:cNvPr>
          <p:cNvPicPr/>
          <p:nvPr/>
        </p:nvPicPr>
        <p:blipFill>
          <a:blip r:embed="rId3" cstate="email">
            <a:extLst>
              <a:ext uri="{28A0092B-C50C-407E-A947-70E740481C1C}">
                <a14:useLocalDpi xmlns:a14="http://schemas.microsoft.com/office/drawing/2010/main" val="0"/>
              </a:ext>
            </a:extLst>
          </a:blip>
          <a:stretch>
            <a:fillRect/>
          </a:stretch>
        </p:blipFill>
        <p:spPr>
          <a:xfrm>
            <a:off x="62143" y="2583402"/>
            <a:ext cx="4350058" cy="3808521"/>
          </a:xfrm>
          <a:prstGeom prst="rect">
            <a:avLst/>
          </a:prstGeom>
        </p:spPr>
      </p:pic>
      <p:sp>
        <p:nvSpPr>
          <p:cNvPr id="9" name="TextBox 8">
            <a:extLst>
              <a:ext uri="{FF2B5EF4-FFF2-40B4-BE49-F238E27FC236}">
                <a16:creationId xmlns:a16="http://schemas.microsoft.com/office/drawing/2014/main" id="{A8C0EED5-7821-44AE-B8C6-6FF5482E10CA}"/>
              </a:ext>
            </a:extLst>
          </p:cNvPr>
          <p:cNvSpPr txBox="1"/>
          <p:nvPr/>
        </p:nvSpPr>
        <p:spPr>
          <a:xfrm>
            <a:off x="2237172" y="6517975"/>
            <a:ext cx="3568824" cy="369332"/>
          </a:xfrm>
          <a:prstGeom prst="rect">
            <a:avLst/>
          </a:prstGeom>
          <a:noFill/>
        </p:spPr>
        <p:txBody>
          <a:bodyPr wrap="square" rtlCol="0">
            <a:spAutoFit/>
          </a:bodyPr>
          <a:lstStyle/>
          <a:p>
            <a:r>
              <a:rPr lang="en-US" sz="1800" b="0" i="0" u="none" strike="noStrike" baseline="0" dirty="0">
                <a:solidFill>
                  <a:srgbClr val="000000"/>
                </a:solidFill>
                <a:latin typeface="AdvOTdbe06fba"/>
              </a:rPr>
              <a:t>(</a:t>
            </a:r>
            <a:r>
              <a:rPr lang="en-US" sz="1800" b="0" i="0" u="none" strike="noStrike" baseline="0" dirty="0">
                <a:latin typeface="Times New Roman" panose="02020603050405020304" pitchFamily="18" charset="0"/>
                <a:cs typeface="Times New Roman" panose="02020603050405020304" pitchFamily="18" charset="0"/>
              </a:rPr>
              <a:t>modified after Cooper et al., 2006</a:t>
            </a:r>
            <a:r>
              <a:rPr lang="en-US" sz="1800" b="0" i="0" u="none" strike="noStrike" baseline="0" dirty="0">
                <a:solidFill>
                  <a:srgbClr val="000000"/>
                </a:solidFill>
                <a:latin typeface="AdvOTdbe06fba"/>
              </a:rPr>
              <a:t>).</a:t>
            </a:r>
            <a:endParaRPr lang="en-IN" dirty="0"/>
          </a:p>
        </p:txBody>
      </p:sp>
    </p:spTree>
    <p:extLst>
      <p:ext uri="{BB962C8B-B14F-4D97-AF65-F5344CB8AC3E}">
        <p14:creationId xmlns:p14="http://schemas.microsoft.com/office/powerpoint/2010/main" val="348249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102243"/>
            <a:ext cx="8229600" cy="685799"/>
          </a:xfrm>
        </p:spPr>
        <p:txBody>
          <a:bodyPr>
            <a:noAutofit/>
          </a:bodyPr>
          <a:lstStyle/>
          <a:p>
            <a:r>
              <a:rPr lang="en-IN" sz="4000" dirty="0">
                <a:latin typeface="Times New Roman" panose="02020603050405020304" pitchFamily="18" charset="0"/>
                <a:cs typeface="Times New Roman" panose="02020603050405020304" pitchFamily="18" charset="0"/>
              </a:rPr>
              <a:t>Field Data</a:t>
            </a:r>
          </a:p>
        </p:txBody>
      </p:sp>
      <p:pic>
        <p:nvPicPr>
          <p:cNvPr id="4" name="Content Placeholder 3">
            <a:extLst>
              <a:ext uri="{FF2B5EF4-FFF2-40B4-BE49-F238E27FC236}">
                <a16:creationId xmlns:a16="http://schemas.microsoft.com/office/drawing/2014/main" id="{FF31BBCF-D944-4769-9C6A-C973544CB2C7}"/>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99428" y="2148396"/>
            <a:ext cx="3371739" cy="3773010"/>
          </a:xfrm>
        </p:spPr>
      </p:pic>
      <p:pic>
        <p:nvPicPr>
          <p:cNvPr id="7" name="Picture 6">
            <a:extLst>
              <a:ext uri="{FF2B5EF4-FFF2-40B4-BE49-F238E27FC236}">
                <a16:creationId xmlns:a16="http://schemas.microsoft.com/office/drawing/2014/main" id="{5FE68E1D-B437-4B96-A63B-2D541FAECD9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39848" y="2148395"/>
            <a:ext cx="5228947" cy="3773010"/>
          </a:xfrm>
          <a:prstGeom prst="rect">
            <a:avLst/>
          </a:prstGeom>
        </p:spPr>
      </p:pic>
      <p:pic>
        <p:nvPicPr>
          <p:cNvPr id="9" name="Picture 8">
            <a:extLst>
              <a:ext uri="{FF2B5EF4-FFF2-40B4-BE49-F238E27FC236}">
                <a16:creationId xmlns:a16="http://schemas.microsoft.com/office/drawing/2014/main" id="{524CC0D0-661E-4E8E-ADD1-489CF915884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995859" y="5189885"/>
            <a:ext cx="556260" cy="731520"/>
          </a:xfrm>
          <a:prstGeom prst="rect">
            <a:avLst/>
          </a:prstGeom>
        </p:spPr>
      </p:pic>
      <p:sp>
        <p:nvSpPr>
          <p:cNvPr id="10" name="TextBox 9">
            <a:extLst>
              <a:ext uri="{FF2B5EF4-FFF2-40B4-BE49-F238E27FC236}">
                <a16:creationId xmlns:a16="http://schemas.microsoft.com/office/drawing/2014/main" id="{51647E08-A5FA-43DA-9071-73EBACDE6566}"/>
              </a:ext>
            </a:extLst>
          </p:cNvPr>
          <p:cNvSpPr txBox="1"/>
          <p:nvPr/>
        </p:nvSpPr>
        <p:spPr>
          <a:xfrm>
            <a:off x="99428" y="6207256"/>
            <a:ext cx="904457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Representation of 2D lines and 3D seismic cube (in-line 173, Cross-line 65, time slice-1100ms</a:t>
            </a:r>
          </a:p>
        </p:txBody>
      </p:sp>
      <p:sp>
        <p:nvSpPr>
          <p:cNvPr id="12" name="TextBox 11">
            <a:extLst>
              <a:ext uri="{FF2B5EF4-FFF2-40B4-BE49-F238E27FC236}">
                <a16:creationId xmlns:a16="http://schemas.microsoft.com/office/drawing/2014/main" id="{E32610BB-A5A0-4921-B856-1BB26BC34820}"/>
              </a:ext>
            </a:extLst>
          </p:cNvPr>
          <p:cNvSpPr txBox="1"/>
          <p:nvPr/>
        </p:nvSpPr>
        <p:spPr>
          <a:xfrm>
            <a:off x="233742" y="583556"/>
            <a:ext cx="8839237" cy="1600438"/>
          </a:xfrm>
          <a:prstGeom prst="rect">
            <a:avLst/>
          </a:prstGeom>
          <a:noFill/>
        </p:spPr>
        <p:txBody>
          <a:bodyPr wrap="square" rtlCol="0">
            <a:spAutoFit/>
          </a:bodyPr>
          <a:lstStyle/>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field data is acquired by Rocky Mountain Oilfield Testing Centre (RMOTC) under the project Naval Petroleum Reserve #3.</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dataset contains a 3D seismic cube and five seismic 2D lines (Line -  A, B, C, D and E).</a:t>
            </a:r>
          </a:p>
          <a:p>
            <a:endParaRPr lang="en-IN" dirty="0"/>
          </a:p>
        </p:txBody>
      </p:sp>
    </p:spTree>
    <p:extLst>
      <p:ext uri="{BB962C8B-B14F-4D97-AF65-F5344CB8AC3E}">
        <p14:creationId xmlns:p14="http://schemas.microsoft.com/office/powerpoint/2010/main" val="23828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102243"/>
            <a:ext cx="8229600" cy="685799"/>
          </a:xfrm>
        </p:spPr>
        <p:txBody>
          <a:bodyPr>
            <a:noAutofit/>
          </a:bodyPr>
          <a:lstStyle/>
          <a:p>
            <a:r>
              <a:rPr lang="en-IN" sz="4000" dirty="0">
                <a:latin typeface="Times New Roman" panose="02020603050405020304" pitchFamily="18" charset="0"/>
                <a:cs typeface="Times New Roman" panose="02020603050405020304" pitchFamily="18" charset="0"/>
              </a:rPr>
              <a:t>Field Data</a:t>
            </a: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0" y="660635"/>
            <a:ext cx="9144000" cy="5771056"/>
          </a:xfrm>
        </p:spPr>
        <p:txBody>
          <a:bodyPr>
            <a:normAutofit/>
          </a:bodyPr>
          <a:lstStyle/>
          <a:p>
            <a:pPr algn="l"/>
            <a:r>
              <a:rPr lang="en-IN" sz="2400" b="0" i="0" u="none" strike="noStrike" baseline="0" dirty="0">
                <a:latin typeface="Times New Roman" panose="02020603050405020304" pitchFamily="18" charset="0"/>
                <a:cs typeface="Times New Roman" panose="02020603050405020304" pitchFamily="18" charset="0"/>
              </a:rPr>
              <a:t>The field data is acquired by Rocky Mountain Oilfield Testing Centre (RMOTC) under the project Naval Petroleum Reserve #3.</a:t>
            </a:r>
          </a:p>
          <a:p>
            <a:pPr algn="l"/>
            <a:r>
              <a:rPr lang="en-IN" sz="2400" b="0" i="0" u="none" strike="noStrike" baseline="0" dirty="0">
                <a:latin typeface="Times New Roman" panose="02020603050405020304" pitchFamily="18" charset="0"/>
                <a:cs typeface="Times New Roman" panose="02020603050405020304" pitchFamily="18" charset="0"/>
              </a:rPr>
              <a:t>The dataset contains a 3D seismic cube and five seismic 2D lines (Line -  A, B, C, D and E).</a:t>
            </a:r>
          </a:p>
          <a:p>
            <a:r>
              <a:rPr lang="en-IN" sz="2400" b="0" i="0" u="none" strike="noStrike" baseline="0" dirty="0">
                <a:latin typeface="Times New Roman" panose="02020603050405020304" pitchFamily="18" charset="0"/>
                <a:cs typeface="Times New Roman" panose="02020603050405020304" pitchFamily="18" charset="0"/>
              </a:rPr>
              <a:t>The </a:t>
            </a:r>
            <a:r>
              <a:rPr lang="en-US" sz="2400" b="0" i="0" u="none" strike="noStrike" baseline="0" dirty="0">
                <a:latin typeface="Times New Roman" panose="02020603050405020304" pitchFamily="18" charset="0"/>
                <a:cs typeface="Times New Roman" panose="02020603050405020304" pitchFamily="18" charset="0"/>
              </a:rPr>
              <a:t>3D seismic data, consist of 345 in-lines and 188 cross-lines with a bin size of 110 ft (33 m). The total coverage of the cube is approximately 70 sq km.</a:t>
            </a:r>
          </a:p>
          <a:p>
            <a:endParaRPr lang="en-US" sz="2400" b="0" i="0" u="none" strike="noStrike" baseline="0" dirty="0">
              <a:latin typeface="ArialMT"/>
            </a:endParaRPr>
          </a:p>
          <a:p>
            <a:r>
              <a:rPr lang="en-US" sz="2400" dirty="0">
                <a:latin typeface="Times New Roman" panose="02020603050405020304" pitchFamily="18" charset="0"/>
                <a:cs typeface="Times New Roman" panose="02020603050405020304" pitchFamily="18" charset="0"/>
              </a:rPr>
              <a:t>The 2D seismic includes 4 lines of different length in the SW-NE direction. The length of the lines B and C is 5,5 km, line D is 4 km and line E is 7,5 km. In addition, one cross-line along the anticline (line A) has a length of approximately </a:t>
            </a:r>
            <a:r>
              <a:rPr lang="en-IN" sz="2400" dirty="0">
                <a:latin typeface="Times New Roman" panose="02020603050405020304" pitchFamily="18" charset="0"/>
                <a:cs typeface="Times New Roman" panose="02020603050405020304" pitchFamily="18" charset="0"/>
              </a:rPr>
              <a:t>13 km</a:t>
            </a:r>
          </a:p>
        </p:txBody>
      </p:sp>
    </p:spTree>
    <p:extLst>
      <p:ext uri="{BB962C8B-B14F-4D97-AF65-F5344CB8AC3E}">
        <p14:creationId xmlns:p14="http://schemas.microsoft.com/office/powerpoint/2010/main" val="376458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Methodology and Work Flow for Seismic Spectral Decomposition</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a:xfrm>
            <a:off x="1" y="1189038"/>
            <a:ext cx="3622088" cy="5668962"/>
          </a:xfrm>
        </p:spPr>
        <p:txBody>
          <a:bodyPr>
            <a:normAutofit/>
          </a:bodyPr>
          <a:lstStyle/>
          <a:p>
            <a:r>
              <a:rPr lang="en-IN" sz="2000" dirty="0">
                <a:latin typeface="Times New Roman" panose="02020603050405020304" pitchFamily="18" charset="0"/>
                <a:cs typeface="Times New Roman" panose="02020603050405020304" pitchFamily="18" charset="0"/>
              </a:rPr>
              <a:t>3D seismic volume was time sliced between 1050ms and 1060ms.</a:t>
            </a:r>
          </a:p>
          <a:p>
            <a:r>
              <a:rPr lang="en-IN" sz="2000" dirty="0">
                <a:latin typeface="Times New Roman" panose="02020603050405020304" pitchFamily="18" charset="0"/>
                <a:cs typeface="Times New Roman" panose="02020603050405020304" pitchFamily="18" charset="0"/>
              </a:rPr>
              <a:t>Analysis of the geological features in each time slice was carried out.</a:t>
            </a:r>
          </a:p>
          <a:p>
            <a:r>
              <a:rPr lang="en-IN" sz="2000" dirty="0">
                <a:latin typeface="Times New Roman" panose="02020603050405020304" pitchFamily="18" charset="0"/>
                <a:cs typeface="Times New Roman" panose="02020603050405020304" pitchFamily="18" charset="0"/>
              </a:rPr>
              <a:t>A major fault like structure was observed based on the time slice analysis which was prominent between 1080ms and 1120ms.</a:t>
            </a:r>
          </a:p>
        </p:txBody>
      </p:sp>
      <p:grpSp>
        <p:nvGrpSpPr>
          <p:cNvPr id="230" name="Group 229">
            <a:extLst>
              <a:ext uri="{FF2B5EF4-FFF2-40B4-BE49-F238E27FC236}">
                <a16:creationId xmlns:a16="http://schemas.microsoft.com/office/drawing/2014/main" id="{DE6B6C05-F4A5-47FA-935C-FCEB5CC1DD97}"/>
              </a:ext>
            </a:extLst>
          </p:cNvPr>
          <p:cNvGrpSpPr>
            <a:grpSpLocks/>
          </p:cNvGrpSpPr>
          <p:nvPr/>
        </p:nvGrpSpPr>
        <p:grpSpPr bwMode="auto">
          <a:xfrm>
            <a:off x="3571599" y="988966"/>
            <a:ext cx="5758832" cy="5685215"/>
            <a:chOff x="1260" y="495"/>
            <a:chExt cx="2485" cy="3437"/>
          </a:xfrm>
        </p:grpSpPr>
        <p:grpSp>
          <p:nvGrpSpPr>
            <p:cNvPr id="231" name="Group 230">
              <a:extLst>
                <a:ext uri="{FF2B5EF4-FFF2-40B4-BE49-F238E27FC236}">
                  <a16:creationId xmlns:a16="http://schemas.microsoft.com/office/drawing/2014/main" id="{858DADC5-FD54-4019-9807-9FF99B3C98CF}"/>
                </a:ext>
              </a:extLst>
            </p:cNvPr>
            <p:cNvGrpSpPr>
              <a:grpSpLocks/>
            </p:cNvGrpSpPr>
            <p:nvPr/>
          </p:nvGrpSpPr>
          <p:grpSpPr bwMode="auto">
            <a:xfrm>
              <a:off x="2827" y="608"/>
              <a:ext cx="572" cy="432"/>
              <a:chOff x="1766" y="3611"/>
              <a:chExt cx="528" cy="432"/>
            </a:xfrm>
          </p:grpSpPr>
          <p:sp>
            <p:nvSpPr>
              <p:cNvPr id="446" name="Line 5">
                <a:extLst>
                  <a:ext uri="{FF2B5EF4-FFF2-40B4-BE49-F238E27FC236}">
                    <a16:creationId xmlns:a16="http://schemas.microsoft.com/office/drawing/2014/main" id="{67CAED06-23A0-411C-AE02-87DA62B8FFCF}"/>
                  </a:ext>
                </a:extLst>
              </p:cNvPr>
              <p:cNvSpPr>
                <a:spLocks noChangeShapeType="1"/>
              </p:cNvSpPr>
              <p:nvPr/>
            </p:nvSpPr>
            <p:spPr bwMode="auto">
              <a:xfrm flipV="1">
                <a:off x="1766" y="3611"/>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7" name="Line 6">
                <a:extLst>
                  <a:ext uri="{FF2B5EF4-FFF2-40B4-BE49-F238E27FC236}">
                    <a16:creationId xmlns:a16="http://schemas.microsoft.com/office/drawing/2014/main" id="{1730E2EE-5FBE-472D-A76D-43C2390BBD68}"/>
                  </a:ext>
                </a:extLst>
              </p:cNvPr>
              <p:cNvSpPr>
                <a:spLocks noChangeShapeType="1"/>
              </p:cNvSpPr>
              <p:nvPr/>
            </p:nvSpPr>
            <p:spPr bwMode="auto">
              <a:xfrm flipV="1">
                <a:off x="2150" y="3611"/>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8" name="Line 7">
                <a:extLst>
                  <a:ext uri="{FF2B5EF4-FFF2-40B4-BE49-F238E27FC236}">
                    <a16:creationId xmlns:a16="http://schemas.microsoft.com/office/drawing/2014/main" id="{DD723FBA-313B-4F12-8A1B-A72D14DACCDE}"/>
                  </a:ext>
                </a:extLst>
              </p:cNvPr>
              <p:cNvSpPr>
                <a:spLocks noChangeShapeType="1"/>
              </p:cNvSpPr>
              <p:nvPr/>
            </p:nvSpPr>
            <p:spPr bwMode="auto">
              <a:xfrm flipV="1">
                <a:off x="2150" y="3899"/>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9" name="Line 8">
                <a:extLst>
                  <a:ext uri="{FF2B5EF4-FFF2-40B4-BE49-F238E27FC236}">
                    <a16:creationId xmlns:a16="http://schemas.microsoft.com/office/drawing/2014/main" id="{CA6581A2-98CC-4521-B12A-352885266D78}"/>
                  </a:ext>
                </a:extLst>
              </p:cNvPr>
              <p:cNvSpPr>
                <a:spLocks noChangeShapeType="1"/>
              </p:cNvSpPr>
              <p:nvPr/>
            </p:nvSpPr>
            <p:spPr bwMode="auto">
              <a:xfrm>
                <a:off x="1910" y="361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 name="Line 9">
                <a:extLst>
                  <a:ext uri="{FF2B5EF4-FFF2-40B4-BE49-F238E27FC236}">
                    <a16:creationId xmlns:a16="http://schemas.microsoft.com/office/drawing/2014/main" id="{C9BE096F-763D-47B6-A3AC-C51816A72158}"/>
                  </a:ext>
                </a:extLst>
              </p:cNvPr>
              <p:cNvSpPr>
                <a:spLocks noChangeShapeType="1"/>
              </p:cNvSpPr>
              <p:nvPr/>
            </p:nvSpPr>
            <p:spPr bwMode="auto">
              <a:xfrm>
                <a:off x="2294" y="361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1" name="Line 10">
                <a:extLst>
                  <a:ext uri="{FF2B5EF4-FFF2-40B4-BE49-F238E27FC236}">
                    <a16:creationId xmlns:a16="http://schemas.microsoft.com/office/drawing/2014/main" id="{366D99C0-43DF-4008-BFF0-2CE64B5E8C36}"/>
                  </a:ext>
                </a:extLst>
              </p:cNvPr>
              <p:cNvSpPr>
                <a:spLocks noChangeShapeType="1"/>
              </p:cNvSpPr>
              <p:nvPr/>
            </p:nvSpPr>
            <p:spPr bwMode="auto">
              <a:xfrm flipH="1">
                <a:off x="1766" y="404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 name="Line 11">
                <a:extLst>
                  <a:ext uri="{FF2B5EF4-FFF2-40B4-BE49-F238E27FC236}">
                    <a16:creationId xmlns:a16="http://schemas.microsoft.com/office/drawing/2014/main" id="{C6822736-157D-41C0-8082-15EF1FA723D9}"/>
                  </a:ext>
                </a:extLst>
              </p:cNvPr>
              <p:cNvSpPr>
                <a:spLocks noChangeShapeType="1"/>
              </p:cNvSpPr>
              <p:nvPr/>
            </p:nvSpPr>
            <p:spPr bwMode="auto">
              <a:xfrm>
                <a:off x="1766" y="375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3" name="Line 12">
                <a:extLst>
                  <a:ext uri="{FF2B5EF4-FFF2-40B4-BE49-F238E27FC236}">
                    <a16:creationId xmlns:a16="http://schemas.microsoft.com/office/drawing/2014/main" id="{CF424FF8-C9D5-4A6F-A0F6-AD1FAB556B44}"/>
                  </a:ext>
                </a:extLst>
              </p:cNvPr>
              <p:cNvSpPr>
                <a:spLocks noChangeShapeType="1"/>
              </p:cNvSpPr>
              <p:nvPr/>
            </p:nvSpPr>
            <p:spPr bwMode="auto">
              <a:xfrm>
                <a:off x="2150" y="375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4" name="Line 13">
                <a:extLst>
                  <a:ext uri="{FF2B5EF4-FFF2-40B4-BE49-F238E27FC236}">
                    <a16:creationId xmlns:a16="http://schemas.microsoft.com/office/drawing/2014/main" id="{A3387330-B22A-4B44-8A07-76FC0DA0D1DF}"/>
                  </a:ext>
                </a:extLst>
              </p:cNvPr>
              <p:cNvSpPr>
                <a:spLocks noChangeShapeType="1"/>
              </p:cNvSpPr>
              <p:nvPr/>
            </p:nvSpPr>
            <p:spPr bwMode="auto">
              <a:xfrm>
                <a:off x="1766" y="375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2" name="Line 14">
              <a:extLst>
                <a:ext uri="{FF2B5EF4-FFF2-40B4-BE49-F238E27FC236}">
                  <a16:creationId xmlns:a16="http://schemas.microsoft.com/office/drawing/2014/main" id="{C2EDFA6E-DABB-483C-A772-651AC4A9F562}"/>
                </a:ext>
              </a:extLst>
            </p:cNvPr>
            <p:cNvSpPr>
              <a:spLocks noChangeShapeType="1"/>
            </p:cNvSpPr>
            <p:nvPr/>
          </p:nvSpPr>
          <p:spPr bwMode="auto">
            <a:xfrm>
              <a:off x="2646" y="678"/>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 name="Line 15">
              <a:extLst>
                <a:ext uri="{FF2B5EF4-FFF2-40B4-BE49-F238E27FC236}">
                  <a16:creationId xmlns:a16="http://schemas.microsoft.com/office/drawing/2014/main" id="{72423299-757B-4472-B058-C4F962B2D568}"/>
                </a:ext>
              </a:extLst>
            </p:cNvPr>
            <p:cNvSpPr>
              <a:spLocks noChangeShapeType="1"/>
            </p:cNvSpPr>
            <p:nvPr/>
          </p:nvSpPr>
          <p:spPr bwMode="auto">
            <a:xfrm rot="-5400000">
              <a:off x="2698" y="626"/>
              <a:ext cx="0" cy="104"/>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4" name="Line 16">
              <a:extLst>
                <a:ext uri="{FF2B5EF4-FFF2-40B4-BE49-F238E27FC236}">
                  <a16:creationId xmlns:a16="http://schemas.microsoft.com/office/drawing/2014/main" id="{F1A72EFF-56A1-4B1E-9FED-0E5896B75BE1}"/>
                </a:ext>
              </a:extLst>
            </p:cNvPr>
            <p:cNvSpPr>
              <a:spLocks noChangeShapeType="1"/>
            </p:cNvSpPr>
            <p:nvPr/>
          </p:nvSpPr>
          <p:spPr bwMode="auto">
            <a:xfrm rot="-8129471">
              <a:off x="2682" y="596"/>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 name="Text Box 17">
              <a:extLst>
                <a:ext uri="{FF2B5EF4-FFF2-40B4-BE49-F238E27FC236}">
                  <a16:creationId xmlns:a16="http://schemas.microsoft.com/office/drawing/2014/main" id="{0EA82692-442D-4A14-B451-DAA6FD451D4F}"/>
                </a:ext>
              </a:extLst>
            </p:cNvPr>
            <p:cNvSpPr txBox="1">
              <a:spLocks noChangeArrowheads="1"/>
            </p:cNvSpPr>
            <p:nvPr/>
          </p:nvSpPr>
          <p:spPr bwMode="auto">
            <a:xfrm>
              <a:off x="2723" y="591"/>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236" name="Text Box 18">
              <a:extLst>
                <a:ext uri="{FF2B5EF4-FFF2-40B4-BE49-F238E27FC236}">
                  <a16:creationId xmlns:a16="http://schemas.microsoft.com/office/drawing/2014/main" id="{1CD36149-CD89-4A93-B220-1202A7A09AFF}"/>
                </a:ext>
              </a:extLst>
            </p:cNvPr>
            <p:cNvSpPr txBox="1">
              <a:spLocks noChangeArrowheads="1"/>
            </p:cNvSpPr>
            <p:nvPr/>
          </p:nvSpPr>
          <p:spPr bwMode="auto">
            <a:xfrm>
              <a:off x="2680" y="495"/>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dirty="0">
                  <a:latin typeface="Arial" panose="020B0604020202020204" pitchFamily="34" charset="0"/>
                </a:rPr>
                <a:t>y</a:t>
              </a:r>
            </a:p>
          </p:txBody>
        </p:sp>
        <p:sp>
          <p:nvSpPr>
            <p:cNvPr id="237" name="Text Box 19">
              <a:extLst>
                <a:ext uri="{FF2B5EF4-FFF2-40B4-BE49-F238E27FC236}">
                  <a16:creationId xmlns:a16="http://schemas.microsoft.com/office/drawing/2014/main" id="{1EA98693-39B7-41AA-AB09-DFFFDB7DB03D}"/>
                </a:ext>
              </a:extLst>
            </p:cNvPr>
            <p:cNvSpPr txBox="1">
              <a:spLocks noChangeArrowheads="1"/>
            </p:cNvSpPr>
            <p:nvPr/>
          </p:nvSpPr>
          <p:spPr bwMode="auto">
            <a:xfrm>
              <a:off x="2609" y="689"/>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z</a:t>
              </a:r>
            </a:p>
          </p:txBody>
        </p:sp>
        <p:sp>
          <p:nvSpPr>
            <p:cNvPr id="238" name="Line 20">
              <a:extLst>
                <a:ext uri="{FF2B5EF4-FFF2-40B4-BE49-F238E27FC236}">
                  <a16:creationId xmlns:a16="http://schemas.microsoft.com/office/drawing/2014/main" id="{F6CA8E02-C398-461F-A2A4-395D70BD97BB}"/>
                </a:ext>
              </a:extLst>
            </p:cNvPr>
            <p:cNvSpPr>
              <a:spLocks noChangeShapeType="1"/>
            </p:cNvSpPr>
            <p:nvPr/>
          </p:nvSpPr>
          <p:spPr bwMode="auto">
            <a:xfrm>
              <a:off x="2646" y="151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9" name="Line 21">
              <a:extLst>
                <a:ext uri="{FF2B5EF4-FFF2-40B4-BE49-F238E27FC236}">
                  <a16:creationId xmlns:a16="http://schemas.microsoft.com/office/drawing/2014/main" id="{6F1B85E3-980C-42FF-88BB-927CB70BC306}"/>
                </a:ext>
              </a:extLst>
            </p:cNvPr>
            <p:cNvSpPr>
              <a:spLocks noChangeShapeType="1"/>
            </p:cNvSpPr>
            <p:nvPr/>
          </p:nvSpPr>
          <p:spPr bwMode="auto">
            <a:xfrm rot="-5400000">
              <a:off x="2698" y="1458"/>
              <a:ext cx="0" cy="104"/>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0" name="Line 22">
              <a:extLst>
                <a:ext uri="{FF2B5EF4-FFF2-40B4-BE49-F238E27FC236}">
                  <a16:creationId xmlns:a16="http://schemas.microsoft.com/office/drawing/2014/main" id="{44B4651F-B86B-44E6-B0C5-63E331E6D0D3}"/>
                </a:ext>
              </a:extLst>
            </p:cNvPr>
            <p:cNvSpPr>
              <a:spLocks noChangeShapeType="1"/>
            </p:cNvSpPr>
            <p:nvPr/>
          </p:nvSpPr>
          <p:spPr bwMode="auto">
            <a:xfrm rot="-8129471">
              <a:off x="2682" y="1428"/>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1" name="Text Box 23">
              <a:extLst>
                <a:ext uri="{FF2B5EF4-FFF2-40B4-BE49-F238E27FC236}">
                  <a16:creationId xmlns:a16="http://schemas.microsoft.com/office/drawing/2014/main" id="{BBDB3D1D-0667-480E-9E04-B7FABD8FC115}"/>
                </a:ext>
              </a:extLst>
            </p:cNvPr>
            <p:cNvSpPr txBox="1">
              <a:spLocks noChangeArrowheads="1"/>
            </p:cNvSpPr>
            <p:nvPr/>
          </p:nvSpPr>
          <p:spPr bwMode="auto">
            <a:xfrm>
              <a:off x="2723" y="1423"/>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242" name="Text Box 24">
              <a:extLst>
                <a:ext uri="{FF2B5EF4-FFF2-40B4-BE49-F238E27FC236}">
                  <a16:creationId xmlns:a16="http://schemas.microsoft.com/office/drawing/2014/main" id="{5244CA1F-D945-45A0-8F8D-1C7B19A32B43}"/>
                </a:ext>
              </a:extLst>
            </p:cNvPr>
            <p:cNvSpPr txBox="1">
              <a:spLocks noChangeArrowheads="1"/>
            </p:cNvSpPr>
            <p:nvPr/>
          </p:nvSpPr>
          <p:spPr bwMode="auto">
            <a:xfrm>
              <a:off x="2646" y="1327"/>
              <a:ext cx="19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1000" dirty="0">
                  <a:latin typeface="Arial" panose="020B0604020202020204" pitchFamily="34" charset="0"/>
                </a:rPr>
                <a:t>y</a:t>
              </a:r>
            </a:p>
          </p:txBody>
        </p:sp>
        <p:sp>
          <p:nvSpPr>
            <p:cNvPr id="243" name="Text Box 25">
              <a:extLst>
                <a:ext uri="{FF2B5EF4-FFF2-40B4-BE49-F238E27FC236}">
                  <a16:creationId xmlns:a16="http://schemas.microsoft.com/office/drawing/2014/main" id="{97D73860-A0E5-45BB-8C88-0C7765250ABC}"/>
                </a:ext>
              </a:extLst>
            </p:cNvPr>
            <p:cNvSpPr txBox="1">
              <a:spLocks noChangeArrowheads="1"/>
            </p:cNvSpPr>
            <p:nvPr/>
          </p:nvSpPr>
          <p:spPr bwMode="auto">
            <a:xfrm>
              <a:off x="2609" y="1521"/>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z</a:t>
              </a:r>
            </a:p>
          </p:txBody>
        </p:sp>
        <p:sp>
          <p:nvSpPr>
            <p:cNvPr id="244" name="Line 26">
              <a:extLst>
                <a:ext uri="{FF2B5EF4-FFF2-40B4-BE49-F238E27FC236}">
                  <a16:creationId xmlns:a16="http://schemas.microsoft.com/office/drawing/2014/main" id="{72A15A94-AFE8-41A1-9EFE-23CCC7D5F433}"/>
                </a:ext>
              </a:extLst>
            </p:cNvPr>
            <p:cNvSpPr>
              <a:spLocks noChangeShapeType="1"/>
            </p:cNvSpPr>
            <p:nvPr/>
          </p:nvSpPr>
          <p:spPr bwMode="auto">
            <a:xfrm>
              <a:off x="2646" y="2342"/>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 name="Line 27">
              <a:extLst>
                <a:ext uri="{FF2B5EF4-FFF2-40B4-BE49-F238E27FC236}">
                  <a16:creationId xmlns:a16="http://schemas.microsoft.com/office/drawing/2014/main" id="{1D9DD4D8-3966-49BD-964C-9A534E73A8E6}"/>
                </a:ext>
              </a:extLst>
            </p:cNvPr>
            <p:cNvSpPr>
              <a:spLocks noChangeShapeType="1"/>
            </p:cNvSpPr>
            <p:nvPr/>
          </p:nvSpPr>
          <p:spPr bwMode="auto">
            <a:xfrm rot="-5400000">
              <a:off x="2698" y="2290"/>
              <a:ext cx="0" cy="104"/>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 name="Line 28">
              <a:extLst>
                <a:ext uri="{FF2B5EF4-FFF2-40B4-BE49-F238E27FC236}">
                  <a16:creationId xmlns:a16="http://schemas.microsoft.com/office/drawing/2014/main" id="{51A8ABE3-CABF-4E2C-AB8F-43DDE5AB98C2}"/>
                </a:ext>
              </a:extLst>
            </p:cNvPr>
            <p:cNvSpPr>
              <a:spLocks noChangeShapeType="1"/>
            </p:cNvSpPr>
            <p:nvPr/>
          </p:nvSpPr>
          <p:spPr bwMode="auto">
            <a:xfrm rot="-8129471">
              <a:off x="2682" y="2260"/>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 name="Text Box 29">
              <a:extLst>
                <a:ext uri="{FF2B5EF4-FFF2-40B4-BE49-F238E27FC236}">
                  <a16:creationId xmlns:a16="http://schemas.microsoft.com/office/drawing/2014/main" id="{F1AE22AB-18BA-47AE-96BF-8264291820D7}"/>
                </a:ext>
              </a:extLst>
            </p:cNvPr>
            <p:cNvSpPr txBox="1">
              <a:spLocks noChangeArrowheads="1"/>
            </p:cNvSpPr>
            <p:nvPr/>
          </p:nvSpPr>
          <p:spPr bwMode="auto">
            <a:xfrm>
              <a:off x="2723" y="2255"/>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248" name="Text Box 30">
              <a:extLst>
                <a:ext uri="{FF2B5EF4-FFF2-40B4-BE49-F238E27FC236}">
                  <a16:creationId xmlns:a16="http://schemas.microsoft.com/office/drawing/2014/main" id="{E2645042-2F44-4F36-8E2B-07363D8279B6}"/>
                </a:ext>
              </a:extLst>
            </p:cNvPr>
            <p:cNvSpPr txBox="1">
              <a:spLocks noChangeArrowheads="1"/>
            </p:cNvSpPr>
            <p:nvPr/>
          </p:nvSpPr>
          <p:spPr bwMode="auto">
            <a:xfrm>
              <a:off x="2680" y="2159"/>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sp>
          <p:nvSpPr>
            <p:cNvPr id="249" name="Text Box 31">
              <a:extLst>
                <a:ext uri="{FF2B5EF4-FFF2-40B4-BE49-F238E27FC236}">
                  <a16:creationId xmlns:a16="http://schemas.microsoft.com/office/drawing/2014/main" id="{8117831F-F688-4624-9C43-BD026662F67A}"/>
                </a:ext>
              </a:extLst>
            </p:cNvPr>
            <p:cNvSpPr txBox="1">
              <a:spLocks noChangeArrowheads="1"/>
            </p:cNvSpPr>
            <p:nvPr/>
          </p:nvSpPr>
          <p:spPr bwMode="auto">
            <a:xfrm>
              <a:off x="2609" y="2353"/>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dirty="0">
                  <a:latin typeface="Arial" panose="020B0604020202020204" pitchFamily="34" charset="0"/>
                </a:rPr>
                <a:t>z</a:t>
              </a:r>
            </a:p>
          </p:txBody>
        </p:sp>
        <p:sp>
          <p:nvSpPr>
            <p:cNvPr id="250" name="Line 32">
              <a:extLst>
                <a:ext uri="{FF2B5EF4-FFF2-40B4-BE49-F238E27FC236}">
                  <a16:creationId xmlns:a16="http://schemas.microsoft.com/office/drawing/2014/main" id="{AAEC2152-2152-45A2-9EB2-039BA092DCAE}"/>
                </a:ext>
              </a:extLst>
            </p:cNvPr>
            <p:cNvSpPr>
              <a:spLocks noChangeShapeType="1"/>
            </p:cNvSpPr>
            <p:nvPr/>
          </p:nvSpPr>
          <p:spPr bwMode="auto">
            <a:xfrm>
              <a:off x="2646" y="2990"/>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1" name="Line 33">
              <a:extLst>
                <a:ext uri="{FF2B5EF4-FFF2-40B4-BE49-F238E27FC236}">
                  <a16:creationId xmlns:a16="http://schemas.microsoft.com/office/drawing/2014/main" id="{1426C77D-66C3-45F1-8711-37F6B85DC93A}"/>
                </a:ext>
              </a:extLst>
            </p:cNvPr>
            <p:cNvSpPr>
              <a:spLocks noChangeShapeType="1"/>
            </p:cNvSpPr>
            <p:nvPr/>
          </p:nvSpPr>
          <p:spPr bwMode="auto">
            <a:xfrm rot="-5400000">
              <a:off x="2698" y="2938"/>
              <a:ext cx="0" cy="104"/>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2" name="Line 34">
              <a:extLst>
                <a:ext uri="{FF2B5EF4-FFF2-40B4-BE49-F238E27FC236}">
                  <a16:creationId xmlns:a16="http://schemas.microsoft.com/office/drawing/2014/main" id="{AA4A0AC5-0708-4AA5-8B08-2F5485F26284}"/>
                </a:ext>
              </a:extLst>
            </p:cNvPr>
            <p:cNvSpPr>
              <a:spLocks noChangeShapeType="1"/>
            </p:cNvSpPr>
            <p:nvPr/>
          </p:nvSpPr>
          <p:spPr bwMode="auto">
            <a:xfrm rot="-8129471">
              <a:off x="2682" y="2908"/>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3" name="Text Box 35">
              <a:extLst>
                <a:ext uri="{FF2B5EF4-FFF2-40B4-BE49-F238E27FC236}">
                  <a16:creationId xmlns:a16="http://schemas.microsoft.com/office/drawing/2014/main" id="{D386E56E-0792-4035-B026-2CE167397160}"/>
                </a:ext>
              </a:extLst>
            </p:cNvPr>
            <p:cNvSpPr txBox="1">
              <a:spLocks noChangeArrowheads="1"/>
            </p:cNvSpPr>
            <p:nvPr/>
          </p:nvSpPr>
          <p:spPr bwMode="auto">
            <a:xfrm>
              <a:off x="2723" y="2903"/>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254" name="Text Box 36">
              <a:extLst>
                <a:ext uri="{FF2B5EF4-FFF2-40B4-BE49-F238E27FC236}">
                  <a16:creationId xmlns:a16="http://schemas.microsoft.com/office/drawing/2014/main" id="{1BA60AB9-BA1E-4658-A937-A4B6810D0AF1}"/>
                </a:ext>
              </a:extLst>
            </p:cNvPr>
            <p:cNvSpPr txBox="1">
              <a:spLocks noChangeArrowheads="1"/>
            </p:cNvSpPr>
            <p:nvPr/>
          </p:nvSpPr>
          <p:spPr bwMode="auto">
            <a:xfrm>
              <a:off x="2680" y="2807"/>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sp>
          <p:nvSpPr>
            <p:cNvPr id="255" name="Text Box 37">
              <a:extLst>
                <a:ext uri="{FF2B5EF4-FFF2-40B4-BE49-F238E27FC236}">
                  <a16:creationId xmlns:a16="http://schemas.microsoft.com/office/drawing/2014/main" id="{33B8BB28-0F6F-4172-BD6A-CE40304EBEA4}"/>
                </a:ext>
              </a:extLst>
            </p:cNvPr>
            <p:cNvSpPr txBox="1">
              <a:spLocks noChangeArrowheads="1"/>
            </p:cNvSpPr>
            <p:nvPr/>
          </p:nvSpPr>
          <p:spPr bwMode="auto">
            <a:xfrm>
              <a:off x="2609" y="3001"/>
              <a:ext cx="25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dirty="0">
                  <a:latin typeface="Arial" panose="020B0604020202020204" pitchFamily="34" charset="0"/>
                </a:rPr>
                <a:t>freq</a:t>
              </a:r>
            </a:p>
          </p:txBody>
        </p:sp>
        <p:sp>
          <p:nvSpPr>
            <p:cNvPr id="256" name="Line 38">
              <a:extLst>
                <a:ext uri="{FF2B5EF4-FFF2-40B4-BE49-F238E27FC236}">
                  <a16:creationId xmlns:a16="http://schemas.microsoft.com/office/drawing/2014/main" id="{612CCEAF-B446-4A90-BB4B-F96E86780A22}"/>
                </a:ext>
              </a:extLst>
            </p:cNvPr>
            <p:cNvSpPr>
              <a:spLocks noChangeShapeType="1"/>
            </p:cNvSpPr>
            <p:nvPr/>
          </p:nvSpPr>
          <p:spPr bwMode="auto">
            <a:xfrm>
              <a:off x="2646" y="3622"/>
              <a:ext cx="0"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 name="Line 39">
              <a:extLst>
                <a:ext uri="{FF2B5EF4-FFF2-40B4-BE49-F238E27FC236}">
                  <a16:creationId xmlns:a16="http://schemas.microsoft.com/office/drawing/2014/main" id="{B59089D2-CACA-4322-ACA8-3B21F6B5BFF7}"/>
                </a:ext>
              </a:extLst>
            </p:cNvPr>
            <p:cNvSpPr>
              <a:spLocks noChangeShapeType="1"/>
            </p:cNvSpPr>
            <p:nvPr/>
          </p:nvSpPr>
          <p:spPr bwMode="auto">
            <a:xfrm rot="-5400000">
              <a:off x="2698" y="3570"/>
              <a:ext cx="0" cy="104"/>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8" name="Line 40">
              <a:extLst>
                <a:ext uri="{FF2B5EF4-FFF2-40B4-BE49-F238E27FC236}">
                  <a16:creationId xmlns:a16="http://schemas.microsoft.com/office/drawing/2014/main" id="{F323B309-1E2C-4077-87D3-F07C067E5F29}"/>
                </a:ext>
              </a:extLst>
            </p:cNvPr>
            <p:cNvSpPr>
              <a:spLocks noChangeShapeType="1"/>
            </p:cNvSpPr>
            <p:nvPr/>
          </p:nvSpPr>
          <p:spPr bwMode="auto">
            <a:xfrm rot="-8129471">
              <a:off x="2682" y="3540"/>
              <a:ext cx="1"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9" name="Text Box 41">
              <a:extLst>
                <a:ext uri="{FF2B5EF4-FFF2-40B4-BE49-F238E27FC236}">
                  <a16:creationId xmlns:a16="http://schemas.microsoft.com/office/drawing/2014/main" id="{C90DB172-B8AE-4FFF-8191-F487296FC4F2}"/>
                </a:ext>
              </a:extLst>
            </p:cNvPr>
            <p:cNvSpPr txBox="1">
              <a:spLocks noChangeArrowheads="1"/>
            </p:cNvSpPr>
            <p:nvPr/>
          </p:nvSpPr>
          <p:spPr bwMode="auto">
            <a:xfrm>
              <a:off x="2723" y="3535"/>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x</a:t>
              </a:r>
            </a:p>
          </p:txBody>
        </p:sp>
        <p:sp>
          <p:nvSpPr>
            <p:cNvPr id="260" name="Text Box 42">
              <a:extLst>
                <a:ext uri="{FF2B5EF4-FFF2-40B4-BE49-F238E27FC236}">
                  <a16:creationId xmlns:a16="http://schemas.microsoft.com/office/drawing/2014/main" id="{3B6EC1B3-34F2-4C67-B1A0-8ADB0E86B6FA}"/>
                </a:ext>
              </a:extLst>
            </p:cNvPr>
            <p:cNvSpPr txBox="1">
              <a:spLocks noChangeArrowheads="1"/>
            </p:cNvSpPr>
            <p:nvPr/>
          </p:nvSpPr>
          <p:spPr bwMode="auto">
            <a:xfrm>
              <a:off x="2680" y="3439"/>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a:latin typeface="Arial" panose="020B0604020202020204" pitchFamily="34" charset="0"/>
                </a:rPr>
                <a:t>y</a:t>
              </a:r>
            </a:p>
          </p:txBody>
        </p:sp>
        <p:sp>
          <p:nvSpPr>
            <p:cNvPr id="261" name="Text Box 43">
              <a:extLst>
                <a:ext uri="{FF2B5EF4-FFF2-40B4-BE49-F238E27FC236}">
                  <a16:creationId xmlns:a16="http://schemas.microsoft.com/office/drawing/2014/main" id="{6CC4276A-7022-4790-8C5B-702689A43AEA}"/>
                </a:ext>
              </a:extLst>
            </p:cNvPr>
            <p:cNvSpPr txBox="1">
              <a:spLocks noChangeArrowheads="1"/>
            </p:cNvSpPr>
            <p:nvPr/>
          </p:nvSpPr>
          <p:spPr bwMode="auto">
            <a:xfrm>
              <a:off x="2609" y="3633"/>
              <a:ext cx="25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000" dirty="0">
                  <a:latin typeface="Arial" panose="020B0604020202020204" pitchFamily="34" charset="0"/>
                </a:rPr>
                <a:t>freq</a:t>
              </a:r>
            </a:p>
          </p:txBody>
        </p:sp>
        <p:grpSp>
          <p:nvGrpSpPr>
            <p:cNvPr id="262" name="Group 44">
              <a:extLst>
                <a:ext uri="{FF2B5EF4-FFF2-40B4-BE49-F238E27FC236}">
                  <a16:creationId xmlns:a16="http://schemas.microsoft.com/office/drawing/2014/main" id="{A2AF7890-BE2C-4496-AB3E-EDA6A850153F}"/>
                </a:ext>
              </a:extLst>
            </p:cNvPr>
            <p:cNvGrpSpPr>
              <a:grpSpLocks/>
            </p:cNvGrpSpPr>
            <p:nvPr/>
          </p:nvGrpSpPr>
          <p:grpSpPr bwMode="auto">
            <a:xfrm>
              <a:off x="2827" y="1440"/>
              <a:ext cx="572" cy="432"/>
              <a:chOff x="2610" y="1440"/>
              <a:chExt cx="528" cy="432"/>
            </a:xfrm>
          </p:grpSpPr>
          <p:grpSp>
            <p:nvGrpSpPr>
              <p:cNvPr id="401" name="Group 45">
                <a:extLst>
                  <a:ext uri="{FF2B5EF4-FFF2-40B4-BE49-F238E27FC236}">
                    <a16:creationId xmlns:a16="http://schemas.microsoft.com/office/drawing/2014/main" id="{B8563C61-82D4-4F42-B0E6-B05518D9ACED}"/>
                  </a:ext>
                </a:extLst>
              </p:cNvPr>
              <p:cNvGrpSpPr>
                <a:grpSpLocks/>
              </p:cNvGrpSpPr>
              <p:nvPr/>
            </p:nvGrpSpPr>
            <p:grpSpPr bwMode="auto">
              <a:xfrm>
                <a:off x="2610" y="1440"/>
                <a:ext cx="528" cy="432"/>
                <a:chOff x="2610" y="1440"/>
                <a:chExt cx="528" cy="432"/>
              </a:xfrm>
            </p:grpSpPr>
            <p:grpSp>
              <p:nvGrpSpPr>
                <p:cNvPr id="432" name="Group 46">
                  <a:extLst>
                    <a:ext uri="{FF2B5EF4-FFF2-40B4-BE49-F238E27FC236}">
                      <a16:creationId xmlns:a16="http://schemas.microsoft.com/office/drawing/2014/main" id="{26EA860F-7FDB-4960-A790-C033C7757F0F}"/>
                    </a:ext>
                  </a:extLst>
                </p:cNvPr>
                <p:cNvGrpSpPr>
                  <a:grpSpLocks/>
                </p:cNvGrpSpPr>
                <p:nvPr/>
              </p:nvGrpSpPr>
              <p:grpSpPr bwMode="auto">
                <a:xfrm>
                  <a:off x="2610" y="1440"/>
                  <a:ext cx="528" cy="432"/>
                  <a:chOff x="1766" y="3611"/>
                  <a:chExt cx="528" cy="432"/>
                </a:xfrm>
              </p:grpSpPr>
              <p:sp>
                <p:nvSpPr>
                  <p:cNvPr id="437" name="Line 47">
                    <a:extLst>
                      <a:ext uri="{FF2B5EF4-FFF2-40B4-BE49-F238E27FC236}">
                        <a16:creationId xmlns:a16="http://schemas.microsoft.com/office/drawing/2014/main" id="{A02AB6D4-5730-40DA-8242-93A89FDD5F3A}"/>
                      </a:ext>
                    </a:extLst>
                  </p:cNvPr>
                  <p:cNvSpPr>
                    <a:spLocks noChangeShapeType="1"/>
                  </p:cNvSpPr>
                  <p:nvPr/>
                </p:nvSpPr>
                <p:spPr bwMode="auto">
                  <a:xfrm flipV="1">
                    <a:off x="1766" y="3611"/>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8" name="Line 48">
                    <a:extLst>
                      <a:ext uri="{FF2B5EF4-FFF2-40B4-BE49-F238E27FC236}">
                        <a16:creationId xmlns:a16="http://schemas.microsoft.com/office/drawing/2014/main" id="{E71B36C7-B892-455D-9F15-45878397781B}"/>
                      </a:ext>
                    </a:extLst>
                  </p:cNvPr>
                  <p:cNvSpPr>
                    <a:spLocks noChangeShapeType="1"/>
                  </p:cNvSpPr>
                  <p:nvPr/>
                </p:nvSpPr>
                <p:spPr bwMode="auto">
                  <a:xfrm flipV="1">
                    <a:off x="2150" y="3611"/>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9" name="Line 49">
                    <a:extLst>
                      <a:ext uri="{FF2B5EF4-FFF2-40B4-BE49-F238E27FC236}">
                        <a16:creationId xmlns:a16="http://schemas.microsoft.com/office/drawing/2014/main" id="{350BE979-DD39-4BB0-871B-247FB8217FAC}"/>
                      </a:ext>
                    </a:extLst>
                  </p:cNvPr>
                  <p:cNvSpPr>
                    <a:spLocks noChangeShapeType="1"/>
                  </p:cNvSpPr>
                  <p:nvPr/>
                </p:nvSpPr>
                <p:spPr bwMode="auto">
                  <a:xfrm flipV="1">
                    <a:off x="2150" y="3899"/>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 name="Line 50">
                    <a:extLst>
                      <a:ext uri="{FF2B5EF4-FFF2-40B4-BE49-F238E27FC236}">
                        <a16:creationId xmlns:a16="http://schemas.microsoft.com/office/drawing/2014/main" id="{4970048E-2388-49FA-A232-C41E9DABD554}"/>
                      </a:ext>
                    </a:extLst>
                  </p:cNvPr>
                  <p:cNvSpPr>
                    <a:spLocks noChangeShapeType="1"/>
                  </p:cNvSpPr>
                  <p:nvPr/>
                </p:nvSpPr>
                <p:spPr bwMode="auto">
                  <a:xfrm>
                    <a:off x="1910" y="361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 name="Line 51">
                    <a:extLst>
                      <a:ext uri="{FF2B5EF4-FFF2-40B4-BE49-F238E27FC236}">
                        <a16:creationId xmlns:a16="http://schemas.microsoft.com/office/drawing/2014/main" id="{4284DFB1-56B8-4328-9F86-AF909D96C43B}"/>
                      </a:ext>
                    </a:extLst>
                  </p:cNvPr>
                  <p:cNvSpPr>
                    <a:spLocks noChangeShapeType="1"/>
                  </p:cNvSpPr>
                  <p:nvPr/>
                </p:nvSpPr>
                <p:spPr bwMode="auto">
                  <a:xfrm>
                    <a:off x="2294" y="361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2" name="Line 52">
                    <a:extLst>
                      <a:ext uri="{FF2B5EF4-FFF2-40B4-BE49-F238E27FC236}">
                        <a16:creationId xmlns:a16="http://schemas.microsoft.com/office/drawing/2014/main" id="{EB9B727B-7BCF-4316-B23A-68FE562E25AC}"/>
                      </a:ext>
                    </a:extLst>
                  </p:cNvPr>
                  <p:cNvSpPr>
                    <a:spLocks noChangeShapeType="1"/>
                  </p:cNvSpPr>
                  <p:nvPr/>
                </p:nvSpPr>
                <p:spPr bwMode="auto">
                  <a:xfrm flipH="1">
                    <a:off x="1766" y="404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3" name="Line 53">
                    <a:extLst>
                      <a:ext uri="{FF2B5EF4-FFF2-40B4-BE49-F238E27FC236}">
                        <a16:creationId xmlns:a16="http://schemas.microsoft.com/office/drawing/2014/main" id="{21A83C97-221D-4516-B334-7DC117B8BCB5}"/>
                      </a:ext>
                    </a:extLst>
                  </p:cNvPr>
                  <p:cNvSpPr>
                    <a:spLocks noChangeShapeType="1"/>
                  </p:cNvSpPr>
                  <p:nvPr/>
                </p:nvSpPr>
                <p:spPr bwMode="auto">
                  <a:xfrm>
                    <a:off x="1766" y="375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4" name="Line 54">
                    <a:extLst>
                      <a:ext uri="{FF2B5EF4-FFF2-40B4-BE49-F238E27FC236}">
                        <a16:creationId xmlns:a16="http://schemas.microsoft.com/office/drawing/2014/main" id="{F77316F6-6776-4088-A6BE-3D267C362432}"/>
                      </a:ext>
                    </a:extLst>
                  </p:cNvPr>
                  <p:cNvSpPr>
                    <a:spLocks noChangeShapeType="1"/>
                  </p:cNvSpPr>
                  <p:nvPr/>
                </p:nvSpPr>
                <p:spPr bwMode="auto">
                  <a:xfrm>
                    <a:off x="2150" y="375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5" name="Line 55">
                    <a:extLst>
                      <a:ext uri="{FF2B5EF4-FFF2-40B4-BE49-F238E27FC236}">
                        <a16:creationId xmlns:a16="http://schemas.microsoft.com/office/drawing/2014/main" id="{A5DFA6A8-678B-4601-9ECD-D896706B510E}"/>
                      </a:ext>
                    </a:extLst>
                  </p:cNvPr>
                  <p:cNvSpPr>
                    <a:spLocks noChangeShapeType="1"/>
                  </p:cNvSpPr>
                  <p:nvPr/>
                </p:nvSpPr>
                <p:spPr bwMode="auto">
                  <a:xfrm>
                    <a:off x="1766" y="375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33" name="Freeform 56">
                  <a:extLst>
                    <a:ext uri="{FF2B5EF4-FFF2-40B4-BE49-F238E27FC236}">
                      <a16:creationId xmlns:a16="http://schemas.microsoft.com/office/drawing/2014/main" id="{884E900C-5487-4E6A-B449-535D47EA8985}"/>
                    </a:ext>
                  </a:extLst>
                </p:cNvPr>
                <p:cNvSpPr>
                  <a:spLocks/>
                </p:cNvSpPr>
                <p:nvPr/>
              </p:nvSpPr>
              <p:spPr bwMode="auto">
                <a:xfrm>
                  <a:off x="2993" y="1530"/>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4" name="Freeform 57">
                  <a:extLst>
                    <a:ext uri="{FF2B5EF4-FFF2-40B4-BE49-F238E27FC236}">
                      <a16:creationId xmlns:a16="http://schemas.microsoft.com/office/drawing/2014/main" id="{FEBD8661-E711-473D-958C-4DAA3468AD79}"/>
                    </a:ext>
                  </a:extLst>
                </p:cNvPr>
                <p:cNvSpPr>
                  <a:spLocks/>
                </p:cNvSpPr>
                <p:nvPr/>
              </p:nvSpPr>
              <p:spPr bwMode="auto">
                <a:xfrm>
                  <a:off x="2993" y="1626"/>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5" name="Freeform 58">
                  <a:extLst>
                    <a:ext uri="{FF2B5EF4-FFF2-40B4-BE49-F238E27FC236}">
                      <a16:creationId xmlns:a16="http://schemas.microsoft.com/office/drawing/2014/main" id="{6BB6FEB6-4873-4130-8F3F-6CF2E6374021}"/>
                    </a:ext>
                  </a:extLst>
                </p:cNvPr>
                <p:cNvSpPr>
                  <a:spLocks/>
                </p:cNvSpPr>
                <p:nvPr/>
              </p:nvSpPr>
              <p:spPr bwMode="auto">
                <a:xfrm>
                  <a:off x="2611" y="1664"/>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6" name="Freeform 59">
                  <a:extLst>
                    <a:ext uri="{FF2B5EF4-FFF2-40B4-BE49-F238E27FC236}">
                      <a16:creationId xmlns:a16="http://schemas.microsoft.com/office/drawing/2014/main" id="{FF7FC36C-79AF-459E-908D-ACF051755AF6}"/>
                    </a:ext>
                  </a:extLst>
                </p:cNvPr>
                <p:cNvSpPr>
                  <a:spLocks/>
                </p:cNvSpPr>
                <p:nvPr/>
              </p:nvSpPr>
              <p:spPr bwMode="auto">
                <a:xfrm>
                  <a:off x="2611" y="1760"/>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2" name="Group 60">
                <a:extLst>
                  <a:ext uri="{FF2B5EF4-FFF2-40B4-BE49-F238E27FC236}">
                    <a16:creationId xmlns:a16="http://schemas.microsoft.com/office/drawing/2014/main" id="{90B0E01F-02D6-4A8B-9534-6766CC568F05}"/>
                  </a:ext>
                </a:extLst>
              </p:cNvPr>
              <p:cNvGrpSpPr>
                <a:grpSpLocks/>
              </p:cNvGrpSpPr>
              <p:nvPr/>
            </p:nvGrpSpPr>
            <p:grpSpPr bwMode="auto">
              <a:xfrm>
                <a:off x="2611" y="1541"/>
                <a:ext cx="526" cy="154"/>
                <a:chOff x="3260" y="1508"/>
                <a:chExt cx="526" cy="154"/>
              </a:xfrm>
            </p:grpSpPr>
            <p:sp>
              <p:nvSpPr>
                <p:cNvPr id="430" name="Freeform 61">
                  <a:extLst>
                    <a:ext uri="{FF2B5EF4-FFF2-40B4-BE49-F238E27FC236}">
                      <a16:creationId xmlns:a16="http://schemas.microsoft.com/office/drawing/2014/main" id="{FAC53796-5AA0-47F0-A0FB-F11190839329}"/>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1" name="Freeform 62">
                  <a:extLst>
                    <a:ext uri="{FF2B5EF4-FFF2-40B4-BE49-F238E27FC236}">
                      <a16:creationId xmlns:a16="http://schemas.microsoft.com/office/drawing/2014/main" id="{5EA8EAA4-93AC-47A0-B684-C7F6D54F3B1E}"/>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3" name="Group 63">
                <a:extLst>
                  <a:ext uri="{FF2B5EF4-FFF2-40B4-BE49-F238E27FC236}">
                    <a16:creationId xmlns:a16="http://schemas.microsoft.com/office/drawing/2014/main" id="{31A7C42F-3C5E-4FAC-96DD-847A060E4DFF}"/>
                  </a:ext>
                </a:extLst>
              </p:cNvPr>
              <p:cNvGrpSpPr>
                <a:grpSpLocks/>
              </p:cNvGrpSpPr>
              <p:nvPr/>
            </p:nvGrpSpPr>
            <p:grpSpPr bwMode="auto">
              <a:xfrm>
                <a:off x="2611" y="1550"/>
                <a:ext cx="526" cy="154"/>
                <a:chOff x="3260" y="1508"/>
                <a:chExt cx="526" cy="154"/>
              </a:xfrm>
            </p:grpSpPr>
            <p:sp>
              <p:nvSpPr>
                <p:cNvPr id="428" name="Freeform 64">
                  <a:extLst>
                    <a:ext uri="{FF2B5EF4-FFF2-40B4-BE49-F238E27FC236}">
                      <a16:creationId xmlns:a16="http://schemas.microsoft.com/office/drawing/2014/main" id="{7A4ED455-9F36-4BF7-862D-8A2E487686C1}"/>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9" name="Freeform 65">
                  <a:extLst>
                    <a:ext uri="{FF2B5EF4-FFF2-40B4-BE49-F238E27FC236}">
                      <a16:creationId xmlns:a16="http://schemas.microsoft.com/office/drawing/2014/main" id="{09D240E1-B57D-46F8-BD84-678EFE982C1E}"/>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4" name="Group 66">
                <a:extLst>
                  <a:ext uri="{FF2B5EF4-FFF2-40B4-BE49-F238E27FC236}">
                    <a16:creationId xmlns:a16="http://schemas.microsoft.com/office/drawing/2014/main" id="{8C6D835C-7F6A-4D96-AEE0-8B301FA0936E}"/>
                  </a:ext>
                </a:extLst>
              </p:cNvPr>
              <p:cNvGrpSpPr>
                <a:grpSpLocks/>
              </p:cNvGrpSpPr>
              <p:nvPr/>
            </p:nvGrpSpPr>
            <p:grpSpPr bwMode="auto">
              <a:xfrm>
                <a:off x="2611" y="1560"/>
                <a:ext cx="526" cy="154"/>
                <a:chOff x="3260" y="1508"/>
                <a:chExt cx="526" cy="154"/>
              </a:xfrm>
            </p:grpSpPr>
            <p:sp>
              <p:nvSpPr>
                <p:cNvPr id="426" name="Freeform 67">
                  <a:extLst>
                    <a:ext uri="{FF2B5EF4-FFF2-40B4-BE49-F238E27FC236}">
                      <a16:creationId xmlns:a16="http://schemas.microsoft.com/office/drawing/2014/main" id="{5CE31C28-07F6-4FCC-9C4E-2BF2C99EF98F}"/>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7" name="Freeform 68">
                  <a:extLst>
                    <a:ext uri="{FF2B5EF4-FFF2-40B4-BE49-F238E27FC236}">
                      <a16:creationId xmlns:a16="http://schemas.microsoft.com/office/drawing/2014/main" id="{2C7F8E50-C1E3-479E-BF54-DC7BD433C3AA}"/>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5" name="Group 69">
                <a:extLst>
                  <a:ext uri="{FF2B5EF4-FFF2-40B4-BE49-F238E27FC236}">
                    <a16:creationId xmlns:a16="http://schemas.microsoft.com/office/drawing/2014/main" id="{F82997E8-CF74-4E61-9E67-BDBCB1062741}"/>
                  </a:ext>
                </a:extLst>
              </p:cNvPr>
              <p:cNvGrpSpPr>
                <a:grpSpLocks/>
              </p:cNvGrpSpPr>
              <p:nvPr/>
            </p:nvGrpSpPr>
            <p:grpSpPr bwMode="auto">
              <a:xfrm>
                <a:off x="2611" y="1568"/>
                <a:ext cx="526" cy="154"/>
                <a:chOff x="3260" y="1508"/>
                <a:chExt cx="526" cy="154"/>
              </a:xfrm>
            </p:grpSpPr>
            <p:sp>
              <p:nvSpPr>
                <p:cNvPr id="424" name="Freeform 70">
                  <a:extLst>
                    <a:ext uri="{FF2B5EF4-FFF2-40B4-BE49-F238E27FC236}">
                      <a16:creationId xmlns:a16="http://schemas.microsoft.com/office/drawing/2014/main" id="{4D19CF95-AE92-44E4-BBA3-4B102E4204C5}"/>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5" name="Freeform 71">
                  <a:extLst>
                    <a:ext uri="{FF2B5EF4-FFF2-40B4-BE49-F238E27FC236}">
                      <a16:creationId xmlns:a16="http://schemas.microsoft.com/office/drawing/2014/main" id="{02F60E3D-CE81-4E4C-92CD-C5898ACBAAF9}"/>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6" name="Group 72">
                <a:extLst>
                  <a:ext uri="{FF2B5EF4-FFF2-40B4-BE49-F238E27FC236}">
                    <a16:creationId xmlns:a16="http://schemas.microsoft.com/office/drawing/2014/main" id="{B3600886-EF48-40C0-8E4E-AF415BD1AC25}"/>
                  </a:ext>
                </a:extLst>
              </p:cNvPr>
              <p:cNvGrpSpPr>
                <a:grpSpLocks/>
              </p:cNvGrpSpPr>
              <p:nvPr/>
            </p:nvGrpSpPr>
            <p:grpSpPr bwMode="auto">
              <a:xfrm>
                <a:off x="2611" y="1577"/>
                <a:ext cx="526" cy="154"/>
                <a:chOff x="3260" y="1508"/>
                <a:chExt cx="526" cy="154"/>
              </a:xfrm>
            </p:grpSpPr>
            <p:sp>
              <p:nvSpPr>
                <p:cNvPr id="422" name="Freeform 73">
                  <a:extLst>
                    <a:ext uri="{FF2B5EF4-FFF2-40B4-BE49-F238E27FC236}">
                      <a16:creationId xmlns:a16="http://schemas.microsoft.com/office/drawing/2014/main" id="{64B9B1F5-CEB8-4912-A68C-044418AA095A}"/>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3" name="Freeform 74">
                  <a:extLst>
                    <a:ext uri="{FF2B5EF4-FFF2-40B4-BE49-F238E27FC236}">
                      <a16:creationId xmlns:a16="http://schemas.microsoft.com/office/drawing/2014/main" id="{16DA9B17-8A0A-4B46-A821-A10A6E275B39}"/>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7" name="Group 75">
                <a:extLst>
                  <a:ext uri="{FF2B5EF4-FFF2-40B4-BE49-F238E27FC236}">
                    <a16:creationId xmlns:a16="http://schemas.microsoft.com/office/drawing/2014/main" id="{8CBB1969-F64E-42FA-80C0-FC95045E3207}"/>
                  </a:ext>
                </a:extLst>
              </p:cNvPr>
              <p:cNvGrpSpPr>
                <a:grpSpLocks/>
              </p:cNvGrpSpPr>
              <p:nvPr/>
            </p:nvGrpSpPr>
            <p:grpSpPr bwMode="auto">
              <a:xfrm>
                <a:off x="2610" y="1586"/>
                <a:ext cx="526" cy="154"/>
                <a:chOff x="3260" y="1508"/>
                <a:chExt cx="526" cy="154"/>
              </a:xfrm>
            </p:grpSpPr>
            <p:sp>
              <p:nvSpPr>
                <p:cNvPr id="420" name="Freeform 76">
                  <a:extLst>
                    <a:ext uri="{FF2B5EF4-FFF2-40B4-BE49-F238E27FC236}">
                      <a16:creationId xmlns:a16="http://schemas.microsoft.com/office/drawing/2014/main" id="{B5949F5B-BE1E-4D33-9138-1D8BD282ECDE}"/>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1" name="Freeform 77">
                  <a:extLst>
                    <a:ext uri="{FF2B5EF4-FFF2-40B4-BE49-F238E27FC236}">
                      <a16:creationId xmlns:a16="http://schemas.microsoft.com/office/drawing/2014/main" id="{20E209B7-A3F6-48F2-A865-A750D11430FF}"/>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8" name="Group 78">
                <a:extLst>
                  <a:ext uri="{FF2B5EF4-FFF2-40B4-BE49-F238E27FC236}">
                    <a16:creationId xmlns:a16="http://schemas.microsoft.com/office/drawing/2014/main" id="{9015053B-0CB8-4903-924D-060D02EA504B}"/>
                  </a:ext>
                </a:extLst>
              </p:cNvPr>
              <p:cNvGrpSpPr>
                <a:grpSpLocks/>
              </p:cNvGrpSpPr>
              <p:nvPr/>
            </p:nvGrpSpPr>
            <p:grpSpPr bwMode="auto">
              <a:xfrm>
                <a:off x="2610" y="1596"/>
                <a:ext cx="526" cy="154"/>
                <a:chOff x="3260" y="1508"/>
                <a:chExt cx="526" cy="154"/>
              </a:xfrm>
            </p:grpSpPr>
            <p:sp>
              <p:nvSpPr>
                <p:cNvPr id="418" name="Freeform 79">
                  <a:extLst>
                    <a:ext uri="{FF2B5EF4-FFF2-40B4-BE49-F238E27FC236}">
                      <a16:creationId xmlns:a16="http://schemas.microsoft.com/office/drawing/2014/main" id="{E30AFA49-0AD1-4A27-994D-F825267F8E4B}"/>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 name="Freeform 80">
                  <a:extLst>
                    <a:ext uri="{FF2B5EF4-FFF2-40B4-BE49-F238E27FC236}">
                      <a16:creationId xmlns:a16="http://schemas.microsoft.com/office/drawing/2014/main" id="{F57FECE2-892A-4DF3-822A-79FEBC78EED1}"/>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9" name="Group 81">
                <a:extLst>
                  <a:ext uri="{FF2B5EF4-FFF2-40B4-BE49-F238E27FC236}">
                    <a16:creationId xmlns:a16="http://schemas.microsoft.com/office/drawing/2014/main" id="{04152282-069B-4E7A-831B-3A9F428CD9EF}"/>
                  </a:ext>
                </a:extLst>
              </p:cNvPr>
              <p:cNvGrpSpPr>
                <a:grpSpLocks/>
              </p:cNvGrpSpPr>
              <p:nvPr/>
            </p:nvGrpSpPr>
            <p:grpSpPr bwMode="auto">
              <a:xfrm>
                <a:off x="2610" y="1606"/>
                <a:ext cx="526" cy="154"/>
                <a:chOff x="3260" y="1508"/>
                <a:chExt cx="526" cy="154"/>
              </a:xfrm>
            </p:grpSpPr>
            <p:sp>
              <p:nvSpPr>
                <p:cNvPr id="416" name="Freeform 82">
                  <a:extLst>
                    <a:ext uri="{FF2B5EF4-FFF2-40B4-BE49-F238E27FC236}">
                      <a16:creationId xmlns:a16="http://schemas.microsoft.com/office/drawing/2014/main" id="{E6468A7E-32AA-4E9C-9B22-83489F2ADA23}"/>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 name="Freeform 83">
                  <a:extLst>
                    <a:ext uri="{FF2B5EF4-FFF2-40B4-BE49-F238E27FC236}">
                      <a16:creationId xmlns:a16="http://schemas.microsoft.com/office/drawing/2014/main" id="{D7C2B99C-E1B9-4A0A-A86E-781B45B96D32}"/>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10" name="Group 84">
                <a:extLst>
                  <a:ext uri="{FF2B5EF4-FFF2-40B4-BE49-F238E27FC236}">
                    <a16:creationId xmlns:a16="http://schemas.microsoft.com/office/drawing/2014/main" id="{1DBDC100-7157-47B2-BB3C-C183E5CFD7CE}"/>
                  </a:ext>
                </a:extLst>
              </p:cNvPr>
              <p:cNvGrpSpPr>
                <a:grpSpLocks/>
              </p:cNvGrpSpPr>
              <p:nvPr/>
            </p:nvGrpSpPr>
            <p:grpSpPr bwMode="auto">
              <a:xfrm>
                <a:off x="2610" y="1618"/>
                <a:ext cx="526" cy="154"/>
                <a:chOff x="3260" y="1508"/>
                <a:chExt cx="526" cy="154"/>
              </a:xfrm>
            </p:grpSpPr>
            <p:sp>
              <p:nvSpPr>
                <p:cNvPr id="414" name="Freeform 85">
                  <a:extLst>
                    <a:ext uri="{FF2B5EF4-FFF2-40B4-BE49-F238E27FC236}">
                      <a16:creationId xmlns:a16="http://schemas.microsoft.com/office/drawing/2014/main" id="{F175C4F0-5360-4846-A47E-643C3335DA62}"/>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 name="Freeform 86">
                  <a:extLst>
                    <a:ext uri="{FF2B5EF4-FFF2-40B4-BE49-F238E27FC236}">
                      <a16:creationId xmlns:a16="http://schemas.microsoft.com/office/drawing/2014/main" id="{F7C10E14-A61A-4A80-B12D-18DD76EA51AB}"/>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11" name="Group 87">
                <a:extLst>
                  <a:ext uri="{FF2B5EF4-FFF2-40B4-BE49-F238E27FC236}">
                    <a16:creationId xmlns:a16="http://schemas.microsoft.com/office/drawing/2014/main" id="{DC2734E8-D5E8-4F7B-B6EF-66D83A85EA58}"/>
                  </a:ext>
                </a:extLst>
              </p:cNvPr>
              <p:cNvGrpSpPr>
                <a:grpSpLocks/>
              </p:cNvGrpSpPr>
              <p:nvPr/>
            </p:nvGrpSpPr>
            <p:grpSpPr bwMode="auto">
              <a:xfrm>
                <a:off x="2611" y="1533"/>
                <a:ext cx="526" cy="154"/>
                <a:chOff x="3260" y="1508"/>
                <a:chExt cx="526" cy="154"/>
              </a:xfrm>
            </p:grpSpPr>
            <p:sp>
              <p:nvSpPr>
                <p:cNvPr id="412" name="Freeform 88">
                  <a:extLst>
                    <a:ext uri="{FF2B5EF4-FFF2-40B4-BE49-F238E27FC236}">
                      <a16:creationId xmlns:a16="http://schemas.microsoft.com/office/drawing/2014/main" id="{167BC5CB-4282-40E8-B410-093D214FDD6A}"/>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 name="Freeform 89">
                  <a:extLst>
                    <a:ext uri="{FF2B5EF4-FFF2-40B4-BE49-F238E27FC236}">
                      <a16:creationId xmlns:a16="http://schemas.microsoft.com/office/drawing/2014/main" id="{B96C74E7-8E89-47DD-9041-93C3903DD168}"/>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63" name="Group 90">
              <a:extLst>
                <a:ext uri="{FF2B5EF4-FFF2-40B4-BE49-F238E27FC236}">
                  <a16:creationId xmlns:a16="http://schemas.microsoft.com/office/drawing/2014/main" id="{7D2C1B33-0154-4790-B9AF-CEA96AD0AD2F}"/>
                </a:ext>
              </a:extLst>
            </p:cNvPr>
            <p:cNvGrpSpPr>
              <a:grpSpLocks/>
            </p:cNvGrpSpPr>
            <p:nvPr/>
          </p:nvGrpSpPr>
          <p:grpSpPr bwMode="auto">
            <a:xfrm>
              <a:off x="2833" y="2264"/>
              <a:ext cx="573" cy="260"/>
              <a:chOff x="2615" y="2264"/>
              <a:chExt cx="529" cy="260"/>
            </a:xfrm>
          </p:grpSpPr>
          <p:grpSp>
            <p:nvGrpSpPr>
              <p:cNvPr id="361" name="Group 91">
                <a:extLst>
                  <a:ext uri="{FF2B5EF4-FFF2-40B4-BE49-F238E27FC236}">
                    <a16:creationId xmlns:a16="http://schemas.microsoft.com/office/drawing/2014/main" id="{2C91EB18-583D-47FC-B51A-D809678ABE67}"/>
                  </a:ext>
                </a:extLst>
              </p:cNvPr>
              <p:cNvGrpSpPr>
                <a:grpSpLocks/>
              </p:cNvGrpSpPr>
              <p:nvPr/>
            </p:nvGrpSpPr>
            <p:grpSpPr bwMode="auto">
              <a:xfrm>
                <a:off x="2615" y="2264"/>
                <a:ext cx="528" cy="260"/>
                <a:chOff x="4263" y="1632"/>
                <a:chExt cx="528" cy="260"/>
              </a:xfrm>
            </p:grpSpPr>
            <p:sp>
              <p:nvSpPr>
                <p:cNvPr id="392" name="Line 92">
                  <a:extLst>
                    <a:ext uri="{FF2B5EF4-FFF2-40B4-BE49-F238E27FC236}">
                      <a16:creationId xmlns:a16="http://schemas.microsoft.com/office/drawing/2014/main" id="{B8DA627A-1446-4F35-9C99-CA2AB0AE4D77}"/>
                    </a:ext>
                  </a:extLst>
                </p:cNvPr>
                <p:cNvSpPr>
                  <a:spLocks noChangeShapeType="1"/>
                </p:cNvSpPr>
                <p:nvPr/>
              </p:nvSpPr>
              <p:spPr bwMode="auto">
                <a:xfrm>
                  <a:off x="4263" y="178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3" name="Line 93">
                  <a:extLst>
                    <a:ext uri="{FF2B5EF4-FFF2-40B4-BE49-F238E27FC236}">
                      <a16:creationId xmlns:a16="http://schemas.microsoft.com/office/drawing/2014/main" id="{4E9771BA-0532-46DD-A2F8-C12009DAB95A}"/>
                    </a:ext>
                  </a:extLst>
                </p:cNvPr>
                <p:cNvSpPr>
                  <a:spLocks noChangeShapeType="1"/>
                </p:cNvSpPr>
                <p:nvPr/>
              </p:nvSpPr>
              <p:spPr bwMode="auto">
                <a:xfrm>
                  <a:off x="4647" y="178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4" name="Line 94">
                  <a:extLst>
                    <a:ext uri="{FF2B5EF4-FFF2-40B4-BE49-F238E27FC236}">
                      <a16:creationId xmlns:a16="http://schemas.microsoft.com/office/drawing/2014/main" id="{0A455241-C3DB-4065-AA20-9634F2593295}"/>
                    </a:ext>
                  </a:extLst>
                </p:cNvPr>
                <p:cNvSpPr>
                  <a:spLocks noChangeShapeType="1"/>
                </p:cNvSpPr>
                <p:nvPr/>
              </p:nvSpPr>
              <p:spPr bwMode="auto">
                <a:xfrm>
                  <a:off x="4791" y="164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5" name="Freeform 95">
                  <a:extLst>
                    <a:ext uri="{FF2B5EF4-FFF2-40B4-BE49-F238E27FC236}">
                      <a16:creationId xmlns:a16="http://schemas.microsoft.com/office/drawing/2014/main" id="{95422FA6-638D-4D35-8B0D-75E5B2F9FFF0}"/>
                    </a:ext>
                  </a:extLst>
                </p:cNvPr>
                <p:cNvSpPr>
                  <a:spLocks/>
                </p:cNvSpPr>
                <p:nvPr/>
              </p:nvSpPr>
              <p:spPr bwMode="auto">
                <a:xfrm>
                  <a:off x="4263" y="1642"/>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6" name="Freeform 96">
                  <a:extLst>
                    <a:ext uri="{FF2B5EF4-FFF2-40B4-BE49-F238E27FC236}">
                      <a16:creationId xmlns:a16="http://schemas.microsoft.com/office/drawing/2014/main" id="{BCA37C63-345B-4486-BF3B-5A4104602C59}"/>
                    </a:ext>
                  </a:extLst>
                </p:cNvPr>
                <p:cNvSpPr>
                  <a:spLocks/>
                </p:cNvSpPr>
                <p:nvPr/>
              </p:nvSpPr>
              <p:spPr bwMode="auto">
                <a:xfrm>
                  <a:off x="4645" y="1642"/>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7" name="Freeform 97">
                  <a:extLst>
                    <a:ext uri="{FF2B5EF4-FFF2-40B4-BE49-F238E27FC236}">
                      <a16:creationId xmlns:a16="http://schemas.microsoft.com/office/drawing/2014/main" id="{29D5D6E9-66A1-44C0-A468-946A8FD48063}"/>
                    </a:ext>
                  </a:extLst>
                </p:cNvPr>
                <p:cNvSpPr>
                  <a:spLocks/>
                </p:cNvSpPr>
                <p:nvPr/>
              </p:nvSpPr>
              <p:spPr bwMode="auto">
                <a:xfrm>
                  <a:off x="4645" y="173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8" name="Freeform 98">
                  <a:extLst>
                    <a:ext uri="{FF2B5EF4-FFF2-40B4-BE49-F238E27FC236}">
                      <a16:creationId xmlns:a16="http://schemas.microsoft.com/office/drawing/2014/main" id="{9E19962E-81F2-4E9C-A49E-E8B59B11F4B8}"/>
                    </a:ext>
                  </a:extLst>
                </p:cNvPr>
                <p:cNvSpPr>
                  <a:spLocks/>
                </p:cNvSpPr>
                <p:nvPr/>
              </p:nvSpPr>
              <p:spPr bwMode="auto">
                <a:xfrm>
                  <a:off x="4263" y="1776"/>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 name="Freeform 99">
                  <a:extLst>
                    <a:ext uri="{FF2B5EF4-FFF2-40B4-BE49-F238E27FC236}">
                      <a16:creationId xmlns:a16="http://schemas.microsoft.com/office/drawing/2014/main" id="{3687A954-C5D5-483A-AFE0-45A77464F9E1}"/>
                    </a:ext>
                  </a:extLst>
                </p:cNvPr>
                <p:cNvSpPr>
                  <a:spLocks/>
                </p:cNvSpPr>
                <p:nvPr/>
              </p:nvSpPr>
              <p:spPr bwMode="auto">
                <a:xfrm>
                  <a:off x="4263" y="187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0" name="Freeform 100">
                  <a:extLst>
                    <a:ext uri="{FF2B5EF4-FFF2-40B4-BE49-F238E27FC236}">
                      <a16:creationId xmlns:a16="http://schemas.microsoft.com/office/drawing/2014/main" id="{CA51807A-3DC7-4313-AEDA-6D3274BE4394}"/>
                    </a:ext>
                  </a:extLst>
                </p:cNvPr>
                <p:cNvSpPr>
                  <a:spLocks/>
                </p:cNvSpPr>
                <p:nvPr/>
              </p:nvSpPr>
              <p:spPr bwMode="auto">
                <a:xfrm>
                  <a:off x="4407" y="163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2" name="Group 101">
                <a:extLst>
                  <a:ext uri="{FF2B5EF4-FFF2-40B4-BE49-F238E27FC236}">
                    <a16:creationId xmlns:a16="http://schemas.microsoft.com/office/drawing/2014/main" id="{6BF4524E-FC16-46CD-9DFE-7108CAD66751}"/>
                  </a:ext>
                </a:extLst>
              </p:cNvPr>
              <p:cNvGrpSpPr>
                <a:grpSpLocks/>
              </p:cNvGrpSpPr>
              <p:nvPr/>
            </p:nvGrpSpPr>
            <p:grpSpPr bwMode="auto">
              <a:xfrm>
                <a:off x="2618" y="2288"/>
                <a:ext cx="526" cy="154"/>
                <a:chOff x="3260" y="1508"/>
                <a:chExt cx="526" cy="154"/>
              </a:xfrm>
            </p:grpSpPr>
            <p:sp>
              <p:nvSpPr>
                <p:cNvPr id="390" name="Freeform 102">
                  <a:extLst>
                    <a:ext uri="{FF2B5EF4-FFF2-40B4-BE49-F238E27FC236}">
                      <a16:creationId xmlns:a16="http://schemas.microsoft.com/office/drawing/2014/main" id="{D91A9F59-1C99-4973-95A3-03CABC56AEA8}"/>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1" name="Freeform 103">
                  <a:extLst>
                    <a:ext uri="{FF2B5EF4-FFF2-40B4-BE49-F238E27FC236}">
                      <a16:creationId xmlns:a16="http://schemas.microsoft.com/office/drawing/2014/main" id="{5F3E19B2-7E11-45C2-8817-E6CCE62A9510}"/>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3" name="Group 104">
                <a:extLst>
                  <a:ext uri="{FF2B5EF4-FFF2-40B4-BE49-F238E27FC236}">
                    <a16:creationId xmlns:a16="http://schemas.microsoft.com/office/drawing/2014/main" id="{D5924B74-36F7-45DD-AD3E-CC0E97CFDC73}"/>
                  </a:ext>
                </a:extLst>
              </p:cNvPr>
              <p:cNvGrpSpPr>
                <a:grpSpLocks/>
              </p:cNvGrpSpPr>
              <p:nvPr/>
            </p:nvGrpSpPr>
            <p:grpSpPr bwMode="auto">
              <a:xfrm>
                <a:off x="2618" y="2297"/>
                <a:ext cx="526" cy="154"/>
                <a:chOff x="3260" y="1508"/>
                <a:chExt cx="526" cy="154"/>
              </a:xfrm>
            </p:grpSpPr>
            <p:sp>
              <p:nvSpPr>
                <p:cNvPr id="388" name="Freeform 105">
                  <a:extLst>
                    <a:ext uri="{FF2B5EF4-FFF2-40B4-BE49-F238E27FC236}">
                      <a16:creationId xmlns:a16="http://schemas.microsoft.com/office/drawing/2014/main" id="{1AA58584-B883-489F-B141-FCA515F38929}"/>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 name="Freeform 106">
                  <a:extLst>
                    <a:ext uri="{FF2B5EF4-FFF2-40B4-BE49-F238E27FC236}">
                      <a16:creationId xmlns:a16="http://schemas.microsoft.com/office/drawing/2014/main" id="{F6EA12B1-5D45-43D0-B605-C5DF52B7CC4B}"/>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4" name="Group 107">
                <a:extLst>
                  <a:ext uri="{FF2B5EF4-FFF2-40B4-BE49-F238E27FC236}">
                    <a16:creationId xmlns:a16="http://schemas.microsoft.com/office/drawing/2014/main" id="{7C724E58-7D87-48B6-95F0-60DF52209F2B}"/>
                  </a:ext>
                </a:extLst>
              </p:cNvPr>
              <p:cNvGrpSpPr>
                <a:grpSpLocks/>
              </p:cNvGrpSpPr>
              <p:nvPr/>
            </p:nvGrpSpPr>
            <p:grpSpPr bwMode="auto">
              <a:xfrm>
                <a:off x="2618" y="2307"/>
                <a:ext cx="526" cy="154"/>
                <a:chOff x="3260" y="1508"/>
                <a:chExt cx="526" cy="154"/>
              </a:xfrm>
            </p:grpSpPr>
            <p:sp>
              <p:nvSpPr>
                <p:cNvPr id="386" name="Freeform 108">
                  <a:extLst>
                    <a:ext uri="{FF2B5EF4-FFF2-40B4-BE49-F238E27FC236}">
                      <a16:creationId xmlns:a16="http://schemas.microsoft.com/office/drawing/2014/main" id="{9D5639DE-64FC-4AA5-BC4F-85A35980D5AA}"/>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7" name="Freeform 109">
                  <a:extLst>
                    <a:ext uri="{FF2B5EF4-FFF2-40B4-BE49-F238E27FC236}">
                      <a16:creationId xmlns:a16="http://schemas.microsoft.com/office/drawing/2014/main" id="{C8C0A757-3963-4E15-8B94-57728DE08DBA}"/>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5" name="Group 110">
                <a:extLst>
                  <a:ext uri="{FF2B5EF4-FFF2-40B4-BE49-F238E27FC236}">
                    <a16:creationId xmlns:a16="http://schemas.microsoft.com/office/drawing/2014/main" id="{345DA7F0-154D-423C-A1A5-9504CF063F8B}"/>
                  </a:ext>
                </a:extLst>
              </p:cNvPr>
              <p:cNvGrpSpPr>
                <a:grpSpLocks/>
              </p:cNvGrpSpPr>
              <p:nvPr/>
            </p:nvGrpSpPr>
            <p:grpSpPr bwMode="auto">
              <a:xfrm>
                <a:off x="2618" y="2315"/>
                <a:ext cx="526" cy="154"/>
                <a:chOff x="3260" y="1508"/>
                <a:chExt cx="526" cy="154"/>
              </a:xfrm>
            </p:grpSpPr>
            <p:sp>
              <p:nvSpPr>
                <p:cNvPr id="384" name="Freeform 111">
                  <a:extLst>
                    <a:ext uri="{FF2B5EF4-FFF2-40B4-BE49-F238E27FC236}">
                      <a16:creationId xmlns:a16="http://schemas.microsoft.com/office/drawing/2014/main" id="{8E050E21-967B-42B7-9DE0-0D3126303EFC}"/>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5" name="Freeform 112">
                  <a:extLst>
                    <a:ext uri="{FF2B5EF4-FFF2-40B4-BE49-F238E27FC236}">
                      <a16:creationId xmlns:a16="http://schemas.microsoft.com/office/drawing/2014/main" id="{3F829BCD-B7C9-49A0-8EE2-2DDB223F296E}"/>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6" name="Group 113">
                <a:extLst>
                  <a:ext uri="{FF2B5EF4-FFF2-40B4-BE49-F238E27FC236}">
                    <a16:creationId xmlns:a16="http://schemas.microsoft.com/office/drawing/2014/main" id="{E5AD8BC8-5C17-40FC-9413-7440C926263C}"/>
                  </a:ext>
                </a:extLst>
              </p:cNvPr>
              <p:cNvGrpSpPr>
                <a:grpSpLocks/>
              </p:cNvGrpSpPr>
              <p:nvPr/>
            </p:nvGrpSpPr>
            <p:grpSpPr bwMode="auto">
              <a:xfrm>
                <a:off x="2618" y="2324"/>
                <a:ext cx="526" cy="154"/>
                <a:chOff x="3260" y="1508"/>
                <a:chExt cx="526" cy="154"/>
              </a:xfrm>
            </p:grpSpPr>
            <p:sp>
              <p:nvSpPr>
                <p:cNvPr id="382" name="Freeform 114">
                  <a:extLst>
                    <a:ext uri="{FF2B5EF4-FFF2-40B4-BE49-F238E27FC236}">
                      <a16:creationId xmlns:a16="http://schemas.microsoft.com/office/drawing/2014/main" id="{D97ADE55-AF9C-48ED-A0E5-09B2BE8176CF}"/>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3" name="Freeform 115">
                  <a:extLst>
                    <a:ext uri="{FF2B5EF4-FFF2-40B4-BE49-F238E27FC236}">
                      <a16:creationId xmlns:a16="http://schemas.microsoft.com/office/drawing/2014/main" id="{F2A4C2C6-61E6-4353-944F-2ECD06EB9DED}"/>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7" name="Group 116">
                <a:extLst>
                  <a:ext uri="{FF2B5EF4-FFF2-40B4-BE49-F238E27FC236}">
                    <a16:creationId xmlns:a16="http://schemas.microsoft.com/office/drawing/2014/main" id="{1CC6C330-1661-44B4-86CA-507BB58AFBF2}"/>
                  </a:ext>
                </a:extLst>
              </p:cNvPr>
              <p:cNvGrpSpPr>
                <a:grpSpLocks/>
              </p:cNvGrpSpPr>
              <p:nvPr/>
            </p:nvGrpSpPr>
            <p:grpSpPr bwMode="auto">
              <a:xfrm>
                <a:off x="2617" y="2333"/>
                <a:ext cx="526" cy="154"/>
                <a:chOff x="3260" y="1508"/>
                <a:chExt cx="526" cy="154"/>
              </a:xfrm>
            </p:grpSpPr>
            <p:sp>
              <p:nvSpPr>
                <p:cNvPr id="380" name="Freeform 117">
                  <a:extLst>
                    <a:ext uri="{FF2B5EF4-FFF2-40B4-BE49-F238E27FC236}">
                      <a16:creationId xmlns:a16="http://schemas.microsoft.com/office/drawing/2014/main" id="{B7ED5267-DF04-42DC-8A8D-FD1316883447}"/>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 name="Freeform 118">
                  <a:extLst>
                    <a:ext uri="{FF2B5EF4-FFF2-40B4-BE49-F238E27FC236}">
                      <a16:creationId xmlns:a16="http://schemas.microsoft.com/office/drawing/2014/main" id="{055049B1-6BAF-44B0-B37F-43CA11D5AFE5}"/>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8" name="Group 119">
                <a:extLst>
                  <a:ext uri="{FF2B5EF4-FFF2-40B4-BE49-F238E27FC236}">
                    <a16:creationId xmlns:a16="http://schemas.microsoft.com/office/drawing/2014/main" id="{17DD75D1-0737-475A-89B0-C0F9D66A9117}"/>
                  </a:ext>
                </a:extLst>
              </p:cNvPr>
              <p:cNvGrpSpPr>
                <a:grpSpLocks/>
              </p:cNvGrpSpPr>
              <p:nvPr/>
            </p:nvGrpSpPr>
            <p:grpSpPr bwMode="auto">
              <a:xfrm>
                <a:off x="2617" y="2343"/>
                <a:ext cx="526" cy="154"/>
                <a:chOff x="3260" y="1508"/>
                <a:chExt cx="526" cy="154"/>
              </a:xfrm>
            </p:grpSpPr>
            <p:sp>
              <p:nvSpPr>
                <p:cNvPr id="378" name="Freeform 120">
                  <a:extLst>
                    <a:ext uri="{FF2B5EF4-FFF2-40B4-BE49-F238E27FC236}">
                      <a16:creationId xmlns:a16="http://schemas.microsoft.com/office/drawing/2014/main" id="{E5A421EE-A7C1-4B4E-96AB-3FEDDC73633B}"/>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 name="Freeform 121">
                  <a:extLst>
                    <a:ext uri="{FF2B5EF4-FFF2-40B4-BE49-F238E27FC236}">
                      <a16:creationId xmlns:a16="http://schemas.microsoft.com/office/drawing/2014/main" id="{A245831A-895C-46C5-B597-91A40AEEF1A3}"/>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69" name="Group 122">
                <a:extLst>
                  <a:ext uri="{FF2B5EF4-FFF2-40B4-BE49-F238E27FC236}">
                    <a16:creationId xmlns:a16="http://schemas.microsoft.com/office/drawing/2014/main" id="{03618CCB-5340-4075-AF28-5CE3B6DAC93B}"/>
                  </a:ext>
                </a:extLst>
              </p:cNvPr>
              <p:cNvGrpSpPr>
                <a:grpSpLocks/>
              </p:cNvGrpSpPr>
              <p:nvPr/>
            </p:nvGrpSpPr>
            <p:grpSpPr bwMode="auto">
              <a:xfrm>
                <a:off x="2617" y="2353"/>
                <a:ext cx="526" cy="154"/>
                <a:chOff x="3260" y="1508"/>
                <a:chExt cx="526" cy="154"/>
              </a:xfrm>
            </p:grpSpPr>
            <p:sp>
              <p:nvSpPr>
                <p:cNvPr id="376" name="Freeform 123">
                  <a:extLst>
                    <a:ext uri="{FF2B5EF4-FFF2-40B4-BE49-F238E27FC236}">
                      <a16:creationId xmlns:a16="http://schemas.microsoft.com/office/drawing/2014/main" id="{6D81E1F7-64F1-40D4-B29E-4363E6F67D8A}"/>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 name="Freeform 124">
                  <a:extLst>
                    <a:ext uri="{FF2B5EF4-FFF2-40B4-BE49-F238E27FC236}">
                      <a16:creationId xmlns:a16="http://schemas.microsoft.com/office/drawing/2014/main" id="{DF462962-8C98-4D93-AD02-15EDB3778882}"/>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70" name="Group 125">
                <a:extLst>
                  <a:ext uri="{FF2B5EF4-FFF2-40B4-BE49-F238E27FC236}">
                    <a16:creationId xmlns:a16="http://schemas.microsoft.com/office/drawing/2014/main" id="{10AB2EA6-7792-4F8A-AE95-D6E0DDF31835}"/>
                  </a:ext>
                </a:extLst>
              </p:cNvPr>
              <p:cNvGrpSpPr>
                <a:grpSpLocks/>
              </p:cNvGrpSpPr>
              <p:nvPr/>
            </p:nvGrpSpPr>
            <p:grpSpPr bwMode="auto">
              <a:xfrm>
                <a:off x="2617" y="2365"/>
                <a:ext cx="526" cy="154"/>
                <a:chOff x="3260" y="1508"/>
                <a:chExt cx="526" cy="154"/>
              </a:xfrm>
            </p:grpSpPr>
            <p:sp>
              <p:nvSpPr>
                <p:cNvPr id="374" name="Freeform 126">
                  <a:extLst>
                    <a:ext uri="{FF2B5EF4-FFF2-40B4-BE49-F238E27FC236}">
                      <a16:creationId xmlns:a16="http://schemas.microsoft.com/office/drawing/2014/main" id="{55101741-CC39-4F5A-91B1-2EE27B937E44}"/>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5" name="Freeform 127">
                  <a:extLst>
                    <a:ext uri="{FF2B5EF4-FFF2-40B4-BE49-F238E27FC236}">
                      <a16:creationId xmlns:a16="http://schemas.microsoft.com/office/drawing/2014/main" id="{32BAD4A0-7F5F-48D9-831B-24E1E365C998}"/>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71" name="Group 128">
                <a:extLst>
                  <a:ext uri="{FF2B5EF4-FFF2-40B4-BE49-F238E27FC236}">
                    <a16:creationId xmlns:a16="http://schemas.microsoft.com/office/drawing/2014/main" id="{CA2E3F14-A9C2-4579-AF5E-013043D5FD7E}"/>
                  </a:ext>
                </a:extLst>
              </p:cNvPr>
              <p:cNvGrpSpPr>
                <a:grpSpLocks/>
              </p:cNvGrpSpPr>
              <p:nvPr/>
            </p:nvGrpSpPr>
            <p:grpSpPr bwMode="auto">
              <a:xfrm>
                <a:off x="2618" y="2280"/>
                <a:ext cx="526" cy="154"/>
                <a:chOff x="3260" y="1508"/>
                <a:chExt cx="526" cy="154"/>
              </a:xfrm>
            </p:grpSpPr>
            <p:sp>
              <p:nvSpPr>
                <p:cNvPr id="372" name="Freeform 129">
                  <a:extLst>
                    <a:ext uri="{FF2B5EF4-FFF2-40B4-BE49-F238E27FC236}">
                      <a16:creationId xmlns:a16="http://schemas.microsoft.com/office/drawing/2014/main" id="{ADD2ED74-D66F-4A17-9A77-ECAC971021BE}"/>
                    </a:ext>
                  </a:extLst>
                </p:cNvPr>
                <p:cNvSpPr>
                  <a:spLocks/>
                </p:cNvSpPr>
                <p:nvPr/>
              </p:nvSpPr>
              <p:spPr bwMode="auto">
                <a:xfrm>
                  <a:off x="3642" y="1508"/>
                  <a:ext cx="144" cy="144"/>
                </a:xfrm>
                <a:custGeom>
                  <a:avLst/>
                  <a:gdLst>
                    <a:gd name="T0" fmla="*/ 0 w 142"/>
                    <a:gd name="T1" fmla="*/ 144 h 144"/>
                    <a:gd name="T2" fmla="*/ 48 w 142"/>
                    <a:gd name="T3" fmla="*/ 111 h 144"/>
                    <a:gd name="T4" fmla="*/ 79 w 142"/>
                    <a:gd name="T5" fmla="*/ 46 h 144"/>
                    <a:gd name="T6" fmla="*/ 142 w 142"/>
                    <a:gd name="T7" fmla="*/ 0 h 144"/>
                  </a:gdLst>
                  <a:ahLst/>
                  <a:cxnLst>
                    <a:cxn ang="0">
                      <a:pos x="T0" y="T1"/>
                    </a:cxn>
                    <a:cxn ang="0">
                      <a:pos x="T2" y="T3"/>
                    </a:cxn>
                    <a:cxn ang="0">
                      <a:pos x="T4" y="T5"/>
                    </a:cxn>
                    <a:cxn ang="0">
                      <a:pos x="T6" y="T7"/>
                    </a:cxn>
                  </a:cxnLst>
                  <a:rect l="0" t="0" r="r" b="b"/>
                  <a:pathLst>
                    <a:path w="142" h="144">
                      <a:moveTo>
                        <a:pt x="0" y="144"/>
                      </a:moveTo>
                      <a:cubicBezTo>
                        <a:pt x="17" y="135"/>
                        <a:pt x="35" y="127"/>
                        <a:pt x="48" y="111"/>
                      </a:cubicBezTo>
                      <a:cubicBezTo>
                        <a:pt x="61" y="95"/>
                        <a:pt x="63" y="65"/>
                        <a:pt x="79" y="46"/>
                      </a:cubicBezTo>
                      <a:cubicBezTo>
                        <a:pt x="95" y="27"/>
                        <a:pt x="119" y="14"/>
                        <a:pt x="14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3" name="Freeform 130">
                  <a:extLst>
                    <a:ext uri="{FF2B5EF4-FFF2-40B4-BE49-F238E27FC236}">
                      <a16:creationId xmlns:a16="http://schemas.microsoft.com/office/drawing/2014/main" id="{0D84792D-579B-4523-A817-129A2544D4A8}"/>
                    </a:ext>
                  </a:extLst>
                </p:cNvPr>
                <p:cNvSpPr>
                  <a:spLocks/>
                </p:cNvSpPr>
                <p:nvPr/>
              </p:nvSpPr>
              <p:spPr bwMode="auto">
                <a:xfrm>
                  <a:off x="3260" y="1642"/>
                  <a:ext cx="383" cy="20"/>
                </a:xfrm>
                <a:custGeom>
                  <a:avLst/>
                  <a:gdLst>
                    <a:gd name="T0" fmla="*/ 0 w 383"/>
                    <a:gd name="T1" fmla="*/ 9 h 20"/>
                    <a:gd name="T2" fmla="*/ 111 w 383"/>
                    <a:gd name="T3" fmla="*/ 1 h 20"/>
                    <a:gd name="T4" fmla="*/ 228 w 383"/>
                    <a:gd name="T5" fmla="*/ 18 h 20"/>
                    <a:gd name="T6" fmla="*/ 383 w 383"/>
                    <a:gd name="T7" fmla="*/ 10 h 20"/>
                  </a:gdLst>
                  <a:ahLst/>
                  <a:cxnLst>
                    <a:cxn ang="0">
                      <a:pos x="T0" y="T1"/>
                    </a:cxn>
                    <a:cxn ang="0">
                      <a:pos x="T2" y="T3"/>
                    </a:cxn>
                    <a:cxn ang="0">
                      <a:pos x="T4" y="T5"/>
                    </a:cxn>
                    <a:cxn ang="0">
                      <a:pos x="T6" y="T7"/>
                    </a:cxn>
                  </a:cxnLst>
                  <a:rect l="0" t="0" r="r" b="b"/>
                  <a:pathLst>
                    <a:path w="383" h="20">
                      <a:moveTo>
                        <a:pt x="0" y="9"/>
                      </a:moveTo>
                      <a:cubicBezTo>
                        <a:pt x="36" y="4"/>
                        <a:pt x="73" y="0"/>
                        <a:pt x="111" y="1"/>
                      </a:cubicBezTo>
                      <a:cubicBezTo>
                        <a:pt x="149" y="2"/>
                        <a:pt x="183" y="16"/>
                        <a:pt x="228" y="18"/>
                      </a:cubicBezTo>
                      <a:cubicBezTo>
                        <a:pt x="273" y="20"/>
                        <a:pt x="359" y="3"/>
                        <a:pt x="383" y="1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64" name="Group 131">
              <a:extLst>
                <a:ext uri="{FF2B5EF4-FFF2-40B4-BE49-F238E27FC236}">
                  <a16:creationId xmlns:a16="http://schemas.microsoft.com/office/drawing/2014/main" id="{E2DC3860-A76F-4043-A38A-4C54DB223CF9}"/>
                </a:ext>
              </a:extLst>
            </p:cNvPr>
            <p:cNvGrpSpPr>
              <a:grpSpLocks/>
            </p:cNvGrpSpPr>
            <p:nvPr/>
          </p:nvGrpSpPr>
          <p:grpSpPr bwMode="auto">
            <a:xfrm>
              <a:off x="2837" y="2915"/>
              <a:ext cx="572" cy="240"/>
              <a:chOff x="2619" y="2915"/>
              <a:chExt cx="528" cy="240"/>
            </a:xfrm>
          </p:grpSpPr>
          <p:grpSp>
            <p:nvGrpSpPr>
              <p:cNvPr id="305" name="Group 132">
                <a:extLst>
                  <a:ext uri="{FF2B5EF4-FFF2-40B4-BE49-F238E27FC236}">
                    <a16:creationId xmlns:a16="http://schemas.microsoft.com/office/drawing/2014/main" id="{DB15A2E1-A257-4A74-9BCA-7B4725609169}"/>
                  </a:ext>
                </a:extLst>
              </p:cNvPr>
              <p:cNvGrpSpPr>
                <a:grpSpLocks/>
              </p:cNvGrpSpPr>
              <p:nvPr/>
            </p:nvGrpSpPr>
            <p:grpSpPr bwMode="auto">
              <a:xfrm>
                <a:off x="2619" y="2915"/>
                <a:ext cx="528" cy="240"/>
                <a:chOff x="2619" y="2915"/>
                <a:chExt cx="528" cy="240"/>
              </a:xfrm>
            </p:grpSpPr>
            <p:sp>
              <p:nvSpPr>
                <p:cNvPr id="352" name="Line 133">
                  <a:extLst>
                    <a:ext uri="{FF2B5EF4-FFF2-40B4-BE49-F238E27FC236}">
                      <a16:creationId xmlns:a16="http://schemas.microsoft.com/office/drawing/2014/main" id="{639FF67C-A20E-4B54-9894-877E24544F87}"/>
                    </a:ext>
                  </a:extLst>
                </p:cNvPr>
                <p:cNvSpPr>
                  <a:spLocks noChangeShapeType="1"/>
                </p:cNvSpPr>
                <p:nvPr/>
              </p:nvSpPr>
              <p:spPr bwMode="auto">
                <a:xfrm flipV="1">
                  <a:off x="2619" y="2915"/>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3" name="Line 134">
                  <a:extLst>
                    <a:ext uri="{FF2B5EF4-FFF2-40B4-BE49-F238E27FC236}">
                      <a16:creationId xmlns:a16="http://schemas.microsoft.com/office/drawing/2014/main" id="{120C6C48-8EB1-4243-B61D-BA45DA7983C0}"/>
                    </a:ext>
                  </a:extLst>
                </p:cNvPr>
                <p:cNvSpPr>
                  <a:spLocks noChangeShapeType="1"/>
                </p:cNvSpPr>
                <p:nvPr/>
              </p:nvSpPr>
              <p:spPr bwMode="auto">
                <a:xfrm flipV="1">
                  <a:off x="3003" y="2915"/>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4" name="Line 135">
                  <a:extLst>
                    <a:ext uri="{FF2B5EF4-FFF2-40B4-BE49-F238E27FC236}">
                      <a16:creationId xmlns:a16="http://schemas.microsoft.com/office/drawing/2014/main" id="{2B2EAA70-1FCE-4735-BAD8-BE7222449CA9}"/>
                    </a:ext>
                  </a:extLst>
                </p:cNvPr>
                <p:cNvSpPr>
                  <a:spLocks noChangeShapeType="1"/>
                </p:cNvSpPr>
                <p:nvPr/>
              </p:nvSpPr>
              <p:spPr bwMode="auto">
                <a:xfrm>
                  <a:off x="2763" y="291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5" name="Line 136">
                  <a:extLst>
                    <a:ext uri="{FF2B5EF4-FFF2-40B4-BE49-F238E27FC236}">
                      <a16:creationId xmlns:a16="http://schemas.microsoft.com/office/drawing/2014/main" id="{80B5395D-8516-4848-BFAE-FDCD235EDD59}"/>
                    </a:ext>
                  </a:extLst>
                </p:cNvPr>
                <p:cNvSpPr>
                  <a:spLocks noChangeShapeType="1"/>
                </p:cNvSpPr>
                <p:nvPr/>
              </p:nvSpPr>
              <p:spPr bwMode="auto">
                <a:xfrm>
                  <a:off x="2619" y="305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6" name="Line 137">
                  <a:extLst>
                    <a:ext uri="{FF2B5EF4-FFF2-40B4-BE49-F238E27FC236}">
                      <a16:creationId xmlns:a16="http://schemas.microsoft.com/office/drawing/2014/main" id="{EFA49F02-408E-48EC-B92E-C6AF7587786D}"/>
                    </a:ext>
                  </a:extLst>
                </p:cNvPr>
                <p:cNvSpPr>
                  <a:spLocks noChangeShapeType="1"/>
                </p:cNvSpPr>
                <p:nvPr/>
              </p:nvSpPr>
              <p:spPr bwMode="auto">
                <a:xfrm flipV="1">
                  <a:off x="3003" y="3011"/>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7" name="Line 138">
                  <a:extLst>
                    <a:ext uri="{FF2B5EF4-FFF2-40B4-BE49-F238E27FC236}">
                      <a16:creationId xmlns:a16="http://schemas.microsoft.com/office/drawing/2014/main" id="{5E60225F-FB50-4986-9E16-8A8FB4660B8B}"/>
                    </a:ext>
                  </a:extLst>
                </p:cNvPr>
                <p:cNvSpPr>
                  <a:spLocks noChangeShapeType="1"/>
                </p:cNvSpPr>
                <p:nvPr/>
              </p:nvSpPr>
              <p:spPr bwMode="auto">
                <a:xfrm>
                  <a:off x="2619" y="315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 name="Line 139">
                  <a:extLst>
                    <a:ext uri="{FF2B5EF4-FFF2-40B4-BE49-F238E27FC236}">
                      <a16:creationId xmlns:a16="http://schemas.microsoft.com/office/drawing/2014/main" id="{F98A8E7F-2FBE-45D9-9A9B-65826B412DBD}"/>
                    </a:ext>
                  </a:extLst>
                </p:cNvPr>
                <p:cNvSpPr>
                  <a:spLocks noChangeShapeType="1"/>
                </p:cNvSpPr>
                <p:nvPr/>
              </p:nvSpPr>
              <p:spPr bwMode="auto">
                <a:xfrm>
                  <a:off x="2619"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9" name="Line 140">
                  <a:extLst>
                    <a:ext uri="{FF2B5EF4-FFF2-40B4-BE49-F238E27FC236}">
                      <a16:creationId xmlns:a16="http://schemas.microsoft.com/office/drawing/2014/main" id="{420F2DB3-DC71-4E80-A09B-32800EF931AE}"/>
                    </a:ext>
                  </a:extLst>
                </p:cNvPr>
                <p:cNvSpPr>
                  <a:spLocks noChangeShapeType="1"/>
                </p:cNvSpPr>
                <p:nvPr/>
              </p:nvSpPr>
              <p:spPr bwMode="auto">
                <a:xfrm>
                  <a:off x="3003"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0" name="Line 141">
                  <a:extLst>
                    <a:ext uri="{FF2B5EF4-FFF2-40B4-BE49-F238E27FC236}">
                      <a16:creationId xmlns:a16="http://schemas.microsoft.com/office/drawing/2014/main" id="{A6E4AF99-9D87-49D0-9908-485C21D9AAB6}"/>
                    </a:ext>
                  </a:extLst>
                </p:cNvPr>
                <p:cNvSpPr>
                  <a:spLocks noChangeShapeType="1"/>
                </p:cNvSpPr>
                <p:nvPr/>
              </p:nvSpPr>
              <p:spPr bwMode="auto">
                <a:xfrm>
                  <a:off x="3147" y="291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06" name="Line 142">
                <a:extLst>
                  <a:ext uri="{FF2B5EF4-FFF2-40B4-BE49-F238E27FC236}">
                    <a16:creationId xmlns:a16="http://schemas.microsoft.com/office/drawing/2014/main" id="{05F0230E-B664-4942-9E5C-35F32AADDBD1}"/>
                  </a:ext>
                </a:extLst>
              </p:cNvPr>
              <p:cNvSpPr>
                <a:spLocks noChangeShapeType="1"/>
              </p:cNvSpPr>
              <p:nvPr/>
            </p:nvSpPr>
            <p:spPr bwMode="auto">
              <a:xfrm>
                <a:off x="2629"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 name="Line 143">
                <a:extLst>
                  <a:ext uri="{FF2B5EF4-FFF2-40B4-BE49-F238E27FC236}">
                    <a16:creationId xmlns:a16="http://schemas.microsoft.com/office/drawing/2014/main" id="{FA046238-A1BB-4F6D-B32E-C4D358A3A28C}"/>
                  </a:ext>
                </a:extLst>
              </p:cNvPr>
              <p:cNvSpPr>
                <a:spLocks noChangeShapeType="1"/>
              </p:cNvSpPr>
              <p:nvPr/>
            </p:nvSpPr>
            <p:spPr bwMode="auto">
              <a:xfrm>
                <a:off x="2641"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 name="Line 144">
                <a:extLst>
                  <a:ext uri="{FF2B5EF4-FFF2-40B4-BE49-F238E27FC236}">
                    <a16:creationId xmlns:a16="http://schemas.microsoft.com/office/drawing/2014/main" id="{1737B180-2DE5-440C-96D4-121674C4B65E}"/>
                  </a:ext>
                </a:extLst>
              </p:cNvPr>
              <p:cNvSpPr>
                <a:spLocks noChangeShapeType="1"/>
              </p:cNvSpPr>
              <p:nvPr/>
            </p:nvSpPr>
            <p:spPr bwMode="auto">
              <a:xfrm>
                <a:off x="2653"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 name="Line 145">
                <a:extLst>
                  <a:ext uri="{FF2B5EF4-FFF2-40B4-BE49-F238E27FC236}">
                    <a16:creationId xmlns:a16="http://schemas.microsoft.com/office/drawing/2014/main" id="{5861B8EE-F63A-44B2-B4AA-A45505EB8C2E}"/>
                  </a:ext>
                </a:extLst>
              </p:cNvPr>
              <p:cNvSpPr>
                <a:spLocks noChangeShapeType="1"/>
              </p:cNvSpPr>
              <p:nvPr/>
            </p:nvSpPr>
            <p:spPr bwMode="auto">
              <a:xfrm>
                <a:off x="2665"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 name="Line 146">
                <a:extLst>
                  <a:ext uri="{FF2B5EF4-FFF2-40B4-BE49-F238E27FC236}">
                    <a16:creationId xmlns:a16="http://schemas.microsoft.com/office/drawing/2014/main" id="{AB36D8CB-144F-45A2-855E-2D40744D77D0}"/>
                  </a:ext>
                </a:extLst>
              </p:cNvPr>
              <p:cNvSpPr>
                <a:spLocks noChangeShapeType="1"/>
              </p:cNvSpPr>
              <p:nvPr/>
            </p:nvSpPr>
            <p:spPr bwMode="auto">
              <a:xfrm>
                <a:off x="2678"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 name="Line 147">
                <a:extLst>
                  <a:ext uri="{FF2B5EF4-FFF2-40B4-BE49-F238E27FC236}">
                    <a16:creationId xmlns:a16="http://schemas.microsoft.com/office/drawing/2014/main" id="{126427CB-A1F4-48B3-B93B-5C4EFC1B8BCE}"/>
                  </a:ext>
                </a:extLst>
              </p:cNvPr>
              <p:cNvSpPr>
                <a:spLocks noChangeShapeType="1"/>
              </p:cNvSpPr>
              <p:nvPr/>
            </p:nvSpPr>
            <p:spPr bwMode="auto">
              <a:xfrm>
                <a:off x="2690"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 name="Line 148">
                <a:extLst>
                  <a:ext uri="{FF2B5EF4-FFF2-40B4-BE49-F238E27FC236}">
                    <a16:creationId xmlns:a16="http://schemas.microsoft.com/office/drawing/2014/main" id="{D4F94B96-37FA-477E-BB8E-DCF0ADA274DD}"/>
                  </a:ext>
                </a:extLst>
              </p:cNvPr>
              <p:cNvSpPr>
                <a:spLocks noChangeShapeType="1"/>
              </p:cNvSpPr>
              <p:nvPr/>
            </p:nvSpPr>
            <p:spPr bwMode="auto">
              <a:xfrm>
                <a:off x="2702"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 name="Line 149">
                <a:extLst>
                  <a:ext uri="{FF2B5EF4-FFF2-40B4-BE49-F238E27FC236}">
                    <a16:creationId xmlns:a16="http://schemas.microsoft.com/office/drawing/2014/main" id="{E65FF3BD-610A-4B7E-AAF6-584F045795BF}"/>
                  </a:ext>
                </a:extLst>
              </p:cNvPr>
              <p:cNvSpPr>
                <a:spLocks noChangeShapeType="1"/>
              </p:cNvSpPr>
              <p:nvPr/>
            </p:nvSpPr>
            <p:spPr bwMode="auto">
              <a:xfrm>
                <a:off x="2713"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 name="Line 150">
                <a:extLst>
                  <a:ext uri="{FF2B5EF4-FFF2-40B4-BE49-F238E27FC236}">
                    <a16:creationId xmlns:a16="http://schemas.microsoft.com/office/drawing/2014/main" id="{36E4D30F-60AB-4376-AB0C-972B2265868F}"/>
                  </a:ext>
                </a:extLst>
              </p:cNvPr>
              <p:cNvSpPr>
                <a:spLocks noChangeShapeType="1"/>
              </p:cNvSpPr>
              <p:nvPr/>
            </p:nvSpPr>
            <p:spPr bwMode="auto">
              <a:xfrm>
                <a:off x="2725"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 name="Line 151">
                <a:extLst>
                  <a:ext uri="{FF2B5EF4-FFF2-40B4-BE49-F238E27FC236}">
                    <a16:creationId xmlns:a16="http://schemas.microsoft.com/office/drawing/2014/main" id="{B2EF022D-6103-46CF-9EB7-039DA66FB9F2}"/>
                  </a:ext>
                </a:extLst>
              </p:cNvPr>
              <p:cNvSpPr>
                <a:spLocks noChangeShapeType="1"/>
              </p:cNvSpPr>
              <p:nvPr/>
            </p:nvSpPr>
            <p:spPr bwMode="auto">
              <a:xfrm>
                <a:off x="2738"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 name="Line 152">
                <a:extLst>
                  <a:ext uri="{FF2B5EF4-FFF2-40B4-BE49-F238E27FC236}">
                    <a16:creationId xmlns:a16="http://schemas.microsoft.com/office/drawing/2014/main" id="{9995C4C8-1B1A-43FA-965B-885CD8A0CB88}"/>
                  </a:ext>
                </a:extLst>
              </p:cNvPr>
              <p:cNvSpPr>
                <a:spLocks noChangeShapeType="1"/>
              </p:cNvSpPr>
              <p:nvPr/>
            </p:nvSpPr>
            <p:spPr bwMode="auto">
              <a:xfrm>
                <a:off x="2749"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 name="Line 153">
                <a:extLst>
                  <a:ext uri="{FF2B5EF4-FFF2-40B4-BE49-F238E27FC236}">
                    <a16:creationId xmlns:a16="http://schemas.microsoft.com/office/drawing/2014/main" id="{5736529F-A1C7-41BE-8A16-FBF79FB397C5}"/>
                  </a:ext>
                </a:extLst>
              </p:cNvPr>
              <p:cNvSpPr>
                <a:spLocks noChangeShapeType="1"/>
              </p:cNvSpPr>
              <p:nvPr/>
            </p:nvSpPr>
            <p:spPr bwMode="auto">
              <a:xfrm>
                <a:off x="2762"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8" name="Line 154">
                <a:extLst>
                  <a:ext uri="{FF2B5EF4-FFF2-40B4-BE49-F238E27FC236}">
                    <a16:creationId xmlns:a16="http://schemas.microsoft.com/office/drawing/2014/main" id="{4BE11B19-3EFA-4E34-9CFC-E9FBE267552F}"/>
                  </a:ext>
                </a:extLst>
              </p:cNvPr>
              <p:cNvSpPr>
                <a:spLocks noChangeShapeType="1"/>
              </p:cNvSpPr>
              <p:nvPr/>
            </p:nvSpPr>
            <p:spPr bwMode="auto">
              <a:xfrm>
                <a:off x="2774"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9" name="Line 155">
                <a:extLst>
                  <a:ext uri="{FF2B5EF4-FFF2-40B4-BE49-F238E27FC236}">
                    <a16:creationId xmlns:a16="http://schemas.microsoft.com/office/drawing/2014/main" id="{4FFCB587-E8F2-46E7-AFF2-DD879A30D121}"/>
                  </a:ext>
                </a:extLst>
              </p:cNvPr>
              <p:cNvSpPr>
                <a:spLocks noChangeShapeType="1"/>
              </p:cNvSpPr>
              <p:nvPr/>
            </p:nvSpPr>
            <p:spPr bwMode="auto">
              <a:xfrm>
                <a:off x="2786"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0" name="Line 156">
                <a:extLst>
                  <a:ext uri="{FF2B5EF4-FFF2-40B4-BE49-F238E27FC236}">
                    <a16:creationId xmlns:a16="http://schemas.microsoft.com/office/drawing/2014/main" id="{A2F320FD-2A18-4B2E-BC49-3DE7009EC72F}"/>
                  </a:ext>
                </a:extLst>
              </p:cNvPr>
              <p:cNvSpPr>
                <a:spLocks noChangeShapeType="1"/>
              </p:cNvSpPr>
              <p:nvPr/>
            </p:nvSpPr>
            <p:spPr bwMode="auto">
              <a:xfrm>
                <a:off x="2797"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1" name="Line 157">
                <a:extLst>
                  <a:ext uri="{FF2B5EF4-FFF2-40B4-BE49-F238E27FC236}">
                    <a16:creationId xmlns:a16="http://schemas.microsoft.com/office/drawing/2014/main" id="{62CF2F3D-74D1-4867-A44D-2FF0997ECD32}"/>
                  </a:ext>
                </a:extLst>
              </p:cNvPr>
              <p:cNvSpPr>
                <a:spLocks noChangeShapeType="1"/>
              </p:cNvSpPr>
              <p:nvPr/>
            </p:nvSpPr>
            <p:spPr bwMode="auto">
              <a:xfrm>
                <a:off x="2809"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2" name="Line 158">
                <a:extLst>
                  <a:ext uri="{FF2B5EF4-FFF2-40B4-BE49-F238E27FC236}">
                    <a16:creationId xmlns:a16="http://schemas.microsoft.com/office/drawing/2014/main" id="{2E892F4C-C56D-4640-9649-1E5CF6250608}"/>
                  </a:ext>
                </a:extLst>
              </p:cNvPr>
              <p:cNvSpPr>
                <a:spLocks noChangeShapeType="1"/>
              </p:cNvSpPr>
              <p:nvPr/>
            </p:nvSpPr>
            <p:spPr bwMode="auto">
              <a:xfrm>
                <a:off x="2821"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3" name="Line 159">
                <a:extLst>
                  <a:ext uri="{FF2B5EF4-FFF2-40B4-BE49-F238E27FC236}">
                    <a16:creationId xmlns:a16="http://schemas.microsoft.com/office/drawing/2014/main" id="{D88D2AA0-1A2F-4144-A1AB-CCC2C2E19051}"/>
                  </a:ext>
                </a:extLst>
              </p:cNvPr>
              <p:cNvSpPr>
                <a:spLocks noChangeShapeType="1"/>
              </p:cNvSpPr>
              <p:nvPr/>
            </p:nvSpPr>
            <p:spPr bwMode="auto">
              <a:xfrm>
                <a:off x="2833"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4" name="Line 160">
                <a:extLst>
                  <a:ext uri="{FF2B5EF4-FFF2-40B4-BE49-F238E27FC236}">
                    <a16:creationId xmlns:a16="http://schemas.microsoft.com/office/drawing/2014/main" id="{D47F5399-9861-4DC1-8D6D-FF6267714AE7}"/>
                  </a:ext>
                </a:extLst>
              </p:cNvPr>
              <p:cNvSpPr>
                <a:spLocks noChangeShapeType="1"/>
              </p:cNvSpPr>
              <p:nvPr/>
            </p:nvSpPr>
            <p:spPr bwMode="auto">
              <a:xfrm>
                <a:off x="2846"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5" name="Line 161">
                <a:extLst>
                  <a:ext uri="{FF2B5EF4-FFF2-40B4-BE49-F238E27FC236}">
                    <a16:creationId xmlns:a16="http://schemas.microsoft.com/office/drawing/2014/main" id="{1EB45E3A-82EE-4D39-9ADE-A13F5DDD2162}"/>
                  </a:ext>
                </a:extLst>
              </p:cNvPr>
              <p:cNvSpPr>
                <a:spLocks noChangeShapeType="1"/>
              </p:cNvSpPr>
              <p:nvPr/>
            </p:nvSpPr>
            <p:spPr bwMode="auto">
              <a:xfrm>
                <a:off x="2858"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6" name="Line 162">
                <a:extLst>
                  <a:ext uri="{FF2B5EF4-FFF2-40B4-BE49-F238E27FC236}">
                    <a16:creationId xmlns:a16="http://schemas.microsoft.com/office/drawing/2014/main" id="{CE374A6E-4405-49C9-A189-9D10EA3E8FC8}"/>
                  </a:ext>
                </a:extLst>
              </p:cNvPr>
              <p:cNvSpPr>
                <a:spLocks noChangeShapeType="1"/>
              </p:cNvSpPr>
              <p:nvPr/>
            </p:nvSpPr>
            <p:spPr bwMode="auto">
              <a:xfrm>
                <a:off x="2870"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 name="Line 163">
                <a:extLst>
                  <a:ext uri="{FF2B5EF4-FFF2-40B4-BE49-F238E27FC236}">
                    <a16:creationId xmlns:a16="http://schemas.microsoft.com/office/drawing/2014/main" id="{7B88FB66-BA58-4E77-86C2-5FCE363C5D18}"/>
                  </a:ext>
                </a:extLst>
              </p:cNvPr>
              <p:cNvSpPr>
                <a:spLocks noChangeShapeType="1"/>
              </p:cNvSpPr>
              <p:nvPr/>
            </p:nvSpPr>
            <p:spPr bwMode="auto">
              <a:xfrm>
                <a:off x="2881"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 name="Line 164">
                <a:extLst>
                  <a:ext uri="{FF2B5EF4-FFF2-40B4-BE49-F238E27FC236}">
                    <a16:creationId xmlns:a16="http://schemas.microsoft.com/office/drawing/2014/main" id="{3E46C33D-30ED-444B-BBD2-738846322B10}"/>
                  </a:ext>
                </a:extLst>
              </p:cNvPr>
              <p:cNvSpPr>
                <a:spLocks noChangeShapeType="1"/>
              </p:cNvSpPr>
              <p:nvPr/>
            </p:nvSpPr>
            <p:spPr bwMode="auto">
              <a:xfrm>
                <a:off x="2893"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9" name="Line 165">
                <a:extLst>
                  <a:ext uri="{FF2B5EF4-FFF2-40B4-BE49-F238E27FC236}">
                    <a16:creationId xmlns:a16="http://schemas.microsoft.com/office/drawing/2014/main" id="{421781B4-A039-45D4-8E06-871B672B43BB}"/>
                  </a:ext>
                </a:extLst>
              </p:cNvPr>
              <p:cNvSpPr>
                <a:spLocks noChangeShapeType="1"/>
              </p:cNvSpPr>
              <p:nvPr/>
            </p:nvSpPr>
            <p:spPr bwMode="auto">
              <a:xfrm>
                <a:off x="2906"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0" name="Line 166">
                <a:extLst>
                  <a:ext uri="{FF2B5EF4-FFF2-40B4-BE49-F238E27FC236}">
                    <a16:creationId xmlns:a16="http://schemas.microsoft.com/office/drawing/2014/main" id="{1A507B59-74A0-4244-809B-49FC6E26B459}"/>
                  </a:ext>
                </a:extLst>
              </p:cNvPr>
              <p:cNvSpPr>
                <a:spLocks noChangeShapeType="1"/>
              </p:cNvSpPr>
              <p:nvPr/>
            </p:nvSpPr>
            <p:spPr bwMode="auto">
              <a:xfrm>
                <a:off x="2917"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1" name="Line 167">
                <a:extLst>
                  <a:ext uri="{FF2B5EF4-FFF2-40B4-BE49-F238E27FC236}">
                    <a16:creationId xmlns:a16="http://schemas.microsoft.com/office/drawing/2014/main" id="{398576CE-DAAC-4BBD-AF99-ECBD395694DD}"/>
                  </a:ext>
                </a:extLst>
              </p:cNvPr>
              <p:cNvSpPr>
                <a:spLocks noChangeShapeType="1"/>
              </p:cNvSpPr>
              <p:nvPr/>
            </p:nvSpPr>
            <p:spPr bwMode="auto">
              <a:xfrm>
                <a:off x="2930"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2" name="Line 168">
                <a:extLst>
                  <a:ext uri="{FF2B5EF4-FFF2-40B4-BE49-F238E27FC236}">
                    <a16:creationId xmlns:a16="http://schemas.microsoft.com/office/drawing/2014/main" id="{7105F84C-E700-471B-8A43-8E9EB6DC77F0}"/>
                  </a:ext>
                </a:extLst>
              </p:cNvPr>
              <p:cNvSpPr>
                <a:spLocks noChangeShapeType="1"/>
              </p:cNvSpPr>
              <p:nvPr/>
            </p:nvSpPr>
            <p:spPr bwMode="auto">
              <a:xfrm>
                <a:off x="2942"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3" name="Line 169">
                <a:extLst>
                  <a:ext uri="{FF2B5EF4-FFF2-40B4-BE49-F238E27FC236}">
                    <a16:creationId xmlns:a16="http://schemas.microsoft.com/office/drawing/2014/main" id="{FD13B759-6314-46E5-B822-2715F89E1D9A}"/>
                  </a:ext>
                </a:extLst>
              </p:cNvPr>
              <p:cNvSpPr>
                <a:spLocks noChangeShapeType="1"/>
              </p:cNvSpPr>
              <p:nvPr/>
            </p:nvSpPr>
            <p:spPr bwMode="auto">
              <a:xfrm>
                <a:off x="2954"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4" name="Line 170">
                <a:extLst>
                  <a:ext uri="{FF2B5EF4-FFF2-40B4-BE49-F238E27FC236}">
                    <a16:creationId xmlns:a16="http://schemas.microsoft.com/office/drawing/2014/main" id="{B28BF290-5886-43BE-AED3-7ABDBD4E0907}"/>
                  </a:ext>
                </a:extLst>
              </p:cNvPr>
              <p:cNvSpPr>
                <a:spLocks noChangeShapeType="1"/>
              </p:cNvSpPr>
              <p:nvPr/>
            </p:nvSpPr>
            <p:spPr bwMode="auto">
              <a:xfrm>
                <a:off x="2965"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5" name="Line 171">
                <a:extLst>
                  <a:ext uri="{FF2B5EF4-FFF2-40B4-BE49-F238E27FC236}">
                    <a16:creationId xmlns:a16="http://schemas.microsoft.com/office/drawing/2014/main" id="{B958BF7B-BCA0-4473-8746-CA56936E6229}"/>
                  </a:ext>
                </a:extLst>
              </p:cNvPr>
              <p:cNvSpPr>
                <a:spLocks noChangeShapeType="1"/>
              </p:cNvSpPr>
              <p:nvPr/>
            </p:nvSpPr>
            <p:spPr bwMode="auto">
              <a:xfrm>
                <a:off x="2978" y="305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6" name="Line 172">
                <a:extLst>
                  <a:ext uri="{FF2B5EF4-FFF2-40B4-BE49-F238E27FC236}">
                    <a16:creationId xmlns:a16="http://schemas.microsoft.com/office/drawing/2014/main" id="{44FECE95-B5F0-46D2-AC8E-8DFBD0EBD740}"/>
                  </a:ext>
                </a:extLst>
              </p:cNvPr>
              <p:cNvSpPr>
                <a:spLocks noChangeShapeType="1"/>
              </p:cNvSpPr>
              <p:nvPr/>
            </p:nvSpPr>
            <p:spPr bwMode="auto">
              <a:xfrm>
                <a:off x="2990" y="305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 name="Line 173">
                <a:extLst>
                  <a:ext uri="{FF2B5EF4-FFF2-40B4-BE49-F238E27FC236}">
                    <a16:creationId xmlns:a16="http://schemas.microsoft.com/office/drawing/2014/main" id="{48783E08-7089-44B5-98FB-46FD26B434E5}"/>
                  </a:ext>
                </a:extLst>
              </p:cNvPr>
              <p:cNvSpPr>
                <a:spLocks noChangeShapeType="1"/>
              </p:cNvSpPr>
              <p:nvPr/>
            </p:nvSpPr>
            <p:spPr bwMode="auto">
              <a:xfrm>
                <a:off x="3011" y="305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 name="Line 174">
                <a:extLst>
                  <a:ext uri="{FF2B5EF4-FFF2-40B4-BE49-F238E27FC236}">
                    <a16:creationId xmlns:a16="http://schemas.microsoft.com/office/drawing/2014/main" id="{DE5B30F5-38A3-4F30-9D90-6F9A75F1E901}"/>
                  </a:ext>
                </a:extLst>
              </p:cNvPr>
              <p:cNvSpPr>
                <a:spLocks noChangeShapeType="1"/>
              </p:cNvSpPr>
              <p:nvPr/>
            </p:nvSpPr>
            <p:spPr bwMode="auto">
              <a:xfrm>
                <a:off x="3019" y="304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9" name="Line 175">
                <a:extLst>
                  <a:ext uri="{FF2B5EF4-FFF2-40B4-BE49-F238E27FC236}">
                    <a16:creationId xmlns:a16="http://schemas.microsoft.com/office/drawing/2014/main" id="{553C04A5-0EF9-4670-BCCA-447028A1A9A0}"/>
                  </a:ext>
                </a:extLst>
              </p:cNvPr>
              <p:cNvSpPr>
                <a:spLocks noChangeShapeType="1"/>
              </p:cNvSpPr>
              <p:nvPr/>
            </p:nvSpPr>
            <p:spPr bwMode="auto">
              <a:xfrm>
                <a:off x="3029" y="303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0" name="Line 176">
                <a:extLst>
                  <a:ext uri="{FF2B5EF4-FFF2-40B4-BE49-F238E27FC236}">
                    <a16:creationId xmlns:a16="http://schemas.microsoft.com/office/drawing/2014/main" id="{1AB04B12-E259-4264-A1A0-14B80E864857}"/>
                  </a:ext>
                </a:extLst>
              </p:cNvPr>
              <p:cNvSpPr>
                <a:spLocks noChangeShapeType="1"/>
              </p:cNvSpPr>
              <p:nvPr/>
            </p:nvSpPr>
            <p:spPr bwMode="auto">
              <a:xfrm>
                <a:off x="3037" y="302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1" name="Line 177">
                <a:extLst>
                  <a:ext uri="{FF2B5EF4-FFF2-40B4-BE49-F238E27FC236}">
                    <a16:creationId xmlns:a16="http://schemas.microsoft.com/office/drawing/2014/main" id="{FE97577A-453F-4C41-A517-0D656021B567}"/>
                  </a:ext>
                </a:extLst>
              </p:cNvPr>
              <p:cNvSpPr>
                <a:spLocks noChangeShapeType="1"/>
              </p:cNvSpPr>
              <p:nvPr/>
            </p:nvSpPr>
            <p:spPr bwMode="auto">
              <a:xfrm>
                <a:off x="3046" y="3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2" name="Line 178">
                <a:extLst>
                  <a:ext uri="{FF2B5EF4-FFF2-40B4-BE49-F238E27FC236}">
                    <a16:creationId xmlns:a16="http://schemas.microsoft.com/office/drawing/2014/main" id="{BA56FD16-4C07-4333-AC7D-366B11293923}"/>
                  </a:ext>
                </a:extLst>
              </p:cNvPr>
              <p:cNvSpPr>
                <a:spLocks noChangeShapeType="1"/>
              </p:cNvSpPr>
              <p:nvPr/>
            </p:nvSpPr>
            <p:spPr bwMode="auto">
              <a:xfrm>
                <a:off x="3056" y="300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3" name="Line 179">
                <a:extLst>
                  <a:ext uri="{FF2B5EF4-FFF2-40B4-BE49-F238E27FC236}">
                    <a16:creationId xmlns:a16="http://schemas.microsoft.com/office/drawing/2014/main" id="{9B0E9A98-4727-4D43-9323-9A073E9A4AFE}"/>
                  </a:ext>
                </a:extLst>
              </p:cNvPr>
              <p:cNvSpPr>
                <a:spLocks noChangeShapeType="1"/>
              </p:cNvSpPr>
              <p:nvPr/>
            </p:nvSpPr>
            <p:spPr bwMode="auto">
              <a:xfrm>
                <a:off x="3064" y="299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4" name="Line 180">
                <a:extLst>
                  <a:ext uri="{FF2B5EF4-FFF2-40B4-BE49-F238E27FC236}">
                    <a16:creationId xmlns:a16="http://schemas.microsoft.com/office/drawing/2014/main" id="{EDE50221-2FE8-4065-A6C7-4E974CF1B002}"/>
                  </a:ext>
                </a:extLst>
              </p:cNvPr>
              <p:cNvSpPr>
                <a:spLocks noChangeShapeType="1"/>
              </p:cNvSpPr>
              <p:nvPr/>
            </p:nvSpPr>
            <p:spPr bwMode="auto">
              <a:xfrm>
                <a:off x="3073" y="298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5" name="Line 181">
                <a:extLst>
                  <a:ext uri="{FF2B5EF4-FFF2-40B4-BE49-F238E27FC236}">
                    <a16:creationId xmlns:a16="http://schemas.microsoft.com/office/drawing/2014/main" id="{9EF62F29-60A3-435C-9FAC-8664A79B9A75}"/>
                  </a:ext>
                </a:extLst>
              </p:cNvPr>
              <p:cNvSpPr>
                <a:spLocks noChangeShapeType="1"/>
              </p:cNvSpPr>
              <p:nvPr/>
            </p:nvSpPr>
            <p:spPr bwMode="auto">
              <a:xfrm>
                <a:off x="3083" y="29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6" name="Line 182">
                <a:extLst>
                  <a:ext uri="{FF2B5EF4-FFF2-40B4-BE49-F238E27FC236}">
                    <a16:creationId xmlns:a16="http://schemas.microsoft.com/office/drawing/2014/main" id="{48490B30-9905-4AD9-8773-B910EF6F8564}"/>
                  </a:ext>
                </a:extLst>
              </p:cNvPr>
              <p:cNvSpPr>
                <a:spLocks noChangeShapeType="1"/>
              </p:cNvSpPr>
              <p:nvPr/>
            </p:nvSpPr>
            <p:spPr bwMode="auto">
              <a:xfrm>
                <a:off x="3092" y="297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7" name="Line 183">
                <a:extLst>
                  <a:ext uri="{FF2B5EF4-FFF2-40B4-BE49-F238E27FC236}">
                    <a16:creationId xmlns:a16="http://schemas.microsoft.com/office/drawing/2014/main" id="{0BFD5B04-F135-440F-B027-DD8BA8B58590}"/>
                  </a:ext>
                </a:extLst>
              </p:cNvPr>
              <p:cNvSpPr>
                <a:spLocks noChangeShapeType="1"/>
              </p:cNvSpPr>
              <p:nvPr/>
            </p:nvSpPr>
            <p:spPr bwMode="auto">
              <a:xfrm>
                <a:off x="3100" y="296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 name="Line 184">
                <a:extLst>
                  <a:ext uri="{FF2B5EF4-FFF2-40B4-BE49-F238E27FC236}">
                    <a16:creationId xmlns:a16="http://schemas.microsoft.com/office/drawing/2014/main" id="{E6565366-86B6-4D90-9F54-C7312E458055}"/>
                  </a:ext>
                </a:extLst>
              </p:cNvPr>
              <p:cNvSpPr>
                <a:spLocks noChangeShapeType="1"/>
              </p:cNvSpPr>
              <p:nvPr/>
            </p:nvSpPr>
            <p:spPr bwMode="auto">
              <a:xfrm>
                <a:off x="3110" y="2953"/>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9" name="Line 185">
                <a:extLst>
                  <a:ext uri="{FF2B5EF4-FFF2-40B4-BE49-F238E27FC236}">
                    <a16:creationId xmlns:a16="http://schemas.microsoft.com/office/drawing/2014/main" id="{6D12BF45-AFDE-4F12-B842-7A4FCB1F1EFA}"/>
                  </a:ext>
                </a:extLst>
              </p:cNvPr>
              <p:cNvSpPr>
                <a:spLocks noChangeShapeType="1"/>
              </p:cNvSpPr>
              <p:nvPr/>
            </p:nvSpPr>
            <p:spPr bwMode="auto">
              <a:xfrm>
                <a:off x="3119" y="2943"/>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0" name="Line 186">
                <a:extLst>
                  <a:ext uri="{FF2B5EF4-FFF2-40B4-BE49-F238E27FC236}">
                    <a16:creationId xmlns:a16="http://schemas.microsoft.com/office/drawing/2014/main" id="{F739BC2B-216D-4644-8405-D05E075E773B}"/>
                  </a:ext>
                </a:extLst>
              </p:cNvPr>
              <p:cNvSpPr>
                <a:spLocks noChangeShapeType="1"/>
              </p:cNvSpPr>
              <p:nvPr/>
            </p:nvSpPr>
            <p:spPr bwMode="auto">
              <a:xfrm>
                <a:off x="3127" y="293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1" name="Line 187">
                <a:extLst>
                  <a:ext uri="{FF2B5EF4-FFF2-40B4-BE49-F238E27FC236}">
                    <a16:creationId xmlns:a16="http://schemas.microsoft.com/office/drawing/2014/main" id="{6F09CFBA-DC7B-4C93-AD23-9773C1B905C8}"/>
                  </a:ext>
                </a:extLst>
              </p:cNvPr>
              <p:cNvSpPr>
                <a:spLocks noChangeShapeType="1"/>
              </p:cNvSpPr>
              <p:nvPr/>
            </p:nvSpPr>
            <p:spPr bwMode="auto">
              <a:xfrm>
                <a:off x="3136" y="292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5" name="Group 188">
              <a:extLst>
                <a:ext uri="{FF2B5EF4-FFF2-40B4-BE49-F238E27FC236}">
                  <a16:creationId xmlns:a16="http://schemas.microsoft.com/office/drawing/2014/main" id="{4C977ECB-2EDA-4ECC-8748-D080A75C9ED7}"/>
                </a:ext>
              </a:extLst>
            </p:cNvPr>
            <p:cNvGrpSpPr>
              <a:grpSpLocks/>
            </p:cNvGrpSpPr>
            <p:nvPr/>
          </p:nvGrpSpPr>
          <p:grpSpPr bwMode="auto">
            <a:xfrm>
              <a:off x="2837" y="3547"/>
              <a:ext cx="572" cy="240"/>
              <a:chOff x="2619" y="3547"/>
              <a:chExt cx="528" cy="240"/>
            </a:xfrm>
          </p:grpSpPr>
          <p:grpSp>
            <p:nvGrpSpPr>
              <p:cNvPr id="279" name="Group 189">
                <a:extLst>
                  <a:ext uri="{FF2B5EF4-FFF2-40B4-BE49-F238E27FC236}">
                    <a16:creationId xmlns:a16="http://schemas.microsoft.com/office/drawing/2014/main" id="{DF135B93-C618-45D1-B30C-EEF2471773FD}"/>
                  </a:ext>
                </a:extLst>
              </p:cNvPr>
              <p:cNvGrpSpPr>
                <a:grpSpLocks/>
              </p:cNvGrpSpPr>
              <p:nvPr/>
            </p:nvGrpSpPr>
            <p:grpSpPr bwMode="auto">
              <a:xfrm>
                <a:off x="2619" y="3547"/>
                <a:ext cx="528" cy="240"/>
                <a:chOff x="2619" y="3547"/>
                <a:chExt cx="528" cy="240"/>
              </a:xfrm>
            </p:grpSpPr>
            <p:sp>
              <p:nvSpPr>
                <p:cNvPr id="296" name="Line 190">
                  <a:extLst>
                    <a:ext uri="{FF2B5EF4-FFF2-40B4-BE49-F238E27FC236}">
                      <a16:creationId xmlns:a16="http://schemas.microsoft.com/office/drawing/2014/main" id="{14E50E83-A9CE-4F59-89CE-680030EAFE35}"/>
                    </a:ext>
                  </a:extLst>
                </p:cNvPr>
                <p:cNvSpPr>
                  <a:spLocks noChangeShapeType="1"/>
                </p:cNvSpPr>
                <p:nvPr/>
              </p:nvSpPr>
              <p:spPr bwMode="auto">
                <a:xfrm flipV="1">
                  <a:off x="2619" y="354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 name="Line 191">
                  <a:extLst>
                    <a:ext uri="{FF2B5EF4-FFF2-40B4-BE49-F238E27FC236}">
                      <a16:creationId xmlns:a16="http://schemas.microsoft.com/office/drawing/2014/main" id="{B408D854-8703-473D-BB41-24A2F625A929}"/>
                    </a:ext>
                  </a:extLst>
                </p:cNvPr>
                <p:cNvSpPr>
                  <a:spLocks noChangeShapeType="1"/>
                </p:cNvSpPr>
                <p:nvPr/>
              </p:nvSpPr>
              <p:spPr bwMode="auto">
                <a:xfrm flipV="1">
                  <a:off x="3003" y="354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8" name="Line 192">
                  <a:extLst>
                    <a:ext uri="{FF2B5EF4-FFF2-40B4-BE49-F238E27FC236}">
                      <a16:creationId xmlns:a16="http://schemas.microsoft.com/office/drawing/2014/main" id="{EF62FEEB-865E-4EC5-B43C-17D47688F9F1}"/>
                    </a:ext>
                  </a:extLst>
                </p:cNvPr>
                <p:cNvSpPr>
                  <a:spLocks noChangeShapeType="1"/>
                </p:cNvSpPr>
                <p:nvPr/>
              </p:nvSpPr>
              <p:spPr bwMode="auto">
                <a:xfrm>
                  <a:off x="2763" y="354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9" name="Line 193">
                  <a:extLst>
                    <a:ext uri="{FF2B5EF4-FFF2-40B4-BE49-F238E27FC236}">
                      <a16:creationId xmlns:a16="http://schemas.microsoft.com/office/drawing/2014/main" id="{C65ABB61-E2FB-45E2-AA69-9A350653F024}"/>
                    </a:ext>
                  </a:extLst>
                </p:cNvPr>
                <p:cNvSpPr>
                  <a:spLocks noChangeShapeType="1"/>
                </p:cNvSpPr>
                <p:nvPr/>
              </p:nvSpPr>
              <p:spPr bwMode="auto">
                <a:xfrm>
                  <a:off x="2619" y="369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0" name="Line 194">
                  <a:extLst>
                    <a:ext uri="{FF2B5EF4-FFF2-40B4-BE49-F238E27FC236}">
                      <a16:creationId xmlns:a16="http://schemas.microsoft.com/office/drawing/2014/main" id="{AC9785D9-D732-4207-B6FC-9AECDDB9BDDA}"/>
                    </a:ext>
                  </a:extLst>
                </p:cNvPr>
                <p:cNvSpPr>
                  <a:spLocks noChangeShapeType="1"/>
                </p:cNvSpPr>
                <p:nvPr/>
              </p:nvSpPr>
              <p:spPr bwMode="auto">
                <a:xfrm flipV="1">
                  <a:off x="3003" y="364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1" name="Line 195">
                  <a:extLst>
                    <a:ext uri="{FF2B5EF4-FFF2-40B4-BE49-F238E27FC236}">
                      <a16:creationId xmlns:a16="http://schemas.microsoft.com/office/drawing/2014/main" id="{050EF841-0794-4E5E-B402-25B6A3CBD3D5}"/>
                    </a:ext>
                  </a:extLst>
                </p:cNvPr>
                <p:cNvSpPr>
                  <a:spLocks noChangeShapeType="1"/>
                </p:cNvSpPr>
                <p:nvPr/>
              </p:nvSpPr>
              <p:spPr bwMode="auto">
                <a:xfrm>
                  <a:off x="2619" y="378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2" name="Line 196">
                  <a:extLst>
                    <a:ext uri="{FF2B5EF4-FFF2-40B4-BE49-F238E27FC236}">
                      <a16:creationId xmlns:a16="http://schemas.microsoft.com/office/drawing/2014/main" id="{DE498DD2-79B3-47C0-99BB-A493A609F50F}"/>
                    </a:ext>
                  </a:extLst>
                </p:cNvPr>
                <p:cNvSpPr>
                  <a:spLocks noChangeShapeType="1"/>
                </p:cNvSpPr>
                <p:nvPr/>
              </p:nvSpPr>
              <p:spPr bwMode="auto">
                <a:xfrm>
                  <a:off x="2619" y="369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3" name="Line 197">
                  <a:extLst>
                    <a:ext uri="{FF2B5EF4-FFF2-40B4-BE49-F238E27FC236}">
                      <a16:creationId xmlns:a16="http://schemas.microsoft.com/office/drawing/2014/main" id="{15A08D5F-27B0-4B05-BA20-D6093E123E24}"/>
                    </a:ext>
                  </a:extLst>
                </p:cNvPr>
                <p:cNvSpPr>
                  <a:spLocks noChangeShapeType="1"/>
                </p:cNvSpPr>
                <p:nvPr/>
              </p:nvSpPr>
              <p:spPr bwMode="auto">
                <a:xfrm>
                  <a:off x="3003" y="369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4" name="Line 198">
                  <a:extLst>
                    <a:ext uri="{FF2B5EF4-FFF2-40B4-BE49-F238E27FC236}">
                      <a16:creationId xmlns:a16="http://schemas.microsoft.com/office/drawing/2014/main" id="{B1DE279E-C699-4D78-A3EB-A414072D7DC2}"/>
                    </a:ext>
                  </a:extLst>
                </p:cNvPr>
                <p:cNvSpPr>
                  <a:spLocks noChangeShapeType="1"/>
                </p:cNvSpPr>
                <p:nvPr/>
              </p:nvSpPr>
              <p:spPr bwMode="auto">
                <a:xfrm>
                  <a:off x="3147" y="354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0" name="Line 199">
                <a:extLst>
                  <a:ext uri="{FF2B5EF4-FFF2-40B4-BE49-F238E27FC236}">
                    <a16:creationId xmlns:a16="http://schemas.microsoft.com/office/drawing/2014/main" id="{55329B7E-91EB-4B0C-8523-72922EC05C2B}"/>
                  </a:ext>
                </a:extLst>
              </p:cNvPr>
              <p:cNvSpPr>
                <a:spLocks noChangeShapeType="1"/>
              </p:cNvSpPr>
              <p:nvPr/>
            </p:nvSpPr>
            <p:spPr bwMode="auto">
              <a:xfrm>
                <a:off x="2619" y="370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1" name="Line 200">
                <a:extLst>
                  <a:ext uri="{FF2B5EF4-FFF2-40B4-BE49-F238E27FC236}">
                    <a16:creationId xmlns:a16="http://schemas.microsoft.com/office/drawing/2014/main" id="{3914B13B-5B2D-4B69-B3DB-F8880054C9F9}"/>
                  </a:ext>
                </a:extLst>
              </p:cNvPr>
              <p:cNvSpPr>
                <a:spLocks noChangeShapeType="1"/>
              </p:cNvSpPr>
              <p:nvPr/>
            </p:nvSpPr>
            <p:spPr bwMode="auto">
              <a:xfrm>
                <a:off x="2619" y="370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2" name="Line 201">
                <a:extLst>
                  <a:ext uri="{FF2B5EF4-FFF2-40B4-BE49-F238E27FC236}">
                    <a16:creationId xmlns:a16="http://schemas.microsoft.com/office/drawing/2014/main" id="{86C8F122-5553-4D77-985C-7146E3FB1E61}"/>
                  </a:ext>
                </a:extLst>
              </p:cNvPr>
              <p:cNvSpPr>
                <a:spLocks noChangeShapeType="1"/>
              </p:cNvSpPr>
              <p:nvPr/>
            </p:nvSpPr>
            <p:spPr bwMode="auto">
              <a:xfrm>
                <a:off x="2619" y="371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3" name="Line 202">
                <a:extLst>
                  <a:ext uri="{FF2B5EF4-FFF2-40B4-BE49-F238E27FC236}">
                    <a16:creationId xmlns:a16="http://schemas.microsoft.com/office/drawing/2014/main" id="{738594D3-3A3F-46FD-A020-1172F93A43BE}"/>
                  </a:ext>
                </a:extLst>
              </p:cNvPr>
              <p:cNvSpPr>
                <a:spLocks noChangeShapeType="1"/>
              </p:cNvSpPr>
              <p:nvPr/>
            </p:nvSpPr>
            <p:spPr bwMode="auto">
              <a:xfrm>
                <a:off x="2619" y="372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4" name="Line 203">
                <a:extLst>
                  <a:ext uri="{FF2B5EF4-FFF2-40B4-BE49-F238E27FC236}">
                    <a16:creationId xmlns:a16="http://schemas.microsoft.com/office/drawing/2014/main" id="{E4372700-7B2A-4E1C-BBC4-E9905068EA55}"/>
                  </a:ext>
                </a:extLst>
              </p:cNvPr>
              <p:cNvSpPr>
                <a:spLocks noChangeShapeType="1"/>
              </p:cNvSpPr>
              <p:nvPr/>
            </p:nvSpPr>
            <p:spPr bwMode="auto">
              <a:xfrm>
                <a:off x="2619" y="373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5" name="Line 204">
                <a:extLst>
                  <a:ext uri="{FF2B5EF4-FFF2-40B4-BE49-F238E27FC236}">
                    <a16:creationId xmlns:a16="http://schemas.microsoft.com/office/drawing/2014/main" id="{84C4FB47-65C3-4594-855D-8A892DF9FD4C}"/>
                  </a:ext>
                </a:extLst>
              </p:cNvPr>
              <p:cNvSpPr>
                <a:spLocks noChangeShapeType="1"/>
              </p:cNvSpPr>
              <p:nvPr/>
            </p:nvSpPr>
            <p:spPr bwMode="auto">
              <a:xfrm>
                <a:off x="2619" y="374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 name="Line 205">
                <a:extLst>
                  <a:ext uri="{FF2B5EF4-FFF2-40B4-BE49-F238E27FC236}">
                    <a16:creationId xmlns:a16="http://schemas.microsoft.com/office/drawing/2014/main" id="{8BDB71D1-1FD2-4E29-B045-D8B19A2FC735}"/>
                  </a:ext>
                </a:extLst>
              </p:cNvPr>
              <p:cNvSpPr>
                <a:spLocks noChangeShapeType="1"/>
              </p:cNvSpPr>
              <p:nvPr/>
            </p:nvSpPr>
            <p:spPr bwMode="auto">
              <a:xfrm>
                <a:off x="2619" y="3755"/>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 name="Line 206">
                <a:extLst>
                  <a:ext uri="{FF2B5EF4-FFF2-40B4-BE49-F238E27FC236}">
                    <a16:creationId xmlns:a16="http://schemas.microsoft.com/office/drawing/2014/main" id="{6C9360FD-58C3-40BD-BB92-2A686F51CE63}"/>
                  </a:ext>
                </a:extLst>
              </p:cNvPr>
              <p:cNvSpPr>
                <a:spLocks noChangeShapeType="1"/>
              </p:cNvSpPr>
              <p:nvPr/>
            </p:nvSpPr>
            <p:spPr bwMode="auto">
              <a:xfrm>
                <a:off x="2619" y="376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8" name="Line 207">
                <a:extLst>
                  <a:ext uri="{FF2B5EF4-FFF2-40B4-BE49-F238E27FC236}">
                    <a16:creationId xmlns:a16="http://schemas.microsoft.com/office/drawing/2014/main" id="{8553AA2F-8CAC-4D9E-BD7A-71F7C6C33593}"/>
                  </a:ext>
                </a:extLst>
              </p:cNvPr>
              <p:cNvSpPr>
                <a:spLocks noChangeShapeType="1"/>
              </p:cNvSpPr>
              <p:nvPr/>
            </p:nvSpPr>
            <p:spPr bwMode="auto">
              <a:xfrm>
                <a:off x="2619" y="377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9" name="Line 208">
                <a:extLst>
                  <a:ext uri="{FF2B5EF4-FFF2-40B4-BE49-F238E27FC236}">
                    <a16:creationId xmlns:a16="http://schemas.microsoft.com/office/drawing/2014/main" id="{05B217D5-38D5-4886-AC52-9267067340CC}"/>
                  </a:ext>
                </a:extLst>
              </p:cNvPr>
              <p:cNvSpPr>
                <a:spLocks noChangeShapeType="1"/>
              </p:cNvSpPr>
              <p:nvPr/>
            </p:nvSpPr>
            <p:spPr bwMode="auto">
              <a:xfrm>
                <a:off x="2619" y="378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0" name="Line 209">
                <a:extLst>
                  <a:ext uri="{FF2B5EF4-FFF2-40B4-BE49-F238E27FC236}">
                    <a16:creationId xmlns:a16="http://schemas.microsoft.com/office/drawing/2014/main" id="{BCC2B302-420B-4323-91D5-43CF1B7E5898}"/>
                  </a:ext>
                </a:extLst>
              </p:cNvPr>
              <p:cNvSpPr>
                <a:spLocks noChangeShapeType="1"/>
              </p:cNvSpPr>
              <p:nvPr/>
            </p:nvSpPr>
            <p:spPr bwMode="auto">
              <a:xfrm flipV="1">
                <a:off x="3001" y="357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1" name="Line 210">
                <a:extLst>
                  <a:ext uri="{FF2B5EF4-FFF2-40B4-BE49-F238E27FC236}">
                    <a16:creationId xmlns:a16="http://schemas.microsoft.com/office/drawing/2014/main" id="{F4A9CFA4-E5AB-495F-99AE-BD5BFED4C00A}"/>
                  </a:ext>
                </a:extLst>
              </p:cNvPr>
              <p:cNvSpPr>
                <a:spLocks noChangeShapeType="1"/>
              </p:cNvSpPr>
              <p:nvPr/>
            </p:nvSpPr>
            <p:spPr bwMode="auto">
              <a:xfrm flipV="1">
                <a:off x="3002" y="359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2" name="Line 211">
                <a:extLst>
                  <a:ext uri="{FF2B5EF4-FFF2-40B4-BE49-F238E27FC236}">
                    <a16:creationId xmlns:a16="http://schemas.microsoft.com/office/drawing/2014/main" id="{FF308FD5-6E99-4156-9652-7C166A2CFAF7}"/>
                  </a:ext>
                </a:extLst>
              </p:cNvPr>
              <p:cNvSpPr>
                <a:spLocks noChangeShapeType="1"/>
              </p:cNvSpPr>
              <p:nvPr/>
            </p:nvSpPr>
            <p:spPr bwMode="auto">
              <a:xfrm flipV="1">
                <a:off x="3002" y="3637"/>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3" name="Line 212">
                <a:extLst>
                  <a:ext uri="{FF2B5EF4-FFF2-40B4-BE49-F238E27FC236}">
                    <a16:creationId xmlns:a16="http://schemas.microsoft.com/office/drawing/2014/main" id="{D78B279F-B6F9-4DCF-AF09-017037912736}"/>
                  </a:ext>
                </a:extLst>
              </p:cNvPr>
              <p:cNvSpPr>
                <a:spLocks noChangeShapeType="1"/>
              </p:cNvSpPr>
              <p:nvPr/>
            </p:nvSpPr>
            <p:spPr bwMode="auto">
              <a:xfrm flipV="1">
                <a:off x="3001" y="360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4" name="Line 213">
                <a:extLst>
                  <a:ext uri="{FF2B5EF4-FFF2-40B4-BE49-F238E27FC236}">
                    <a16:creationId xmlns:a16="http://schemas.microsoft.com/office/drawing/2014/main" id="{16B019D6-6E79-44A7-9AA0-E9A074BF4DBD}"/>
                  </a:ext>
                </a:extLst>
              </p:cNvPr>
              <p:cNvSpPr>
                <a:spLocks noChangeShapeType="1"/>
              </p:cNvSpPr>
              <p:nvPr/>
            </p:nvSpPr>
            <p:spPr bwMode="auto">
              <a:xfrm flipV="1">
                <a:off x="3002" y="356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5" name="Line 214">
                <a:extLst>
                  <a:ext uri="{FF2B5EF4-FFF2-40B4-BE49-F238E27FC236}">
                    <a16:creationId xmlns:a16="http://schemas.microsoft.com/office/drawing/2014/main" id="{A22DE4D2-4980-4130-9E14-4F83926EE0FC}"/>
                  </a:ext>
                </a:extLst>
              </p:cNvPr>
              <p:cNvSpPr>
                <a:spLocks noChangeShapeType="1"/>
              </p:cNvSpPr>
              <p:nvPr/>
            </p:nvSpPr>
            <p:spPr bwMode="auto">
              <a:xfrm flipV="1">
                <a:off x="3002" y="362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66" name="Text Box 215">
              <a:extLst>
                <a:ext uri="{FF2B5EF4-FFF2-40B4-BE49-F238E27FC236}">
                  <a16:creationId xmlns:a16="http://schemas.microsoft.com/office/drawing/2014/main" id="{67B115EB-0946-41DE-B6E9-F6F13C7BA788}"/>
                </a:ext>
              </a:extLst>
            </p:cNvPr>
            <p:cNvSpPr txBox="1">
              <a:spLocks noChangeArrowheads="1"/>
            </p:cNvSpPr>
            <p:nvPr/>
          </p:nvSpPr>
          <p:spPr bwMode="auto">
            <a:xfrm>
              <a:off x="3254" y="1133"/>
              <a:ext cx="4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i="1">
                  <a:latin typeface="Arial" panose="020B0604020202020204" pitchFamily="34" charset="0"/>
                </a:rPr>
                <a:t>Interpret</a:t>
              </a:r>
            </a:p>
          </p:txBody>
        </p:sp>
        <p:sp>
          <p:nvSpPr>
            <p:cNvPr id="267" name="AutoShape 216">
              <a:extLst>
                <a:ext uri="{FF2B5EF4-FFF2-40B4-BE49-F238E27FC236}">
                  <a16:creationId xmlns:a16="http://schemas.microsoft.com/office/drawing/2014/main" id="{3D85E407-0A0B-494F-8177-9BBB3247E85B}"/>
                </a:ext>
              </a:extLst>
            </p:cNvPr>
            <p:cNvSpPr>
              <a:spLocks noChangeArrowheads="1"/>
            </p:cNvSpPr>
            <p:nvPr/>
          </p:nvSpPr>
          <p:spPr bwMode="auto">
            <a:xfrm rot="5400000" flipH="1">
              <a:off x="3003" y="1187"/>
              <a:ext cx="251" cy="114"/>
            </a:xfrm>
            <a:prstGeom prst="leftArrow">
              <a:avLst>
                <a:gd name="adj1" fmla="val 50000"/>
                <a:gd name="adj2" fmla="val 55044"/>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8" name="Text Box 217">
              <a:extLst>
                <a:ext uri="{FF2B5EF4-FFF2-40B4-BE49-F238E27FC236}">
                  <a16:creationId xmlns:a16="http://schemas.microsoft.com/office/drawing/2014/main" id="{165F1094-A036-43FF-A77D-D23364CDD79A}"/>
                </a:ext>
              </a:extLst>
            </p:cNvPr>
            <p:cNvSpPr txBox="1">
              <a:spLocks noChangeArrowheads="1"/>
            </p:cNvSpPr>
            <p:nvPr/>
          </p:nvSpPr>
          <p:spPr bwMode="auto">
            <a:xfrm>
              <a:off x="1291" y="813"/>
              <a:ext cx="10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latin typeface="Arial" panose="020B0604020202020204" pitchFamily="34" charset="0"/>
                </a:rPr>
                <a:t>3-D Seismic Volume</a:t>
              </a:r>
            </a:p>
          </p:txBody>
        </p:sp>
        <p:sp>
          <p:nvSpPr>
            <p:cNvPr id="269" name="AutoShape 218">
              <a:extLst>
                <a:ext uri="{FF2B5EF4-FFF2-40B4-BE49-F238E27FC236}">
                  <a16:creationId xmlns:a16="http://schemas.microsoft.com/office/drawing/2014/main" id="{0F9FB430-ED0C-4658-9457-5CCA7477DD56}"/>
                </a:ext>
              </a:extLst>
            </p:cNvPr>
            <p:cNvSpPr>
              <a:spLocks noChangeArrowheads="1"/>
            </p:cNvSpPr>
            <p:nvPr/>
          </p:nvSpPr>
          <p:spPr bwMode="auto">
            <a:xfrm rot="5400000" flipH="1">
              <a:off x="3003" y="3304"/>
              <a:ext cx="251" cy="114"/>
            </a:xfrm>
            <a:prstGeom prst="leftArrow">
              <a:avLst>
                <a:gd name="adj1" fmla="val 50000"/>
                <a:gd name="adj2" fmla="val 55044"/>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0" name="AutoShape 219">
              <a:extLst>
                <a:ext uri="{FF2B5EF4-FFF2-40B4-BE49-F238E27FC236}">
                  <a16:creationId xmlns:a16="http://schemas.microsoft.com/office/drawing/2014/main" id="{721EF728-8B23-4D88-96C5-FC3C3FAEA6D0}"/>
                </a:ext>
              </a:extLst>
            </p:cNvPr>
            <p:cNvSpPr>
              <a:spLocks noChangeArrowheads="1"/>
            </p:cNvSpPr>
            <p:nvPr/>
          </p:nvSpPr>
          <p:spPr bwMode="auto">
            <a:xfrm rot="5400000" flipH="1">
              <a:off x="3003" y="2667"/>
              <a:ext cx="251" cy="114"/>
            </a:xfrm>
            <a:prstGeom prst="leftArrow">
              <a:avLst>
                <a:gd name="adj1" fmla="val 50000"/>
                <a:gd name="adj2" fmla="val 55044"/>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1" name="AutoShape 220">
              <a:extLst>
                <a:ext uri="{FF2B5EF4-FFF2-40B4-BE49-F238E27FC236}">
                  <a16:creationId xmlns:a16="http://schemas.microsoft.com/office/drawing/2014/main" id="{BEDA3850-49B3-4733-809B-A89CF9DE91A7}"/>
                </a:ext>
              </a:extLst>
            </p:cNvPr>
            <p:cNvSpPr>
              <a:spLocks noChangeArrowheads="1"/>
            </p:cNvSpPr>
            <p:nvPr/>
          </p:nvSpPr>
          <p:spPr bwMode="auto">
            <a:xfrm rot="5400000" flipH="1">
              <a:off x="3003" y="2011"/>
              <a:ext cx="251" cy="114"/>
            </a:xfrm>
            <a:prstGeom prst="leftArrow">
              <a:avLst>
                <a:gd name="adj1" fmla="val 50000"/>
                <a:gd name="adj2" fmla="val 55044"/>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2" name="Text Box 221">
              <a:extLst>
                <a:ext uri="{FF2B5EF4-FFF2-40B4-BE49-F238E27FC236}">
                  <a16:creationId xmlns:a16="http://schemas.microsoft.com/office/drawing/2014/main" id="{42CE982F-471B-4FDA-A451-0AEFAABFB6FF}"/>
                </a:ext>
              </a:extLst>
            </p:cNvPr>
            <p:cNvSpPr txBox="1">
              <a:spLocks noChangeArrowheads="1"/>
            </p:cNvSpPr>
            <p:nvPr/>
          </p:nvSpPr>
          <p:spPr bwMode="auto">
            <a:xfrm>
              <a:off x="3234" y="1957"/>
              <a:ext cx="4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i="1">
                  <a:latin typeface="Arial" panose="020B0604020202020204" pitchFamily="34" charset="0"/>
                </a:rPr>
                <a:t>Subset</a:t>
              </a:r>
            </a:p>
          </p:txBody>
        </p:sp>
        <p:sp>
          <p:nvSpPr>
            <p:cNvPr id="273" name="Text Box 222">
              <a:extLst>
                <a:ext uri="{FF2B5EF4-FFF2-40B4-BE49-F238E27FC236}">
                  <a16:creationId xmlns:a16="http://schemas.microsoft.com/office/drawing/2014/main" id="{F9054C4B-F086-4A68-98FF-C580B55363EB}"/>
                </a:ext>
              </a:extLst>
            </p:cNvPr>
            <p:cNvSpPr txBox="1">
              <a:spLocks noChangeArrowheads="1"/>
            </p:cNvSpPr>
            <p:nvPr/>
          </p:nvSpPr>
          <p:spPr bwMode="auto">
            <a:xfrm>
              <a:off x="3241" y="2613"/>
              <a:ext cx="5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i="1" dirty="0">
                  <a:latin typeface="Arial" panose="020B0604020202020204" pitchFamily="34" charset="0"/>
                </a:rPr>
                <a:t>Compute</a:t>
              </a:r>
            </a:p>
          </p:txBody>
        </p:sp>
        <p:sp>
          <p:nvSpPr>
            <p:cNvPr id="274" name="Text Box 223">
              <a:extLst>
                <a:ext uri="{FF2B5EF4-FFF2-40B4-BE49-F238E27FC236}">
                  <a16:creationId xmlns:a16="http://schemas.microsoft.com/office/drawing/2014/main" id="{F127B8FB-9231-453A-8FA7-96CEE19D8447}"/>
                </a:ext>
              </a:extLst>
            </p:cNvPr>
            <p:cNvSpPr txBox="1">
              <a:spLocks noChangeArrowheads="1"/>
            </p:cNvSpPr>
            <p:nvPr/>
          </p:nvSpPr>
          <p:spPr bwMode="auto">
            <a:xfrm>
              <a:off x="3245" y="3253"/>
              <a:ext cx="4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i="1">
                  <a:latin typeface="Arial" panose="020B0604020202020204" pitchFamily="34" charset="0"/>
                </a:rPr>
                <a:t>Animate</a:t>
              </a:r>
            </a:p>
          </p:txBody>
        </p:sp>
        <p:sp>
          <p:nvSpPr>
            <p:cNvPr id="275" name="Text Box 224">
              <a:extLst>
                <a:ext uri="{FF2B5EF4-FFF2-40B4-BE49-F238E27FC236}">
                  <a16:creationId xmlns:a16="http://schemas.microsoft.com/office/drawing/2014/main" id="{5619A931-EF33-441F-95C9-9C7269625799}"/>
                </a:ext>
              </a:extLst>
            </p:cNvPr>
            <p:cNvSpPr txBox="1">
              <a:spLocks noChangeArrowheads="1"/>
            </p:cNvSpPr>
            <p:nvPr/>
          </p:nvSpPr>
          <p:spPr bwMode="auto">
            <a:xfrm>
              <a:off x="1291" y="1565"/>
              <a:ext cx="10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dirty="0">
                  <a:latin typeface="Arial" panose="020B0604020202020204" pitchFamily="34" charset="0"/>
                </a:rPr>
                <a:t>Interpreted</a:t>
              </a:r>
            </a:p>
            <a:p>
              <a:pPr eaLnBrk="0" hangingPunct="0"/>
              <a:r>
                <a:rPr lang="en-US" altLang="en-US" sz="1200" b="1" dirty="0">
                  <a:latin typeface="Arial" panose="020B0604020202020204" pitchFamily="34" charset="0"/>
                </a:rPr>
                <a:t>3-D Seismic Volume</a:t>
              </a:r>
            </a:p>
          </p:txBody>
        </p:sp>
        <p:sp>
          <p:nvSpPr>
            <p:cNvPr id="276" name="Text Box 225">
              <a:extLst>
                <a:ext uri="{FF2B5EF4-FFF2-40B4-BE49-F238E27FC236}">
                  <a16:creationId xmlns:a16="http://schemas.microsoft.com/office/drawing/2014/main" id="{6AE62044-BF83-4E08-BF11-9BDF07438BDB}"/>
                </a:ext>
              </a:extLst>
            </p:cNvPr>
            <p:cNvSpPr txBox="1">
              <a:spLocks noChangeArrowheads="1"/>
            </p:cNvSpPr>
            <p:nvPr/>
          </p:nvSpPr>
          <p:spPr bwMode="auto">
            <a:xfrm>
              <a:off x="1385" y="2325"/>
              <a:ext cx="8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latin typeface="Arial" panose="020B0604020202020204" pitchFamily="34" charset="0"/>
                </a:rPr>
                <a:t>Zone-of-Interest</a:t>
              </a:r>
            </a:p>
            <a:p>
              <a:pPr eaLnBrk="0" hangingPunct="0"/>
              <a:r>
                <a:rPr lang="en-US" altLang="en-US" sz="1200" b="1">
                  <a:latin typeface="Arial" panose="020B0604020202020204" pitchFamily="34" charset="0"/>
                </a:rPr>
                <a:t>Subvolume</a:t>
              </a:r>
            </a:p>
          </p:txBody>
        </p:sp>
        <p:sp>
          <p:nvSpPr>
            <p:cNvPr id="277" name="Text Box 226">
              <a:extLst>
                <a:ext uri="{FF2B5EF4-FFF2-40B4-BE49-F238E27FC236}">
                  <a16:creationId xmlns:a16="http://schemas.microsoft.com/office/drawing/2014/main" id="{C11A6678-00E8-4926-A11B-C7996B0CE338}"/>
                </a:ext>
              </a:extLst>
            </p:cNvPr>
            <p:cNvSpPr txBox="1">
              <a:spLocks noChangeArrowheads="1"/>
            </p:cNvSpPr>
            <p:nvPr/>
          </p:nvSpPr>
          <p:spPr bwMode="auto">
            <a:xfrm>
              <a:off x="1289" y="2909"/>
              <a:ext cx="717"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dirty="0">
                  <a:latin typeface="Arial" panose="020B0604020202020204" pitchFamily="34" charset="0"/>
                </a:rPr>
                <a:t>Zone-of-Interest</a:t>
              </a:r>
            </a:p>
            <a:p>
              <a:pPr eaLnBrk="0" hangingPunct="0"/>
              <a:r>
                <a:rPr lang="en-US" altLang="en-US" sz="1200" b="1" dirty="0">
                  <a:latin typeface="Arial" panose="020B0604020202020204" pitchFamily="34" charset="0"/>
                </a:rPr>
                <a:t>Seismic Cube</a:t>
              </a:r>
            </a:p>
            <a:p>
              <a:pPr eaLnBrk="0" hangingPunct="0"/>
              <a:r>
                <a:rPr lang="en-US" altLang="en-US" sz="1200" b="1" dirty="0">
                  <a:latin typeface="Arial" panose="020B0604020202020204" pitchFamily="34" charset="0"/>
                </a:rPr>
                <a:t>(cross-section view)</a:t>
              </a:r>
            </a:p>
          </p:txBody>
        </p:sp>
        <p:sp>
          <p:nvSpPr>
            <p:cNvPr id="278" name="Text Box 227">
              <a:extLst>
                <a:ext uri="{FF2B5EF4-FFF2-40B4-BE49-F238E27FC236}">
                  <a16:creationId xmlns:a16="http://schemas.microsoft.com/office/drawing/2014/main" id="{4E7510D2-4C8E-41FD-BD47-2D3E35487401}"/>
                </a:ext>
              </a:extLst>
            </p:cNvPr>
            <p:cNvSpPr txBox="1">
              <a:spLocks noChangeArrowheads="1"/>
            </p:cNvSpPr>
            <p:nvPr/>
          </p:nvSpPr>
          <p:spPr bwMode="auto">
            <a:xfrm>
              <a:off x="1260" y="3541"/>
              <a:ext cx="785"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dirty="0">
                  <a:latin typeface="Arial" panose="020B0604020202020204" pitchFamily="34" charset="0"/>
                </a:rPr>
                <a:t>Frequency Slices</a:t>
              </a:r>
            </a:p>
            <a:p>
              <a:pPr eaLnBrk="0" hangingPunct="0"/>
              <a:r>
                <a:rPr lang="en-US" altLang="en-US" sz="1200" b="1" dirty="0">
                  <a:latin typeface="Arial" panose="020B0604020202020204" pitchFamily="34" charset="0"/>
                </a:rPr>
                <a:t>through Seismic Cube</a:t>
              </a:r>
            </a:p>
            <a:p>
              <a:pPr eaLnBrk="0" hangingPunct="0"/>
              <a:r>
                <a:rPr lang="en-US" altLang="en-US" sz="1200" b="1" dirty="0">
                  <a:latin typeface="Arial" panose="020B0604020202020204" pitchFamily="34" charset="0"/>
                </a:rPr>
                <a:t>(plan view)</a:t>
              </a:r>
            </a:p>
          </p:txBody>
        </p:sp>
      </p:grpSp>
    </p:spTree>
    <p:extLst>
      <p:ext uri="{BB962C8B-B14F-4D97-AF65-F5344CB8AC3E}">
        <p14:creationId xmlns:p14="http://schemas.microsoft.com/office/powerpoint/2010/main" val="8904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anim calcmode="lin" valueType="num">
                                      <p:cBhvr>
                                        <p:cTn id="8" dur="1000" fill="hold"/>
                                        <p:tgtEl>
                                          <p:spTgt spid="230"/>
                                        </p:tgtEl>
                                        <p:attrNameLst>
                                          <p:attrName>ppt_x</p:attrName>
                                        </p:attrNameLst>
                                      </p:cBhvr>
                                      <p:tavLst>
                                        <p:tav tm="0">
                                          <p:val>
                                            <p:strVal val="#ppt_x"/>
                                          </p:val>
                                        </p:tav>
                                        <p:tav tm="100000">
                                          <p:val>
                                            <p:strVal val="#ppt_x"/>
                                          </p:val>
                                        </p:tav>
                                      </p:tavLst>
                                    </p:anim>
                                    <p:anim calcmode="lin" valueType="num">
                                      <p:cBhvr>
                                        <p:cTn id="9"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Methodology and Work Flow for Seismic Spectral Decomposition</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On the basis of above interpretation I picked an horizon on the 3D seismic data.</a:t>
            </a:r>
          </a:p>
          <a:p>
            <a:endParaRPr lang="en-IN" dirty="0"/>
          </a:p>
        </p:txBody>
      </p:sp>
      <p:pic>
        <p:nvPicPr>
          <p:cNvPr id="4" name="Picture 3">
            <a:extLst>
              <a:ext uri="{FF2B5EF4-FFF2-40B4-BE49-F238E27FC236}">
                <a16:creationId xmlns:a16="http://schemas.microsoft.com/office/drawing/2014/main" id="{1E6197A3-78B5-4452-9127-B9D6D180CB7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0" y="2849732"/>
            <a:ext cx="4217411" cy="3749737"/>
          </a:xfrm>
          <a:prstGeom prst="rect">
            <a:avLst/>
          </a:prstGeom>
        </p:spPr>
      </p:pic>
      <p:pic>
        <p:nvPicPr>
          <p:cNvPr id="7" name="Picture 6">
            <a:extLst>
              <a:ext uri="{FF2B5EF4-FFF2-40B4-BE49-F238E27FC236}">
                <a16:creationId xmlns:a16="http://schemas.microsoft.com/office/drawing/2014/main" id="{D4E4405D-A025-4F0B-B719-8E8B8C0F8B68}"/>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r="1306"/>
          <a:stretch/>
        </p:blipFill>
        <p:spPr>
          <a:xfrm>
            <a:off x="5033231" y="5815159"/>
            <a:ext cx="524190" cy="462210"/>
          </a:xfrm>
          <a:prstGeom prst="rect">
            <a:avLst/>
          </a:prstGeom>
        </p:spPr>
      </p:pic>
      <p:pic>
        <p:nvPicPr>
          <p:cNvPr id="5" name="Picture 4">
            <a:extLst>
              <a:ext uri="{FF2B5EF4-FFF2-40B4-BE49-F238E27FC236}">
                <a16:creationId xmlns:a16="http://schemas.microsoft.com/office/drawing/2014/main" id="{7204E586-9225-40D4-B78A-83D8C8E7F4D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58036" y="2613079"/>
            <a:ext cx="3685490" cy="3986390"/>
          </a:xfrm>
          <a:prstGeom prst="rect">
            <a:avLst/>
          </a:prstGeom>
        </p:spPr>
      </p:pic>
      <p:cxnSp>
        <p:nvCxnSpPr>
          <p:cNvPr id="9" name="Straight Arrow Connector 8">
            <a:extLst>
              <a:ext uri="{FF2B5EF4-FFF2-40B4-BE49-F238E27FC236}">
                <a16:creationId xmlns:a16="http://schemas.microsoft.com/office/drawing/2014/main" id="{5D73E588-FD81-49E1-978F-6A8C1B6619A7}"/>
              </a:ext>
            </a:extLst>
          </p:cNvPr>
          <p:cNvCxnSpPr/>
          <p:nvPr/>
        </p:nvCxnSpPr>
        <p:spPr>
          <a:xfrm>
            <a:off x="2547891" y="3622089"/>
            <a:ext cx="0" cy="3706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043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5843</TotalTime>
  <Words>1052</Words>
  <Application>Microsoft Office PowerPoint</Application>
  <PresentationFormat>On-screen Show (4:3)</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AdvOTdbe06fba</vt:lpstr>
      <vt:lpstr>Arial</vt:lpstr>
      <vt:lpstr>ArialMT</vt:lpstr>
      <vt:lpstr>Calibri</vt:lpstr>
      <vt:lpstr>Times New Roman</vt:lpstr>
      <vt:lpstr>Wingdings</vt:lpstr>
      <vt:lpstr> Black </vt:lpstr>
      <vt:lpstr>PowerPoint Presentation</vt:lpstr>
      <vt:lpstr>Contents</vt:lpstr>
      <vt:lpstr>Introduction to Seismic Spectral Decomposition</vt:lpstr>
      <vt:lpstr>Introduction to Seismic Spectral Decomposition</vt:lpstr>
      <vt:lpstr>Study Area : Teapot Dome Oilfield</vt:lpstr>
      <vt:lpstr>Field Data</vt:lpstr>
      <vt:lpstr>Field Data</vt:lpstr>
      <vt:lpstr>Methodology and Work Flow for Seismic Spectral Decomposition</vt:lpstr>
      <vt:lpstr>Methodology and Work Flow for Seismic Spectral Decomposition</vt:lpstr>
      <vt:lpstr>Methodology and Work Flow for Seismic Spectral Decomposition</vt:lpstr>
      <vt:lpstr>Methodology and Work Flow for Seismic Spectral Decomposition</vt:lpstr>
      <vt:lpstr>Methodology and Work Flow for Seismic Spectral Decomposition</vt:lpstr>
      <vt:lpstr>Results and Discussion</vt:lpstr>
      <vt:lpstr>Results and Discussion</vt:lpstr>
      <vt:lpstr>Results and Discussion</vt:lpstr>
      <vt:lpstr>Conclusions</vt:lpstr>
      <vt:lpstr>Conclusions</vt:lpstr>
      <vt:lpstr>Conclusions</vt:lpstr>
      <vt:lpstr>References</vt:lpstr>
      <vt:lpstr>PowerPoint Presentation</vt:lpstr>
    </vt:vector>
  </TitlesOfParts>
  <Company>UofA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 Mangal Gupta</dc:creator>
  <cp:lastModifiedBy>Shiv Mangal Gupta</cp:lastModifiedBy>
  <cp:revision>163</cp:revision>
  <dcterms:created xsi:type="dcterms:W3CDTF">2016-01-10T22:40:00Z</dcterms:created>
  <dcterms:modified xsi:type="dcterms:W3CDTF">2021-05-08T04:52:57Z</dcterms:modified>
</cp:coreProperties>
</file>