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6" r:id="rId3"/>
    <p:sldId id="272" r:id="rId4"/>
    <p:sldId id="259" r:id="rId5"/>
    <p:sldId id="260" r:id="rId6"/>
    <p:sldId id="258" r:id="rId7"/>
    <p:sldId id="267" r:id="rId8"/>
    <p:sldId id="269" r:id="rId9"/>
    <p:sldId id="268" r:id="rId10"/>
    <p:sldId id="270" r:id="rId11"/>
    <p:sldId id="261" r:id="rId12"/>
    <p:sldId id="275" r:id="rId13"/>
    <p:sldId id="273" r:id="rId14"/>
    <p:sldId id="262" r:id="rId15"/>
    <p:sldId id="271" r:id="rId16"/>
    <p:sldId id="263" r:id="rId17"/>
    <p:sldId id="265" r:id="rId18"/>
    <p:sldId id="274"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71" autoAdjust="0"/>
    <p:restoredTop sz="94660"/>
  </p:normalViewPr>
  <p:slideViewPr>
    <p:cSldViewPr snapToGrid="0" snapToObjects="1">
      <p:cViewPr varScale="1">
        <p:scale>
          <a:sx n="86" d="100"/>
          <a:sy n="86" d="100"/>
        </p:scale>
        <p:origin x="1291" y="7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6BFECD78-3C8E-49F2-8FAB-59489D168ABB}" type="datetimeFigureOut">
              <a:rPr lang="en-US" smtClean="0"/>
              <a:t>2/28/2020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27020199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BFECD78-3C8E-49F2-8FAB-59489D168ABB}" type="datetimeFigureOut">
              <a:rPr lang="en-US" smtClean="0"/>
              <a:t>2/28/2020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29494982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BFECD78-3C8E-49F2-8FAB-59489D168ABB}" type="datetimeFigureOut">
              <a:rPr lang="en-US" smtClean="0"/>
              <a:t>2/28/2020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14279412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BFECD78-3C8E-49F2-8FAB-59489D168ABB}" type="datetimeFigureOut">
              <a:rPr lang="en-US" smtClean="0"/>
              <a:t>2/28/2020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22759333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BFECD78-3C8E-49F2-8FAB-59489D168ABB}" type="datetimeFigureOut">
              <a:rPr lang="en-US" smtClean="0"/>
              <a:t>2/28/2020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17989526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BFECD78-3C8E-49F2-8FAB-59489D168ABB}" type="datetimeFigureOut">
              <a:rPr lang="en-US" smtClean="0"/>
              <a:t>2/28/2020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1034301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BFECD78-3C8E-49F2-8FAB-59489D168ABB}" type="datetimeFigureOut">
              <a:rPr lang="en-US" smtClean="0"/>
              <a:t>2/28/2020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14179409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BFECD78-3C8E-49F2-8FAB-59489D168ABB}" type="datetimeFigureOut">
              <a:rPr lang="en-US" smtClean="0"/>
              <a:t>2/28/2020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6560677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FECD78-3C8E-49F2-8FAB-59489D168ABB}" type="datetimeFigureOut">
              <a:rPr lang="en-US" smtClean="0"/>
              <a:t>2/28/2020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1249128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BFECD78-3C8E-49F2-8FAB-59489D168ABB}" type="datetimeFigureOut">
              <a:rPr lang="en-US" smtClean="0"/>
              <a:t>2/28/2020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27301161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BFECD78-3C8E-49F2-8FAB-59489D168ABB}" type="datetimeFigureOut">
              <a:rPr lang="en-US" smtClean="0"/>
              <a:t>2/28/2020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B56013-B943-42BA-886F-6F9D4EB85E9D}" type="slidenum">
              <a:rPr lang="en-US" smtClean="0"/>
              <a:t>‹#›</a:t>
            </a:fld>
            <a:endParaRPr lang="en-US"/>
          </a:p>
        </p:txBody>
      </p:sp>
    </p:spTree>
    <p:extLst>
      <p:ext uri="{BB962C8B-B14F-4D97-AF65-F5344CB8AC3E}">
        <p14:creationId xmlns:p14="http://schemas.microsoft.com/office/powerpoint/2010/main" val="5065745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FECD78-3C8E-49F2-8FAB-59489D168ABB}" type="datetimeFigureOut">
              <a:rPr lang="en-US" smtClean="0"/>
              <a:t>2/28/2020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B56013-B943-42BA-886F-6F9D4EB85E9D}" type="slidenum">
              <a:rPr lang="en-US" smtClean="0"/>
              <a:t>‹#›</a:t>
            </a:fld>
            <a:endParaRPr lang="en-US"/>
          </a:p>
        </p:txBody>
      </p:sp>
    </p:spTree>
    <p:extLst>
      <p:ext uri="{BB962C8B-B14F-4D97-AF65-F5344CB8AC3E}">
        <p14:creationId xmlns:p14="http://schemas.microsoft.com/office/powerpoint/2010/main" val="2557711237"/>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5" name="Title 1"/>
          <p:cNvSpPr txBox="1">
            <a:spLocks/>
          </p:cNvSpPr>
          <p:nvPr/>
        </p:nvSpPr>
        <p:spPr>
          <a:xfrm>
            <a:off x="5942317" y="4560853"/>
            <a:ext cx="3201683" cy="2079706"/>
          </a:xfrm>
          <a:prstGeom prst="rect">
            <a:avLst/>
          </a:prstGeom>
          <a:effectLst>
            <a:reflection blurRad="6350" endPos="35000" dir="5400000" sy="-100000" algn="bl" rotWithShape="0"/>
          </a:effectLst>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dirty="0">
                <a:solidFill>
                  <a:schemeClr val="bg1"/>
                </a:solidFill>
                <a:latin typeface="Times New Roman" panose="02020603050405020304" pitchFamily="18" charset="0"/>
                <a:cs typeface="Times New Roman" panose="02020603050405020304" pitchFamily="18" charset="0"/>
              </a:rPr>
              <a:t>Shiv Mangal Gupta</a:t>
            </a:r>
          </a:p>
          <a:p>
            <a:r>
              <a:rPr lang="en-US" sz="3200" dirty="0">
                <a:solidFill>
                  <a:schemeClr val="bg1"/>
                </a:solidFill>
                <a:latin typeface="Times New Roman" panose="02020603050405020304" pitchFamily="18" charset="0"/>
                <a:cs typeface="Times New Roman" panose="02020603050405020304" pitchFamily="18" charset="0"/>
              </a:rPr>
              <a:t>16je002032</a:t>
            </a:r>
          </a:p>
        </p:txBody>
      </p:sp>
      <p:sp>
        <p:nvSpPr>
          <p:cNvPr id="2" name="TextBox 1">
            <a:extLst>
              <a:ext uri="{FF2B5EF4-FFF2-40B4-BE49-F238E27FC236}">
                <a16:creationId xmlns:a16="http://schemas.microsoft.com/office/drawing/2014/main" id="{32AE139A-C7AF-4831-A2BB-B620B97F286C}"/>
              </a:ext>
            </a:extLst>
          </p:cNvPr>
          <p:cNvSpPr txBox="1"/>
          <p:nvPr/>
        </p:nvSpPr>
        <p:spPr>
          <a:xfrm>
            <a:off x="1267968" y="243840"/>
            <a:ext cx="6608064" cy="1446550"/>
          </a:xfrm>
          <a:prstGeom prst="rect">
            <a:avLst/>
          </a:prstGeom>
          <a:noFill/>
        </p:spPr>
        <p:txBody>
          <a:bodyPr wrap="square" rtlCol="0">
            <a:spAutoFit/>
          </a:bodyPr>
          <a:lstStyle/>
          <a:p>
            <a:pPr algn="ctr"/>
            <a:r>
              <a:rPr lang="en-IN" sz="4400" dirty="0">
                <a:solidFill>
                  <a:schemeClr val="bg1"/>
                </a:solidFill>
                <a:latin typeface="Times New Roman" panose="02020603050405020304" pitchFamily="18" charset="0"/>
                <a:cs typeface="Times New Roman" panose="02020603050405020304" pitchFamily="18" charset="0"/>
              </a:rPr>
              <a:t>Data Processing for Ambient Noise Tomography </a:t>
            </a:r>
          </a:p>
        </p:txBody>
      </p:sp>
      <p:pic>
        <p:nvPicPr>
          <p:cNvPr id="7" name="Content Placeholder 3">
            <a:extLst>
              <a:ext uri="{FF2B5EF4-FFF2-40B4-BE49-F238E27FC236}">
                <a16:creationId xmlns:a16="http://schemas.microsoft.com/office/drawing/2014/main" id="{16332253-DF4E-4A19-9B52-879D998D80E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5100" y="2092960"/>
            <a:ext cx="4572000" cy="4521200"/>
          </a:xfrm>
          <a:prstGeom prst="rect">
            <a:avLst/>
          </a:prstGeom>
        </p:spPr>
      </p:pic>
    </p:spTree>
    <p:extLst>
      <p:ext uri="{BB962C8B-B14F-4D97-AF65-F5344CB8AC3E}">
        <p14:creationId xmlns:p14="http://schemas.microsoft.com/office/powerpoint/2010/main" val="15862535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494270" y="80108"/>
            <a:ext cx="8229600" cy="997524"/>
          </a:xfrm>
        </p:spPr>
        <p:txBody>
          <a:bodyPr>
            <a:normAutofit fontScale="90000"/>
          </a:bodyPr>
          <a:lstStyle/>
          <a:p>
            <a:r>
              <a:rPr lang="en-US" dirty="0">
                <a:latin typeface="Times New Roman" panose="02020603050405020304" pitchFamily="18" charset="0"/>
                <a:cs typeface="Times New Roman" panose="02020603050405020304" pitchFamily="18" charset="0"/>
              </a:rPr>
              <a:t>Processing Data</a:t>
            </a:r>
            <a:br>
              <a:rPr lang="en-US" dirty="0"/>
            </a:br>
            <a:r>
              <a:rPr lang="en-US" sz="2700" u="sng" dirty="0">
                <a:latin typeface="Times New Roman" panose="02020603050405020304" pitchFamily="18" charset="0"/>
                <a:cs typeface="Times New Roman" panose="02020603050405020304" pitchFamily="18" charset="0"/>
              </a:rPr>
              <a:t>Spectral Normalization/Whitening</a:t>
            </a:r>
            <a:br>
              <a:rPr lang="en-US" sz="3100" u="sng" dirty="0">
                <a:latin typeface="Times New Roman" panose="02020603050405020304" pitchFamily="18" charset="0"/>
                <a:cs typeface="Times New Roman" panose="02020603050405020304" pitchFamily="18" charset="0"/>
              </a:rPr>
            </a:br>
            <a:endParaRPr lang="en-US" sz="3100" u="sng" dirty="0"/>
          </a:p>
        </p:txBody>
      </p:sp>
      <p:sp>
        <p:nvSpPr>
          <p:cNvPr id="10" name="TextBox 9"/>
          <p:cNvSpPr txBox="1"/>
          <p:nvPr/>
        </p:nvSpPr>
        <p:spPr>
          <a:xfrm>
            <a:off x="185351" y="5383079"/>
            <a:ext cx="8847438" cy="1200329"/>
          </a:xfrm>
          <a:prstGeom prst="rect">
            <a:avLst/>
          </a:prstGeom>
          <a:noFill/>
        </p:spPr>
        <p:txBody>
          <a:bodyPr wrap="square" rtlCol="0">
            <a:spAutoFit/>
          </a:bodyPr>
          <a:lstStyle/>
          <a:p>
            <a:pPr algn="just"/>
            <a:r>
              <a:rPr lang="en-US" sz="1200" dirty="0">
                <a:latin typeface="Times New Roman" panose="02020603050405020304" pitchFamily="18" charset="0"/>
                <a:cs typeface="Times New Roman" panose="02020603050405020304" pitchFamily="18" charset="0"/>
              </a:rPr>
              <a:t>(a) Twelve-month cross-correlation between data from two stations. The broad, nearly monochromatic 26 signal at positive lag dominates the waveform. (b) Amplitude spectrum of the cross-correlation in (a) showing the spectral peak at about 26 s period. (c) Cross-correlation between data from the same two stations that have been spectrally whitened prior to cross-correlation. (d) Amplitude spectrum of the cross-correlation in (c) showing that the 26 s spectral peak is largely missing. (e) Cross-correlation between the data that have been spectrally whitened prior to cross-correlation with a notch filter applied around 26 s period. (f) Amplitude spectrum of the cross-correlation in (e). Application of the notch filter changes the cross-correlation only minimally.</a:t>
            </a:r>
          </a:p>
        </p:txBody>
      </p:sp>
      <p:pic>
        <p:nvPicPr>
          <p:cNvPr id="3" name="Picture 2">
            <a:extLst>
              <a:ext uri="{FF2B5EF4-FFF2-40B4-BE49-F238E27FC236}">
                <a16:creationId xmlns:a16="http://schemas.microsoft.com/office/drawing/2014/main" id="{BD1472C8-6EC8-48A0-A0D4-41D206A3646E}"/>
              </a:ext>
            </a:extLst>
          </p:cNvPr>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353568" y="1711158"/>
            <a:ext cx="8333232" cy="3524435"/>
          </a:xfrm>
          <a:prstGeom prst="rect">
            <a:avLst/>
          </a:prstGeom>
        </p:spPr>
      </p:pic>
      <p:sp>
        <p:nvSpPr>
          <p:cNvPr id="2" name="TextBox 1">
            <a:extLst>
              <a:ext uri="{FF2B5EF4-FFF2-40B4-BE49-F238E27FC236}">
                <a16:creationId xmlns:a16="http://schemas.microsoft.com/office/drawing/2014/main" id="{00A9F852-9EF9-437A-B491-9DBB1D374057}"/>
              </a:ext>
            </a:extLst>
          </p:cNvPr>
          <p:cNvSpPr txBox="1"/>
          <p:nvPr/>
        </p:nvSpPr>
        <p:spPr>
          <a:xfrm>
            <a:off x="736847" y="978897"/>
            <a:ext cx="7987023" cy="584775"/>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In given Data there was an effect of the 26 s microseism on cross-correlations and attempts to remove it.</a:t>
            </a:r>
            <a:endParaRPr lang="en-IN" sz="1600" dirty="0"/>
          </a:p>
        </p:txBody>
      </p:sp>
    </p:spTree>
    <p:extLst>
      <p:ext uri="{BB962C8B-B14F-4D97-AF65-F5344CB8AC3E}">
        <p14:creationId xmlns:p14="http://schemas.microsoft.com/office/powerpoint/2010/main" val="40855484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031" y="-194103"/>
            <a:ext cx="8229600" cy="1143000"/>
          </a:xfrm>
        </p:spPr>
        <p:txBody>
          <a:bodyPr>
            <a:normAutofit fontScale="90000"/>
          </a:bodyPr>
          <a:lstStyle/>
          <a:p>
            <a:r>
              <a:rPr lang="en-US" dirty="0">
                <a:latin typeface="Times New Roman" panose="02020603050405020304" pitchFamily="18" charset="0"/>
                <a:cs typeface="Times New Roman" panose="02020603050405020304" pitchFamily="18" charset="0"/>
              </a:rPr>
              <a:t>Data Processing</a:t>
            </a:r>
            <a:br>
              <a:rPr lang="en-US" u="sng" dirty="0">
                <a:latin typeface="Times New Roman" panose="02020603050405020304" pitchFamily="18" charset="0"/>
                <a:cs typeface="Times New Roman" panose="02020603050405020304" pitchFamily="18" charset="0"/>
              </a:rPr>
            </a:br>
            <a:r>
              <a:rPr lang="en-US" sz="3100" u="sng" dirty="0">
                <a:latin typeface="Times New Roman" panose="02020603050405020304" pitchFamily="18" charset="0"/>
                <a:cs typeface="Times New Roman" panose="02020603050405020304" pitchFamily="18" charset="0"/>
              </a:rPr>
              <a:t>Cross-Correlations and Stacking</a:t>
            </a:r>
            <a:endParaRPr lang="en-US" sz="3100" dirty="0"/>
          </a:p>
        </p:txBody>
      </p:sp>
      <p:sp>
        <p:nvSpPr>
          <p:cNvPr id="5" name="TextBox 4"/>
          <p:cNvSpPr txBox="1"/>
          <p:nvPr/>
        </p:nvSpPr>
        <p:spPr>
          <a:xfrm>
            <a:off x="279478" y="1363404"/>
            <a:ext cx="8584706" cy="923330"/>
          </a:xfrm>
          <a:prstGeom prst="rect">
            <a:avLst/>
          </a:prstGeom>
          <a:noFill/>
        </p:spPr>
        <p:txBody>
          <a:bodyPr wrap="square" rtlCol="0">
            <a:spAutoFit/>
          </a:bodyPr>
          <a:lstStyle/>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Surface wave empirical Green functions (EGFs) can be determined from cross-correlations between long time sequences of ambient seismic noise observed at different stations. </a:t>
            </a:r>
          </a:p>
        </p:txBody>
      </p:sp>
      <p:pic>
        <p:nvPicPr>
          <p:cNvPr id="6" name="Picture 5">
            <a:extLst>
              <a:ext uri="{FF2B5EF4-FFF2-40B4-BE49-F238E27FC236}">
                <a16:creationId xmlns:a16="http://schemas.microsoft.com/office/drawing/2014/main" id="{2F7BAD93-4FD6-4E76-8076-4A1B552ED892}"/>
              </a:ext>
            </a:extLst>
          </p:cNvPr>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1349667" y="2637097"/>
            <a:ext cx="6302286" cy="2575783"/>
          </a:xfrm>
          <a:prstGeom prst="rect">
            <a:avLst/>
          </a:prstGeom>
        </p:spPr>
      </p:pic>
    </p:spTree>
    <p:extLst>
      <p:ext uri="{BB962C8B-B14F-4D97-AF65-F5344CB8AC3E}">
        <p14:creationId xmlns:p14="http://schemas.microsoft.com/office/powerpoint/2010/main" val="3858683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031" y="-194103"/>
            <a:ext cx="8229600" cy="1143000"/>
          </a:xfrm>
        </p:spPr>
        <p:txBody>
          <a:bodyPr>
            <a:normAutofit fontScale="90000"/>
          </a:bodyPr>
          <a:lstStyle/>
          <a:p>
            <a:r>
              <a:rPr lang="en-US" dirty="0">
                <a:latin typeface="Times New Roman" panose="02020603050405020304" pitchFamily="18" charset="0"/>
                <a:cs typeface="Times New Roman" panose="02020603050405020304" pitchFamily="18" charset="0"/>
              </a:rPr>
              <a:t>Data Processing</a:t>
            </a:r>
            <a:br>
              <a:rPr lang="en-US" u="sng" dirty="0">
                <a:latin typeface="Times New Roman" panose="02020603050405020304" pitchFamily="18" charset="0"/>
                <a:cs typeface="Times New Roman" panose="02020603050405020304" pitchFamily="18" charset="0"/>
              </a:rPr>
            </a:br>
            <a:r>
              <a:rPr lang="en-US" sz="3100" u="sng" dirty="0">
                <a:latin typeface="Times New Roman" panose="02020603050405020304" pitchFamily="18" charset="0"/>
                <a:cs typeface="Times New Roman" panose="02020603050405020304" pitchFamily="18" charset="0"/>
              </a:rPr>
              <a:t>Cross-Correlations and Stacking</a:t>
            </a:r>
            <a:endParaRPr lang="en-US" sz="3100" dirty="0"/>
          </a:p>
        </p:txBody>
      </p:sp>
      <p:sp>
        <p:nvSpPr>
          <p:cNvPr id="5" name="TextBox 4"/>
          <p:cNvSpPr txBox="1"/>
          <p:nvPr/>
        </p:nvSpPr>
        <p:spPr>
          <a:xfrm>
            <a:off x="279478" y="948897"/>
            <a:ext cx="8584706" cy="646331"/>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In order to enhance the signal to noise ratio (SNR), stacking of available daily cross-correlation for each component and station pair is done</a:t>
            </a:r>
            <a:r>
              <a:rPr lang="en-US" dirty="0"/>
              <a:t>.</a:t>
            </a:r>
            <a:endParaRPr lang="en-US" dirty="0">
              <a:latin typeface="Times New Roman" panose="02020603050405020304" pitchFamily="18" charset="0"/>
              <a:cs typeface="Times New Roman" panose="02020603050405020304" pitchFamily="18" charset="0"/>
            </a:endParaRPr>
          </a:p>
        </p:txBody>
      </p:sp>
      <p:pic>
        <p:nvPicPr>
          <p:cNvPr id="7" name="Picture 6" descr="CorrStacking.png">
            <a:extLst>
              <a:ext uri="{FF2B5EF4-FFF2-40B4-BE49-F238E27FC236}">
                <a16:creationId xmlns:a16="http://schemas.microsoft.com/office/drawing/2014/main" id="{FA09D3D9-44AA-421D-BB98-3AF88182AE38}"/>
              </a:ext>
            </a:extLst>
          </p:cNvPr>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169" y="1595228"/>
            <a:ext cx="9144000" cy="4056361"/>
          </a:xfrm>
          <a:prstGeom prst="rect">
            <a:avLst/>
          </a:prstGeom>
        </p:spPr>
      </p:pic>
      <p:sp>
        <p:nvSpPr>
          <p:cNvPr id="8" name="TextBox 7">
            <a:extLst>
              <a:ext uri="{FF2B5EF4-FFF2-40B4-BE49-F238E27FC236}">
                <a16:creationId xmlns:a16="http://schemas.microsoft.com/office/drawing/2014/main" id="{7C6DC477-9BF6-460D-A0A7-5DDA6B0F90B4}"/>
              </a:ext>
            </a:extLst>
          </p:cNvPr>
          <p:cNvSpPr txBox="1"/>
          <p:nvPr/>
        </p:nvSpPr>
        <p:spPr>
          <a:xfrm>
            <a:off x="550416" y="5832629"/>
            <a:ext cx="8313768" cy="923330"/>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(a) Cross-correlations at the specified time-series lengths for the station pair band-passed between 5 and 40 s period. (b) Same as (a), but for a passband between 40 and 100 s period.</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702029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53"/>
            <a:ext cx="8229600" cy="1143000"/>
          </a:xfrm>
        </p:spPr>
        <p:txBody>
          <a:bodyPr>
            <a:normAutofit/>
          </a:bodyPr>
          <a:lstStyle/>
          <a:p>
            <a:r>
              <a:rPr lang="en-US" sz="4000" dirty="0">
                <a:latin typeface="Times New Roman" panose="02020603050405020304" pitchFamily="18" charset="0"/>
                <a:cs typeface="Times New Roman" panose="02020603050405020304" pitchFamily="18" charset="0"/>
              </a:rPr>
              <a:t>Conclusion and Results</a:t>
            </a:r>
          </a:p>
        </p:txBody>
      </p:sp>
      <p:sp>
        <p:nvSpPr>
          <p:cNvPr id="4" name="TextBox 3">
            <a:extLst>
              <a:ext uri="{FF2B5EF4-FFF2-40B4-BE49-F238E27FC236}">
                <a16:creationId xmlns:a16="http://schemas.microsoft.com/office/drawing/2014/main" id="{FF7DF10C-5C78-4F04-A94D-B527D9300BE0}"/>
              </a:ext>
            </a:extLst>
          </p:cNvPr>
          <p:cNvSpPr txBox="1"/>
          <p:nvPr/>
        </p:nvSpPr>
        <p:spPr>
          <a:xfrm>
            <a:off x="248575" y="1367161"/>
            <a:ext cx="8345009" cy="4247317"/>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Result from Temporal normalization.</a:t>
            </a:r>
          </a:p>
          <a:p>
            <a:pPr marL="285750" indent="-285750" algn="just">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Result from Spectral normalization.</a:t>
            </a:r>
          </a:p>
          <a:p>
            <a:pPr marL="285750" indent="-285750" algn="just">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Since ANT does not depend on the location of impulsive sources such as earthquakes, rather only the location of the receivers, the resolution of ambient noise tomography in relatively aseismic regions can be greater than that achieved by local surface wave tomography using earthquakes. </a:t>
            </a:r>
          </a:p>
          <a:p>
            <a:pPr marL="285750" indent="-285750" algn="just">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510846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1516" y="-120393"/>
            <a:ext cx="8229600" cy="629943"/>
          </a:xfrm>
        </p:spPr>
        <p:txBody>
          <a:bodyPr>
            <a:normAutofit fontScale="90000"/>
          </a:bodyPr>
          <a:lstStyle/>
          <a:p>
            <a:r>
              <a:rPr lang="en-US" dirty="0">
                <a:latin typeface="Times New Roman" panose="02020603050405020304" pitchFamily="18" charset="0"/>
                <a:cs typeface="Times New Roman" panose="02020603050405020304" pitchFamily="18" charset="0"/>
              </a:rPr>
              <a:t>Conclusion and Results</a:t>
            </a:r>
            <a:endParaRPr lang="en-US" sz="4000" dirty="0"/>
          </a:p>
        </p:txBody>
      </p:sp>
      <p:sp>
        <p:nvSpPr>
          <p:cNvPr id="5" name="TextBox 4"/>
          <p:cNvSpPr txBox="1"/>
          <p:nvPr/>
        </p:nvSpPr>
        <p:spPr>
          <a:xfrm>
            <a:off x="335592" y="5859753"/>
            <a:ext cx="8351207" cy="830997"/>
          </a:xfrm>
          <a:prstGeom prst="rect">
            <a:avLst/>
          </a:prstGeom>
          <a:noFill/>
        </p:spPr>
        <p:txBody>
          <a:bodyPr wrap="square" rtlCol="0">
            <a:spAutoFit/>
          </a:bodyPr>
          <a:lstStyle/>
          <a:p>
            <a:pPr algn="just"/>
            <a:r>
              <a:rPr lang="en-US" sz="1200" dirty="0">
                <a:latin typeface="Times New Roman" panose="02020603050405020304" pitchFamily="18" charset="0"/>
                <a:cs typeface="Times New Roman" panose="02020603050405020304" pitchFamily="18" charset="0"/>
              </a:rPr>
              <a:t>The raw data (a), the clipped waveform method (c), and the automated event detection method (d) produce noisy cross-correlations in this period band. </a:t>
            </a:r>
          </a:p>
          <a:p>
            <a:pPr algn="just"/>
            <a:r>
              <a:rPr lang="en-US" sz="1200" dirty="0">
                <a:latin typeface="Times New Roman" panose="02020603050405020304" pitchFamily="18" charset="0"/>
                <a:cs typeface="Times New Roman" panose="02020603050405020304" pitchFamily="18" charset="0"/>
              </a:rPr>
              <a:t>The one-bit normalization (b), the running-absolute mean normalization (e), and the water-level normalization (f) methods produce relatively high SNR waveforms displaying signals that arrive at nearly the same time.</a:t>
            </a:r>
          </a:p>
        </p:txBody>
      </p:sp>
      <p:pic>
        <p:nvPicPr>
          <p:cNvPr id="4" name="Picture 3">
            <a:extLst>
              <a:ext uri="{FF2B5EF4-FFF2-40B4-BE49-F238E27FC236}">
                <a16:creationId xmlns:a16="http://schemas.microsoft.com/office/drawing/2014/main" id="{1375518E-0ED2-4249-923C-C203B15E0F1D}"/>
              </a:ext>
            </a:extLst>
          </p:cNvPr>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457199" y="1342141"/>
            <a:ext cx="8229599" cy="4399376"/>
          </a:xfrm>
          <a:prstGeom prst="rect">
            <a:avLst/>
          </a:prstGeom>
        </p:spPr>
      </p:pic>
      <p:sp>
        <p:nvSpPr>
          <p:cNvPr id="3" name="TextBox 2">
            <a:extLst>
              <a:ext uri="{FF2B5EF4-FFF2-40B4-BE49-F238E27FC236}">
                <a16:creationId xmlns:a16="http://schemas.microsoft.com/office/drawing/2014/main" id="{506AE6D4-7EEF-493E-8A98-76E3015ACFA5}"/>
              </a:ext>
            </a:extLst>
          </p:cNvPr>
          <p:cNvSpPr txBox="1"/>
          <p:nvPr/>
        </p:nvSpPr>
        <p:spPr>
          <a:xfrm>
            <a:off x="335591" y="577574"/>
            <a:ext cx="8660127" cy="646331"/>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Figure below presents examples of year-long cross-correlations, bandpass filtered between 20 s and 100 s period, using each of these </a:t>
            </a:r>
            <a:r>
              <a:rPr lang="en-IN" dirty="0">
                <a:latin typeface="Times New Roman" panose="02020603050405020304" pitchFamily="18" charset="0"/>
                <a:cs typeface="Times New Roman" panose="02020603050405020304" pitchFamily="18" charset="0"/>
              </a:rPr>
              <a:t>methods of time-domain normalization.</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733113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0566" y="90881"/>
            <a:ext cx="8229600" cy="1276102"/>
          </a:xfrm>
        </p:spPr>
        <p:txBody>
          <a:bodyPr>
            <a:normAutofit fontScale="90000"/>
          </a:bodyPr>
          <a:lstStyle/>
          <a:p>
            <a:r>
              <a:rPr lang="en-US" dirty="0">
                <a:latin typeface="Times New Roman" panose="02020603050405020304" pitchFamily="18" charset="0"/>
                <a:cs typeface="Times New Roman" panose="02020603050405020304" pitchFamily="18" charset="0"/>
              </a:rPr>
              <a:t>Conclusion and Results</a:t>
            </a:r>
            <a:br>
              <a:rPr lang="en-US" dirty="0">
                <a:latin typeface="Times New Roman" panose="02020603050405020304" pitchFamily="18" charset="0"/>
                <a:cs typeface="Times New Roman" panose="02020603050405020304" pitchFamily="18" charset="0"/>
              </a:rPr>
            </a:br>
            <a:r>
              <a:rPr lang="en-US" sz="3100" u="sng" dirty="0">
                <a:latin typeface="Times New Roman" panose="02020603050405020304" pitchFamily="18" charset="0"/>
                <a:cs typeface="Times New Roman" panose="02020603050405020304" pitchFamily="18" charset="0"/>
              </a:rPr>
              <a:t>Result from Spectral normalization</a:t>
            </a:r>
            <a:br>
              <a:rPr lang="en-US" sz="4000" dirty="0">
                <a:latin typeface="Times New Roman" panose="02020603050405020304" pitchFamily="18" charset="0"/>
                <a:cs typeface="Times New Roman" panose="02020603050405020304" pitchFamily="18" charset="0"/>
              </a:rPr>
            </a:br>
            <a:endParaRPr lang="en-US" sz="4000" dirty="0"/>
          </a:p>
        </p:txBody>
      </p:sp>
      <p:sp>
        <p:nvSpPr>
          <p:cNvPr id="5" name="TextBox 4"/>
          <p:cNvSpPr txBox="1"/>
          <p:nvPr/>
        </p:nvSpPr>
        <p:spPr>
          <a:xfrm>
            <a:off x="319595" y="5642563"/>
            <a:ext cx="8625907" cy="1200329"/>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(a) Cross-correlation without spectral whitening. (b) Cross-correlation with spectral whitening. (c) Amplitude spectrum of the unwhitened waveform in (a). The primary and secondary microseisms dominate the spectrum. (d) Amplitude spectrum of the pre-whitened waveform in (b).</a:t>
            </a:r>
          </a:p>
        </p:txBody>
      </p:sp>
      <p:pic>
        <p:nvPicPr>
          <p:cNvPr id="6" name="Picture 5">
            <a:extLst>
              <a:ext uri="{FF2B5EF4-FFF2-40B4-BE49-F238E27FC236}">
                <a16:creationId xmlns:a16="http://schemas.microsoft.com/office/drawing/2014/main" id="{620E122D-40F5-4150-8BFE-BD5206F148AE}"/>
              </a:ext>
            </a:extLst>
          </p:cNvPr>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548048" y="1830610"/>
            <a:ext cx="8047904" cy="3811953"/>
          </a:xfrm>
          <a:prstGeom prst="rect">
            <a:avLst/>
          </a:prstGeom>
        </p:spPr>
      </p:pic>
    </p:spTree>
    <p:extLst>
      <p:ext uri="{BB962C8B-B14F-4D97-AF65-F5344CB8AC3E}">
        <p14:creationId xmlns:p14="http://schemas.microsoft.com/office/powerpoint/2010/main" val="21897382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323" y="-79827"/>
            <a:ext cx="8229600" cy="1143000"/>
          </a:xfrm>
        </p:spPr>
        <p:txBody>
          <a:bodyPr>
            <a:normAutofit fontScale="90000"/>
          </a:bodyPr>
          <a:lstStyle/>
          <a:p>
            <a:r>
              <a:rPr lang="en-US" sz="4000" dirty="0">
                <a:latin typeface="Times New Roman" panose="02020603050405020304" pitchFamily="18" charset="0"/>
                <a:cs typeface="Times New Roman" panose="02020603050405020304" pitchFamily="18" charset="0"/>
              </a:rPr>
              <a:t>Future Work</a:t>
            </a:r>
            <a:br>
              <a:rPr lang="en-US" sz="4000" dirty="0">
                <a:latin typeface="Times New Roman" panose="02020603050405020304" pitchFamily="18" charset="0"/>
                <a:cs typeface="Times New Roman" panose="02020603050405020304" pitchFamily="18" charset="0"/>
              </a:rPr>
            </a:br>
            <a:r>
              <a:rPr lang="en-US" sz="3600" u="sng" dirty="0">
                <a:latin typeface="Times New Roman" panose="02020603050405020304" pitchFamily="18" charset="0"/>
                <a:cs typeface="Times New Roman" panose="02020603050405020304" pitchFamily="18" charset="0"/>
              </a:rPr>
              <a:t>Dispersion measurement</a:t>
            </a:r>
          </a:p>
        </p:txBody>
      </p:sp>
      <p:sp>
        <p:nvSpPr>
          <p:cNvPr id="5" name="TextBox 4"/>
          <p:cNvSpPr txBox="1"/>
          <p:nvPr/>
        </p:nvSpPr>
        <p:spPr>
          <a:xfrm>
            <a:off x="355107" y="1365003"/>
            <a:ext cx="8497088" cy="1754326"/>
          </a:xfrm>
          <a:prstGeom prst="rect">
            <a:avLst/>
          </a:prstGeom>
          <a:noFill/>
        </p:spPr>
        <p:txBody>
          <a:bodyPr wrap="square" rtlCol="0">
            <a:spAutoFit/>
          </a:bodyPr>
          <a:lstStyle/>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Next stage of my work  is to calculate the dispersions. </a:t>
            </a:r>
          </a:p>
          <a:p>
            <a:pPr algn="just"/>
            <a:r>
              <a:rPr lang="en-US" dirty="0">
                <a:latin typeface="Times New Roman" panose="02020603050405020304" pitchFamily="18" charset="0"/>
                <a:cs typeface="Times New Roman" panose="02020603050405020304" pitchFamily="18" charset="0"/>
              </a:rPr>
              <a:t> Useful property of surface wave is that they are dispersive: the longer period waves within a packet of surface wave energy have a longer wavelength and hence penetrate deeper into Earth. Since different frequencies are sensitive to properties at different depths, study of surface wave dispersion allows us to infer information about how seismic velocity varies with depth in the Earth </a:t>
            </a:r>
          </a:p>
        </p:txBody>
      </p:sp>
      <p:grpSp>
        <p:nvGrpSpPr>
          <p:cNvPr id="8" name="Group 7"/>
          <p:cNvGrpSpPr/>
          <p:nvPr/>
        </p:nvGrpSpPr>
        <p:grpSpPr>
          <a:xfrm>
            <a:off x="549534" y="3245233"/>
            <a:ext cx="7576268" cy="3570598"/>
            <a:chOff x="940948" y="2742640"/>
            <a:chExt cx="7576268" cy="3570598"/>
          </a:xfrm>
        </p:grpSpPr>
        <p:sp>
          <p:nvSpPr>
            <p:cNvPr id="7" name="Rectangle 6"/>
            <p:cNvSpPr/>
            <p:nvPr/>
          </p:nvSpPr>
          <p:spPr>
            <a:xfrm>
              <a:off x="940948" y="2742640"/>
              <a:ext cx="7576268" cy="3570598"/>
            </a:xfrm>
            <a:prstGeom prst="rect">
              <a:avLst/>
            </a:prstGeom>
            <a:solidFill>
              <a:srgbClr val="FFF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4" name="Picture 3" descr="FTANwaveform.png"/>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940948" y="2742640"/>
              <a:ext cx="3718594" cy="3428436"/>
            </a:xfrm>
            <a:prstGeom prst="rect">
              <a:avLst/>
            </a:prstGeom>
          </p:spPr>
        </p:pic>
        <p:pic>
          <p:nvPicPr>
            <p:cNvPr id="6" name="Picture 5" descr="FTANchart.png"/>
            <p:cNvPicPr>
              <a:picLocks noChangeAspect="1"/>
            </p:cNvPicPr>
            <p:nvPr/>
          </p:nvPicPr>
          <p:blipFill>
            <a:blip r:embed="rId3" cstate="email">
              <a:alphaModFix/>
              <a:extLst>
                <a:ext uri="{28A0092B-C50C-407E-A947-70E740481C1C}">
                  <a14:useLocalDpi xmlns:a14="http://schemas.microsoft.com/office/drawing/2010/main" val="0"/>
                </a:ext>
              </a:extLst>
            </a:blip>
            <a:stretch>
              <a:fillRect/>
            </a:stretch>
          </p:blipFill>
          <p:spPr>
            <a:xfrm>
              <a:off x="4645671" y="2817348"/>
              <a:ext cx="3871545" cy="3495890"/>
            </a:xfrm>
            <a:prstGeom prst="rect">
              <a:avLst/>
            </a:prstGeom>
          </p:spPr>
        </p:pic>
      </p:grpSp>
      <p:grpSp>
        <p:nvGrpSpPr>
          <p:cNvPr id="17" name="Group 16"/>
          <p:cNvGrpSpPr/>
          <p:nvPr/>
        </p:nvGrpSpPr>
        <p:grpSpPr>
          <a:xfrm>
            <a:off x="6055657" y="3026177"/>
            <a:ext cx="2343777" cy="1978985"/>
            <a:chOff x="6508418" y="2083286"/>
            <a:chExt cx="2343777" cy="1978985"/>
          </a:xfrm>
        </p:grpSpPr>
        <p:cxnSp>
          <p:nvCxnSpPr>
            <p:cNvPr id="12" name="Straight Arrow Connector 11"/>
            <p:cNvCxnSpPr>
              <a:stCxn id="14" idx="2"/>
            </p:cNvCxnSpPr>
            <p:nvPr/>
          </p:nvCxnSpPr>
          <p:spPr>
            <a:xfrm flipH="1">
              <a:off x="6508418" y="2729617"/>
              <a:ext cx="1237253" cy="1332654"/>
            </a:xfrm>
            <a:prstGeom prst="straightConnector1">
              <a:avLst/>
            </a:prstGeom>
            <a:ln w="76200" cmpd="sng">
              <a:solidFill>
                <a:srgbClr val="008000"/>
              </a:solidFill>
              <a:tailEnd type="arrow"/>
            </a:ln>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6639146" y="2083286"/>
              <a:ext cx="2213049" cy="646331"/>
            </a:xfrm>
            <a:prstGeom prst="rect">
              <a:avLst/>
            </a:prstGeom>
            <a:solidFill>
              <a:srgbClr val="FFFFFF"/>
            </a:solidFill>
          </p:spPr>
          <p:txBody>
            <a:bodyPr wrap="square" rtlCol="0">
              <a:spAutoFit/>
            </a:bodyPr>
            <a:lstStyle/>
            <a:p>
              <a:pPr algn="ctr"/>
              <a:r>
                <a:rPr lang="en-US" dirty="0">
                  <a:solidFill>
                    <a:schemeClr val="bg1"/>
                  </a:solidFill>
                </a:rPr>
                <a:t>Interstation Dispersion Curves!</a:t>
              </a:r>
            </a:p>
          </p:txBody>
        </p:sp>
      </p:grpSp>
    </p:spTree>
    <p:extLst>
      <p:ext uri="{BB962C8B-B14F-4D97-AF65-F5344CB8AC3E}">
        <p14:creationId xmlns:p14="http://schemas.microsoft.com/office/powerpoint/2010/main" val="3428427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dissolve">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114134"/>
            <a:ext cx="8229600" cy="1143000"/>
          </a:xfrm>
        </p:spPr>
        <p:txBody>
          <a:bodyPr>
            <a:normAutofit fontScale="90000"/>
          </a:bodyPr>
          <a:lstStyle/>
          <a:p>
            <a:r>
              <a:rPr lang="en-US" dirty="0">
                <a:latin typeface="Times New Roman" panose="02020603050405020304" pitchFamily="18" charset="0"/>
                <a:cs typeface="Times New Roman" panose="02020603050405020304" pitchFamily="18" charset="0"/>
              </a:rPr>
              <a:t>Future Work </a:t>
            </a:r>
            <a:br>
              <a:rPr lang="en-US" sz="4000" dirty="0"/>
            </a:br>
            <a:r>
              <a:rPr lang="en-US" sz="3100" u="sng" dirty="0">
                <a:latin typeface="Times New Roman" panose="02020603050405020304" pitchFamily="18" charset="0"/>
                <a:cs typeface="Times New Roman" panose="02020603050405020304" pitchFamily="18" charset="0"/>
              </a:rPr>
              <a:t>Tomographic Inversion</a:t>
            </a:r>
          </a:p>
        </p:txBody>
      </p:sp>
      <p:grpSp>
        <p:nvGrpSpPr>
          <p:cNvPr id="13" name="Group 12"/>
          <p:cNvGrpSpPr/>
          <p:nvPr/>
        </p:nvGrpSpPr>
        <p:grpSpPr>
          <a:xfrm>
            <a:off x="316633" y="2352583"/>
            <a:ext cx="8510733" cy="4178567"/>
            <a:chOff x="556235" y="1352265"/>
            <a:chExt cx="8510734" cy="5178885"/>
          </a:xfrm>
        </p:grpSpPr>
        <p:sp>
          <p:nvSpPr>
            <p:cNvPr id="18" name="Rectangle 17"/>
            <p:cNvSpPr/>
            <p:nvPr/>
          </p:nvSpPr>
          <p:spPr>
            <a:xfrm>
              <a:off x="556235" y="1352265"/>
              <a:ext cx="8510733" cy="60784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1112017" y="1365003"/>
              <a:ext cx="6919629" cy="369332"/>
            </a:xfrm>
            <a:prstGeom prst="rect">
              <a:avLst/>
            </a:prstGeom>
            <a:noFill/>
          </p:spPr>
          <p:txBody>
            <a:bodyPr wrap="square" rtlCol="0">
              <a:spAutoFit/>
            </a:bodyPr>
            <a:lstStyle/>
            <a:p>
              <a:r>
                <a:rPr lang="en-US" dirty="0">
                  <a:solidFill>
                    <a:srgbClr val="000000"/>
                  </a:solidFill>
                </a:rPr>
                <a:t>Will be discussed later.</a:t>
              </a:r>
            </a:p>
          </p:txBody>
        </p:sp>
        <p:pic>
          <p:nvPicPr>
            <p:cNvPr id="3" name="Picture 2" descr="StationMap.png"/>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556236" y="1871227"/>
              <a:ext cx="4112644" cy="4659923"/>
            </a:xfrm>
            <a:prstGeom prst="rect">
              <a:avLst/>
            </a:prstGeom>
          </p:spPr>
        </p:pic>
        <p:grpSp>
          <p:nvGrpSpPr>
            <p:cNvPr id="11" name="Group 10"/>
            <p:cNvGrpSpPr/>
            <p:nvPr/>
          </p:nvGrpSpPr>
          <p:grpSpPr>
            <a:xfrm>
              <a:off x="4659547" y="1580741"/>
              <a:ext cx="4407422" cy="4950409"/>
              <a:chOff x="4659547" y="1580741"/>
              <a:chExt cx="4407422" cy="4950409"/>
            </a:xfrm>
          </p:grpSpPr>
          <p:sp>
            <p:nvSpPr>
              <p:cNvPr id="16" name="Rectangle 15"/>
              <p:cNvSpPr/>
              <p:nvPr/>
            </p:nvSpPr>
            <p:spPr>
              <a:xfrm>
                <a:off x="4668880" y="5519607"/>
                <a:ext cx="4398089" cy="1011543"/>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9" name="Picture 8" descr="Paths_map.png"/>
              <p:cNvPicPr>
                <a:picLocks noChangeAspect="1"/>
              </p:cNvPicPr>
              <p:nvPr/>
            </p:nvPicPr>
            <p:blipFill>
              <a:blip r:embed="rId3" cstate="email">
                <a:alphaModFix/>
                <a:extLst>
                  <a:ext uri="{28A0092B-C50C-407E-A947-70E740481C1C}">
                    <a14:useLocalDpi xmlns:a14="http://schemas.microsoft.com/office/drawing/2010/main" val="0"/>
                  </a:ext>
                </a:extLst>
              </a:blip>
              <a:stretch>
                <a:fillRect/>
              </a:stretch>
            </p:blipFill>
            <p:spPr>
              <a:xfrm>
                <a:off x="4659547" y="1580741"/>
                <a:ext cx="4407422" cy="4913053"/>
              </a:xfrm>
              <a:prstGeom prst="rect">
                <a:avLst/>
              </a:prstGeom>
            </p:spPr>
          </p:pic>
          <p:sp>
            <p:nvSpPr>
              <p:cNvPr id="10" name="Rectangle 9"/>
              <p:cNvSpPr/>
              <p:nvPr/>
            </p:nvSpPr>
            <p:spPr>
              <a:xfrm>
                <a:off x="4818284" y="2231914"/>
                <a:ext cx="662981" cy="3987559"/>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p:nvSpPr>
            <p:spPr>
              <a:xfrm>
                <a:off x="5557951" y="1608758"/>
                <a:ext cx="3350272" cy="351349"/>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sp>
        <p:nvSpPr>
          <p:cNvPr id="4" name="TextBox 3">
            <a:extLst>
              <a:ext uri="{FF2B5EF4-FFF2-40B4-BE49-F238E27FC236}">
                <a16:creationId xmlns:a16="http://schemas.microsoft.com/office/drawing/2014/main" id="{E29C4044-639D-4CD5-A4D9-5CC2B5A2835C}"/>
              </a:ext>
            </a:extLst>
          </p:cNvPr>
          <p:cNvSpPr txBox="1"/>
          <p:nvPr/>
        </p:nvSpPr>
        <p:spPr>
          <a:xfrm>
            <a:off x="150920" y="1606858"/>
            <a:ext cx="8510732" cy="646331"/>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Inverting surface wave velocities at different periods, measured for many paths within a given region, to obtain models of the Earth’s velocity structure with depth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788976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5" name="Title 1"/>
          <p:cNvSpPr txBox="1">
            <a:spLocks/>
          </p:cNvSpPr>
          <p:nvPr/>
        </p:nvSpPr>
        <p:spPr>
          <a:xfrm>
            <a:off x="5599663" y="2481147"/>
            <a:ext cx="3201683" cy="2079706"/>
          </a:xfrm>
          <a:prstGeom prst="rect">
            <a:avLst/>
          </a:prstGeom>
          <a:effectLst>
            <a:reflection blurRad="6350" endPos="35000" dir="5400000" sy="-100000" algn="bl" rotWithShape="0"/>
          </a:effectLst>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4800" b="1" i="1" dirty="0">
                <a:solidFill>
                  <a:schemeClr val="bg1"/>
                </a:solidFill>
                <a:latin typeface="Times New Roman" panose="02020603050405020304" pitchFamily="18" charset="0"/>
                <a:cs typeface="Times New Roman" panose="02020603050405020304" pitchFamily="18" charset="0"/>
              </a:rPr>
              <a:t>Thank You</a:t>
            </a:r>
          </a:p>
        </p:txBody>
      </p:sp>
      <p:pic>
        <p:nvPicPr>
          <p:cNvPr id="7" name="Content Placeholder 3">
            <a:extLst>
              <a:ext uri="{FF2B5EF4-FFF2-40B4-BE49-F238E27FC236}">
                <a16:creationId xmlns:a16="http://schemas.microsoft.com/office/drawing/2014/main" id="{16332253-DF4E-4A19-9B52-879D998D80E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2654" y="861134"/>
            <a:ext cx="5081602" cy="4828466"/>
          </a:xfrm>
          <a:prstGeom prst="rect">
            <a:avLst/>
          </a:prstGeom>
        </p:spPr>
      </p:pic>
    </p:spTree>
    <p:extLst>
      <p:ext uri="{BB962C8B-B14F-4D97-AF65-F5344CB8AC3E}">
        <p14:creationId xmlns:p14="http://schemas.microsoft.com/office/powerpoint/2010/main" val="27372713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96269-8B37-4FF2-BCDD-FDCF21305E81}"/>
              </a:ext>
            </a:extLst>
          </p:cNvPr>
          <p:cNvSpPr>
            <a:spLocks noGrp="1"/>
          </p:cNvSpPr>
          <p:nvPr>
            <p:ph type="title"/>
          </p:nvPr>
        </p:nvSpPr>
        <p:spPr>
          <a:xfrm>
            <a:off x="457200" y="-187276"/>
            <a:ext cx="8229600" cy="1143000"/>
          </a:xfrm>
        </p:spPr>
        <p:txBody>
          <a:bodyPr>
            <a:normAutofit/>
          </a:bodyPr>
          <a:lstStyle/>
          <a:p>
            <a:r>
              <a:rPr lang="en-IN" sz="4800" dirty="0">
                <a:latin typeface="Times New Roman" panose="02020603050405020304" pitchFamily="18" charset="0"/>
                <a:cs typeface="Times New Roman" panose="02020603050405020304" pitchFamily="18" charset="0"/>
              </a:rPr>
              <a:t>Contents</a:t>
            </a:r>
          </a:p>
        </p:txBody>
      </p:sp>
      <p:sp>
        <p:nvSpPr>
          <p:cNvPr id="3" name="Content Placeholder 2">
            <a:extLst>
              <a:ext uri="{FF2B5EF4-FFF2-40B4-BE49-F238E27FC236}">
                <a16:creationId xmlns:a16="http://schemas.microsoft.com/office/drawing/2014/main" id="{185B334D-E345-4E21-97B9-A0B4D9DDA32B}"/>
              </a:ext>
            </a:extLst>
          </p:cNvPr>
          <p:cNvSpPr>
            <a:spLocks noGrp="1"/>
          </p:cNvSpPr>
          <p:nvPr>
            <p:ph idx="1"/>
          </p:nvPr>
        </p:nvSpPr>
        <p:spPr>
          <a:xfrm>
            <a:off x="362932" y="1364530"/>
            <a:ext cx="8229600" cy="4525963"/>
          </a:xfrm>
        </p:spPr>
        <p:txBody>
          <a:bodyPr/>
          <a:lstStyle/>
          <a:p>
            <a:pPr>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Introduction to ANT</a:t>
            </a:r>
          </a:p>
          <a:p>
            <a:pPr>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Workflow for ANT</a:t>
            </a:r>
          </a:p>
          <a:p>
            <a:pPr>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Data Processing Steps/Workflow for ANT</a:t>
            </a:r>
          </a:p>
          <a:p>
            <a:pPr>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Conclusion and Results</a:t>
            </a:r>
          </a:p>
          <a:p>
            <a:pPr>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Future Work</a:t>
            </a:r>
          </a:p>
          <a:p>
            <a:pPr>
              <a:buFont typeface="Wingdings" panose="05000000000000000000" pitchFamily="2" charset="2"/>
              <a:buChar char="Ø"/>
            </a:pPr>
            <a:endParaRPr lang="en-IN" dirty="0"/>
          </a:p>
          <a:p>
            <a:pPr>
              <a:buFont typeface="Wingdings" panose="05000000000000000000" pitchFamily="2" charset="2"/>
              <a:buChar char="Ø"/>
            </a:pPr>
            <a:endParaRPr lang="en-IN" dirty="0"/>
          </a:p>
          <a:p>
            <a:pPr>
              <a:buFont typeface="Wingdings" panose="05000000000000000000" pitchFamily="2" charset="2"/>
              <a:buChar char="Ø"/>
            </a:pPr>
            <a:endParaRPr lang="en-IN" dirty="0"/>
          </a:p>
        </p:txBody>
      </p:sp>
    </p:spTree>
    <p:extLst>
      <p:ext uri="{BB962C8B-B14F-4D97-AF65-F5344CB8AC3E}">
        <p14:creationId xmlns:p14="http://schemas.microsoft.com/office/powerpoint/2010/main" val="28268667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4D55D8-EE86-4B93-81EC-221C52C07AF1}"/>
              </a:ext>
            </a:extLst>
          </p:cNvPr>
          <p:cNvSpPr>
            <a:spLocks noGrp="1"/>
          </p:cNvSpPr>
          <p:nvPr>
            <p:ph type="title"/>
          </p:nvPr>
        </p:nvSpPr>
        <p:spPr>
          <a:xfrm>
            <a:off x="457200" y="46038"/>
            <a:ext cx="8229600" cy="1143000"/>
          </a:xfrm>
        </p:spPr>
        <p:txBody>
          <a:bodyPr>
            <a:noAutofit/>
          </a:bodyPr>
          <a:lstStyle/>
          <a:p>
            <a:r>
              <a:rPr lang="en-IN" dirty="0">
                <a:latin typeface="Times New Roman" panose="02020603050405020304" pitchFamily="18" charset="0"/>
                <a:cs typeface="Times New Roman" panose="02020603050405020304" pitchFamily="18" charset="0"/>
              </a:rPr>
              <a:t>Introduction to Ambient Noise Tomography</a:t>
            </a:r>
          </a:p>
        </p:txBody>
      </p:sp>
      <p:sp>
        <p:nvSpPr>
          <p:cNvPr id="6" name="Content Placeholder 5">
            <a:extLst>
              <a:ext uri="{FF2B5EF4-FFF2-40B4-BE49-F238E27FC236}">
                <a16:creationId xmlns:a16="http://schemas.microsoft.com/office/drawing/2014/main" id="{F5F13DB7-D948-4D74-86B5-0ED91E2BC8B7}"/>
              </a:ext>
            </a:extLst>
          </p:cNvPr>
          <p:cNvSpPr>
            <a:spLocks noGrp="1"/>
          </p:cNvSpPr>
          <p:nvPr>
            <p:ph idx="1"/>
          </p:nvPr>
        </p:nvSpPr>
        <p:spPr/>
        <p:txBody>
          <a:bodyPr>
            <a:normAutofit/>
          </a:bodyPr>
          <a:lstStyle/>
          <a:p>
            <a:r>
              <a:rPr lang="en-IN" sz="2800" dirty="0">
                <a:latin typeface="Times New Roman" panose="02020603050405020304" pitchFamily="18" charset="0"/>
                <a:cs typeface="Times New Roman" panose="02020603050405020304" pitchFamily="18" charset="0"/>
              </a:rPr>
              <a:t>Imaging of Earth subsurface using noise .</a:t>
            </a:r>
          </a:p>
          <a:p>
            <a:pPr marL="0" indent="0" algn="just">
              <a:buNone/>
            </a:pPr>
            <a:r>
              <a:rPr lang="en-US" sz="2400" dirty="0">
                <a:latin typeface="Times New Roman" panose="02020603050405020304" pitchFamily="18" charset="0"/>
                <a:cs typeface="Times New Roman" panose="02020603050405020304" pitchFamily="18" charset="0"/>
              </a:rPr>
              <a:t>The method involves extraction of empirical Green’s function from the background ambient vibrations of the Earth, followed by computation of group or phase velocity and tomographic imaging in order to extract</a:t>
            </a:r>
            <a:r>
              <a:rPr lang="en-IN" sz="2400" dirty="0">
                <a:latin typeface="Times New Roman" panose="02020603050405020304" pitchFamily="18" charset="0"/>
                <a:cs typeface="Times New Roman" panose="02020603050405020304" pitchFamily="18" charset="0"/>
              </a:rPr>
              <a:t> information about crustal and uppermost mantle depths</a:t>
            </a:r>
          </a:p>
          <a:p>
            <a:r>
              <a:rPr lang="en-US" altLang="en-US" sz="2800" dirty="0">
                <a:latin typeface="Times New Roman" panose="02020603050405020304" pitchFamily="18" charset="0"/>
                <a:cs typeface="Times New Roman" panose="02020603050405020304" pitchFamily="18" charset="0"/>
              </a:rPr>
              <a:t>Particularly useful in aseismic areas; e.g., continental interiors.</a:t>
            </a:r>
          </a:p>
          <a:p>
            <a:r>
              <a:rPr lang="en-US" altLang="en-US" sz="2800" dirty="0">
                <a:latin typeface="Times New Roman" panose="02020603050405020304" pitchFamily="18" charset="0"/>
                <a:cs typeface="Times New Roman" panose="02020603050405020304" pitchFamily="18" charset="0"/>
              </a:rPr>
              <a:t>For temporary deployments -- do not have to wait for earthquakes to occur.</a:t>
            </a:r>
          </a:p>
          <a:p>
            <a:endParaRPr lang="en-IN" dirty="0"/>
          </a:p>
        </p:txBody>
      </p:sp>
    </p:spTree>
    <p:extLst>
      <p:ext uri="{BB962C8B-B14F-4D97-AF65-F5344CB8AC3E}">
        <p14:creationId xmlns:p14="http://schemas.microsoft.com/office/powerpoint/2010/main" val="8904376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9265"/>
            <a:ext cx="8229600" cy="1143000"/>
          </a:xfrm>
        </p:spPr>
        <p:txBody>
          <a:bodyPr>
            <a:normAutofit fontScale="90000"/>
          </a:bodyPr>
          <a:lstStyle/>
          <a:p>
            <a:r>
              <a:rPr lang="en-US" sz="4800" dirty="0">
                <a:latin typeface="Times New Roman" panose="02020603050405020304" pitchFamily="18" charset="0"/>
                <a:cs typeface="Times New Roman" panose="02020603050405020304" pitchFamily="18" charset="0"/>
              </a:rPr>
              <a:t>Work Flow for Ambient Noise Tomography Analysis</a:t>
            </a:r>
          </a:p>
        </p:txBody>
      </p:sp>
      <p:pic>
        <p:nvPicPr>
          <p:cNvPr id="4" name="Picture 3" descr="FlowChart.png"/>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0" y="1489435"/>
            <a:ext cx="9144000" cy="4864231"/>
          </a:xfrm>
          <a:prstGeom prst="rect">
            <a:avLst/>
          </a:prstGeom>
        </p:spPr>
      </p:pic>
      <p:sp>
        <p:nvSpPr>
          <p:cNvPr id="5" name="TextBox 4"/>
          <p:cNvSpPr txBox="1"/>
          <p:nvPr/>
        </p:nvSpPr>
        <p:spPr>
          <a:xfrm>
            <a:off x="6679656" y="6469988"/>
            <a:ext cx="2464344" cy="369332"/>
          </a:xfrm>
          <a:prstGeom prst="rect">
            <a:avLst/>
          </a:prstGeom>
          <a:noFill/>
        </p:spPr>
        <p:txBody>
          <a:bodyPr wrap="square" rtlCol="0">
            <a:spAutoFit/>
          </a:bodyPr>
          <a:lstStyle/>
          <a:p>
            <a:r>
              <a:rPr lang="en-US" dirty="0"/>
              <a:t>G. D. Bensen et al. 2007</a:t>
            </a:r>
          </a:p>
        </p:txBody>
      </p:sp>
    </p:spTree>
    <p:extLst>
      <p:ext uri="{BB962C8B-B14F-4D97-AF65-F5344CB8AC3E}">
        <p14:creationId xmlns:p14="http://schemas.microsoft.com/office/powerpoint/2010/main" val="24732065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057" y="-130973"/>
            <a:ext cx="8229600" cy="1143000"/>
          </a:xfrm>
        </p:spPr>
        <p:txBody>
          <a:bodyPr>
            <a:normAutofit/>
          </a:bodyPr>
          <a:lstStyle/>
          <a:p>
            <a:r>
              <a:rPr lang="en-US" dirty="0">
                <a:latin typeface="Times New Roman" panose="02020603050405020304" pitchFamily="18" charset="0"/>
                <a:cs typeface="Times New Roman" panose="02020603050405020304" pitchFamily="18" charset="0"/>
              </a:rPr>
              <a:t>Raw Data</a:t>
            </a:r>
            <a:endParaRPr lang="en-US" sz="3100" dirty="0">
              <a:latin typeface="Times New Roman" panose="02020603050405020304" pitchFamily="18" charset="0"/>
              <a:cs typeface="Times New Roman" panose="02020603050405020304" pitchFamily="18" charset="0"/>
            </a:endParaRPr>
          </a:p>
        </p:txBody>
      </p:sp>
      <p:sp>
        <p:nvSpPr>
          <p:cNvPr id="5" name="TextBox 4"/>
          <p:cNvSpPr txBox="1"/>
          <p:nvPr/>
        </p:nvSpPr>
        <p:spPr>
          <a:xfrm>
            <a:off x="139368" y="1332140"/>
            <a:ext cx="7592296" cy="2308324"/>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What we need to obtain Green’s function from Ambient Noise Tomography:</a:t>
            </a:r>
          </a:p>
          <a:p>
            <a:pPr marL="457200" indent="-457200">
              <a:buFont typeface="+mj-lt"/>
              <a:buAutoNum type="arabicPeriod"/>
            </a:pPr>
            <a:r>
              <a:rPr lang="en-US" sz="2400" dirty="0">
                <a:latin typeface="Times New Roman" panose="02020603050405020304" pitchFamily="18" charset="0"/>
                <a:cs typeface="Times New Roman" panose="02020603050405020304" pitchFamily="18" charset="0"/>
              </a:rPr>
              <a:t>Continuously recorded seismic waveform data</a:t>
            </a:r>
          </a:p>
          <a:p>
            <a:pPr marL="457200" indent="-457200">
              <a:buFont typeface="+mj-lt"/>
              <a:buAutoNum type="arabicPeriod"/>
            </a:pPr>
            <a:r>
              <a:rPr lang="en-US" sz="2400" dirty="0">
                <a:latin typeface="Times New Roman" panose="02020603050405020304" pitchFamily="18" charset="0"/>
                <a:cs typeface="Times New Roman" panose="02020603050405020304" pitchFamily="18" charset="0"/>
              </a:rPr>
              <a:t>Contemporaneously operating stations</a:t>
            </a:r>
          </a:p>
          <a:p>
            <a:pPr marL="457200" indent="-457200">
              <a:buFont typeface="+mj-lt"/>
              <a:buAutoNum type="arabicPeriod"/>
            </a:pPr>
            <a:r>
              <a:rPr lang="en-US" sz="2400" dirty="0">
                <a:latin typeface="Times New Roman" panose="02020603050405020304" pitchFamily="18" charset="0"/>
                <a:cs typeface="Times New Roman" panose="02020603050405020304" pitchFamily="18" charset="0"/>
              </a:rPr>
              <a:t>Correct (or common) instrument responses </a:t>
            </a:r>
          </a:p>
          <a:p>
            <a:r>
              <a:rPr lang="en-US" sz="2400" dirty="0">
                <a:latin typeface="Times New Roman" panose="02020603050405020304" pitchFamily="18" charset="0"/>
                <a:cs typeface="Times New Roman" panose="02020603050405020304" pitchFamily="18" charset="0"/>
              </a:rPr>
              <a:t>	</a:t>
            </a:r>
          </a:p>
        </p:txBody>
      </p:sp>
      <p:pic>
        <p:nvPicPr>
          <p:cNvPr id="3" name="Picture 2" descr="Screen shot 2016-01-10 at 4.57.26 PM.png"/>
          <p:cNvPicPr>
            <a:picLocks noChangeAspect="1"/>
          </p:cNvPicPr>
          <p:nvPr/>
        </p:nvPicPr>
        <p:blipFill rotWithShape="1">
          <a:blip r:embed="rId2" cstate="email">
            <a:extLst>
              <a:ext uri="{28A0092B-C50C-407E-A947-70E740481C1C}">
                <a14:useLocalDpi xmlns:a14="http://schemas.microsoft.com/office/drawing/2010/main" val="0"/>
              </a:ext>
            </a:extLst>
          </a:blip>
          <a:srcRect r="24637"/>
          <a:stretch/>
        </p:blipFill>
        <p:spPr>
          <a:xfrm>
            <a:off x="1963612" y="4047478"/>
            <a:ext cx="3931510" cy="814028"/>
          </a:xfrm>
          <a:prstGeom prst="rect">
            <a:avLst/>
          </a:prstGeom>
        </p:spPr>
      </p:pic>
      <p:cxnSp>
        <p:nvCxnSpPr>
          <p:cNvPr id="9" name="Straight Connector 8"/>
          <p:cNvCxnSpPr/>
          <p:nvPr/>
        </p:nvCxnSpPr>
        <p:spPr>
          <a:xfrm flipH="1">
            <a:off x="5073399" y="4094173"/>
            <a:ext cx="821722" cy="703254"/>
          </a:xfrm>
          <a:prstGeom prst="line">
            <a:avLst/>
          </a:prstGeom>
          <a:ln w="76200" cmpd="sng">
            <a:solidFill>
              <a:srgbClr val="FF0000"/>
            </a:solidFill>
          </a:ln>
        </p:spPr>
        <p:style>
          <a:lnRef idx="2">
            <a:schemeClr val="accent1"/>
          </a:lnRef>
          <a:fillRef idx="0">
            <a:schemeClr val="accent1"/>
          </a:fillRef>
          <a:effectRef idx="1">
            <a:schemeClr val="accent1"/>
          </a:effectRef>
          <a:fontRef idx="minor">
            <a:schemeClr val="tx1"/>
          </a:fontRef>
        </p:style>
      </p:cxnSp>
      <p:grpSp>
        <p:nvGrpSpPr>
          <p:cNvPr id="28" name="Group 27"/>
          <p:cNvGrpSpPr/>
          <p:nvPr/>
        </p:nvGrpSpPr>
        <p:grpSpPr>
          <a:xfrm>
            <a:off x="1543727" y="4861506"/>
            <a:ext cx="6474061" cy="1256777"/>
            <a:chOff x="1543727" y="4861506"/>
            <a:chExt cx="6474061" cy="1256777"/>
          </a:xfrm>
        </p:grpSpPr>
        <p:sp>
          <p:nvSpPr>
            <p:cNvPr id="12" name="TextBox 11"/>
            <p:cNvSpPr txBox="1"/>
            <p:nvPr/>
          </p:nvSpPr>
          <p:spPr>
            <a:xfrm>
              <a:off x="6673151" y="5471952"/>
              <a:ext cx="1344637" cy="369332"/>
            </a:xfrm>
            <a:prstGeom prst="rect">
              <a:avLst/>
            </a:prstGeom>
            <a:noFill/>
          </p:spPr>
          <p:txBody>
            <a:bodyPr wrap="square" rtlCol="0">
              <a:spAutoFit/>
            </a:bodyPr>
            <a:lstStyle/>
            <a:p>
              <a:pPr algn="ctr"/>
              <a:endParaRPr lang="en-US" dirty="0"/>
            </a:p>
          </p:txBody>
        </p:sp>
        <p:grpSp>
          <p:nvGrpSpPr>
            <p:cNvPr id="26" name="Group 25"/>
            <p:cNvGrpSpPr/>
            <p:nvPr/>
          </p:nvGrpSpPr>
          <p:grpSpPr>
            <a:xfrm>
              <a:off x="5263148" y="4861506"/>
              <a:ext cx="1344637" cy="1256777"/>
              <a:chOff x="5263148" y="4518571"/>
              <a:chExt cx="1344637" cy="1256777"/>
            </a:xfrm>
          </p:grpSpPr>
          <p:sp>
            <p:nvSpPr>
              <p:cNvPr id="11" name="TextBox 10"/>
              <p:cNvSpPr txBox="1"/>
              <p:nvPr/>
            </p:nvSpPr>
            <p:spPr>
              <a:xfrm>
                <a:off x="5263148" y="5129017"/>
                <a:ext cx="1344637" cy="646331"/>
              </a:xfrm>
              <a:prstGeom prst="rect">
                <a:avLst/>
              </a:prstGeom>
              <a:noFill/>
            </p:spPr>
            <p:txBody>
              <a:bodyPr wrap="square" rtlCol="0">
                <a:spAutoFit/>
              </a:bodyPr>
              <a:lstStyle/>
              <a:p>
                <a:pPr algn="ctr"/>
                <a:r>
                  <a:rPr lang="en-US" dirty="0"/>
                  <a:t>Instrument Response</a:t>
                </a:r>
              </a:p>
            </p:txBody>
          </p:sp>
          <p:cxnSp>
            <p:nvCxnSpPr>
              <p:cNvPr id="18" name="Straight Arrow Connector 17"/>
              <p:cNvCxnSpPr/>
              <p:nvPr/>
            </p:nvCxnSpPr>
            <p:spPr>
              <a:xfrm flipH="1" flipV="1">
                <a:off x="5471926" y="4518571"/>
                <a:ext cx="423195" cy="610446"/>
              </a:xfrm>
              <a:prstGeom prst="straightConnector1">
                <a:avLst/>
              </a:prstGeom>
              <a:ln w="57150"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grpSp>
        <p:grpSp>
          <p:nvGrpSpPr>
            <p:cNvPr id="25" name="Group 24"/>
            <p:cNvGrpSpPr/>
            <p:nvPr/>
          </p:nvGrpSpPr>
          <p:grpSpPr>
            <a:xfrm>
              <a:off x="3021738" y="4861506"/>
              <a:ext cx="2045319" cy="1256777"/>
              <a:chOff x="3021738" y="4518571"/>
              <a:chExt cx="2045319" cy="1256777"/>
            </a:xfrm>
          </p:grpSpPr>
          <p:sp>
            <p:nvSpPr>
              <p:cNvPr id="13" name="TextBox 12"/>
              <p:cNvSpPr txBox="1"/>
              <p:nvPr/>
            </p:nvSpPr>
            <p:spPr>
              <a:xfrm>
                <a:off x="3021738" y="5129017"/>
                <a:ext cx="2045319" cy="646331"/>
              </a:xfrm>
              <a:prstGeom prst="rect">
                <a:avLst/>
              </a:prstGeom>
              <a:noFill/>
            </p:spPr>
            <p:txBody>
              <a:bodyPr wrap="square" rtlCol="0">
                <a:spAutoFit/>
              </a:bodyPr>
              <a:lstStyle/>
              <a:p>
                <a:pPr algn="ctr"/>
                <a:r>
                  <a:rPr lang="en-US" dirty="0"/>
                  <a:t>Green’s Function (Earth’s response)</a:t>
                </a:r>
              </a:p>
            </p:txBody>
          </p:sp>
          <p:cxnSp>
            <p:nvCxnSpPr>
              <p:cNvPr id="20" name="Straight Arrow Connector 19"/>
              <p:cNvCxnSpPr/>
              <p:nvPr/>
            </p:nvCxnSpPr>
            <p:spPr>
              <a:xfrm flipV="1">
                <a:off x="4039904" y="4518571"/>
                <a:ext cx="162087" cy="610446"/>
              </a:xfrm>
              <a:prstGeom prst="straightConnector1">
                <a:avLst/>
              </a:prstGeom>
              <a:ln w="57150"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grpSp>
        <p:grpSp>
          <p:nvGrpSpPr>
            <p:cNvPr id="24" name="Group 23"/>
            <p:cNvGrpSpPr/>
            <p:nvPr/>
          </p:nvGrpSpPr>
          <p:grpSpPr>
            <a:xfrm>
              <a:off x="1543727" y="4861506"/>
              <a:ext cx="1344637" cy="1118277"/>
              <a:chOff x="1543727" y="4518571"/>
              <a:chExt cx="1344637" cy="1118277"/>
            </a:xfrm>
          </p:grpSpPr>
          <p:sp>
            <p:nvSpPr>
              <p:cNvPr id="10" name="TextBox 9"/>
              <p:cNvSpPr txBox="1"/>
              <p:nvPr/>
            </p:nvSpPr>
            <p:spPr>
              <a:xfrm>
                <a:off x="1543727" y="5267516"/>
                <a:ext cx="1344637" cy="369332"/>
              </a:xfrm>
              <a:prstGeom prst="rect">
                <a:avLst/>
              </a:prstGeom>
              <a:noFill/>
            </p:spPr>
            <p:txBody>
              <a:bodyPr wrap="square" rtlCol="0">
                <a:spAutoFit/>
              </a:bodyPr>
              <a:lstStyle/>
              <a:p>
                <a:pPr algn="ctr"/>
                <a:r>
                  <a:rPr lang="en-US" dirty="0"/>
                  <a:t>Wavelet</a:t>
                </a:r>
              </a:p>
            </p:txBody>
          </p:sp>
          <p:cxnSp>
            <p:nvCxnSpPr>
              <p:cNvPr id="22" name="Straight Arrow Connector 21"/>
              <p:cNvCxnSpPr/>
              <p:nvPr/>
            </p:nvCxnSpPr>
            <p:spPr>
              <a:xfrm flipV="1">
                <a:off x="2250050" y="4518571"/>
                <a:ext cx="162087" cy="762846"/>
              </a:xfrm>
              <a:prstGeom prst="straightConnector1">
                <a:avLst/>
              </a:prstGeom>
              <a:ln w="57150"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grpSp>
      </p:grpSp>
    </p:spTree>
    <p:extLst>
      <p:ext uri="{BB962C8B-B14F-4D97-AF65-F5344CB8AC3E}">
        <p14:creationId xmlns:p14="http://schemas.microsoft.com/office/powerpoint/2010/main" val="165700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8"/>
                                        </p:tgtEl>
                                        <p:attrNameLst>
                                          <p:attrName>style.visibility</p:attrName>
                                        </p:attrNameLst>
                                      </p:cBhvr>
                                      <p:to>
                                        <p:strVal val="visible"/>
                                      </p:to>
                                    </p:set>
                                    <p:animEffect transition="in" filter="dissolve">
                                      <p:cBhvr>
                                        <p:cTn id="12" dur="500"/>
                                        <p:tgtEl>
                                          <p:spTgt spid="28"/>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dissolve">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1163"/>
            <a:ext cx="8229600" cy="1143000"/>
          </a:xfrm>
        </p:spPr>
        <p:txBody>
          <a:bodyPr>
            <a:normAutofit fontScale="90000"/>
          </a:bodyPr>
          <a:lstStyle/>
          <a:p>
            <a:r>
              <a:rPr lang="en-US" dirty="0">
                <a:latin typeface="Times New Roman" panose="02020603050405020304" pitchFamily="18" charset="0"/>
                <a:cs typeface="Times New Roman" panose="02020603050405020304" pitchFamily="18" charset="0"/>
              </a:rPr>
              <a:t>Processing Data</a:t>
            </a:r>
            <a:br>
              <a:rPr lang="en-US" sz="6600" dirty="0">
                <a:latin typeface="Times New Roman" panose="02020603050405020304" pitchFamily="18" charset="0"/>
                <a:cs typeface="Times New Roman" panose="02020603050405020304" pitchFamily="18" charset="0"/>
              </a:rPr>
            </a:br>
            <a:r>
              <a:rPr lang="en-US" sz="3100" u="sng" dirty="0">
                <a:latin typeface="Times New Roman" panose="02020603050405020304" pitchFamily="18" charset="0"/>
                <a:cs typeface="Times New Roman" panose="02020603050405020304" pitchFamily="18" charset="0"/>
              </a:rPr>
              <a:t>Temporal normalization</a:t>
            </a:r>
            <a:endParaRPr lang="en-US" sz="3100" dirty="0">
              <a:latin typeface="Times New Roman" panose="02020603050405020304" pitchFamily="18" charset="0"/>
              <a:cs typeface="Times New Roman" panose="02020603050405020304" pitchFamily="18" charset="0"/>
            </a:endParaRPr>
          </a:p>
        </p:txBody>
      </p:sp>
      <p:grpSp>
        <p:nvGrpSpPr>
          <p:cNvPr id="10" name="Group 9"/>
          <p:cNvGrpSpPr/>
          <p:nvPr/>
        </p:nvGrpSpPr>
        <p:grpSpPr>
          <a:xfrm>
            <a:off x="0" y="3401649"/>
            <a:ext cx="9144000" cy="2592771"/>
            <a:chOff x="0" y="2857500"/>
            <a:chExt cx="9144000" cy="2592771"/>
          </a:xfrm>
        </p:grpSpPr>
        <p:sp>
          <p:nvSpPr>
            <p:cNvPr id="9" name="Rectangle 8"/>
            <p:cNvSpPr/>
            <p:nvPr/>
          </p:nvSpPr>
          <p:spPr>
            <a:xfrm>
              <a:off x="0" y="2857501"/>
              <a:ext cx="9144000" cy="2592770"/>
            </a:xfrm>
            <a:prstGeom prst="rect">
              <a:avLst/>
            </a:prstGeom>
            <a:solidFill>
              <a:srgbClr val="FFFF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3" name="Picture 2" descr="TempNorm_1_rawwavefor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857500"/>
              <a:ext cx="9144000" cy="1121434"/>
            </a:xfrm>
            <a:prstGeom prst="rect">
              <a:avLst/>
            </a:prstGeom>
          </p:spPr>
        </p:pic>
        <p:pic>
          <p:nvPicPr>
            <p:cNvPr id="8" name="Picture 7" descr="TempNorm_2_RunningAbsMean.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014" y="3978934"/>
              <a:ext cx="9115986" cy="1105741"/>
            </a:xfrm>
            <a:prstGeom prst="rect">
              <a:avLst/>
            </a:prstGeom>
          </p:spPr>
        </p:pic>
        <p:sp>
          <p:nvSpPr>
            <p:cNvPr id="5" name="TextBox 4"/>
            <p:cNvSpPr txBox="1"/>
            <p:nvPr/>
          </p:nvSpPr>
          <p:spPr>
            <a:xfrm>
              <a:off x="83691" y="2896511"/>
              <a:ext cx="2651923" cy="369332"/>
            </a:xfrm>
            <a:prstGeom prst="rect">
              <a:avLst/>
            </a:prstGeom>
            <a:noFill/>
          </p:spPr>
          <p:txBody>
            <a:bodyPr wrap="square" rtlCol="0">
              <a:spAutoFit/>
            </a:bodyPr>
            <a:lstStyle/>
            <a:p>
              <a:r>
                <a:rPr lang="en-US" dirty="0">
                  <a:solidFill>
                    <a:srgbClr val="FF0000"/>
                  </a:solidFill>
                </a:rPr>
                <a:t>Raw Data</a:t>
              </a:r>
            </a:p>
          </p:txBody>
        </p:sp>
        <p:sp>
          <p:nvSpPr>
            <p:cNvPr id="6" name="TextBox 5"/>
            <p:cNvSpPr txBox="1"/>
            <p:nvPr/>
          </p:nvSpPr>
          <p:spPr>
            <a:xfrm>
              <a:off x="28014" y="5080938"/>
              <a:ext cx="6713848" cy="369332"/>
            </a:xfrm>
            <a:prstGeom prst="rect">
              <a:avLst/>
            </a:prstGeom>
            <a:solidFill>
              <a:schemeClr val="tx1"/>
            </a:solidFill>
          </p:spPr>
          <p:txBody>
            <a:bodyPr wrap="square" rtlCol="0">
              <a:spAutoFit/>
            </a:bodyPr>
            <a:lstStyle/>
            <a:p>
              <a:r>
                <a:rPr lang="en-US" dirty="0">
                  <a:solidFill>
                    <a:srgbClr val="FF0000"/>
                  </a:solidFill>
                </a:rPr>
                <a:t>After temporal normalization (running absolute mean method)</a:t>
              </a:r>
            </a:p>
          </p:txBody>
        </p:sp>
      </p:grpSp>
      <p:sp>
        <p:nvSpPr>
          <p:cNvPr id="11" name="TextBox 10"/>
          <p:cNvSpPr txBox="1"/>
          <p:nvPr/>
        </p:nvSpPr>
        <p:spPr>
          <a:xfrm>
            <a:off x="139367" y="1324241"/>
            <a:ext cx="9004633" cy="1631216"/>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After trend, and instrument responses removed, we normalize amplitudes in the waveforms.</a:t>
            </a:r>
          </a:p>
          <a:p>
            <a:pPr marL="800100" lvl="1" indent="-342900">
              <a:buFont typeface="Courier New" panose="02070309020205020404" pitchFamily="49" charset="0"/>
              <a:buChar char="o"/>
            </a:pPr>
            <a:r>
              <a:rPr lang="en-US" sz="2000" dirty="0">
                <a:latin typeface="Times New Roman" panose="02020603050405020304" pitchFamily="18" charset="0"/>
                <a:cs typeface="Times New Roman" panose="02020603050405020304" pitchFamily="18" charset="0"/>
              </a:rPr>
              <a:t>Down-weights large amplitude signals that can dominate waveform which may leads to poor cross-correlations.</a:t>
            </a:r>
          </a:p>
          <a:p>
            <a:pPr marL="800100" lvl="1" indent="-342900">
              <a:buFont typeface="Courier New" panose="02070309020205020404" pitchFamily="49" charset="0"/>
              <a:buChar char="o"/>
            </a:pPr>
            <a:r>
              <a:rPr lang="en-US" sz="2000" dirty="0">
                <a:latin typeface="Times New Roman" panose="02020603050405020304" pitchFamily="18" charset="0"/>
                <a:cs typeface="Times New Roman" panose="02020603050405020304" pitchFamily="18" charset="0"/>
              </a:rPr>
              <a:t>Good for removing earthquake signals.</a:t>
            </a:r>
          </a:p>
        </p:txBody>
      </p:sp>
    </p:spTree>
    <p:extLst>
      <p:ext uri="{BB962C8B-B14F-4D97-AF65-F5344CB8AC3E}">
        <p14:creationId xmlns:p14="http://schemas.microsoft.com/office/powerpoint/2010/main" val="30082848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1163"/>
            <a:ext cx="8229600" cy="1143000"/>
          </a:xfrm>
        </p:spPr>
        <p:txBody>
          <a:bodyPr>
            <a:normAutofit fontScale="90000"/>
          </a:bodyPr>
          <a:lstStyle/>
          <a:p>
            <a:r>
              <a:rPr lang="en-US" dirty="0"/>
              <a:t> </a:t>
            </a:r>
            <a:r>
              <a:rPr lang="en-US" dirty="0">
                <a:latin typeface="Times New Roman" panose="02020603050405020304" pitchFamily="18" charset="0"/>
                <a:cs typeface="Times New Roman" panose="02020603050405020304" pitchFamily="18" charset="0"/>
              </a:rPr>
              <a:t>Processing Data</a:t>
            </a:r>
            <a:br>
              <a:rPr lang="en-US" sz="5400" dirty="0">
                <a:latin typeface="Times New Roman" panose="02020603050405020304" pitchFamily="18" charset="0"/>
                <a:cs typeface="Times New Roman" panose="02020603050405020304" pitchFamily="18" charset="0"/>
              </a:rPr>
            </a:br>
            <a:r>
              <a:rPr lang="en-US" sz="3600" u="sng" dirty="0">
                <a:latin typeface="Times New Roman" panose="02020603050405020304" pitchFamily="18" charset="0"/>
                <a:cs typeface="Times New Roman" panose="02020603050405020304" pitchFamily="18" charset="0"/>
              </a:rPr>
              <a:t>Temporal normalization</a:t>
            </a:r>
            <a:endParaRPr lang="en-US" sz="3600" dirty="0">
              <a:latin typeface="Times New Roman" panose="02020603050405020304" pitchFamily="18" charset="0"/>
              <a:cs typeface="Times New Roman" panose="02020603050405020304" pitchFamily="18" charset="0"/>
            </a:endParaRPr>
          </a:p>
        </p:txBody>
      </p:sp>
      <p:sp>
        <p:nvSpPr>
          <p:cNvPr id="11" name="TextBox 10"/>
          <p:cNvSpPr txBox="1"/>
          <p:nvPr/>
        </p:nvSpPr>
        <p:spPr>
          <a:xfrm>
            <a:off x="139367" y="1324241"/>
            <a:ext cx="9004633" cy="4909036"/>
          </a:xfrm>
          <a:prstGeom prst="rect">
            <a:avLst/>
          </a:prstGeom>
          <a:noFill/>
        </p:spPr>
        <p:txBody>
          <a:bodyPr wrap="square" rtlCol="0">
            <a:spAutoFit/>
          </a:bodyPr>
          <a:lstStyle/>
          <a:p>
            <a:r>
              <a:rPr lang="en-IN" sz="2500" b="1" dirty="0">
                <a:latin typeface="Times New Roman" panose="02020603050405020304" pitchFamily="18" charset="0"/>
                <a:cs typeface="Times New Roman" panose="02020603050405020304" pitchFamily="18" charset="0"/>
              </a:rPr>
              <a:t>Considered five different methods of Temporal Normalisation</a:t>
            </a:r>
          </a:p>
          <a:p>
            <a:pPr marL="342900" indent="-342900">
              <a:lnSpc>
                <a:spcPct val="200000"/>
              </a:lnSpc>
              <a:buFont typeface="Courier New" panose="02070309020205020404" pitchFamily="49" charset="0"/>
              <a:buChar char="o"/>
            </a:pPr>
            <a:r>
              <a:rPr lang="en-US" sz="2400" dirty="0">
                <a:latin typeface="Times New Roman" panose="02020603050405020304" pitchFamily="18" charset="0"/>
                <a:cs typeface="Times New Roman" panose="02020603050405020304" pitchFamily="18" charset="0"/>
              </a:rPr>
              <a:t>One-bit normalization</a:t>
            </a:r>
          </a:p>
          <a:p>
            <a:pPr marL="342900" indent="-342900">
              <a:lnSpc>
                <a:spcPct val="200000"/>
              </a:lnSpc>
              <a:buFont typeface="Courier New" panose="02070309020205020404" pitchFamily="49" charset="0"/>
              <a:buChar char="o"/>
            </a:pPr>
            <a:r>
              <a:rPr lang="en-US" sz="2400" dirty="0">
                <a:latin typeface="Times New Roman" panose="02020603050405020304" pitchFamily="18" charset="0"/>
                <a:cs typeface="Times New Roman" panose="02020603050405020304" pitchFamily="18" charset="0"/>
              </a:rPr>
              <a:t>Clipping Threshold normal to the RMS amplitude of the signal</a:t>
            </a:r>
          </a:p>
          <a:p>
            <a:pPr marL="342900" indent="-342900">
              <a:lnSpc>
                <a:spcPct val="200000"/>
              </a:lnSpc>
              <a:buFont typeface="Courier New" panose="02070309020205020404" pitchFamily="49" charset="0"/>
              <a:buChar char="o"/>
            </a:pPr>
            <a:r>
              <a:rPr lang="en-IN" sz="2400" dirty="0">
                <a:latin typeface="Times New Roman" panose="02020603050405020304" pitchFamily="18" charset="0"/>
                <a:cs typeface="Times New Roman" panose="02020603050405020304" pitchFamily="18" charset="0"/>
              </a:rPr>
              <a:t>Automated event detection</a:t>
            </a:r>
          </a:p>
          <a:p>
            <a:pPr marL="342900" indent="-342900">
              <a:lnSpc>
                <a:spcPct val="200000"/>
              </a:lnSpc>
              <a:buFont typeface="Courier New" panose="02070309020205020404" pitchFamily="49" charset="0"/>
              <a:buChar char="o"/>
            </a:pPr>
            <a:r>
              <a:rPr lang="en-IN" sz="2400" dirty="0">
                <a:latin typeface="Times New Roman" panose="02020603050405020304" pitchFamily="18" charset="0"/>
                <a:cs typeface="Times New Roman" panose="02020603050405020304" pitchFamily="18" charset="0"/>
              </a:rPr>
              <a:t>Running –absolute mean normalization</a:t>
            </a:r>
          </a:p>
          <a:p>
            <a:pPr marL="342900" indent="-342900">
              <a:lnSpc>
                <a:spcPct val="200000"/>
              </a:lnSpc>
              <a:buFont typeface="Courier New" panose="02070309020205020404" pitchFamily="49" charset="0"/>
              <a:buChar char="o"/>
            </a:pPr>
            <a:r>
              <a:rPr lang="en-IN" sz="2400" dirty="0">
                <a:latin typeface="Times New Roman" panose="02020603050405020304" pitchFamily="18" charset="0"/>
                <a:cs typeface="Times New Roman" panose="02020603050405020304" pitchFamily="18" charset="0"/>
              </a:rPr>
              <a:t>Water level normalization</a:t>
            </a:r>
          </a:p>
          <a:p>
            <a:pPr marL="342900" indent="-342900">
              <a:buFont typeface="Courier New" panose="02070309020205020404" pitchFamily="49" charset="0"/>
              <a:buChar char="o"/>
            </a:pPr>
            <a:endParaRPr lang="en-IN" sz="2400" dirty="0"/>
          </a:p>
          <a:p>
            <a:pPr marL="342900" indent="-342900">
              <a:buFont typeface="Courier New" panose="02070309020205020404" pitchFamily="49" charset="0"/>
              <a:buChar char="o"/>
            </a:pPr>
            <a:endParaRPr lang="en-IN" sz="2400" dirty="0"/>
          </a:p>
        </p:txBody>
      </p:sp>
    </p:spTree>
    <p:extLst>
      <p:ext uri="{BB962C8B-B14F-4D97-AF65-F5344CB8AC3E}">
        <p14:creationId xmlns:p14="http://schemas.microsoft.com/office/powerpoint/2010/main" val="15382074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1163"/>
            <a:ext cx="8229600" cy="1143000"/>
          </a:xfrm>
        </p:spPr>
        <p:txBody>
          <a:bodyPr>
            <a:normAutofit fontScale="90000"/>
          </a:bodyPr>
          <a:lstStyle/>
          <a:p>
            <a:r>
              <a:rPr lang="en-US" dirty="0"/>
              <a:t> </a:t>
            </a:r>
            <a:r>
              <a:rPr lang="en-US" dirty="0">
                <a:latin typeface="Times New Roman" panose="02020603050405020304" pitchFamily="18" charset="0"/>
                <a:cs typeface="Times New Roman" panose="02020603050405020304" pitchFamily="18" charset="0"/>
              </a:rPr>
              <a:t>Processing Data</a:t>
            </a:r>
            <a:br>
              <a:rPr lang="en-US" sz="9600" dirty="0">
                <a:latin typeface="Times New Roman" panose="02020603050405020304" pitchFamily="18" charset="0"/>
                <a:cs typeface="Times New Roman" panose="02020603050405020304" pitchFamily="18" charset="0"/>
              </a:rPr>
            </a:br>
            <a:r>
              <a:rPr lang="en-US" sz="3100" u="sng" dirty="0">
                <a:latin typeface="Times New Roman" panose="02020603050405020304" pitchFamily="18" charset="0"/>
                <a:cs typeface="Times New Roman" panose="02020603050405020304" pitchFamily="18" charset="0"/>
              </a:rPr>
              <a:t>Temporal normalization</a:t>
            </a:r>
            <a:endParaRPr lang="en-US" sz="3100" dirty="0">
              <a:latin typeface="Times New Roman" panose="02020603050405020304" pitchFamily="18" charset="0"/>
              <a:cs typeface="Times New Roman" panose="02020603050405020304" pitchFamily="18" charset="0"/>
            </a:endParaRPr>
          </a:p>
        </p:txBody>
      </p:sp>
      <p:sp>
        <p:nvSpPr>
          <p:cNvPr id="11" name="TextBox 10"/>
          <p:cNvSpPr txBox="1"/>
          <p:nvPr/>
        </p:nvSpPr>
        <p:spPr>
          <a:xfrm>
            <a:off x="139367" y="1324241"/>
            <a:ext cx="9004633" cy="4909036"/>
          </a:xfrm>
          <a:prstGeom prst="rect">
            <a:avLst/>
          </a:prstGeom>
          <a:noFill/>
        </p:spPr>
        <p:txBody>
          <a:bodyPr wrap="square" rtlCol="0">
            <a:spAutoFit/>
          </a:bodyPr>
          <a:lstStyle/>
          <a:p>
            <a:r>
              <a:rPr lang="en-IN" sz="2500" b="1" dirty="0">
                <a:latin typeface="Times New Roman" panose="02020603050405020304" pitchFamily="18" charset="0"/>
                <a:cs typeface="Times New Roman" panose="02020603050405020304" pitchFamily="18" charset="0"/>
              </a:rPr>
              <a:t>Considered five different methods of Temporal Normalisation</a:t>
            </a:r>
          </a:p>
          <a:p>
            <a:pPr marL="342900" indent="-342900">
              <a:lnSpc>
                <a:spcPct val="200000"/>
              </a:lnSpc>
              <a:buFont typeface="Courier New" panose="02070309020205020404" pitchFamily="49" charset="0"/>
              <a:buChar char="o"/>
            </a:pPr>
            <a:r>
              <a:rPr lang="en-US" sz="2400" dirty="0">
                <a:latin typeface="Times New Roman" panose="02020603050405020304" pitchFamily="18" charset="0"/>
                <a:cs typeface="Times New Roman" panose="02020603050405020304" pitchFamily="18" charset="0"/>
              </a:rPr>
              <a:t>One-bit normalization</a:t>
            </a:r>
          </a:p>
          <a:p>
            <a:pPr marL="342900" indent="-342900">
              <a:lnSpc>
                <a:spcPct val="200000"/>
              </a:lnSpc>
              <a:buFont typeface="Courier New" panose="02070309020205020404" pitchFamily="49" charset="0"/>
              <a:buChar char="o"/>
            </a:pPr>
            <a:r>
              <a:rPr lang="en-US" sz="2400" dirty="0">
                <a:latin typeface="Times New Roman" panose="02020603050405020304" pitchFamily="18" charset="0"/>
                <a:cs typeface="Times New Roman" panose="02020603050405020304" pitchFamily="18" charset="0"/>
              </a:rPr>
              <a:t>Clipping Threshold normal to the RMS amplitude of the signal</a:t>
            </a:r>
          </a:p>
          <a:p>
            <a:pPr marL="342900" indent="-342900">
              <a:lnSpc>
                <a:spcPct val="200000"/>
              </a:lnSpc>
              <a:buFont typeface="Courier New" panose="02070309020205020404" pitchFamily="49" charset="0"/>
              <a:buChar char="o"/>
            </a:pPr>
            <a:r>
              <a:rPr lang="en-IN" sz="2400" dirty="0">
                <a:latin typeface="Times New Roman" panose="02020603050405020304" pitchFamily="18" charset="0"/>
                <a:cs typeface="Times New Roman" panose="02020603050405020304" pitchFamily="18" charset="0"/>
              </a:rPr>
              <a:t>Automated event detection</a:t>
            </a:r>
          </a:p>
          <a:p>
            <a:pPr marL="342900" indent="-342900">
              <a:lnSpc>
                <a:spcPct val="200000"/>
              </a:lnSpc>
              <a:buFont typeface="Courier New" panose="02070309020205020404" pitchFamily="49" charset="0"/>
              <a:buChar char="o"/>
            </a:pPr>
            <a:r>
              <a:rPr lang="en-IN" sz="2400" dirty="0">
                <a:latin typeface="Times New Roman" panose="02020603050405020304" pitchFamily="18" charset="0"/>
                <a:cs typeface="Times New Roman" panose="02020603050405020304" pitchFamily="18" charset="0"/>
              </a:rPr>
              <a:t>Running –absolute mean normalization</a:t>
            </a:r>
          </a:p>
          <a:p>
            <a:pPr marL="342900" indent="-342900">
              <a:lnSpc>
                <a:spcPct val="200000"/>
              </a:lnSpc>
              <a:buFont typeface="Courier New" panose="02070309020205020404" pitchFamily="49" charset="0"/>
              <a:buChar char="o"/>
            </a:pPr>
            <a:r>
              <a:rPr lang="en-IN" sz="2400" dirty="0">
                <a:latin typeface="Times New Roman" panose="02020603050405020304" pitchFamily="18" charset="0"/>
                <a:cs typeface="Times New Roman" panose="02020603050405020304" pitchFamily="18" charset="0"/>
              </a:rPr>
              <a:t>Water level normalization</a:t>
            </a:r>
          </a:p>
          <a:p>
            <a:pPr marL="342900" indent="-342900">
              <a:buFont typeface="Courier New" panose="02070309020205020404" pitchFamily="49" charset="0"/>
              <a:buChar char="o"/>
            </a:pPr>
            <a:endParaRPr lang="en-IN" sz="2400" dirty="0"/>
          </a:p>
          <a:p>
            <a:pPr marL="342900" indent="-342900">
              <a:buFont typeface="Courier New" panose="02070309020205020404" pitchFamily="49" charset="0"/>
              <a:buChar char="o"/>
            </a:pPr>
            <a:endParaRPr lang="en-IN" sz="2400" dirty="0"/>
          </a:p>
        </p:txBody>
      </p:sp>
      <p:pic>
        <p:nvPicPr>
          <p:cNvPr id="4" name="Picture 3">
            <a:extLst>
              <a:ext uri="{FF2B5EF4-FFF2-40B4-BE49-F238E27FC236}">
                <a16:creationId xmlns:a16="http://schemas.microsoft.com/office/drawing/2014/main" id="{30054509-31A7-4201-A57D-1AEA79FD689C}"/>
              </a:ext>
            </a:extLst>
          </p:cNvPr>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228600" y="1324241"/>
            <a:ext cx="8686800" cy="5400762"/>
          </a:xfrm>
          <a:prstGeom prst="rect">
            <a:avLst/>
          </a:prstGeom>
        </p:spPr>
      </p:pic>
    </p:spTree>
    <p:extLst>
      <p:ext uri="{BB962C8B-B14F-4D97-AF65-F5344CB8AC3E}">
        <p14:creationId xmlns:p14="http://schemas.microsoft.com/office/powerpoint/2010/main" val="39137656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pectralWhitening.png"/>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1192316" y="2284599"/>
            <a:ext cx="6759369" cy="4357520"/>
          </a:xfrm>
          <a:prstGeom prst="rect">
            <a:avLst/>
          </a:prstGeom>
        </p:spPr>
      </p:pic>
      <p:sp>
        <p:nvSpPr>
          <p:cNvPr id="5" name="TextBox 4"/>
          <p:cNvSpPr txBox="1"/>
          <p:nvPr/>
        </p:nvSpPr>
        <p:spPr>
          <a:xfrm>
            <a:off x="1691626" y="2377875"/>
            <a:ext cx="2651923" cy="369332"/>
          </a:xfrm>
          <a:prstGeom prst="rect">
            <a:avLst/>
          </a:prstGeom>
          <a:noFill/>
        </p:spPr>
        <p:txBody>
          <a:bodyPr wrap="square" rtlCol="0">
            <a:spAutoFit/>
          </a:bodyPr>
          <a:lstStyle/>
          <a:p>
            <a:r>
              <a:rPr lang="en-US" dirty="0">
                <a:solidFill>
                  <a:srgbClr val="FF0000"/>
                </a:solidFill>
              </a:rPr>
              <a:t>Before spectral whitening</a:t>
            </a:r>
          </a:p>
        </p:txBody>
      </p:sp>
      <p:sp>
        <p:nvSpPr>
          <p:cNvPr id="6" name="TextBox 5"/>
          <p:cNvSpPr txBox="1"/>
          <p:nvPr/>
        </p:nvSpPr>
        <p:spPr>
          <a:xfrm>
            <a:off x="1691626" y="4278693"/>
            <a:ext cx="2651923" cy="369332"/>
          </a:xfrm>
          <a:prstGeom prst="rect">
            <a:avLst/>
          </a:prstGeom>
          <a:noFill/>
        </p:spPr>
        <p:txBody>
          <a:bodyPr wrap="square" rtlCol="0">
            <a:spAutoFit/>
          </a:bodyPr>
          <a:lstStyle/>
          <a:p>
            <a:r>
              <a:rPr lang="en-US" dirty="0">
                <a:solidFill>
                  <a:srgbClr val="FF0000"/>
                </a:solidFill>
              </a:rPr>
              <a:t>After spectral whitening</a:t>
            </a:r>
          </a:p>
        </p:txBody>
      </p:sp>
      <p:sp>
        <p:nvSpPr>
          <p:cNvPr id="9" name="Title 1"/>
          <p:cNvSpPr>
            <a:spLocks noGrp="1"/>
          </p:cNvSpPr>
          <p:nvPr>
            <p:ph type="title"/>
          </p:nvPr>
        </p:nvSpPr>
        <p:spPr>
          <a:xfrm>
            <a:off x="457031" y="-131520"/>
            <a:ext cx="8229600" cy="1143000"/>
          </a:xfrm>
        </p:spPr>
        <p:txBody>
          <a:bodyPr>
            <a:normAutofit fontScale="90000"/>
          </a:bodyPr>
          <a:lstStyle/>
          <a:p>
            <a:r>
              <a:rPr lang="en-US" sz="4900" dirty="0">
                <a:latin typeface="Times New Roman" panose="02020603050405020304" pitchFamily="18" charset="0"/>
                <a:cs typeface="Times New Roman" panose="02020603050405020304" pitchFamily="18" charset="0"/>
              </a:rPr>
              <a:t>Processing Data</a:t>
            </a:r>
            <a:br>
              <a:rPr lang="en-US" dirty="0"/>
            </a:br>
            <a:r>
              <a:rPr lang="en-US" sz="3100" u="sng" dirty="0">
                <a:latin typeface="Times New Roman" panose="02020603050405020304" pitchFamily="18" charset="0"/>
                <a:cs typeface="Times New Roman" panose="02020603050405020304" pitchFamily="18" charset="0"/>
              </a:rPr>
              <a:t>Spectral Normalization/Whitening</a:t>
            </a:r>
            <a:endParaRPr lang="en-US" sz="3100" u="sng" dirty="0"/>
          </a:p>
        </p:txBody>
      </p:sp>
      <p:sp>
        <p:nvSpPr>
          <p:cNvPr id="10" name="TextBox 9"/>
          <p:cNvSpPr txBox="1"/>
          <p:nvPr/>
        </p:nvSpPr>
        <p:spPr>
          <a:xfrm>
            <a:off x="210065" y="1104756"/>
            <a:ext cx="8699157" cy="830997"/>
          </a:xfrm>
          <a:prstGeom prst="rect">
            <a:avLst/>
          </a:prstGeom>
          <a:noFill/>
        </p:spPr>
        <p:txBody>
          <a:bodyPr wrap="square" rtlCol="0">
            <a:spAutoFit/>
          </a:bodyPr>
          <a:lstStyle/>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It broadens the band of the ambient noise signal in cross-correlation.</a:t>
            </a: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Combats degradation caused by present monochromatic sources.</a:t>
            </a: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Removes spectral power biases from micro-seismic energy and other consistent noise sources.</a:t>
            </a:r>
          </a:p>
        </p:txBody>
      </p:sp>
    </p:spTree>
    <p:extLst>
      <p:ext uri="{BB962C8B-B14F-4D97-AF65-F5344CB8AC3E}">
        <p14:creationId xmlns:p14="http://schemas.microsoft.com/office/powerpoint/2010/main" val="2638938378"/>
      </p:ext>
    </p:extLst>
  </p:cSld>
  <p:clrMapOvr>
    <a:masterClrMapping/>
  </p:clrMapOvr>
</p:sld>
</file>

<file path=ppt/theme/theme1.xml><?xml version="1.0" encoding="utf-8"?>
<a:theme xmlns:a="http://schemas.openxmlformats.org/drawingml/2006/main" name=" Black ">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Black .thmx</Template>
  <TotalTime>3813</TotalTime>
  <Words>943</Words>
  <Application>Microsoft Office PowerPoint</Application>
  <PresentationFormat>On-screen Show (4:3)</PresentationFormat>
  <Paragraphs>78</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Courier New</vt:lpstr>
      <vt:lpstr>Times New Roman</vt:lpstr>
      <vt:lpstr>Wingdings</vt:lpstr>
      <vt:lpstr> Black </vt:lpstr>
      <vt:lpstr>PowerPoint Presentation</vt:lpstr>
      <vt:lpstr>Contents</vt:lpstr>
      <vt:lpstr>Introduction to Ambient Noise Tomography</vt:lpstr>
      <vt:lpstr>Work Flow for Ambient Noise Tomography Analysis</vt:lpstr>
      <vt:lpstr>Raw Data</vt:lpstr>
      <vt:lpstr>Processing Data Temporal normalization</vt:lpstr>
      <vt:lpstr> Processing Data Temporal normalization</vt:lpstr>
      <vt:lpstr> Processing Data Temporal normalization</vt:lpstr>
      <vt:lpstr>Processing Data Spectral Normalization/Whitening</vt:lpstr>
      <vt:lpstr>Processing Data Spectral Normalization/Whitening </vt:lpstr>
      <vt:lpstr>Data Processing Cross-Correlations and Stacking</vt:lpstr>
      <vt:lpstr>Data Processing Cross-Correlations and Stacking</vt:lpstr>
      <vt:lpstr>Conclusion and Results</vt:lpstr>
      <vt:lpstr>Conclusion and Results</vt:lpstr>
      <vt:lpstr>Conclusion and Results Result from Spectral normalization </vt:lpstr>
      <vt:lpstr>Future Work Dispersion measurement</vt:lpstr>
      <vt:lpstr>Future Work  Tomographic Inversion</vt:lpstr>
      <vt:lpstr>PowerPoint Presentation</vt:lpstr>
    </vt:vector>
  </TitlesOfParts>
  <Company>UofA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shiv</dc:creator>
  <cp:lastModifiedBy>shiv</cp:lastModifiedBy>
  <cp:revision>74</cp:revision>
  <dcterms:created xsi:type="dcterms:W3CDTF">2016-01-10T22:40:00Z</dcterms:created>
  <dcterms:modified xsi:type="dcterms:W3CDTF">2020-02-28T08:32:14Z</dcterms:modified>
</cp:coreProperties>
</file>