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inyon Script"/>
      <p:regular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Bree Serif"/>
      <p:regular r:id="rId23"/>
    </p:embeddedFont>
    <p:embeddedFont>
      <p:font typeface="Comfortaa"/>
      <p:regular r:id="rId24"/>
      <p:bold r:id="rId25"/>
    </p:embeddedFont>
    <p:embeddedFont>
      <p:font typeface="Alegrey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D8FA76-6269-42C5-BCA4-E4E32D9937EA}">
  <a:tblStyle styleId="{5ED8FA76-6269-42C5-BCA4-E4E32D993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2F6CE2D-56BB-419E-BDC0-F2FC305C49A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Comfortaa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egreya-regular.fntdata"/><Relationship Id="rId25" Type="http://schemas.openxmlformats.org/officeDocument/2006/relationships/font" Target="fonts/Comfortaa-bold.fntdata"/><Relationship Id="rId28" Type="http://schemas.openxmlformats.org/officeDocument/2006/relationships/font" Target="fonts/Alegreya-italic.fntdata"/><Relationship Id="rId27" Type="http://schemas.openxmlformats.org/officeDocument/2006/relationships/font" Target="fonts/Alegrey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grey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font" Target="fonts/PinyonScript-regular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33750" y="2745600"/>
            <a:ext cx="5486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80000"/>
                </a:solidFill>
                <a:latin typeface="Bree Serif"/>
                <a:ea typeface="Bree Serif"/>
                <a:cs typeface="Bree Serif"/>
                <a:sym typeface="Bree Serif"/>
              </a:rPr>
              <a:t>Report</a:t>
            </a:r>
            <a:endParaRPr sz="3000"/>
          </a:p>
        </p:txBody>
      </p:sp>
      <p:sp>
        <p:nvSpPr>
          <p:cNvPr id="278" name="Shape 278"/>
          <p:cNvSpPr txBox="1"/>
          <p:nvPr/>
        </p:nvSpPr>
        <p:spPr>
          <a:xfrm>
            <a:off x="83125" y="3535200"/>
            <a:ext cx="76830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By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2nd year Int. M.Tech Applied Geophysics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Indian Institute of Technology (Indian School of Mines) DHANBAD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Email: </a:t>
            </a:r>
            <a:r>
              <a:rPr lang="en" sz="160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agpism2018@gmail.com</a:t>
            </a:r>
            <a:endParaRPr sz="160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" y="76200"/>
            <a:ext cx="1090651" cy="10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1826425" y="1981650"/>
            <a:ext cx="63573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7200">
              <a:solidFill>
                <a:srgbClr val="FF00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0" y="380400"/>
            <a:ext cx="9173700" cy="30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1044700" y="6700"/>
            <a:ext cx="388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76200" y="132275"/>
            <a:ext cx="5770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List of Experiments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76200" y="1136075"/>
            <a:ext cx="91440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Analysis of Equivalents Uranium contents in Powder Sample.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Statistical Analysis in nuclear measurements.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Attenuation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coefficient (Intensity Vs Distance).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GM Plateau analysis, Thresh voltage, OP voltage and Breakdown voltage.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Dependency of gamma count rate on weight of Sample.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Calibration of Secondary Standard with GM counter using Primary Standard.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Natural Gamma ray logging for estimation of equivalent Uranium.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13875" y="-55425"/>
            <a:ext cx="8943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Bree Serif"/>
              <a:buAutoNum type="arabicPeriod"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Analysis of Equivalents Uranium contents in Powder Sample.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graphicFrame>
        <p:nvGraphicFramePr>
          <p:cNvPr id="291" name="Shape 291"/>
          <p:cNvGraphicFramePr/>
          <p:nvPr/>
        </p:nvGraphicFramePr>
        <p:xfrm>
          <a:off x="160200" y="8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{5ED8FA76-6269-42C5-BCA4-E4E32D9937EA}</a:tableStyleId>
              </a:tblPr>
              <a:tblGrid>
                <a:gridCol w="1457375"/>
                <a:gridCol w="1517775"/>
                <a:gridCol w="1544575"/>
              </a:tblGrid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</a:t>
                      </a:r>
                      <a:r>
                        <a:rPr b="1" lang="en" sz="1000"/>
                        <a:t>Background Count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</a:t>
                      </a:r>
                      <a:r>
                        <a:rPr b="1" lang="en" sz="1000"/>
                        <a:t>Standard count(35g)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</a:t>
                      </a:r>
                      <a:r>
                        <a:rPr b="1" lang="en" sz="1000"/>
                        <a:t>Sample count for 35g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2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</a:t>
                      </a:r>
                      <a:r>
                        <a:rPr lang="en" sz="1000"/>
                        <a:t>          </a:t>
                      </a:r>
                      <a:r>
                        <a:rPr lang="en" sz="1000"/>
                        <a:t>142.8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293.2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92" name="Shape 292"/>
          <p:cNvSpPr txBox="1"/>
          <p:nvPr/>
        </p:nvSpPr>
        <p:spPr>
          <a:xfrm>
            <a:off x="4880975" y="812325"/>
            <a:ext cx="3897300" cy="224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/C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= G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/C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0.06           C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542             C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150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Solving,            	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= 0.0166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∵ 1 Ton of sample contains  166 g of Uranium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∴ In 35g of sample = 5.81 milligrams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925" y="3171925"/>
            <a:ext cx="2417399" cy="185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3205950"/>
            <a:ext cx="2053875" cy="17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198150" y="32925"/>
            <a:ext cx="75039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legreya"/>
                <a:ea typeface="Alegreya"/>
                <a:cs typeface="Alegreya"/>
                <a:sym typeface="Alegreya"/>
              </a:rPr>
              <a:t>2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. 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Statistical Analysis in nuclear measurements.</a:t>
            </a:r>
            <a:endParaRPr b="1" sz="2400"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750" y="2255300"/>
            <a:ext cx="3782176" cy="2511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Shape 301"/>
          <p:cNvGraphicFramePr/>
          <p:nvPr/>
        </p:nvGraphicFramePr>
        <p:xfrm>
          <a:off x="40225" y="623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{C2F6CE2D-56BB-419E-BDC0-F2FC305C49A4}</a:tableStyleId>
              </a:tblPr>
              <a:tblGrid>
                <a:gridCol w="743250"/>
                <a:gridCol w="543475"/>
                <a:gridCol w="655250"/>
                <a:gridCol w="273000"/>
                <a:gridCol w="507700"/>
                <a:gridCol w="521150"/>
                <a:gridCol w="382850"/>
                <a:gridCol w="646000"/>
                <a:gridCol w="382850"/>
                <a:gridCol w="538700"/>
                <a:gridCol w="561375"/>
                <a:gridCol w="574775"/>
              </a:tblGrid>
              <a:tr h="20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Interval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221-229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231-239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</a:t>
                      </a:r>
                      <a:r>
                        <a:rPr b="1" lang="en" sz="1000"/>
                        <a:t>241-249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 </a:t>
                      </a:r>
                      <a:r>
                        <a:rPr b="1" lang="en" sz="1000"/>
                        <a:t>251-259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</a:t>
                      </a:r>
                      <a:r>
                        <a:rPr b="1" lang="en" sz="1000"/>
                        <a:t>261-269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271-279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281-289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291-299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Frequency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233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265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282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291</a:t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FF"/>
                    </a:solidFill>
                  </a:tcPr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265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E6B8A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5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45818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211475" y="40800"/>
            <a:ext cx="8275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3.  Attenuation coefficient (Intensity Vs Distance).</a:t>
            </a:r>
            <a:endParaRPr/>
          </a:p>
        </p:txBody>
      </p:sp>
      <p:graphicFrame>
        <p:nvGraphicFramePr>
          <p:cNvPr id="307" name="Shape 307"/>
          <p:cNvGraphicFramePr/>
          <p:nvPr/>
        </p:nvGraphicFramePr>
        <p:xfrm>
          <a:off x="519950" y="818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{5ED8FA76-6269-42C5-BCA4-E4E32D9937EA}</a:tableStyleId>
              </a:tblPr>
              <a:tblGrid>
                <a:gridCol w="1212075"/>
                <a:gridCol w="1212075"/>
              </a:tblGrid>
              <a:tr h="34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Distance (in cm)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</a:t>
                      </a:r>
                      <a:r>
                        <a:rPr b="1" lang="en" sz="1000"/>
                        <a:t>Counts per 50s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332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125" y="818750"/>
            <a:ext cx="5334000" cy="4000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-4275" y="136500"/>
            <a:ext cx="9576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legreya"/>
                <a:ea typeface="Alegreya"/>
                <a:cs typeface="Alegreya"/>
                <a:sym typeface="Alegreya"/>
              </a:rPr>
              <a:t>4. </a:t>
            </a:r>
            <a:r>
              <a:rPr b="1" lang="en" sz="2300">
                <a:latin typeface="Alegreya"/>
                <a:ea typeface="Alegreya"/>
                <a:cs typeface="Alegreya"/>
                <a:sym typeface="Alegreya"/>
              </a:rPr>
              <a:t>GM Plateau analysis, Thresh voltage, OP voltage and Breakdown voltage.</a:t>
            </a:r>
            <a:endParaRPr b="1" sz="23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Shape 3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75" y="866050"/>
            <a:ext cx="5007500" cy="354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Shape 315"/>
          <p:cNvGraphicFramePr/>
          <p:nvPr/>
        </p:nvGraphicFramePr>
        <p:xfrm>
          <a:off x="252025" y="8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{C2F6CE2D-56BB-419E-BDC0-F2FC305C49A4}</a:tableStyleId>
              </a:tblPr>
              <a:tblGrid>
                <a:gridCol w="1623875"/>
                <a:gridCol w="1623875"/>
              </a:tblGrid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V</a:t>
                      </a: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oltage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</a:t>
                      </a: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Counts per 50s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98617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97422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93229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95734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97676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96269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96932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95635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61325" y="-37925"/>
            <a:ext cx="8691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5.  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Dependency of gamma count rate on weight of Sample.</a:t>
            </a:r>
            <a:endParaRPr b="1" sz="24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Shape 321"/>
          <p:cNvGraphicFramePr/>
          <p:nvPr/>
        </p:nvGraphicFramePr>
        <p:xfrm>
          <a:off x="43200" y="10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{5ED8FA76-6269-42C5-BCA4-E4E32D9937EA}</a:tableStyleId>
              </a:tblPr>
              <a:tblGrid>
                <a:gridCol w="809700"/>
                <a:gridCol w="675550"/>
                <a:gridCol w="742625"/>
                <a:gridCol w="742625"/>
                <a:gridCol w="742625"/>
                <a:gridCol w="742625"/>
                <a:gridCol w="749075"/>
              </a:tblGrid>
              <a:tr h="64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Background count</a:t>
                      </a:r>
                      <a:endParaRPr b="1"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Standard count</a:t>
                      </a:r>
                      <a:endParaRPr b="1" sz="10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count for 35g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count for 30g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count for 25g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count for 20g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Sample count for 15g</a:t>
                      </a:r>
                      <a:endParaRPr b="1"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</a:tr>
              <a:tr h="4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4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4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4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4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46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Average</a:t>
                      </a: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   142.8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685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293.2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261.8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252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227.6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80000"/>
                          </a:solidFill>
                        </a:rPr>
                        <a:t>211</a:t>
                      </a:r>
                      <a:endParaRPr sz="1000">
                        <a:solidFill>
                          <a:srgbClr val="980000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225" y="1162125"/>
            <a:ext cx="3743575" cy="3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0" y="0"/>
            <a:ext cx="9696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6. </a:t>
            </a:r>
            <a:r>
              <a:rPr b="1" lang="en" sz="2100">
                <a:latin typeface="Alegreya"/>
                <a:ea typeface="Alegreya"/>
                <a:cs typeface="Alegreya"/>
                <a:sym typeface="Alegreya"/>
              </a:rPr>
              <a:t>Calibration of Secondary Standard with GM counter using Primary Standard.</a:t>
            </a:r>
            <a:endParaRPr b="1" sz="2100"/>
          </a:p>
        </p:txBody>
      </p:sp>
      <p:graphicFrame>
        <p:nvGraphicFramePr>
          <p:cNvPr id="328" name="Shape 328"/>
          <p:cNvGraphicFramePr/>
          <p:nvPr/>
        </p:nvGraphicFramePr>
        <p:xfrm>
          <a:off x="63375" y="4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{C2F6CE2D-56BB-419E-BDC0-F2FC305C49A4}</a:tableStyleId>
              </a:tblPr>
              <a:tblGrid>
                <a:gridCol w="1534800"/>
                <a:gridCol w="1534800"/>
                <a:gridCol w="1534800"/>
              </a:tblGrid>
              <a:tr h="25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</a:t>
                      </a:r>
                      <a:r>
                        <a:rPr b="1" lang="en" sz="1000"/>
                        <a:t>Background Noise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     </a:t>
                      </a:r>
                      <a:r>
                        <a:rPr b="1" lang="en" sz="1000"/>
                        <a:t>Primary Std.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             </a:t>
                      </a:r>
                      <a:r>
                        <a:rPr b="1" lang="en" sz="1000"/>
                        <a:t>Secondary Std.</a:t>
                      </a:r>
                      <a:endParaRPr b="1" sz="1000"/>
                    </a:p>
                  </a:txBody>
                  <a:tcPr marT="19050" marB="19050" marR="28575" marL="28575" anchor="b">
                    <a:solidFill>
                      <a:srgbClr val="FFFFFF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644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650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149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622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623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161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677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0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 </a:t>
                      </a:r>
                      <a:r>
                        <a:rPr lang="en" sz="1000"/>
                        <a:t>   </a:t>
                      </a:r>
                      <a:r>
                        <a:rPr lang="en" sz="1000"/>
                        <a:t>23.6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147.8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638.75</a:t>
                      </a:r>
                      <a:endParaRPr sz="1000"/>
                    </a:p>
                  </a:txBody>
                  <a:tcPr marT="19050" marB="19050" marR="28575" marL="28575" anchor="b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329" name="Shape 329"/>
          <p:cNvSpPr txBox="1"/>
          <p:nvPr/>
        </p:nvSpPr>
        <p:spPr>
          <a:xfrm>
            <a:off x="4880975" y="507525"/>
            <a:ext cx="3736200" cy="224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/C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 = G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/C</a:t>
            </a:r>
            <a:r>
              <a:rPr b="1" baseline="-25000" lang="en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0.012           C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1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123            C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= 615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Solving,            	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baseline="-25000" lang="en" sz="12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= 0.060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04" y="2825025"/>
            <a:ext cx="3700470" cy="2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lin ang="5400012" scaled="0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40250" y="0"/>
            <a:ext cx="8919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7</a:t>
            </a:r>
            <a:r>
              <a:rPr b="1" lang="en" sz="2400">
                <a:latin typeface="Alegreya"/>
                <a:ea typeface="Alegreya"/>
                <a:cs typeface="Alegreya"/>
                <a:sym typeface="Alegreya"/>
              </a:rPr>
              <a:t>. Natural Gamma ray logging for estimation of equivalent Uranium.</a:t>
            </a:r>
            <a:endParaRPr b="1" sz="2400"/>
          </a:p>
        </p:txBody>
      </p:sp>
      <p:graphicFrame>
        <p:nvGraphicFramePr>
          <p:cNvPr id="336" name="Shape 336"/>
          <p:cNvGraphicFramePr/>
          <p:nvPr/>
        </p:nvGraphicFramePr>
        <p:xfrm>
          <a:off x="444700" y="7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{C2F6CE2D-56BB-419E-BDC0-F2FC305C49A4}</a:tableStyleId>
              </a:tblPr>
              <a:tblGrid>
                <a:gridCol w="1150000"/>
                <a:gridCol w="1687100"/>
              </a:tblGrid>
              <a:tr h="325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Depth (in cm)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Counts per 20s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  <a:tr h="281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pic>
        <p:nvPicPr>
          <p:cNvPr id="337" name="Shape 3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175" y="837063"/>
            <a:ext cx="5012524" cy="30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