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y="5143500" cx="9144000"/>
  <p:notesSz cx="6858000" cy="9144000"/>
  <p:embeddedFontLst>
    <p:embeddedFont>
      <p:font typeface="Inconsolata"/>
      <p:regular r:id="rId126"/>
      <p:bold r:id="rId127"/>
    </p:embeddedFont>
    <p:embeddedFont>
      <p:font typeface="Montserrat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252440-B828-4765-9578-CD5CD21AA667}">
  <a:tblStyle styleId="{C1252440-B828-4765-9578-CD5CD21AA6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Montserrat-bold.fntdata"/><Relationship Id="rId128" Type="http://schemas.openxmlformats.org/officeDocument/2006/relationships/font" Target="fonts/Montserrat-regular.fntdata"/><Relationship Id="rId127" Type="http://schemas.openxmlformats.org/officeDocument/2006/relationships/font" Target="fonts/Inconsolata-bold.fntdata"/><Relationship Id="rId126" Type="http://schemas.openxmlformats.org/officeDocument/2006/relationships/font" Target="fonts/Inconsolata-regular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Montserrat-boldItalic.fntdata"/><Relationship Id="rId130" Type="http://schemas.openxmlformats.org/officeDocument/2006/relationships/font" Target="fonts/Montserrat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c5873a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ec5873a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5ec5873aee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5ec5873aee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5ec5873aee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5ec5873aee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5b65637e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5b65637e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5b65637e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5b65637e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5ec5873aee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5ec5873aee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5ec5873aee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5ec5873aee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5ec5873aee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5ec5873aee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5ec5873aee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5ec5873aee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5ec5873aee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15ec5873aee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5ec5873aee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5ec5873aee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c5873a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ec5873a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5ec5873aee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5ec5873aee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ec5873aee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ec5873aee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5ec5873aee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15ec5873aee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5ec5873aee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5ec5873aee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5ec5873aee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5ec5873aee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5ec5873aee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5ec5873aee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5b65637e8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5b65637e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5b65637e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5b65637e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5ec5873aee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5ec5873aee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5ec5873aee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5ec5873aee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ec5873a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ec5873a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ec5873ae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ec5873ae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ec5873ae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ec5873ae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ec5873a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ec5873a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ec5873ae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ec5873ae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ec5873a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ec5873a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ec5873a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ec5873a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ec5873a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ec5873a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b65637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b65637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ec5873a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ec5873a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ec5873a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ec5873a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ec5873a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ec5873a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ec5873ae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ec5873ae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ec5873ae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ec5873ae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ec5873ae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ec5873ae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ec5873ae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ec5873ae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ec5873ae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ec5873ae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ec5873ae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ec5873ae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ec5873ae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5ec5873ae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65637e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65637e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ec5873ae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ec5873ae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ec5873ae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ec5873ae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c5873ae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c5873ae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5ec5873ae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5ec5873ae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ec5873ae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ec5873ae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b65637e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b65637e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5ec5873ae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5ec5873ae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ec5873ae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ec5873ae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ec5873ae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ec5873ae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ec5873ae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ec5873ae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65637e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65637e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ec5873ae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ec5873ae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5ec5873ae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5ec5873ae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ec5873ae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ec5873ae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5ec5873ae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5ec5873ae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5ec5873ae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5ec5873ae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ec5873ae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ec5873ae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ec5873ae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ec5873ae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ec5873ae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ec5873ae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5b65637e8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5b65637e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5b65637e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5b65637e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65637e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65637e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5ec5873aee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5ec5873ae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5ec5873ae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5ec5873ae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5ec5873ae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5ec5873ae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5ec5873ae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5ec5873ae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ec5873ae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ec5873ae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5ec5873ae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5ec5873ae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ec5873aee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ec5873ae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5ec5873ae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5ec5873ae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5b65637e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5b65637e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5ec5873aee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5ec5873aee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5ec5873ae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5ec5873ae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5ec5873ae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5ec5873ae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b65637e8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b65637e8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5ec5873ae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5ec5873ae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5ec5873ae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5ec5873ae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5ec5873aee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5ec5873aee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5ec5873ae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5ec5873ae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5ec5873aee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5ec5873aee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5ec5873aee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5ec5873aee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5ec5873ae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5ec5873ae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ec5873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ec5873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5ec5873aee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5ec5873aee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5b65637e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5b65637e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5ec5873aee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5ec5873aee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5b65637e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5b65637e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5ec5873aee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5ec5873aee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ec5873ae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ec5873ae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5ec5873aee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5ec5873aee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ec5873aee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ec5873aee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5ec5873aee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5ec5873aee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5ec5873ae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5ec5873ae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65637e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65637e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5ec5873ae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5ec5873ae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5ec5873ae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5ec5873ae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5ec5873aee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5ec5873aee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5ec5873aee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5ec5873aee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ec5873ae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ec5873ae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5ec5873aee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5ec5873aee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5ec5873aee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5ec5873aee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5ec5873aee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5ec5873aee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5ec5873aee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5ec5873aee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5ec5873aee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5ec5873aee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ec5873a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ec5873a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5ec5873aee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5ec5873aee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5ec5873ae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5ec5873ae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5ec5873aee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5ec5873ae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5ec5873aee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5ec5873aee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5ec5873aee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5ec5873aee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5ec5873aee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5ec5873aee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5ec5873ae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5ec5873ae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5ec5873ae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5ec5873ae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5ec5873aee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5ec5873aee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5ec5873aee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5ec5873aee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{C1252440-B828-4765-9578-CD5CD21AA667}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2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{C1252440-B828-4765-9578-CD5CD21AA667}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22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112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12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12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12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" name="Google Shape;151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113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Fast Forward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No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a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3" name="Google Shape;151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1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" name="Google Shape;151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14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" name="Google Shape;15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1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branches or file versions, it is useful to have a tool that can display the differences between versions.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powerful tool that can show the differences between data sets.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0" name="Google Shape;1530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1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Google Shape;153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1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the scope of this course, we will only be exploring the default behaviour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which displays the differences between the original file and unstaged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explore this, let’s understand the syntax that git diff uses to display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8" name="Google Shape;1538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1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11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6" name="Google Shape;1546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1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8" name="Google Shape;1548;p117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17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50" name="Google Shape;1550;p117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" name="Google Shape;155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6" name="Google Shape;1556;p11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7" name="Google Shape;1557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11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9" name="Google Shape;1559;p118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18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1" name="Google Shape;1561;p118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2" name="Google Shape;1562;p118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3" name="Google Shape;1563;p118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1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0" name="Google Shape;157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1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2" name="Google Shape;1572;p119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19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4" name="Google Shape;1574;p119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5" name="Google Shape;1575;p119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6" name="Google Shape;1576;p119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119"/>
          <p:cNvSpPr txBox="1"/>
          <p:nvPr/>
        </p:nvSpPr>
        <p:spPr>
          <a:xfrm>
            <a:off x="6174375" y="1498575"/>
            <a:ext cx="21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output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250" y="2029275"/>
            <a:ext cx="3674550" cy="20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120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syntax - comparison input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Comparison input at the first line displays the sources of the diff, notice how it’s actually the same file, just versions a and 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5" name="Google Shape;158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2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7" name="Google Shape;1587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120"/>
          <p:cNvSpPr/>
          <p:nvPr/>
        </p:nvSpPr>
        <p:spPr>
          <a:xfrm>
            <a:off x="2745550" y="3150350"/>
            <a:ext cx="36564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" name="Google Shape;159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metadata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Metadata is just internal Git metadata you are unlikely to use, such a some hash information.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5" name="Google Shape;1595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12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7" name="Google Shape;1597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21"/>
          <p:cNvSpPr/>
          <p:nvPr/>
        </p:nvSpPr>
        <p:spPr>
          <a:xfrm>
            <a:off x="2743800" y="3357150"/>
            <a:ext cx="30378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{C1252440-B828-4765-9578-CD5CD21AA667}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{C1252440-B828-4765-9578-CD5CD21AA667}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{C1252440-B828-4765-9578-CD5CD21AA667}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5" name="Google Shape;145;p23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12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markers for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Legend that assigns symbols to each diff input source. Changes from a/myfile.txt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the changes from b/myfile.txt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symbol.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5" name="Google Shape;1605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12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7" name="Google Shape;1607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22"/>
          <p:cNvSpPr/>
          <p:nvPr/>
        </p:nvSpPr>
        <p:spPr>
          <a:xfrm>
            <a:off x="2757000" y="3581550"/>
            <a:ext cx="1665000" cy="444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12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remaining output will be a list of “chunks” of code, showing the changes as well as a few lines for context above and below the change.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2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7" name="Google Shape;161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23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124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@@ -start_line,num +start_line, num@@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5" name="Google Shape;1625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2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7" name="Google Shape;1627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24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" name="Google Shape;1633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25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---a/myfile.txt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5" name="Google Shape;1635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Google Shape;1636;p12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7" name="Google Shape;1637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125"/>
          <p:cNvSpPr/>
          <p:nvPr/>
        </p:nvSpPr>
        <p:spPr>
          <a:xfrm>
            <a:off x="2757000" y="4452750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" name="Google Shape;164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126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+++b/myfile.txt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5" name="Google Shape;164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12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7" name="Google Shape;1647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126"/>
          <p:cNvSpPr/>
          <p:nvPr/>
        </p:nvSpPr>
        <p:spPr>
          <a:xfrm>
            <a:off x="2757000" y="4690325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3" name="Google Shape;165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127"/>
          <p:cNvSpPr txBox="1"/>
          <p:nvPr/>
        </p:nvSpPr>
        <p:spPr>
          <a:xfrm>
            <a:off x="272000" y="854825"/>
            <a:ext cx="881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very powerful command, and we’ve only scratched the surface of what it can do, let’s explore it in practice, but you can learn more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https://git-scm.com/docs/git-diff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5" name="Google Shape;1655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12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1" name="Google Shape;166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2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2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2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2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0" name="Google Shape;167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p12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repository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text file with the numbers 1-3 written out in english (one,two, three).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these Updates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to the new branch and translate the numbers to another language(uno, dos, tres).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2" name="Google Shape;167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2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3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7932FC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Bonus Task:</a:t>
            </a:r>
            <a:endParaRPr b="1" i="1" sz="28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Montserrat"/>
              <a:buChar char="■"/>
            </a:pPr>
            <a:r>
              <a:rPr b="1" i="1" lang="en" sz="28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Can you figure out how to use git diff to view the differences between the two branches before a merge?</a:t>
            </a:r>
            <a:endParaRPr b="1" i="1" sz="28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back to your initial master branch, it should be a “fast forward” merge since there were no other commits on master.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0" name="Google Shape;168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13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13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Overall this task should be a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straight forward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review of many of the concepts covered so far.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walk you through it!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8" name="Google Shape;168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13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need incorporate the workflows of others or be able to focus on new updates without breaking old code, we need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{C1252440-B828-4765-9578-CD5CD21AA667}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4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{C1252440-B828-4765-9578-CD5CD21AA667}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4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{C1252440-B828-4765-9578-CD5CD21AA667}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p24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branch represents an independent line of development.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serve as an abstraction for the edit/stage/commit process.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are a way to request a brand new working directory, staging area, and project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why branches are useful for workflows…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8"/>
          <p:cNvCxnSpPr>
            <a:stCxn id="193" idx="3"/>
            <a:endCxn id="19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9"/>
          <p:cNvCxnSpPr>
            <a:stCxn id="204" idx="3"/>
            <a:endCxn id="20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9"/>
          <p:cNvCxnSpPr>
            <a:stCxn id="205" idx="3"/>
            <a:endCxn id="20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>
            <a:stCxn id="217" idx="3"/>
            <a:endCxn id="21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0"/>
          <p:cNvCxnSpPr>
            <a:stCxn id="218" idx="3"/>
            <a:endCxn id="22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0"/>
          <p:cNvCxnSpPr>
            <a:stCxn id="220" idx="0"/>
            <a:endCxn id="22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0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4151275" y="79430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1"/>
          <p:cNvCxnSpPr>
            <a:stCxn id="233" idx="3"/>
            <a:endCxn id="2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1"/>
          <p:cNvCxnSpPr>
            <a:stCxn id="234" idx="3"/>
            <a:endCxn id="2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1"/>
          <p:cNvCxnSpPr>
            <a:stCxn id="236" idx="0"/>
            <a:endCxn id="239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1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1"/>
          <p:cNvCxnSpPr>
            <a:stCxn id="236" idx="3"/>
            <a:endCxn id="241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 and Working with Others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2"/>
          <p:cNvCxnSpPr>
            <a:stCxn id="251" idx="3"/>
            <a:endCxn id="25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2"/>
          <p:cNvCxnSpPr>
            <a:stCxn id="252" idx="3"/>
            <a:endCxn id="25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>
            <a:stCxn id="254" idx="0"/>
            <a:endCxn id="25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2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2"/>
          <p:cNvCxnSpPr>
            <a:stCxn id="254" idx="3"/>
            <a:endCxn id="25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2"/>
          <p:cNvCxnSpPr>
            <a:stCxn id="259" idx="2"/>
            <a:endCxn id="262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3"/>
          <p:cNvCxnSpPr>
            <a:stCxn id="272" idx="3"/>
            <a:endCxn id="273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3"/>
          <p:cNvCxnSpPr>
            <a:stCxn id="273" idx="3"/>
            <a:endCxn id="275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3"/>
          <p:cNvCxnSpPr>
            <a:stCxn id="275" idx="0"/>
            <a:endCxn id="278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3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3"/>
          <p:cNvCxnSpPr>
            <a:stCxn id="275" idx="3"/>
            <a:endCxn id="280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33"/>
          <p:cNvCxnSpPr>
            <a:stCxn id="280" idx="3"/>
            <a:endCxn id="282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3"/>
          <p:cNvCxnSpPr>
            <a:stCxn id="280" idx="2"/>
            <a:endCxn id="285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3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4"/>
          <p:cNvCxnSpPr>
            <a:stCxn id="295" idx="3"/>
            <a:endCxn id="29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4"/>
          <p:cNvCxnSpPr>
            <a:stCxn id="296" idx="3"/>
            <a:endCxn id="29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4"/>
          <p:cNvCxnSpPr>
            <a:stCxn id="298" idx="0"/>
            <a:endCxn id="301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4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4"/>
          <p:cNvCxnSpPr>
            <a:stCxn id="298" idx="3"/>
            <a:endCxn id="303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4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4"/>
          <p:cNvCxnSpPr>
            <a:stCxn id="303" idx="3"/>
            <a:endCxn id="305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4"/>
          <p:cNvCxnSpPr>
            <a:stCxn id="303" idx="2"/>
            <a:endCxn id="308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4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4"/>
          <p:cNvCxnSpPr>
            <a:stCxn id="301" idx="3"/>
            <a:endCxn id="310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4"/>
          <p:cNvCxnSpPr>
            <a:stCxn id="310" idx="0"/>
            <a:endCxn id="313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4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4"/>
          <p:cNvCxnSpPr>
            <a:stCxn id="305" idx="3"/>
            <a:endCxn id="314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4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4"/>
          <p:cNvCxnSpPr>
            <a:stCxn id="310" idx="3"/>
            <a:endCxn id="316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4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5"/>
          <p:cNvCxnSpPr>
            <a:stCxn id="327" idx="3"/>
            <a:endCxn id="32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5"/>
          <p:cNvCxnSpPr>
            <a:stCxn id="328" idx="3"/>
            <a:endCxn id="33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>
            <a:stCxn id="330" idx="0"/>
            <a:endCxn id="33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5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35"/>
          <p:cNvCxnSpPr>
            <a:stCxn id="330" idx="3"/>
            <a:endCxn id="335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35"/>
          <p:cNvCxnSpPr>
            <a:stCxn id="335" idx="3"/>
            <a:endCxn id="337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>
            <a:stCxn id="335" idx="2"/>
            <a:endCxn id="340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5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35"/>
          <p:cNvCxnSpPr>
            <a:stCxn id="333" idx="3"/>
            <a:endCxn id="342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2" idx="0"/>
            <a:endCxn id="345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5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5"/>
          <p:cNvCxnSpPr>
            <a:stCxn id="337" idx="3"/>
            <a:endCxn id="346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5"/>
          <p:cNvCxnSpPr>
            <a:stCxn id="342" idx="3"/>
            <a:endCxn id="348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5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5"/>
          <p:cNvCxnSpPr>
            <a:stCxn id="340" idx="3"/>
            <a:endCxn id="351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6"/>
          <p:cNvCxnSpPr>
            <a:stCxn id="361" idx="3"/>
            <a:endCxn id="36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6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6"/>
          <p:cNvCxnSpPr>
            <a:stCxn id="362" idx="3"/>
            <a:endCxn id="36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4" idx="0"/>
            <a:endCxn id="36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6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6"/>
          <p:cNvCxnSpPr>
            <a:stCxn id="364" idx="3"/>
            <a:endCxn id="36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6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6"/>
          <p:cNvCxnSpPr>
            <a:stCxn id="369" idx="3"/>
            <a:endCxn id="371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6"/>
          <p:cNvCxnSpPr>
            <a:stCxn id="369" idx="2"/>
            <a:endCxn id="374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6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6"/>
          <p:cNvCxnSpPr>
            <a:stCxn id="367" idx="3"/>
            <a:endCxn id="376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>
            <a:stCxn id="376" idx="0"/>
            <a:endCxn id="379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6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6"/>
          <p:cNvCxnSpPr>
            <a:stCxn id="371" idx="3"/>
            <a:endCxn id="380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6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>
            <a:stCxn id="376" idx="3"/>
            <a:endCxn id="382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6"/>
          <p:cNvCxnSpPr>
            <a:stCxn id="374" idx="3"/>
            <a:endCxn id="385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6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6"/>
          <p:cNvCxnSpPr>
            <a:stCxn id="380" idx="3"/>
            <a:endCxn id="387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85" idx="3"/>
            <a:endCxn id="387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7"/>
          <p:cNvCxnSpPr>
            <a:stCxn id="398" idx="3"/>
            <a:endCxn id="399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>
            <a:stCxn id="399" idx="3"/>
            <a:endCxn id="401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>
            <a:stCxn id="401" idx="0"/>
            <a:endCxn id="404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7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37"/>
          <p:cNvCxnSpPr>
            <a:stCxn id="401" idx="3"/>
            <a:endCxn id="406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7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7"/>
          <p:cNvCxnSpPr>
            <a:stCxn id="406" idx="3"/>
            <a:endCxn id="408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7"/>
          <p:cNvCxnSpPr>
            <a:stCxn id="406" idx="2"/>
            <a:endCxn id="411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37"/>
          <p:cNvCxnSpPr>
            <a:stCxn id="404" idx="3"/>
            <a:endCxn id="413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>
            <a:stCxn id="413" idx="0"/>
            <a:endCxn id="416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7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7"/>
          <p:cNvCxnSpPr>
            <a:stCxn id="408" idx="3"/>
            <a:endCxn id="417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7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37"/>
          <p:cNvCxnSpPr>
            <a:stCxn id="413" idx="3"/>
            <a:endCxn id="419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7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37"/>
          <p:cNvCxnSpPr>
            <a:stCxn id="411" idx="3"/>
            <a:endCxn id="422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7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7"/>
          <p:cNvCxnSpPr>
            <a:stCxn id="417" idx="3"/>
            <a:endCxn id="424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7"/>
          <p:cNvCxnSpPr>
            <a:stCxn id="422" idx="3"/>
            <a:endCxn id="424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7"/>
          <p:cNvSpPr/>
          <p:nvPr/>
        </p:nvSpPr>
        <p:spPr>
          <a:xfrm>
            <a:off x="205075" y="2161125"/>
            <a:ext cx="8877300" cy="10527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 txBox="1"/>
          <p:nvPr/>
        </p:nvSpPr>
        <p:spPr>
          <a:xfrm>
            <a:off x="426731" y="3297100"/>
            <a:ext cx="16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master/main branch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creating a new repo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create a new branch called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(or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branch just like any other, but it’s simply the first one created.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Should code pushed to master branch always be in working condition?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organizations and developers often treat this master branch as the official branch for things like deployment, this is not a requirement.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use any branch for code deployment or code that’s actually “in-use”.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 vs. Main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discussed previously, GitHub has changed the nomenclature for this initial branch to be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while Git is still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(but this may change in the future)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rename any branch (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trunk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1" name="Google Shape;4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conclude, let’s quickly go into more detail about what happens when first create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 far we’ve learned how to create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add changes to the stage, and commit them to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also learned how to push and pull code back and forth from local machines to remote branches on GitHub.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42"/>
          <p:cNvCxnSpPr>
            <a:stCxn id="469" idx="3"/>
            <a:endCxn id="47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2"/>
          <p:cNvCxnSpPr>
            <a:stCxn id="470" idx="3"/>
            <a:endCxn id="47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2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42"/>
          <p:cNvCxnSpPr>
            <a:endCxn id="47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2" name="Google Shape;4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43"/>
          <p:cNvCxnSpPr>
            <a:stCxn id="484" idx="3"/>
            <a:endCxn id="48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43"/>
          <p:cNvCxnSpPr>
            <a:stCxn id="485" idx="3"/>
            <a:endCxn id="48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43"/>
          <p:cNvCxnSpPr>
            <a:endCxn id="487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3"/>
          <p:cNvSpPr/>
          <p:nvPr/>
        </p:nvSpPr>
        <p:spPr>
          <a:xfrm>
            <a:off x="2713875" y="37102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2" name="Google Shape;492;p43"/>
          <p:cNvCxnSpPr>
            <a:stCxn id="491" idx="0"/>
            <a:endCxn id="487" idx="2"/>
          </p:cNvCxnSpPr>
          <p:nvPr/>
        </p:nvCxnSpPr>
        <p:spPr>
          <a:xfrm rot="10800000">
            <a:off x="3250125" y="3053525"/>
            <a:ext cx="0" cy="6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9" name="Google Shape;4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44"/>
          <p:cNvCxnSpPr>
            <a:stCxn id="501" idx="3"/>
            <a:endCxn id="50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44"/>
          <p:cNvCxnSpPr>
            <a:stCxn id="502" idx="3"/>
            <a:endCxn id="50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7" name="Google Shape;507;p44"/>
          <p:cNvCxnSpPr>
            <a:endCxn id="504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4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Google Shape;509;p44"/>
          <p:cNvCxnSpPr>
            <a:stCxn id="508" idx="0"/>
            <a:endCxn id="510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4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4"/>
          <p:cNvCxnSpPr>
            <a:stCxn id="511" idx="0"/>
            <a:endCxn id="504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>
            <a:stCxn id="511" idx="3"/>
            <a:endCxn id="510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we’ve seen how branches point to commits, we need to learn about HEAD.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HEAD will help us understand what we are currently “viewing” or where we are “located” in regards to branches and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0" name="Google Shape;5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explore and visualize specific actions and commands related to branches, including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HEAD,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checkout, git branch,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more.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8" name="Google Shape;5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work more with branches, you will probably notice a term show up during your commits: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viewing the most recent commit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may see: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05as..3e2 (HEAD -&gt; master)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9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all of our examples so far, HEAD has always been pointing to the most recent commit in the 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 -&gt;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Recall we have branch points (references)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50"/>
          <p:cNvCxnSpPr>
            <a:stCxn id="563" idx="3"/>
            <a:endCxn id="5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5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50"/>
          <p:cNvCxnSpPr>
            <a:stCxn id="564" idx="3"/>
            <a:endCxn id="5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50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50"/>
          <p:cNvCxnSpPr>
            <a:endCxn id="5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50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1" name="Google Shape;571;p50"/>
          <p:cNvCxnSpPr>
            <a:stCxn id="570" idx="0"/>
            <a:endCxn id="5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0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0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50"/>
          <p:cNvCxnSpPr>
            <a:stCxn id="573" idx="0"/>
            <a:endCxn id="5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0"/>
          <p:cNvCxnSpPr>
            <a:stCxn id="573" idx="3"/>
            <a:endCxn id="5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 and Commits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stores a branch as a reference to a commit.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this sense, a branch represents the tip of a series of commits—it's not a container for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history for a branch is extrapolated through the commit relationships.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Google Shape;5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it’s time to learn about a critical concept in Git: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allow us to organize a repository and split it apart so multiple people can work on it or so a solo developer can work on different aspects of a project on a separated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2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HEAD is simply a reference to a commit object.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HEAD as pointing to a specific commit in a branch that we are currently viewing.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53"/>
          <p:cNvCxnSpPr>
            <a:stCxn id="599" idx="3"/>
            <a:endCxn id="60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5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53"/>
          <p:cNvCxnSpPr>
            <a:stCxn id="600" idx="3"/>
            <a:endCxn id="60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5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5" name="Google Shape;605;p53"/>
          <p:cNvCxnSpPr>
            <a:endCxn id="60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3"/>
          <p:cNvSpPr/>
          <p:nvPr/>
        </p:nvSpPr>
        <p:spPr>
          <a:xfrm>
            <a:off x="4255250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53"/>
          <p:cNvCxnSpPr>
            <a:stCxn id="606" idx="1"/>
            <a:endCxn id="604" idx="3"/>
          </p:cNvCxnSpPr>
          <p:nvPr/>
        </p:nvCxnSpPr>
        <p:spPr>
          <a:xfrm rot="10800000">
            <a:off x="3786350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5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54"/>
          <p:cNvCxnSpPr>
            <a:stCxn id="615" idx="3"/>
            <a:endCxn id="61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5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p54"/>
          <p:cNvCxnSpPr>
            <a:stCxn id="616" idx="3"/>
            <a:endCxn id="61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5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54"/>
          <p:cNvCxnSpPr>
            <a:endCxn id="61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4"/>
          <p:cNvSpPr/>
          <p:nvPr/>
        </p:nvSpPr>
        <p:spPr>
          <a:xfrm>
            <a:off x="4255275" y="35653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54"/>
          <p:cNvCxnSpPr>
            <a:stCxn id="622" idx="1"/>
            <a:endCxn id="620" idx="3"/>
          </p:cNvCxnSpPr>
          <p:nvPr/>
        </p:nvCxnSpPr>
        <p:spPr>
          <a:xfrm rot="10800000">
            <a:off x="3786375" y="1764725"/>
            <a:ext cx="468900" cy="197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4"/>
          <p:cNvSpPr/>
          <p:nvPr/>
        </p:nvSpPr>
        <p:spPr>
          <a:xfrm>
            <a:off x="2713875" y="35159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54"/>
          <p:cNvCxnSpPr>
            <a:stCxn id="624" idx="0"/>
          </p:cNvCxnSpPr>
          <p:nvPr/>
        </p:nvCxnSpPr>
        <p:spPr>
          <a:xfrm rot="10800000">
            <a:off x="3250125" y="3053375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55"/>
          <p:cNvCxnSpPr>
            <a:stCxn id="633" idx="3"/>
            <a:endCxn id="6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55"/>
          <p:cNvCxnSpPr>
            <a:stCxn id="634" idx="3"/>
            <a:endCxn id="6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5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55"/>
          <p:cNvCxnSpPr>
            <a:endCxn id="63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55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55"/>
          <p:cNvCxnSpPr>
            <a:stCxn id="640" idx="0"/>
            <a:endCxn id="64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55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5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55"/>
          <p:cNvCxnSpPr>
            <a:stCxn id="643" idx="0"/>
            <a:endCxn id="63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55"/>
          <p:cNvCxnSpPr>
            <a:stCxn id="643" idx="3"/>
            <a:endCxn id="64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55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7" name="Google Shape;647;p55"/>
          <p:cNvCxnSpPr>
            <a:stCxn id="6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these branches as just references to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HEAD tells us which branch reference we are currently “checking out”.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always switch back out HEAD to some other branch (which is a pointer to a commit reference).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57"/>
          <p:cNvCxnSpPr>
            <a:stCxn id="663" idx="3"/>
            <a:endCxn id="6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57"/>
          <p:cNvCxnSpPr>
            <a:stCxn id="664" idx="3"/>
            <a:endCxn id="6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57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9" name="Google Shape;669;p57"/>
          <p:cNvCxnSpPr>
            <a:endCxn id="6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7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57"/>
          <p:cNvCxnSpPr>
            <a:stCxn id="670" idx="0"/>
            <a:endCxn id="6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7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7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57"/>
          <p:cNvCxnSpPr>
            <a:stCxn id="673" idx="0"/>
            <a:endCxn id="6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7"/>
          <p:cNvCxnSpPr>
            <a:stCxn id="673" idx="3"/>
            <a:endCxn id="6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57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7"/>
          <p:cNvCxnSpPr>
            <a:stCxn id="67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58"/>
          <p:cNvCxnSpPr>
            <a:stCxn id="685" idx="3"/>
            <a:endCxn id="68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58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58"/>
          <p:cNvCxnSpPr>
            <a:stCxn id="686" idx="3"/>
            <a:endCxn id="68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8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1" name="Google Shape;691;p58"/>
          <p:cNvCxnSpPr>
            <a:endCxn id="68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58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3" name="Google Shape;693;p58"/>
          <p:cNvCxnSpPr>
            <a:stCxn id="692" idx="0"/>
            <a:endCxn id="694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58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8"/>
          <p:cNvCxnSpPr>
            <a:stCxn id="695" idx="0"/>
            <a:endCxn id="688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8"/>
          <p:cNvCxnSpPr>
            <a:stCxn id="695" idx="3"/>
            <a:endCxn id="694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8"/>
          <p:cNvSpPr/>
          <p:nvPr/>
        </p:nvSpPr>
        <p:spPr>
          <a:xfrm>
            <a:off x="4255275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9" name="Google Shape;699;p58"/>
          <p:cNvCxnSpPr>
            <a:stCxn id="698" idx="1"/>
          </p:cNvCxnSpPr>
          <p:nvPr/>
        </p:nvCxnSpPr>
        <p:spPr>
          <a:xfrm rot="10800000">
            <a:off x="3786375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9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the theory behind branches and HEAD, let’s begin to explore the actually commands that let us create branches and navigate between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0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&lt;branch_name&gt;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Report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3 Topics: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Master/Main Branch and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Branch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Delete or Rename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Merging Branches and Conflicts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gif diff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Changes on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explore differences between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6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init, git add, git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9" name="Google Shape;7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63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3" name="Google Shape;743;p63"/>
          <p:cNvCxnSpPr>
            <a:stCxn id="742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63"/>
          <p:cNvCxnSpPr>
            <a:stCxn id="741" idx="2"/>
            <a:endCxn id="745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6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3" name="Google Shape;75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64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64"/>
          <p:cNvCxnSpPr>
            <a:stCxn id="757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4"/>
          <p:cNvCxnSpPr>
            <a:stCxn id="755" idx="2"/>
            <a:endCxn id="760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4"/>
          <p:cNvCxnSpPr>
            <a:stCxn id="756" idx="0"/>
            <a:endCxn id="760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6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9" name="Google Shape;76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6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5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65"/>
          <p:cNvSpPr/>
          <p:nvPr/>
        </p:nvSpPr>
        <p:spPr>
          <a:xfrm>
            <a:off x="29855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4" name="Google Shape;774;p65"/>
          <p:cNvCxnSpPr>
            <a:stCxn id="773" idx="1"/>
          </p:cNvCxnSpPr>
          <p:nvPr/>
        </p:nvCxnSpPr>
        <p:spPr>
          <a:xfrm rot="10800000">
            <a:off x="2516600" y="1775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5"/>
          <p:cNvCxnSpPr>
            <a:stCxn id="772" idx="0"/>
            <a:endCxn id="771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6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7" name="Google Shape;777;p65"/>
          <p:cNvCxnSpPr>
            <a:stCxn id="771" idx="3"/>
            <a:endCxn id="77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6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65"/>
          <p:cNvCxnSpPr>
            <a:stCxn id="778" idx="2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6" name="Google Shape;7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6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9" name="Google Shape;789;p6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0" name="Google Shape;790;p66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66"/>
          <p:cNvSpPr/>
          <p:nvPr/>
        </p:nvSpPr>
        <p:spPr>
          <a:xfrm>
            <a:off x="1784125" y="3593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66"/>
          <p:cNvCxnSpPr>
            <a:stCxn id="791" idx="1"/>
          </p:cNvCxnSpPr>
          <p:nvPr/>
        </p:nvCxnSpPr>
        <p:spPr>
          <a:xfrm rot="10800000">
            <a:off x="1315225" y="3768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6"/>
          <p:cNvCxnSpPr>
            <a:stCxn id="789" idx="2"/>
            <a:endCxn id="794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6"/>
          <p:cNvCxnSpPr>
            <a:stCxn id="790" idx="0"/>
            <a:endCxn id="788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6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6" name="Google Shape;796;p66"/>
          <p:cNvCxnSpPr>
            <a:stCxn id="788" idx="3"/>
            <a:endCxn id="794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 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3" name="Google Shape;80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6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6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7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67"/>
          <p:cNvSpPr/>
          <p:nvPr/>
        </p:nvSpPr>
        <p:spPr>
          <a:xfrm>
            <a:off x="1482300" y="43393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7"/>
          <p:cNvSpPr/>
          <p:nvPr/>
        </p:nvSpPr>
        <p:spPr>
          <a:xfrm>
            <a:off x="3107400" y="4387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9" name="Google Shape;809;p67"/>
          <p:cNvCxnSpPr>
            <a:stCxn id="808" idx="1"/>
            <a:endCxn id="807" idx="3"/>
          </p:cNvCxnSpPr>
          <p:nvPr/>
        </p:nvCxnSpPr>
        <p:spPr>
          <a:xfrm flipH="1">
            <a:off x="2554800" y="4562325"/>
            <a:ext cx="5526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67"/>
          <p:cNvCxnSpPr>
            <a:stCxn id="806" idx="2"/>
            <a:endCxn id="811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7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67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3" name="Google Shape;813;p67"/>
          <p:cNvCxnSpPr>
            <a:stCxn id="805" idx="3"/>
            <a:endCxn id="811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67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5" name="Google Shape;815;p67"/>
          <p:cNvCxnSpPr>
            <a:stCxn id="805" idx="2"/>
            <a:endCxn id="814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6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8"/>
          <p:cNvSpPr/>
          <p:nvPr/>
        </p:nvSpPr>
        <p:spPr>
          <a:xfrm>
            <a:off x="1482300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8" name="Google Shape;828;p68"/>
          <p:cNvCxnSpPr>
            <a:stCxn id="827" idx="1"/>
            <a:endCxn id="82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8"/>
          <p:cNvCxnSpPr>
            <a:stCxn id="825" idx="2"/>
            <a:endCxn id="83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68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6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2" name="Google Shape;832;p68"/>
          <p:cNvCxnSpPr>
            <a:stCxn id="824" idx="3"/>
            <a:endCxn id="83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6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4" name="Google Shape;834;p68"/>
          <p:cNvCxnSpPr>
            <a:stCxn id="824" idx="2"/>
            <a:endCxn id="83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What we’ve done so far: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1" name="Google Shape;8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commit</a:t>
            </a:r>
            <a:endParaRPr/>
          </a:p>
        </p:txBody>
      </p:sp>
      <p:sp>
        <p:nvSpPr>
          <p:cNvPr id="844" name="Google Shape;844;p69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9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69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7" name="Google Shape;847;p69"/>
          <p:cNvCxnSpPr>
            <a:stCxn id="8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0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 and Rename 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7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quickly explore how to rename and delete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we still need to learn how to merge branches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3" name="Google Shape;86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65917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Previously: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1" name="Google Shape;87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7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7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7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72"/>
          <p:cNvCxnSpPr>
            <a:stCxn id="876" idx="1"/>
            <a:endCxn id="87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72"/>
          <p:cNvCxnSpPr>
            <a:stCxn id="874" idx="2"/>
            <a:endCxn id="87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7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7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1" name="Google Shape;881;p72"/>
          <p:cNvCxnSpPr>
            <a:stCxn id="873" idx="3"/>
            <a:endCxn id="87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7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3" name="Google Shape;883;p72"/>
          <p:cNvCxnSpPr>
            <a:stCxn id="873" idx="2"/>
            <a:endCxn id="88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72"/>
          <p:cNvCxnSpPr>
            <a:stCxn id="88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72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72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7" name="Google Shape;887;p72"/>
          <p:cNvCxnSpPr>
            <a:stCxn id="886" idx="2"/>
            <a:endCxn id="88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7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73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73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3"/>
          <p:cNvSpPr/>
          <p:nvPr/>
        </p:nvSpPr>
        <p:spPr>
          <a:xfrm>
            <a:off x="5755325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9" name="Google Shape;899;p73"/>
          <p:cNvCxnSpPr>
            <a:stCxn id="898" idx="1"/>
            <a:endCxn id="900" idx="3"/>
          </p:cNvCxnSpPr>
          <p:nvPr/>
        </p:nvCxnSpPr>
        <p:spPr>
          <a:xfrm rot="10800000">
            <a:off x="5264525" y="3154125"/>
            <a:ext cx="49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73"/>
          <p:cNvCxnSpPr>
            <a:stCxn id="896" idx="2"/>
            <a:endCxn id="90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73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73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4" name="Google Shape;904;p73"/>
          <p:cNvCxnSpPr>
            <a:stCxn id="895" idx="3"/>
            <a:endCxn id="90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73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6" name="Google Shape;906;p73"/>
          <p:cNvCxnSpPr>
            <a:stCxn id="895" idx="2"/>
            <a:endCxn id="90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73"/>
          <p:cNvCxnSpPr>
            <a:stCxn id="90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73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3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9" name="Google Shape;909;p73"/>
          <p:cNvCxnSpPr>
            <a:stCxn id="900" idx="2"/>
            <a:endCxn id="90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Renaming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branch_to_rename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-m new_name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must be checked out on the branch you will rename.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6" name="Google Shape;91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7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experimental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4" name="Google Shape;92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7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7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7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75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75"/>
          <p:cNvSpPr/>
          <p:nvPr/>
        </p:nvSpPr>
        <p:spPr>
          <a:xfrm>
            <a:off x="5817150" y="29723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0" name="Google Shape;930;p75"/>
          <p:cNvCxnSpPr>
            <a:stCxn id="929" idx="1"/>
            <a:endCxn id="931" idx="3"/>
          </p:cNvCxnSpPr>
          <p:nvPr/>
        </p:nvCxnSpPr>
        <p:spPr>
          <a:xfrm flipH="1">
            <a:off x="5264550" y="3147575"/>
            <a:ext cx="55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75"/>
          <p:cNvCxnSpPr>
            <a:stCxn id="927" idx="2"/>
            <a:endCxn id="933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75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7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5" name="Google Shape;935;p75"/>
          <p:cNvCxnSpPr>
            <a:stCxn id="926" idx="3"/>
            <a:endCxn id="933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75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7" name="Google Shape;937;p75"/>
          <p:cNvCxnSpPr>
            <a:stCxn id="926" idx="2"/>
            <a:endCxn id="936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75"/>
          <p:cNvCxnSpPr>
            <a:stCxn id="936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5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75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75"/>
          <p:cNvCxnSpPr>
            <a:stCxn id="931" idx="2"/>
            <a:endCxn id="939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-m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7" name="Google Shape;94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7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7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76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76"/>
          <p:cNvSpPr/>
          <p:nvPr/>
        </p:nvSpPr>
        <p:spPr>
          <a:xfrm>
            <a:off x="5817150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76"/>
          <p:cNvCxnSpPr>
            <a:stCxn id="952" idx="1"/>
            <a:endCxn id="954" idx="3"/>
          </p:cNvCxnSpPr>
          <p:nvPr/>
        </p:nvCxnSpPr>
        <p:spPr>
          <a:xfrm rot="10800000">
            <a:off x="5264550" y="31541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76"/>
          <p:cNvCxnSpPr>
            <a:stCxn id="950" idx="2"/>
            <a:endCxn id="9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76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8" name="Google Shape;958;p76"/>
          <p:cNvCxnSpPr>
            <a:stCxn id="949" idx="3"/>
            <a:endCxn id="9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76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76"/>
          <p:cNvCxnSpPr>
            <a:stCxn id="949" idx="2"/>
            <a:endCxn id="9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76"/>
          <p:cNvCxnSpPr>
            <a:stCxn id="9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76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6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76"/>
          <p:cNvCxnSpPr>
            <a:stCxn id="954" idx="2"/>
            <a:endCxn id="9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Deleting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branch_to_delete_name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not delete a branch you are checked out at.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also will get a warning if the branch is not merged.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confirm you want to do this anyways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0" name="Google Shape;97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7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8" name="Google Shape;97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7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7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78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7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4" name="Google Shape;984;p78"/>
          <p:cNvCxnSpPr>
            <a:stCxn id="983" idx="1"/>
            <a:endCxn id="98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78"/>
          <p:cNvCxnSpPr>
            <a:stCxn id="981" idx="2"/>
            <a:endCxn id="98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78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7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8" name="Google Shape;988;p78"/>
          <p:cNvCxnSpPr>
            <a:stCxn id="980" idx="3"/>
            <a:endCxn id="98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7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0" name="Google Shape;990;p78"/>
          <p:cNvCxnSpPr>
            <a:stCxn id="980" idx="2"/>
            <a:endCxn id="98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8"/>
          <p:cNvCxnSpPr>
            <a:stCxn id="98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78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78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4" name="Google Shape;994;p78"/>
          <p:cNvCxnSpPr>
            <a:stCxn id="993" idx="2"/>
            <a:endCxn id="99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7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1" name="Google Shape;100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7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79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79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79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7" name="Google Shape;1007;p79"/>
          <p:cNvCxnSpPr>
            <a:stCxn id="1006" idx="1"/>
            <a:endCxn id="100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79"/>
          <p:cNvCxnSpPr>
            <a:stCxn id="1004" idx="2"/>
            <a:endCxn id="100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79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79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1" name="Google Shape;1011;p79"/>
          <p:cNvCxnSpPr>
            <a:stCxn id="1003" idx="3"/>
            <a:endCxn id="100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79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79"/>
          <p:cNvCxnSpPr>
            <a:stCxn id="1003" idx="2"/>
            <a:endCxn id="101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79"/>
          <p:cNvCxnSpPr>
            <a:stCxn id="101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9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79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7" name="Google Shape;1017;p79"/>
          <p:cNvCxnSpPr>
            <a:stCxn id="1016" idx="2"/>
            <a:endCxn id="101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8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4" name="Google Shape;102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8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6" name="Google Shape;1026;p8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80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0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0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0" name="Google Shape;1030;p80"/>
          <p:cNvCxnSpPr>
            <a:stCxn id="1029" idx="1"/>
            <a:endCxn id="1027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80"/>
          <p:cNvCxnSpPr>
            <a:stCxn id="1027" idx="2"/>
            <a:endCxn id="103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80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80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80"/>
          <p:cNvCxnSpPr>
            <a:stCxn id="1026" idx="3"/>
            <a:endCxn id="103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0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0"/>
          <p:cNvCxnSpPr>
            <a:stCxn id="1026" idx="2"/>
            <a:endCxn id="103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80"/>
          <p:cNvCxnSpPr>
            <a:stCxn id="103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80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80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0" name="Google Shape;1040;p80"/>
          <p:cNvCxnSpPr>
            <a:stCxn id="1039" idx="2"/>
            <a:endCxn id="103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0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8" name="Google Shape;104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8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8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1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1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81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81"/>
          <p:cNvCxnSpPr>
            <a:stCxn id="1053" idx="1"/>
            <a:endCxn id="105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81"/>
          <p:cNvCxnSpPr>
            <a:stCxn id="1051" idx="2"/>
            <a:endCxn id="10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81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81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8" name="Google Shape;1058;p81"/>
          <p:cNvCxnSpPr>
            <a:stCxn id="1050" idx="3"/>
            <a:endCxn id="10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81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0" name="Google Shape;1060;p81"/>
          <p:cNvCxnSpPr>
            <a:stCxn id="1050" idx="2"/>
            <a:endCxn id="10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81"/>
          <p:cNvCxnSpPr>
            <a:stCxn id="10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81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1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4" name="Google Shape;1064;p81"/>
          <p:cNvCxnSpPr>
            <a:stCxn id="1063" idx="2"/>
            <a:endCxn id="10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81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8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2" name="Google Shape;107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8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8" name="Google Shape;1078;p82"/>
          <p:cNvCxnSpPr>
            <a:stCxn id="1077" idx="1"/>
            <a:endCxn id="107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82"/>
          <p:cNvCxnSpPr>
            <a:stCxn id="1075" idx="2"/>
            <a:endCxn id="108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8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8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2"/>
          <p:cNvCxnSpPr>
            <a:stCxn id="1074" idx="3"/>
            <a:endCxn id="108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4" name="Google Shape;1084;p82"/>
          <p:cNvCxnSpPr>
            <a:stCxn id="1074" idx="2"/>
            <a:endCxn id="108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Merging Branches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Conflicts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8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creating new branches, let’s shift focus to merging branches back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 simple type of merge, where a new branch is created, but the original branch it stemmed from has no additional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known as a “fast-forward”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0" name="Google Shape;110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8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8" name="Google Shape;110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8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8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85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85"/>
          <p:cNvCxnSpPr>
            <a:stCxn id="1111" idx="2"/>
            <a:endCxn id="111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5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85"/>
          <p:cNvCxnSpPr>
            <a:stCxn id="1113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8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1" name="Google Shape;112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8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8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6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86"/>
          <p:cNvCxnSpPr>
            <a:stCxn id="1124" idx="2"/>
            <a:endCxn id="112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86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7" name="Google Shape;1127;p86"/>
          <p:cNvCxnSpPr>
            <a:stCxn id="1126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86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86"/>
          <p:cNvCxnSpPr>
            <a:stCxn id="1128" idx="0"/>
            <a:endCxn id="1123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8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6" name="Google Shape;113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8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8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9" name="Google Shape;1139;p87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0" name="Google Shape;1140;p87"/>
          <p:cNvCxnSpPr>
            <a:stCxn id="1139" idx="2"/>
            <a:endCxn id="1138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87"/>
          <p:cNvSpPr/>
          <p:nvPr/>
        </p:nvSpPr>
        <p:spPr>
          <a:xfrm>
            <a:off x="23171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2" name="Google Shape;1142;p87"/>
          <p:cNvCxnSpPr>
            <a:stCxn id="1141" idx="1"/>
          </p:cNvCxnSpPr>
          <p:nvPr/>
        </p:nvCxnSpPr>
        <p:spPr>
          <a:xfrm rot="10800000">
            <a:off x="17645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87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4" name="Google Shape;1144;p87"/>
          <p:cNvCxnSpPr>
            <a:stCxn id="1143" idx="0"/>
            <a:endCxn id="1138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8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1" name="Google Shape;115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8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88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88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88"/>
          <p:cNvCxnSpPr>
            <a:stCxn id="1154" idx="2"/>
            <a:endCxn id="115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88"/>
          <p:cNvSpPr/>
          <p:nvPr/>
        </p:nvSpPr>
        <p:spPr>
          <a:xfrm>
            <a:off x="37649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88"/>
          <p:cNvCxnSpPr>
            <a:stCxn id="1156" idx="1"/>
          </p:cNvCxnSpPr>
          <p:nvPr/>
        </p:nvCxnSpPr>
        <p:spPr>
          <a:xfrm rot="10800000">
            <a:off x="32123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88"/>
          <p:cNvSpPr/>
          <p:nvPr/>
        </p:nvSpPr>
        <p:spPr>
          <a:xfrm>
            <a:off x="21398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9" name="Google Shape;1159;p88"/>
          <p:cNvCxnSpPr>
            <a:stCxn id="1158" idx="0"/>
            <a:endCxn id="1153" idx="2"/>
          </p:cNvCxnSpPr>
          <p:nvPr/>
        </p:nvCxnSpPr>
        <p:spPr>
          <a:xfrm rot="10800000">
            <a:off x="1228275" y="2920100"/>
            <a:ext cx="144780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88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8"/>
          <p:cNvCxnSpPr>
            <a:stCxn id="1153" idx="3"/>
            <a:endCxn id="1160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8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8" name="Google Shape;116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8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89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89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89"/>
          <p:cNvCxnSpPr>
            <a:stCxn id="1171" idx="2"/>
            <a:endCxn id="117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89"/>
          <p:cNvSpPr/>
          <p:nvPr/>
        </p:nvSpPr>
        <p:spPr>
          <a:xfrm>
            <a:off x="5048975" y="34961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89"/>
          <p:cNvCxnSpPr>
            <a:stCxn id="1173" idx="1"/>
            <a:endCxn id="1175" idx="3"/>
          </p:cNvCxnSpPr>
          <p:nvPr/>
        </p:nvCxnSpPr>
        <p:spPr>
          <a:xfrm rot="10800000">
            <a:off x="4611575" y="3671300"/>
            <a:ext cx="43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89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6" name="Google Shape;1176;p89"/>
          <p:cNvCxnSpPr>
            <a:stCxn id="1175" idx="0"/>
            <a:endCxn id="1177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89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9" name="Google Shape;1179;p89"/>
          <p:cNvCxnSpPr>
            <a:stCxn id="1170" idx="3"/>
            <a:endCxn id="1178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89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0" name="Google Shape;1180;p89"/>
          <p:cNvCxnSpPr>
            <a:stCxn id="1178" idx="3"/>
            <a:endCxn id="1177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Google Shape;118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7" name="Google Shape;118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9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90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90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1" name="Google Shape;1191;p90"/>
          <p:cNvCxnSpPr>
            <a:stCxn id="1190" idx="2"/>
            <a:endCxn id="1189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90"/>
          <p:cNvSpPr/>
          <p:nvPr/>
        </p:nvSpPr>
        <p:spPr>
          <a:xfrm>
            <a:off x="21674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3" name="Google Shape;1193;p90"/>
          <p:cNvCxnSpPr>
            <a:stCxn id="1192" idx="1"/>
            <a:endCxn id="1190" idx="3"/>
          </p:cNvCxnSpPr>
          <p:nvPr/>
        </p:nvCxnSpPr>
        <p:spPr>
          <a:xfrm flipH="1">
            <a:off x="17645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90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90"/>
          <p:cNvCxnSpPr>
            <a:stCxn id="1194" idx="0"/>
            <a:endCxn id="119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90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8" name="Google Shape;1198;p90"/>
          <p:cNvCxnSpPr>
            <a:stCxn id="1189" idx="3"/>
            <a:endCxn id="119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90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9" name="Google Shape;1199;p90"/>
          <p:cNvCxnSpPr>
            <a:stCxn id="1197" idx="3"/>
            <a:endCxn id="119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90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switch master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Google Shape;12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7" name="Google Shape;120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9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1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1"/>
          <p:cNvSpPr/>
          <p:nvPr/>
        </p:nvSpPr>
        <p:spPr>
          <a:xfrm>
            <a:off x="35876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91"/>
          <p:cNvCxnSpPr>
            <a:stCxn id="1210" idx="2"/>
            <a:endCxn id="1209" idx="0"/>
          </p:cNvCxnSpPr>
          <p:nvPr/>
        </p:nvCxnSpPr>
        <p:spPr>
          <a:xfrm flipH="1">
            <a:off x="1228275" y="1820825"/>
            <a:ext cx="289560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91"/>
          <p:cNvSpPr/>
          <p:nvPr/>
        </p:nvSpPr>
        <p:spPr>
          <a:xfrm>
            <a:off x="50630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91"/>
          <p:cNvCxnSpPr>
            <a:stCxn id="1212" idx="1"/>
            <a:endCxn id="1210" idx="3"/>
          </p:cNvCxnSpPr>
          <p:nvPr/>
        </p:nvCxnSpPr>
        <p:spPr>
          <a:xfrm flipH="1">
            <a:off x="46601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91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91"/>
          <p:cNvCxnSpPr>
            <a:stCxn id="1214" idx="0"/>
            <a:endCxn id="121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91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8" name="Google Shape;1218;p91"/>
          <p:cNvCxnSpPr>
            <a:stCxn id="1209" idx="3"/>
            <a:endCxn id="121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91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91"/>
          <p:cNvCxnSpPr>
            <a:stCxn id="1217" idx="3"/>
            <a:endCxn id="121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91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what our current commit process looks like…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9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let’s explore what happens for a merge where we have different commits in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5" name="Google Shape;123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9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93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93"/>
          <p:cNvSpPr/>
          <p:nvPr/>
        </p:nvSpPr>
        <p:spPr>
          <a:xfrm>
            <a:off x="692025" y="14946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93"/>
          <p:cNvCxnSpPr>
            <a:stCxn id="1238" idx="2"/>
            <a:endCxn id="1237" idx="0"/>
          </p:cNvCxnSpPr>
          <p:nvPr/>
        </p:nvCxnSpPr>
        <p:spPr>
          <a:xfrm>
            <a:off x="1228275" y="1845050"/>
            <a:ext cx="0" cy="4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93"/>
          <p:cNvSpPr/>
          <p:nvPr/>
        </p:nvSpPr>
        <p:spPr>
          <a:xfrm>
            <a:off x="2509950" y="14946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1" name="Google Shape;1241;p93"/>
          <p:cNvCxnSpPr>
            <a:stCxn id="1240" idx="1"/>
            <a:endCxn id="1238" idx="3"/>
          </p:cNvCxnSpPr>
          <p:nvPr/>
        </p:nvCxnSpPr>
        <p:spPr>
          <a:xfrm rot="10800000">
            <a:off x="1764450" y="1669850"/>
            <a:ext cx="74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93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93"/>
          <p:cNvCxnSpPr>
            <a:stCxn id="1242" idx="0"/>
            <a:endCxn id="124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93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6" name="Google Shape;1246;p93"/>
          <p:cNvCxnSpPr>
            <a:stCxn id="1237" idx="3"/>
            <a:endCxn id="124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93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93"/>
          <p:cNvCxnSpPr>
            <a:stCxn id="1245" idx="3"/>
            <a:endCxn id="124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4" name="Google Shape;125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9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4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4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8" name="Google Shape;1258;p94"/>
          <p:cNvCxnSpPr>
            <a:stCxn id="1257" idx="2"/>
            <a:endCxn id="1259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94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94"/>
          <p:cNvCxnSpPr>
            <a:stCxn id="1260" idx="1"/>
            <a:endCxn id="1257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2" name="Google Shape;1262;p94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3" name="Google Shape;1263;p94"/>
          <p:cNvCxnSpPr>
            <a:stCxn id="1262" idx="0"/>
            <a:endCxn id="126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94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6" name="Google Shape;1266;p94"/>
          <p:cNvCxnSpPr>
            <a:stCxn id="1256" idx="3"/>
            <a:endCxn id="126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94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7" name="Google Shape;1267;p94"/>
          <p:cNvCxnSpPr>
            <a:stCxn id="1265" idx="3"/>
            <a:endCxn id="126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94"/>
          <p:cNvCxnSpPr>
            <a:stCxn id="1256" idx="3"/>
            <a:endCxn id="1259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94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5" name="Google Shape;127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9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7" name="Google Shape;1277;p9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8" name="Google Shape;1278;p95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9" name="Google Shape;1279;p95"/>
          <p:cNvCxnSpPr>
            <a:stCxn id="1278" idx="2"/>
            <a:endCxn id="1280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95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95"/>
          <p:cNvCxnSpPr>
            <a:stCxn id="1281" idx="1"/>
            <a:endCxn id="1278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95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4" name="Google Shape;1284;p95"/>
          <p:cNvCxnSpPr>
            <a:stCxn id="1283" idx="0"/>
            <a:endCxn id="1285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95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7" name="Google Shape;1287;p95"/>
          <p:cNvCxnSpPr>
            <a:stCxn id="1277" idx="3"/>
            <a:endCxn id="1286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p95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95"/>
          <p:cNvCxnSpPr>
            <a:stCxn id="1286" idx="3"/>
            <a:endCxn id="1285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95"/>
          <p:cNvCxnSpPr>
            <a:stCxn id="1277" idx="3"/>
            <a:endCxn id="1280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95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5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7" name="Google Shape;1297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9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9" name="Google Shape;1299;p9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0" name="Google Shape;1300;p96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1" name="Google Shape;1301;p96"/>
          <p:cNvCxnSpPr>
            <a:stCxn id="1300" idx="2"/>
            <a:endCxn id="1302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3" name="Google Shape;1303;p96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4" name="Google Shape;1304;p96"/>
          <p:cNvCxnSpPr>
            <a:stCxn id="1303" idx="1"/>
            <a:endCxn id="1300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5" name="Google Shape;1305;p96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6" name="Google Shape;1306;p96"/>
          <p:cNvCxnSpPr>
            <a:stCxn id="1305" idx="0"/>
            <a:endCxn id="1307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8" name="Google Shape;1308;p96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9" name="Google Shape;1309;p96"/>
          <p:cNvCxnSpPr>
            <a:stCxn id="1299" idx="3"/>
            <a:endCxn id="1308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96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96"/>
          <p:cNvCxnSpPr>
            <a:stCxn id="1308" idx="3"/>
            <a:endCxn id="1307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96"/>
          <p:cNvCxnSpPr>
            <a:stCxn id="1299" idx="3"/>
            <a:endCxn id="1312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96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96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02" name="Google Shape;1302;p96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4" name="Google Shape;1314;p96"/>
          <p:cNvCxnSpPr>
            <a:stCxn id="1312" idx="3"/>
            <a:endCxn id="1302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96"/>
          <p:cNvCxnSpPr>
            <a:stCxn id="1307" idx="3"/>
            <a:endCxn id="1302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Google Shape;13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2" name="Google Shape;132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9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4" name="Google Shape;1324;p9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97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6" name="Google Shape;1326;p97"/>
          <p:cNvCxnSpPr>
            <a:stCxn id="1325" idx="2"/>
            <a:endCxn id="1327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97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97"/>
          <p:cNvCxnSpPr>
            <a:stCxn id="1328" idx="1"/>
            <a:endCxn id="1325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97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1" name="Google Shape;1331;p97"/>
          <p:cNvCxnSpPr>
            <a:stCxn id="1330" idx="0"/>
            <a:endCxn id="1332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97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97"/>
          <p:cNvCxnSpPr>
            <a:stCxn id="1324" idx="3"/>
            <a:endCxn id="1333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97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5" name="Google Shape;1335;p97"/>
          <p:cNvCxnSpPr>
            <a:stCxn id="1333" idx="3"/>
            <a:endCxn id="1332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97"/>
          <p:cNvCxnSpPr>
            <a:stCxn id="1324" idx="3"/>
            <a:endCxn id="1337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97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8" name="Google Shape;1338;p97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27" name="Google Shape;1327;p97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9" name="Google Shape;1339;p97"/>
          <p:cNvCxnSpPr>
            <a:stCxn id="1337" idx="3"/>
            <a:endCxn id="1327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97"/>
          <p:cNvCxnSpPr>
            <a:stCxn id="1332" idx="3"/>
            <a:endCxn id="1327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97"/>
          <p:cNvSpPr/>
          <p:nvPr/>
        </p:nvSpPr>
        <p:spPr>
          <a:xfrm>
            <a:off x="6107775" y="2024324"/>
            <a:ext cx="2985000" cy="1729800"/>
          </a:xfrm>
          <a:prstGeom prst="wedgeRectCallout">
            <a:avLst>
              <a:gd fmla="val -63538" name="adj1"/>
              <a:gd fmla="val -25714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Git will create a commit for you. It will also request for you to name the commit, with a default name of “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Merge branch ‘branch_name’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9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creates the new commit for us, and will attempt the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there are no conflicts,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branch only focused on files not in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branch, thus the merge simply adds the new files to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8" name="Google Shape;134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Google Shape;135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9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6" name="Google Shape;135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9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0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3" name="Google Shape;136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10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0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7" name="Google Shape;1367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01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3" name="Google Shape;137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0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5" name="Google Shape;1375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0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7" name="Google Shape;1377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01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9" name="Google Shape;137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{C1252440-B828-4765-9578-CD5CD21AA667}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2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5" name="Google Shape;138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0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7" name="Google Shape;138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02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9" name="Google Shape;138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02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1" name="Google Shape;1391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102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3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10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0" name="Google Shape;140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103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2" name="Google Shape;1402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03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4" name="Google Shape;1404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103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Merged Result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103"/>
          <p:cNvSpPr/>
          <p:nvPr/>
        </p:nvSpPr>
        <p:spPr>
          <a:xfrm rot="5400000">
            <a:off x="3362100" y="2800400"/>
            <a:ext cx="619500" cy="104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03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9" name="Google Shape;1409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4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104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8" name="Google Shape;141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04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0" name="Google Shape;1420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04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2" name="Google Shape;1422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04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5" name="Google Shape;142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7" name="Google Shape;1427;p104"/>
          <p:cNvCxnSpPr/>
          <p:nvPr/>
        </p:nvCxnSpPr>
        <p:spPr>
          <a:xfrm>
            <a:off x="3053900" y="2894575"/>
            <a:ext cx="25404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104"/>
          <p:cNvCxnSpPr/>
          <p:nvPr/>
        </p:nvCxnSpPr>
        <p:spPr>
          <a:xfrm>
            <a:off x="1009125" y="2894575"/>
            <a:ext cx="2575800" cy="8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104"/>
          <p:cNvCxnSpPr/>
          <p:nvPr/>
        </p:nvCxnSpPr>
        <p:spPr>
          <a:xfrm>
            <a:off x="1017975" y="4222350"/>
            <a:ext cx="25671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04"/>
          <p:cNvCxnSpPr/>
          <p:nvPr/>
        </p:nvCxnSpPr>
        <p:spPr>
          <a:xfrm>
            <a:off x="3036200" y="4240050"/>
            <a:ext cx="5487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31" name="Google Shape;1431;p104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Google Shape;143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0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However, there will be many instances where there are conflicts, for example changes in the file on lines that are different between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These are known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conflicts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we need to resolve (fix) the conflicts between the branches in order to merge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8" name="Google Shape;143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05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" name="Google Shape;144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10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warn you about files in conflict.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must edit the files in order to remove the conflicts.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Git also provides specialized markdown to indicate the differences between the files and what differences come from which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Modern editors (e.g. VS Code) have syntax highlighting to reflect this.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6" name="Google Shape;144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106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4" name="Google Shape;145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107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07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" name="Google Shape;146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08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8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66" name="Google Shape;1466;p108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04532" name="adj1"/>
              <a:gd fmla="val 41210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below this and above the ===== means that the content already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in the current HEAD branch.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108"/>
          <p:cNvSpPr/>
          <p:nvPr/>
        </p:nvSpPr>
        <p:spPr>
          <a:xfrm>
            <a:off x="1584500" y="2310250"/>
            <a:ext cx="20004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10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4" name="Google Shape;147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09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6" name="Google Shape;1476;p109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77" name="Google Shape;1477;p109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23779" name="adj1"/>
              <a:gd fmla="val 84618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Division line between the conflicting content between the branches.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8" name="Google Shape;1478;p109"/>
          <p:cNvSpPr/>
          <p:nvPr/>
        </p:nvSpPr>
        <p:spPr>
          <a:xfrm>
            <a:off x="1575625" y="3027350"/>
            <a:ext cx="13545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" name="Google Shape;148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11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5" name="Google Shape;1485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10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110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88" name="Google Shape;1488;p110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82612" name="adj1"/>
              <a:gd fmla="val 76376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between ==== and &gt;&gt;&gt;&gt;branch is the content from the branch you are trying to merge from.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10"/>
          <p:cNvSpPr/>
          <p:nvPr/>
        </p:nvSpPr>
        <p:spPr>
          <a:xfrm>
            <a:off x="1575625" y="3027350"/>
            <a:ext cx="6063600" cy="11772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" name="Google Shape;149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1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merge concepts in practice in the next lecture!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11"/>
          <p:cNvSpPr txBox="1"/>
          <p:nvPr/>
        </p:nvSpPr>
        <p:spPr>
          <a:xfrm>
            <a:off x="867775" y="103625"/>
            <a:ext cx="768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