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</p:sldIdLst>
  <p:sldSz cy="5143500" cx="9144000"/>
  <p:notesSz cx="6858000" cy="9144000"/>
  <p:embeddedFontLst>
    <p:embeddedFont>
      <p:font typeface="Inconsolata"/>
      <p:regular r:id="rId106"/>
      <p:bold r:id="rId107"/>
    </p:embeddedFont>
    <p:embeddedFont>
      <p:font typeface="Montserrat"/>
      <p:regular r:id="rId108"/>
      <p:bold r:id="rId109"/>
      <p:italic r:id="rId110"/>
      <p:boldItalic r:id="rId1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Inconsolata-bold.fntdata"/><Relationship Id="rId106" Type="http://schemas.openxmlformats.org/officeDocument/2006/relationships/font" Target="fonts/Inconsolata-regular.fntdata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Montserrat-bold.fntdata"/><Relationship Id="rId108" Type="http://schemas.openxmlformats.org/officeDocument/2006/relationships/font" Target="fonts/Montserrat-regular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Montserrat-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1" Type="http://schemas.openxmlformats.org/officeDocument/2006/relationships/font" Target="fonts/Montserrat-boldItalic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0e1d5d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0e1d5d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3bc33aab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3bc33aab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163bc33aab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163bc33aab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3bc33aa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3bc33aa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3bc33aab2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63bc33aab2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63bc33aab2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63bc33aab2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63bc33aab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63bc33aab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3bc33aab2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63bc33aab2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63bc33aab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63bc33aab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3bc33aab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63bc33aab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63bc33aab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63bc33aab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bc33aab2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bc33aab2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732e0a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732e0a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63bc33aab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63bc33aab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63bc33aab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63bc33aab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63bc33aab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63bc33aab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63bc33aab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63bc33aab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63bc33aab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63bc33aab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bc33aab2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bc33aab2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63bc33aab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63bc33aab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63bc33aab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63bc33aab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63bc33aab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63bc33aab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63bc33aa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63bc33aa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680ee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680ee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63bc33aab2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63bc33aab2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63bc33aa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63bc33aa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63bc33aa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63bc33aa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63bc33aab2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63bc33aab2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63bc33aab2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63bc33aab2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63bc33aab2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63bc33aab2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63bc33aab2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63bc33aab2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63bc33aab2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63bc33aab2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63bc33aab2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63bc33aab2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63bc33aa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63bc33aa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3bc33a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3bc33a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3bc33aa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63bc33aa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63bc33aab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63bc33aab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63bc33aab2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63bc33aab2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63bc33aab2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63bc33aab2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63bc33aab2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63bc33aab2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3bc33aab2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63bc33aab2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63bc33aab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63bc33aab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63bc33aab2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63bc33aab2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63bc33aab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63bc33aab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3bc33aab2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3bc33aab2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3bc33aa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3bc33aa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3bc33aab2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63bc33aab2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3bc33aab2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3bc33aab2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63bc33aab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63bc33aab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63bc33aab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63bc33aab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63bc33aab2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63bc33aab2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63bc33aab2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63bc33aab2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3bc33aab2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3bc33aab2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63bc33aab2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63bc33aab2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63bc33aab2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63bc33aab2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3bc33aab2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3bc33aab2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3bc33aa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3bc33aa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3bc33aa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3bc33aa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63bc33aab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63bc33aab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63bc33aab2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63bc33aab2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3bc33aab2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3bc33aab2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63bc33aab2_0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63bc33aab2_0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63bc33aab2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63bc33aab2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63bc33aab2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63bc33aab2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3bc33aab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3bc33aab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63bc33aab2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63bc33aab2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3bc33aa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3bc33aa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3bc33a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3bc33a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3bc33aab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3bc33aab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63bc33aa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63bc33aa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63bc33aa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63bc33aa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63bc33aab2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63bc33aab2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63bc33aab2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63bc33aab2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63bc33aa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163bc33aa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63bc33aab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63bc33aab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63bc33aab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63bc33aab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63bc33aab2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63bc33aab2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163bc33aab2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163bc33aab2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3bc33aab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3bc33aab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63bc33aab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63bc33aab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63bc33aab2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63bc33aab2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3bc33aab2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3bc33aab2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63bc33aab2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63bc33aab2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63bc33aab2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63bc33aab2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3bc33aab2_0_1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3bc33aab2_0_1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63bc33aab2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63bc33aab2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63bc33aab2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63bc33aab2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63bc33aab2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63bc33aab2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163bc33aab2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163bc33aab2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3bc33aab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3bc33aab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163bc33aab2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163bc33aab2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163bc33aa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163bc33aa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163bc33aab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163bc33aab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163bc33aab2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163bc33aab2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63bc33aab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63bc33aab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63bc33aab2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63bc33aab2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63bc33aab2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63bc33aab2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163bc33aab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163bc33aab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163bc33aab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163bc33aab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63bc33aab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63bc33aab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1786750"/>
            <a:ext cx="9110899" cy="1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2"/>
          <p:cNvCxnSpPr>
            <a:stCxn id="143" idx="2"/>
            <a:endCxn id="14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22"/>
          <p:cNvCxnSpPr>
            <a:stCxn id="146" idx="1"/>
            <a:endCxn id="148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50" name="Google Shape;150;p22"/>
          <p:cNvCxnSpPr>
            <a:stCxn id="142" idx="3"/>
            <a:endCxn id="14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2"/>
          <p:cNvCxnSpPr>
            <a:stCxn id="149" idx="3"/>
            <a:endCxn id="14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>
            <a:stCxn id="153" idx="1"/>
            <a:endCxn id="14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48" name="Google Shape;148;p2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22"/>
          <p:cNvCxnSpPr>
            <a:stCxn id="148" idx="1"/>
            <a:endCxn id="15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6" name="Google Shape;177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1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8" name="Google Shape;1778;p112"/>
          <p:cNvSpPr txBox="1"/>
          <p:nvPr/>
        </p:nvSpPr>
        <p:spPr>
          <a:xfrm>
            <a:off x="272000" y="854825"/>
            <a:ext cx="8799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still feel uncomfortable about pull requests on repo, feel free to practice on ours here: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github.com/Pierian-Data/example-for-forking</a:t>
            </a:r>
            <a:endParaRPr sz="28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your own fork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Clone your fork to a local machine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 a change, add, and commit 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that change to your forked repo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a Pull Request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9" name="Google Shape;177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switch master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>
            <a:stCxn id="166" idx="2"/>
            <a:endCxn id="16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0" name="Google Shape;170;p23"/>
          <p:cNvCxnSpPr>
            <a:stCxn id="169" idx="1"/>
            <a:endCxn id="166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72" name="Google Shape;172;p23"/>
          <p:cNvCxnSpPr>
            <a:stCxn id="165" idx="3"/>
            <a:endCxn id="17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71" idx="3"/>
            <a:endCxn id="16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75" idx="1"/>
            <a:endCxn id="16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76" name="Google Shape;176;p2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7" name="Google Shape;177;p23"/>
          <p:cNvCxnSpPr>
            <a:stCxn id="176" idx="1"/>
            <a:endCxn id="17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But what happens when you had changes?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4"/>
          <p:cNvCxnSpPr>
            <a:stCxn id="189" idx="2"/>
            <a:endCxn id="19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4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" name="Google Shape;193;p24"/>
          <p:cNvCxnSpPr>
            <a:stCxn id="192" idx="1"/>
            <a:endCxn id="189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95" name="Google Shape;195;p24"/>
          <p:cNvCxnSpPr>
            <a:stCxn id="188" idx="3"/>
            <a:endCxn id="19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>
            <a:stCxn id="194" idx="3"/>
            <a:endCxn id="19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>
            <a:stCxn id="198" idx="1"/>
            <a:endCxn id="19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99" name="Google Shape;199;p2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0" name="Google Shape;200;p24"/>
          <p:cNvCxnSpPr>
            <a:stCxn id="199" idx="1"/>
            <a:endCxn id="19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Working on Files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5"/>
          <p:cNvCxnSpPr>
            <a:stCxn id="212" idx="2"/>
            <a:endCxn id="21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5"/>
          <p:cNvCxnSpPr>
            <a:stCxn id="215" idx="1"/>
            <a:endCxn id="21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19" name="Google Shape;219;p25"/>
          <p:cNvCxnSpPr>
            <a:stCxn id="211" idx="3"/>
            <a:endCxn id="21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5"/>
          <p:cNvCxnSpPr>
            <a:stCxn id="218" idx="3"/>
            <a:endCxn id="21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5"/>
          <p:cNvCxnSpPr>
            <a:stCxn id="222" idx="1"/>
            <a:endCxn id="21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17" name="Google Shape;217;p2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3" name="Google Shape;223;p25"/>
          <p:cNvCxnSpPr>
            <a:stCxn id="217" idx="1"/>
            <a:endCxn id="22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Created new non-conflict files on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6" name="Google Shape;236;p26"/>
          <p:cNvCxnSpPr>
            <a:stCxn id="235" idx="2"/>
            <a:endCxn id="23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6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" name="Google Shape;239;p26"/>
          <p:cNvCxnSpPr>
            <a:stCxn id="238" idx="1"/>
            <a:endCxn id="24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42" name="Google Shape;242;p26"/>
          <p:cNvCxnSpPr>
            <a:stCxn id="234" idx="3"/>
            <a:endCxn id="24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6"/>
          <p:cNvCxnSpPr>
            <a:stCxn id="241" idx="3"/>
            <a:endCxn id="23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6"/>
          <p:cNvCxnSpPr>
            <a:stCxn id="245" idx="1"/>
            <a:endCxn id="23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40" name="Google Shape;240;p2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6" name="Google Shape;246;p26"/>
          <p:cNvCxnSpPr>
            <a:stCxn id="240" idx="1"/>
            <a:endCxn id="24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72000" y="854825"/>
            <a:ext cx="88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have also not even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committed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them…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0" name="Google Shape;260;p27"/>
          <p:cNvCxnSpPr>
            <a:stCxn id="259" idx="2"/>
            <a:endCxn id="26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7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p27"/>
          <p:cNvCxnSpPr>
            <a:stCxn id="262" idx="1"/>
            <a:endCxn id="26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66" name="Google Shape;266;p27"/>
          <p:cNvCxnSpPr>
            <a:stCxn id="258" idx="3"/>
            <a:endCxn id="26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7"/>
          <p:cNvCxnSpPr>
            <a:stCxn id="265" idx="3"/>
            <a:endCxn id="26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7"/>
          <p:cNvCxnSpPr>
            <a:stCxn id="269" idx="1"/>
            <a:endCxn id="26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64" name="Google Shape;264;p2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0" name="Google Shape;270;p27"/>
          <p:cNvCxnSpPr>
            <a:stCxn id="264" idx="1"/>
            <a:endCxn id="26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272000" y="854825"/>
            <a:ext cx="870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switch over with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switch master…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28"/>
          <p:cNvCxnSpPr>
            <a:stCxn id="283" idx="2"/>
            <a:endCxn id="28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28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7" name="Google Shape;287;p28"/>
          <p:cNvCxnSpPr>
            <a:stCxn id="286" idx="1"/>
            <a:endCxn id="288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290" name="Google Shape;290;p28"/>
          <p:cNvCxnSpPr>
            <a:stCxn id="282" idx="3"/>
            <a:endCxn id="28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9" idx="3"/>
            <a:endCxn id="28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93" idx="1"/>
            <a:endCxn id="28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288" name="Google Shape;288;p2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4" name="Google Shape;294;p28"/>
          <p:cNvCxnSpPr>
            <a:stCxn id="288" idx="1"/>
            <a:endCxn id="29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72000" y="854825"/>
            <a:ext cx="887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Non-conflict files/changes come too!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8" name="Google Shape;308;p29"/>
          <p:cNvCxnSpPr>
            <a:stCxn id="307" idx="2"/>
            <a:endCxn id="309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9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1" name="Google Shape;311;p29"/>
          <p:cNvCxnSpPr>
            <a:stCxn id="310" idx="1"/>
            <a:endCxn id="307" idx="3"/>
          </p:cNvCxnSpPr>
          <p:nvPr/>
        </p:nvCxnSpPr>
        <p:spPr>
          <a:xfrm rot="10800000">
            <a:off x="3907975" y="25398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2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13" name="Google Shape;313;p29"/>
          <p:cNvCxnSpPr>
            <a:stCxn id="306" idx="3"/>
            <a:endCxn id="31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312" idx="3"/>
            <a:endCxn id="309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9"/>
          <p:cNvCxnSpPr>
            <a:stCxn id="316" idx="1"/>
            <a:endCxn id="309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17" name="Google Shape;317;p2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8" name="Google Shape;318;p29"/>
          <p:cNvCxnSpPr>
            <a:stCxn id="317" idx="1"/>
            <a:endCxn id="31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6024125" y="3422675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3569125" y="1384150"/>
            <a:ext cx="538110" cy="845694"/>
          </a:xfrm>
          <a:prstGeom prst="flowChartMultidocumen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3" name="Google Shape;333;p30"/>
          <p:cNvCxnSpPr>
            <a:stCxn id="332" idx="2"/>
            <a:endCxn id="33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6" name="Google Shape;336;p30"/>
          <p:cNvCxnSpPr>
            <a:stCxn id="335" idx="1"/>
            <a:endCxn id="33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3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39" name="Google Shape;339;p30"/>
          <p:cNvCxnSpPr>
            <a:stCxn id="331" idx="3"/>
            <a:endCxn id="33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8" idx="3"/>
            <a:endCxn id="33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42" idx="1"/>
            <a:endCxn id="33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3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37" name="Google Shape;337;p3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3" name="Google Shape;343;p30"/>
          <p:cNvCxnSpPr>
            <a:stCxn id="337" idx="1"/>
            <a:endCxn id="34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6" name="Google Shape;356;p31"/>
          <p:cNvCxnSpPr>
            <a:stCxn id="355" idx="2"/>
            <a:endCxn id="35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31"/>
          <p:cNvCxnSpPr>
            <a:stCxn id="358" idx="1"/>
            <a:endCxn id="360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62" name="Google Shape;362;p31"/>
          <p:cNvCxnSpPr>
            <a:stCxn id="354" idx="3"/>
            <a:endCxn id="36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1"/>
          <p:cNvCxnSpPr>
            <a:stCxn id="361" idx="3"/>
            <a:endCxn id="35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1"/>
          <p:cNvCxnSpPr>
            <a:stCxn id="365" idx="1"/>
            <a:endCxn id="35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60" name="Google Shape;360;p3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6" name="Google Shape;366;p31"/>
          <p:cNvCxnSpPr>
            <a:stCxn id="360" idx="1"/>
            <a:endCxn id="36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1050" y="145127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and Git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Practice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Or if you have a conflicting change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2"/>
          <p:cNvCxnSpPr>
            <a:stCxn id="378" idx="2"/>
            <a:endCxn id="38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2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2" name="Google Shape;382;p32"/>
          <p:cNvCxnSpPr>
            <a:stCxn id="381" idx="1"/>
            <a:endCxn id="383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385" name="Google Shape;385;p32"/>
          <p:cNvCxnSpPr>
            <a:stCxn id="377" idx="3"/>
            <a:endCxn id="38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4" idx="3"/>
            <a:endCxn id="38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88" idx="1"/>
            <a:endCxn id="38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383" name="Google Shape;383;p32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2"/>
          <p:cNvCxnSpPr>
            <a:stCxn id="383" idx="1"/>
            <a:endCxn id="38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2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stash our changes to preserve them!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3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3" name="Google Shape;403;p33"/>
          <p:cNvCxnSpPr>
            <a:stCxn id="402" idx="2"/>
            <a:endCxn id="40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3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6" name="Google Shape;406;p33"/>
          <p:cNvCxnSpPr>
            <a:stCxn id="405" idx="1"/>
            <a:endCxn id="40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09" name="Google Shape;409;p33"/>
          <p:cNvCxnSpPr>
            <a:stCxn id="401" idx="3"/>
            <a:endCxn id="40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>
            <a:stCxn id="408" idx="3"/>
            <a:endCxn id="40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>
            <a:stCxn id="412" idx="1"/>
            <a:endCxn id="40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33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07" name="Google Shape;407;p33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3" name="Google Shape;413;p33"/>
          <p:cNvCxnSpPr>
            <a:stCxn id="407" idx="1"/>
            <a:endCxn id="41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33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3965425" y="1384150"/>
            <a:ext cx="4997400" cy="1654200"/>
          </a:xfrm>
          <a:prstGeom prst="wedgeRectCallout">
            <a:avLst>
              <a:gd fmla="val -13405" name="adj1"/>
              <a:gd fmla="val 68826" name="adj2"/>
            </a:avLst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error: Your local changes to the following files would be overwritten by checkout: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       myfile.txt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Please commit your changes or stash them before you switch branches.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Aborting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stash changes without a commit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4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7" name="Google Shape;427;p34"/>
          <p:cNvCxnSpPr>
            <a:stCxn id="426" idx="2"/>
            <a:endCxn id="428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4"/>
          <p:cNvCxnSpPr>
            <a:stCxn id="429" idx="1"/>
            <a:endCxn id="431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4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33" name="Google Shape;433;p34"/>
          <p:cNvCxnSpPr>
            <a:stCxn id="425" idx="3"/>
            <a:endCxn id="432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4"/>
          <p:cNvCxnSpPr>
            <a:stCxn id="432" idx="3"/>
            <a:endCxn id="428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4"/>
          <p:cNvCxnSpPr>
            <a:stCxn id="436" idx="1"/>
            <a:endCxn id="428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4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31" name="Google Shape;431;p34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7" name="Google Shape;437;p34"/>
          <p:cNvCxnSpPr>
            <a:stCxn id="431" idx="1"/>
            <a:endCxn id="436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4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0" name="Google Shape;450;p35"/>
          <p:cNvCxnSpPr>
            <a:stCxn id="449" idx="2"/>
            <a:endCxn id="45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35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5"/>
          <p:cNvCxnSpPr>
            <a:stCxn id="452" idx="1"/>
            <a:endCxn id="454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5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56" name="Google Shape;456;p35"/>
          <p:cNvCxnSpPr>
            <a:stCxn id="448" idx="3"/>
            <a:endCxn id="45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5"/>
          <p:cNvCxnSpPr>
            <a:stCxn id="455" idx="3"/>
            <a:endCxn id="45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>
            <a:stCxn id="459" idx="1"/>
            <a:endCxn id="45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5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54" name="Google Shape;454;p35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0" name="Google Shape;460;p35"/>
          <p:cNvCxnSpPr>
            <a:stCxn id="454" idx="1"/>
            <a:endCxn id="45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5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master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5" name="Google Shape;475;p36"/>
          <p:cNvCxnSpPr>
            <a:stCxn id="474" idx="2"/>
            <a:endCxn id="476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36"/>
          <p:cNvSpPr/>
          <p:nvPr/>
        </p:nvSpPr>
        <p:spPr>
          <a:xfrm>
            <a:off x="4286575" y="23646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36"/>
          <p:cNvCxnSpPr>
            <a:stCxn id="477" idx="1"/>
            <a:endCxn id="479" idx="3"/>
          </p:cNvCxnSpPr>
          <p:nvPr/>
        </p:nvCxnSpPr>
        <p:spPr>
          <a:xfrm>
            <a:off x="4286575" y="2539800"/>
            <a:ext cx="2208000" cy="20337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6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481" name="Google Shape;481;p36"/>
          <p:cNvCxnSpPr>
            <a:stCxn id="473" idx="3"/>
            <a:endCxn id="480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6"/>
          <p:cNvCxnSpPr>
            <a:stCxn id="480" idx="3"/>
            <a:endCxn id="476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6"/>
          <p:cNvCxnSpPr>
            <a:stCxn id="484" idx="1"/>
            <a:endCxn id="476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6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479" name="Google Shape;479;p36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5" name="Google Shape;485;p36"/>
          <p:cNvCxnSpPr>
            <a:stCxn id="479" idx="1"/>
            <a:endCxn id="484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36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7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0" name="Google Shape;500;p37"/>
          <p:cNvCxnSpPr>
            <a:stCxn id="499" idx="2"/>
            <a:endCxn id="5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37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3" name="Google Shape;503;p37"/>
          <p:cNvCxnSpPr>
            <a:stCxn id="502" idx="1"/>
            <a:endCxn id="5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37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06" name="Google Shape;506;p37"/>
          <p:cNvCxnSpPr>
            <a:stCxn id="498" idx="3"/>
            <a:endCxn id="5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5" idx="3"/>
            <a:endCxn id="5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7"/>
          <p:cNvCxnSpPr>
            <a:stCxn id="509" idx="1"/>
            <a:endCxn id="5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04" name="Google Shape;504;p37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37"/>
          <p:cNvCxnSpPr>
            <a:stCxn id="504" idx="1"/>
            <a:endCxn id="5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37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0" name="Google Shape;5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pop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3" name="Google Shape;5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8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25" name="Google Shape;525;p38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38"/>
          <p:cNvCxnSpPr>
            <a:stCxn id="525" idx="2"/>
            <a:endCxn id="527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38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9" name="Google Shape;529;p38"/>
          <p:cNvCxnSpPr>
            <a:stCxn id="528" idx="1"/>
            <a:endCxn id="530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8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32" name="Google Shape;532;p38"/>
          <p:cNvCxnSpPr>
            <a:stCxn id="524" idx="3"/>
            <a:endCxn id="531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1" idx="3"/>
            <a:endCxn id="527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8"/>
          <p:cNvCxnSpPr>
            <a:stCxn id="535" idx="1"/>
            <a:endCxn id="527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8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30" name="Google Shape;530;p38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6" name="Google Shape;536;p38"/>
          <p:cNvCxnSpPr>
            <a:stCxn id="530" idx="1"/>
            <a:endCxn id="535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8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3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switch other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48" name="Google Shape;548;p39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9" name="Google Shape;549;p39"/>
          <p:cNvCxnSpPr>
            <a:stCxn id="548" idx="2"/>
            <a:endCxn id="550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9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2" name="Google Shape;552;p39"/>
          <p:cNvCxnSpPr>
            <a:stCxn id="551" idx="1"/>
            <a:endCxn id="553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9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55" name="Google Shape;555;p39"/>
          <p:cNvCxnSpPr>
            <a:stCxn id="547" idx="3"/>
            <a:endCxn id="554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9"/>
          <p:cNvCxnSpPr>
            <a:stCxn id="554" idx="3"/>
            <a:endCxn id="550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9"/>
          <p:cNvCxnSpPr>
            <a:stCxn id="558" idx="1"/>
            <a:endCxn id="550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9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53" name="Google Shape;553;p39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39"/>
          <p:cNvCxnSpPr>
            <a:stCxn id="553" idx="1"/>
            <a:endCxn id="558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39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 apply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0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4" name="Google Shape;574;p40"/>
          <p:cNvCxnSpPr>
            <a:stCxn id="573" idx="2"/>
            <a:endCxn id="575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0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40"/>
          <p:cNvCxnSpPr>
            <a:stCxn id="576" idx="1"/>
            <a:endCxn id="578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40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575" name="Google Shape;575;p40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580" name="Google Shape;580;p40"/>
          <p:cNvCxnSpPr>
            <a:stCxn id="572" idx="3"/>
            <a:endCxn id="579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0"/>
          <p:cNvCxnSpPr>
            <a:stCxn id="579" idx="3"/>
            <a:endCxn id="575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0"/>
          <p:cNvCxnSpPr>
            <a:stCxn id="583" idx="1"/>
            <a:endCxn id="575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40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578" name="Google Shape;578;p40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4" name="Google Shape;584;p40"/>
          <p:cNvCxnSpPr>
            <a:stCxn id="578" idx="1"/>
            <a:endCxn id="583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40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0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0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/>
          <p:nvPr/>
        </p:nvSpPr>
        <p:spPr>
          <a:xfrm>
            <a:off x="2835475" y="1384150"/>
            <a:ext cx="538110" cy="845694"/>
          </a:xfrm>
          <a:prstGeom prst="flowChartMultidocument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Useful if you want to apply the same stashed </a:t>
            </a:r>
            <a:r>
              <a:rPr lang="en" sz="2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changes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to multiple branches.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7" name="Google Shape;5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0" name="Google Shape;600;p41"/>
          <p:cNvCxnSpPr>
            <a:stCxn id="599" idx="2"/>
            <a:endCxn id="601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2" name="Google Shape;602;p41"/>
          <p:cNvSpPr/>
          <p:nvPr/>
        </p:nvSpPr>
        <p:spPr>
          <a:xfrm>
            <a:off x="6857750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1"/>
          <p:cNvCxnSpPr>
            <a:stCxn id="602" idx="1"/>
            <a:endCxn id="604" idx="3"/>
          </p:cNvCxnSpPr>
          <p:nvPr/>
        </p:nvCxnSpPr>
        <p:spPr>
          <a:xfrm rot="10800000">
            <a:off x="6494750" y="4573500"/>
            <a:ext cx="3630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606" name="Google Shape;606;p41"/>
          <p:cNvCxnSpPr>
            <a:stCxn id="598" idx="3"/>
            <a:endCxn id="605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41"/>
          <p:cNvCxnSpPr>
            <a:stCxn id="605" idx="3"/>
            <a:endCxn id="601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41"/>
          <p:cNvCxnSpPr>
            <a:stCxn id="609" idx="1"/>
            <a:endCxn id="601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604" name="Google Shape;604;p4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1"/>
          <p:cNvCxnSpPr>
            <a:stCxn id="604" idx="1"/>
            <a:endCxn id="609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1"/>
          <p:cNvSpPr/>
          <p:nvPr/>
        </p:nvSpPr>
        <p:spPr>
          <a:xfrm>
            <a:off x="5419050" y="3422675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6976300" y="2715000"/>
            <a:ext cx="538110" cy="845694"/>
          </a:xfrm>
          <a:prstGeom prst="flowChartMultidocumen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6409850" y="2308625"/>
            <a:ext cx="1756500" cy="1620600"/>
          </a:xfrm>
          <a:prstGeom prst="cube">
            <a:avLst>
              <a:gd fmla="val 25000" name="adj"/>
            </a:avLst>
          </a:prstGeom>
          <a:solidFill>
            <a:srgbClr val="783F04">
              <a:alpha val="19050"/>
            </a:srgbClr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our last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 To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we’ll shift our focus more towards GitHub, understanding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patterns using Git and features specific to GitHub.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4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2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 that by default Git won’t stash changes made to untracked or ignored files.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explore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in practice!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3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Push and Pull Review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44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Recall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2 discussions of GitHub repositories as a “remote”.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clarify what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is more formally: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command lets you create, view, and delete connections to other repositories. Remote connections are more like bookmarks rather than direct links into other repositories.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8" name="Google Shape;6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remote is a URL where the host repository lives, such as a GitHub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As we’ve seen before, in some cases that URL is hidden (private repository) or requires permissions to directly access and interact with (PAT).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also have </a:t>
            </a:r>
            <a:r>
              <a:rPr i="1" lang="en" sz="2800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 remote configurations.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6" name="Google Shape;6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4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just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you have.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Running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-v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will list the remote connections along with their URL.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can add or remove remote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repositories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with the commands: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remote add &lt;name&gt; &lt;url&gt;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it remote rm &lt;name&gt;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4" name="Google Shape;6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4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When working with a remote repository such as GitHub, we often have files that we don’t want to track or push, such as a SQL database which already tracks its own changes or secret files like API tokens.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.gitignore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file is a file we can create to tell Git to ignore certain files or even entire directories.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2" name="Google Shape;6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4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Creating a file called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.gitignore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at the root of the Git repository, and then you can define patterns to ignore: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Mypasswords.txt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this specific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directory_name/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everything in this directory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*.sql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Ignores anything ending with .sql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0" name="Google Shape;6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4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create a new GitHub Repository, connected it to our local machine, add some files, and then use .gitignore to tell Git which files to ignore.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we’ll push changes and confirm that Git did not track those files meaning it also did not push them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Note, we’ll also explore the push/pull using the GitHub Desktop tool, but you can always review our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discussion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2 on running this at the command line.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6" name="Google Shape;6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1"/>
          <p:cNvSpPr txBox="1"/>
          <p:nvPr/>
        </p:nvSpPr>
        <p:spPr>
          <a:xfrm>
            <a:off x="601050" y="1312825"/>
            <a:ext cx="794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5 Topics Overview: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Using 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Push and Pull and Git Remote Review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Common Workflow Patterns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Google Shape;7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7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54"/>
          <p:cNvSpPr txBox="1"/>
          <p:nvPr/>
        </p:nvSpPr>
        <p:spPr>
          <a:xfrm>
            <a:off x="272000" y="854825"/>
            <a:ext cx="845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Sometimes a common workflow for beginners, a single branch just does all the work on the master branch, using push and pull requests to update code on the main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9" name="Google Shape;7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5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55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essentially treats Git as more of a save tool or online backup than a fully featured version control system with branching ability.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take a look at the workflow and then discuss its drawbacks…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7" name="Google Shape;72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6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3" name="Google Shape;7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5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6" name="Google Shape;7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6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7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5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5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8" name="Google Shape;7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57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57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4" name="Google Shape;754;p57"/>
          <p:cNvCxnSpPr>
            <a:stCxn id="752" idx="3"/>
            <a:endCxn id="753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8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58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3" name="Google Shape;7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8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58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9" name="Google Shape;769;p58"/>
          <p:cNvCxnSpPr>
            <a:stCxn id="767" idx="3"/>
            <a:endCxn id="768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8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6" name="Google Shape;7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5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9" name="Google Shape;77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9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59"/>
          <p:cNvCxnSpPr>
            <a:stCxn id="783" idx="3"/>
            <a:endCxn id="7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9"/>
          <p:cNvSpPr/>
          <p:nvPr/>
        </p:nvSpPr>
        <p:spPr>
          <a:xfrm>
            <a:off x="5583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59"/>
          <p:cNvSpPr/>
          <p:nvPr/>
        </p:nvSpPr>
        <p:spPr>
          <a:xfrm>
            <a:off x="15340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59"/>
          <p:cNvCxnSpPr>
            <a:stCxn id="786" idx="3"/>
            <a:endCxn id="787" idx="1"/>
          </p:cNvCxnSpPr>
          <p:nvPr/>
        </p:nvCxnSpPr>
        <p:spPr>
          <a:xfrm>
            <a:off x="123030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9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0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6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0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0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60"/>
          <p:cNvCxnSpPr>
            <a:stCxn id="802" idx="3"/>
            <a:endCxn id="80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60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1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6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6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1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61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0" name="Google Shape;820;p61"/>
          <p:cNvCxnSpPr>
            <a:stCxn id="818" idx="3"/>
            <a:endCxn id="819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61"/>
          <p:cNvSpPr/>
          <p:nvPr/>
        </p:nvSpPr>
        <p:spPr>
          <a:xfrm flipH="1">
            <a:off x="3828138" y="2783900"/>
            <a:ext cx="15150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97285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1948600" y="25717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61"/>
          <p:cNvCxnSpPr>
            <a:stCxn id="822" idx="3"/>
            <a:endCxn id="823" idx="1"/>
          </p:cNvCxnSpPr>
          <p:nvPr/>
        </p:nvCxnSpPr>
        <p:spPr>
          <a:xfrm>
            <a:off x="1644850" y="28297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01050" y="2005525"/>
            <a:ext cx="7941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2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3" name="Google Shape;8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62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62"/>
          <p:cNvCxnSpPr>
            <a:stCxn id="834" idx="3"/>
            <a:endCxn id="83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62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62"/>
          <p:cNvCxnSpPr>
            <a:stCxn id="835" idx="3"/>
            <a:endCxn id="83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9" name="Google Shape;83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2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1" name="Google Shape;841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62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Google Shape;844;p62"/>
          <p:cNvCxnSpPr>
            <a:stCxn id="842" idx="3"/>
            <a:endCxn id="84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6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6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3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63"/>
          <p:cNvCxnSpPr>
            <a:stCxn id="854" idx="3"/>
            <a:endCxn id="855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3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3"/>
          <p:cNvCxnSpPr>
            <a:stCxn id="855" idx="3"/>
            <a:endCxn id="857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59" name="Google Shape;85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3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3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3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4" name="Google Shape;864;p63"/>
          <p:cNvCxnSpPr>
            <a:stCxn id="862" idx="3"/>
            <a:endCxn id="863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63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4"/>
          <p:cNvSpPr/>
          <p:nvPr/>
        </p:nvSpPr>
        <p:spPr>
          <a:xfrm>
            <a:off x="153025" y="18522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6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4" name="Google Shape;87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64"/>
          <p:cNvSpPr/>
          <p:nvPr/>
        </p:nvSpPr>
        <p:spPr>
          <a:xfrm>
            <a:off x="6156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4"/>
          <p:cNvSpPr/>
          <p:nvPr/>
        </p:nvSpPr>
        <p:spPr>
          <a:xfrm>
            <a:off x="159137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64"/>
          <p:cNvCxnSpPr>
            <a:stCxn id="875" idx="3"/>
            <a:endCxn id="876" idx="1"/>
          </p:cNvCxnSpPr>
          <p:nvPr/>
        </p:nvCxnSpPr>
        <p:spPr>
          <a:xfrm>
            <a:off x="128762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64"/>
          <p:cNvSpPr/>
          <p:nvPr/>
        </p:nvSpPr>
        <p:spPr>
          <a:xfrm>
            <a:off x="2567125" y="2616450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Google Shape;879;p64"/>
          <p:cNvCxnSpPr>
            <a:stCxn id="876" idx="3"/>
            <a:endCxn id="878" idx="1"/>
          </p:cNvCxnSpPr>
          <p:nvPr/>
        </p:nvCxnSpPr>
        <p:spPr>
          <a:xfrm>
            <a:off x="2263375" y="2874450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0" name="Google Shape;88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75" y="3073935"/>
            <a:ext cx="1515100" cy="1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4"/>
          <p:cNvSpPr/>
          <p:nvPr/>
        </p:nvSpPr>
        <p:spPr>
          <a:xfrm>
            <a:off x="5730850" y="1851475"/>
            <a:ext cx="3287400" cy="28458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2" name="Google Shape;882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47" y="34990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64"/>
          <p:cNvSpPr/>
          <p:nvPr/>
        </p:nvSpPr>
        <p:spPr>
          <a:xfrm>
            <a:off x="59647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4"/>
          <p:cNvSpPr/>
          <p:nvPr/>
        </p:nvSpPr>
        <p:spPr>
          <a:xfrm>
            <a:off x="694047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64"/>
          <p:cNvCxnSpPr>
            <a:stCxn id="883" idx="3"/>
            <a:endCxn id="884" idx="1"/>
          </p:cNvCxnSpPr>
          <p:nvPr/>
        </p:nvCxnSpPr>
        <p:spPr>
          <a:xfrm>
            <a:off x="663672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4"/>
          <p:cNvSpPr/>
          <p:nvPr/>
        </p:nvSpPr>
        <p:spPr>
          <a:xfrm>
            <a:off x="7916225" y="2714525"/>
            <a:ext cx="672000" cy="516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Google Shape;887;p64"/>
          <p:cNvCxnSpPr>
            <a:stCxn id="884" idx="3"/>
            <a:endCxn id="886" idx="1"/>
          </p:cNvCxnSpPr>
          <p:nvPr/>
        </p:nvCxnSpPr>
        <p:spPr>
          <a:xfrm>
            <a:off x="7612475" y="2972525"/>
            <a:ext cx="3039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64"/>
          <p:cNvSpPr/>
          <p:nvPr/>
        </p:nvSpPr>
        <p:spPr>
          <a:xfrm>
            <a:off x="3928425" y="2874450"/>
            <a:ext cx="15483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Very simple workflow, never need to worry about other branches, conflicts, or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Could work well for code systems that don’t require a lot of testing and are non-consumer facing.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3" name="Google Shape;903;p66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Becomes almost impossible to maintain a proper workflow with team members, everyone would need to run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git pull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and merge the master branch changes before pushing their own commits.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4" name="Google Shape;90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7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Single Branch Workflow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Even for solo developers, what happens when you want to try out experimental features?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would still need to commit them to the master branch, potentially introducing breaking updates!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2" name="Google Shape;91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6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6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0" name="Google Shape;92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6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is never worked on directly.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 new development and features are worked on separate branches, and then if collaboration is needed, the branches are also pushed to the remote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8" name="Google Shape;92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master/main branch serves as a “source of truth” and usually has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procedures for merging branches back into the main branch, for example creating tests for the new features of the branch and passing historically created tests.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6" name="Google Shape;93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71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7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6" name="Google Shape;94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71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1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71"/>
          <p:cNvCxnSpPr>
            <a:stCxn id="947" idx="3"/>
            <a:endCxn id="94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1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1" name="Google Shape;951;p71"/>
          <p:cNvCxnSpPr>
            <a:stCxn id="948" idx="3"/>
            <a:endCxn id="95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1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71"/>
          <p:cNvCxnSpPr>
            <a:stCxn id="954" idx="3"/>
            <a:endCxn id="95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7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8" name="Google Shape;958;p71"/>
          <p:cNvCxnSpPr>
            <a:stCxn id="955" idx="3"/>
            <a:endCxn id="95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2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4" name="Google Shape;9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72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7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9" name="Google Shape;96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72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2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" name="Google Shape;972;p72"/>
          <p:cNvCxnSpPr>
            <a:stCxn id="970" idx="3"/>
            <a:endCxn id="97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" name="Google Shape;973;p72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72"/>
          <p:cNvCxnSpPr>
            <a:stCxn id="971" idx="3"/>
            <a:endCxn id="97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72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6" name="Google Shape;97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7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72"/>
          <p:cNvCxnSpPr>
            <a:stCxn id="977" idx="3"/>
            <a:endCxn id="97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7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72"/>
          <p:cNvCxnSpPr>
            <a:stCxn id="978" idx="3"/>
            <a:endCxn id="98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2" name="Google Shape;9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72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" name="Google Shape;985;p72"/>
          <p:cNvCxnSpPr>
            <a:stCxn id="983" idx="3"/>
            <a:endCxn id="98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72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2"/>
          <p:cNvCxnSpPr>
            <a:stCxn id="984" idx="3"/>
            <a:endCxn id="98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3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3" name="Google Shape;9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73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7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73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8" name="Google Shape;99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3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73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" name="Google Shape;1001;p73"/>
          <p:cNvCxnSpPr>
            <a:stCxn id="999" idx="3"/>
            <a:endCxn id="1000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73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73"/>
          <p:cNvCxnSpPr>
            <a:stCxn id="1000" idx="3"/>
            <a:endCxn id="1002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73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7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8" name="Google Shape;1008;p73"/>
          <p:cNvCxnSpPr>
            <a:stCxn id="1006" idx="3"/>
            <a:endCxn id="100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73"/>
          <p:cNvCxnSpPr>
            <a:stCxn id="1007" idx="3"/>
            <a:endCxn id="100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3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4" name="Google Shape;1014;p73"/>
          <p:cNvCxnSpPr>
            <a:stCxn id="1012" idx="3"/>
            <a:endCxn id="1013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" name="Google Shape;1015;p73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73"/>
          <p:cNvCxnSpPr>
            <a:stCxn id="1013" idx="3"/>
            <a:endCxn id="1015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73"/>
          <p:cNvCxnSpPr>
            <a:stCxn id="1013" idx="2"/>
            <a:endCxn id="1018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73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74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7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8" name="Google Shape;1028;p74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9" name="Google Shape;1029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74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74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74"/>
          <p:cNvCxnSpPr>
            <a:stCxn id="1030" idx="3"/>
            <a:endCxn id="1031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74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74"/>
          <p:cNvCxnSpPr>
            <a:stCxn id="1031" idx="3"/>
            <a:endCxn id="1033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74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7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9" name="Google Shape;1039;p74"/>
          <p:cNvCxnSpPr>
            <a:stCxn id="1037" idx="3"/>
            <a:endCxn id="103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74"/>
          <p:cNvCxnSpPr>
            <a:stCxn id="1038" idx="3"/>
            <a:endCxn id="104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2" name="Google Shape;10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74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4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5" name="Google Shape;1045;p74"/>
          <p:cNvCxnSpPr>
            <a:stCxn id="1043" idx="3"/>
            <a:endCxn id="1044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74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7" name="Google Shape;1047;p74"/>
          <p:cNvCxnSpPr>
            <a:stCxn id="1044" idx="3"/>
            <a:endCxn id="1046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74"/>
          <p:cNvCxnSpPr>
            <a:stCxn id="1044" idx="2"/>
            <a:endCxn id="1049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" name="Google Shape;1050;p74"/>
          <p:cNvCxnSpPr>
            <a:endCxn id="1051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1" name="Google Shape;1051;p74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4"/>
          <p:cNvSpPr/>
          <p:nvPr/>
        </p:nvSpPr>
        <p:spPr>
          <a:xfrm>
            <a:off x="4740050" y="2394025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5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8" name="Google Shape;10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75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75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3" name="Google Shape;106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75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5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75"/>
          <p:cNvCxnSpPr>
            <a:stCxn id="1064" idx="3"/>
            <a:endCxn id="1065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75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8" name="Google Shape;1068;p75"/>
          <p:cNvCxnSpPr>
            <a:stCxn id="1065" idx="3"/>
            <a:endCxn id="1067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5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0" name="Google Shape;1070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7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" name="Google Shape;1073;p75"/>
          <p:cNvCxnSpPr>
            <a:stCxn id="1071" idx="3"/>
            <a:endCxn id="107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" name="Google Shape;1074;p7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" name="Google Shape;1075;p75"/>
          <p:cNvCxnSpPr>
            <a:stCxn id="1072" idx="3"/>
            <a:endCxn id="107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6" name="Google Shape;10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75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5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9" name="Google Shape;1079;p75"/>
          <p:cNvCxnSpPr>
            <a:stCxn id="1077" idx="3"/>
            <a:endCxn id="1078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1" name="Google Shape;1081;p75"/>
          <p:cNvCxnSpPr>
            <a:stCxn id="1078" idx="3"/>
            <a:endCxn id="1080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75"/>
          <p:cNvCxnSpPr>
            <a:stCxn id="1078" idx="2"/>
            <a:endCxn id="1083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75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75"/>
          <p:cNvCxnSpPr>
            <a:endCxn id="1085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5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5"/>
          <p:cNvSpPr/>
          <p:nvPr/>
        </p:nvSpPr>
        <p:spPr>
          <a:xfrm flipH="1">
            <a:off x="4672863" y="422175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pull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87" name="Google Shape;1087;p75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8" name="Google Shape;108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75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5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75"/>
          <p:cNvCxnSpPr>
            <a:stCxn id="1089" idx="3"/>
            <a:endCxn id="1090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75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75"/>
          <p:cNvCxnSpPr>
            <a:stCxn id="1090" idx="3"/>
            <a:endCxn id="1092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75"/>
          <p:cNvCxnSpPr>
            <a:stCxn id="1090" idx="2"/>
            <a:endCxn id="1095" idx="1"/>
          </p:cNvCxnSpPr>
          <p:nvPr/>
        </p:nvCxnSpPr>
        <p:spPr>
          <a:xfrm>
            <a:off x="3066333" y="4069875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3531254" y="43648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6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1" name="Google Shape;110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76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3" name="Google Shape;110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7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76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76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6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9" name="Google Shape;1109;p76"/>
          <p:cNvCxnSpPr>
            <a:stCxn id="1107" idx="3"/>
            <a:endCxn id="1108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76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76"/>
          <p:cNvCxnSpPr>
            <a:stCxn id="1108" idx="3"/>
            <a:endCxn id="1110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2" name="Google Shape;1112;p76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3" name="Google Shape;1113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7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6" name="Google Shape;1116;p76"/>
          <p:cNvCxnSpPr>
            <a:stCxn id="1114" idx="3"/>
            <a:endCxn id="1115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7" name="Google Shape;1117;p7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76"/>
          <p:cNvCxnSpPr>
            <a:stCxn id="1115" idx="3"/>
            <a:endCxn id="1117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9" name="Google Shape;111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76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6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2" name="Google Shape;1122;p76"/>
          <p:cNvCxnSpPr>
            <a:stCxn id="1120" idx="3"/>
            <a:endCxn id="1121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6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4" name="Google Shape;1124;p76"/>
          <p:cNvCxnSpPr>
            <a:stCxn id="1121" idx="3"/>
            <a:endCxn id="1123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21" idx="2"/>
            <a:endCxn id="1126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76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7" name="Google Shape;1127;p76"/>
          <p:cNvCxnSpPr>
            <a:endCxn id="1128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76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6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0" name="Google Shape;113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76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3" name="Google Shape;1133;p76"/>
          <p:cNvCxnSpPr>
            <a:stCxn id="1131" idx="3"/>
            <a:endCxn id="1132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4" name="Google Shape;1134;p76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76"/>
          <p:cNvCxnSpPr>
            <a:stCxn id="1132" idx="3"/>
            <a:endCxn id="1134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76"/>
          <p:cNvCxnSpPr>
            <a:stCxn id="1132" idx="2"/>
            <a:endCxn id="1137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76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8" name="Google Shape;1138;p76"/>
          <p:cNvCxnSpPr>
            <a:stCxn id="1137" idx="3"/>
            <a:endCxn id="1139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9" name="Google Shape;1139;p76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77"/>
          <p:cNvSpPr/>
          <p:nvPr/>
        </p:nvSpPr>
        <p:spPr>
          <a:xfrm>
            <a:off x="2451238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5" name="Google Shape;114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77"/>
          <p:cNvSpPr/>
          <p:nvPr/>
        </p:nvSpPr>
        <p:spPr>
          <a:xfrm>
            <a:off x="153025" y="1779850"/>
            <a:ext cx="2128500" cy="16425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7" name="Google Shape;11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7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9" name="Google Shape;1149;p77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0" name="Google Shape;1150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77"/>
          <p:cNvSpPr/>
          <p:nvPr/>
        </p:nvSpPr>
        <p:spPr>
          <a:xfrm>
            <a:off x="272000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98112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3" name="Google Shape;1153;p77"/>
          <p:cNvCxnSpPr>
            <a:stCxn id="1151" idx="3"/>
            <a:endCxn id="1152" idx="1"/>
          </p:cNvCxnSpPr>
          <p:nvPr/>
        </p:nvCxnSpPr>
        <p:spPr>
          <a:xfrm>
            <a:off x="760400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7"/>
          <p:cNvSpPr/>
          <p:nvPr/>
        </p:nvSpPr>
        <p:spPr>
          <a:xfrm>
            <a:off x="1690241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77"/>
          <p:cNvCxnSpPr>
            <a:stCxn id="1152" idx="3"/>
            <a:endCxn id="1154" idx="1"/>
          </p:cNvCxnSpPr>
          <p:nvPr/>
        </p:nvCxnSpPr>
        <p:spPr>
          <a:xfrm>
            <a:off x="1469521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5730850" y="1851475"/>
            <a:ext cx="3287400" cy="31731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6672" y="410792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7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77"/>
          <p:cNvCxnSpPr>
            <a:stCxn id="1158" idx="3"/>
            <a:endCxn id="1159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7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77"/>
          <p:cNvCxnSpPr>
            <a:stCxn id="1159" idx="3"/>
            <a:endCxn id="1161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63" name="Google Shape;116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408" y="2348654"/>
            <a:ext cx="964925" cy="9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7"/>
          <p:cNvSpPr/>
          <p:nvPr/>
        </p:nvSpPr>
        <p:spPr>
          <a:xfrm>
            <a:off x="257021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7"/>
          <p:cNvSpPr/>
          <p:nvPr/>
        </p:nvSpPr>
        <p:spPr>
          <a:xfrm>
            <a:off x="3279333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6" name="Google Shape;1166;p77"/>
          <p:cNvCxnSpPr>
            <a:stCxn id="1164" idx="3"/>
            <a:endCxn id="1165" idx="1"/>
          </p:cNvCxnSpPr>
          <p:nvPr/>
        </p:nvCxnSpPr>
        <p:spPr>
          <a:xfrm>
            <a:off x="305861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7" name="Google Shape;1167;p77"/>
          <p:cNvSpPr/>
          <p:nvPr/>
        </p:nvSpPr>
        <p:spPr>
          <a:xfrm>
            <a:off x="3988454" y="19736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77"/>
          <p:cNvCxnSpPr>
            <a:stCxn id="1165" idx="3"/>
            <a:endCxn id="1167" idx="1"/>
          </p:cNvCxnSpPr>
          <p:nvPr/>
        </p:nvCxnSpPr>
        <p:spPr>
          <a:xfrm>
            <a:off x="3767733" y="21611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7"/>
          <p:cNvCxnSpPr>
            <a:stCxn id="1165" idx="2"/>
            <a:endCxn id="1170" idx="1"/>
          </p:cNvCxnSpPr>
          <p:nvPr/>
        </p:nvCxnSpPr>
        <p:spPr>
          <a:xfrm>
            <a:off x="3523533" y="2348650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0" name="Google Shape;1170;p77"/>
          <p:cNvSpPr/>
          <p:nvPr/>
        </p:nvSpPr>
        <p:spPr>
          <a:xfrm>
            <a:off x="3988454" y="2643613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77"/>
          <p:cNvCxnSpPr>
            <a:endCxn id="1172" idx="1"/>
          </p:cNvCxnSpPr>
          <p:nvPr/>
        </p:nvCxnSpPr>
        <p:spPr>
          <a:xfrm>
            <a:off x="6818429" y="2991438"/>
            <a:ext cx="465000" cy="4824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2" name="Google Shape;1172;p77"/>
          <p:cNvSpPr/>
          <p:nvPr/>
        </p:nvSpPr>
        <p:spPr>
          <a:xfrm>
            <a:off x="7283429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7"/>
          <p:cNvSpPr/>
          <p:nvPr/>
        </p:nvSpPr>
        <p:spPr>
          <a:xfrm>
            <a:off x="2009878" y="3501075"/>
            <a:ext cx="2569800" cy="15963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4" name="Google Shape;117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051" y="43424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77"/>
          <p:cNvSpPr/>
          <p:nvPr/>
        </p:nvSpPr>
        <p:spPr>
          <a:xfrm>
            <a:off x="211301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7"/>
          <p:cNvSpPr/>
          <p:nvPr/>
        </p:nvSpPr>
        <p:spPr>
          <a:xfrm>
            <a:off x="2822133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77"/>
          <p:cNvCxnSpPr>
            <a:stCxn id="1175" idx="3"/>
            <a:endCxn id="1176" idx="1"/>
          </p:cNvCxnSpPr>
          <p:nvPr/>
        </p:nvCxnSpPr>
        <p:spPr>
          <a:xfrm>
            <a:off x="260141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8" name="Google Shape;1178;p77"/>
          <p:cNvSpPr/>
          <p:nvPr/>
        </p:nvSpPr>
        <p:spPr>
          <a:xfrm>
            <a:off x="3531254" y="369487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9" name="Google Shape;1179;p77"/>
          <p:cNvCxnSpPr>
            <a:stCxn id="1176" idx="3"/>
            <a:endCxn id="1178" idx="1"/>
          </p:cNvCxnSpPr>
          <p:nvPr/>
        </p:nvCxnSpPr>
        <p:spPr>
          <a:xfrm>
            <a:off x="3310533" y="388237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7"/>
          <p:cNvCxnSpPr>
            <a:stCxn id="1176" idx="2"/>
            <a:endCxn id="1181" idx="1"/>
          </p:cNvCxnSpPr>
          <p:nvPr/>
        </p:nvCxnSpPr>
        <p:spPr>
          <a:xfrm>
            <a:off x="3066333" y="4069875"/>
            <a:ext cx="204900" cy="45990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1" name="Google Shape;1181;p77"/>
          <p:cNvSpPr/>
          <p:nvPr/>
        </p:nvSpPr>
        <p:spPr>
          <a:xfrm>
            <a:off x="3271304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2" name="Google Shape;1182;p77"/>
          <p:cNvCxnSpPr>
            <a:stCxn id="1181" idx="3"/>
            <a:endCxn id="1183" idx="1"/>
          </p:cNvCxnSpPr>
          <p:nvPr/>
        </p:nvCxnSpPr>
        <p:spPr>
          <a:xfrm>
            <a:off x="3759704" y="452988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7"/>
          <p:cNvSpPr/>
          <p:nvPr/>
        </p:nvSpPr>
        <p:spPr>
          <a:xfrm>
            <a:off x="3972091" y="43423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7"/>
          <p:cNvSpPr/>
          <p:nvPr/>
        </p:nvSpPr>
        <p:spPr>
          <a:xfrm>
            <a:off x="4672863" y="4342400"/>
            <a:ext cx="9648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Inconsolata"/>
                <a:ea typeface="Inconsolata"/>
                <a:cs typeface="Inconsolata"/>
                <a:sym typeface="Inconsolata"/>
              </a:rPr>
              <a:t>git push</a:t>
            </a:r>
            <a:endParaRPr b="1" sz="12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185" name="Google Shape;1185;p77"/>
          <p:cNvCxnSpPr>
            <a:endCxn id="1186" idx="1"/>
          </p:cNvCxnSpPr>
          <p:nvPr/>
        </p:nvCxnSpPr>
        <p:spPr>
          <a:xfrm>
            <a:off x="7771816" y="3473838"/>
            <a:ext cx="2124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77"/>
          <p:cNvSpPr/>
          <p:nvPr/>
        </p:nvSpPr>
        <p:spPr>
          <a:xfrm>
            <a:off x="7984216" y="32863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oogle Shape;11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7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Pros: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multiple collaborators to work on the same codebase and develop new features together at the same time.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Allows for an infinite number of experiments and features (within reasonable limits).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4" name="Google Shape;119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7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1" name="Google Shape;1201;p79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Branch Based Development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Cons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Needs a defined process in place to accept merges into the main/master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Fortunately, we will later learn about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pull requests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as a way to manage these merges.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2" name="Google Shape;120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8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80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Before we dive into how to merge branch based developments, let’s have a quick tour of a GitHub repository!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0" name="Google Shape;121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Google Shape;121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81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81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1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81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Repository Tour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discuss why and how to use the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command.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Google Shape;12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8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6" name="Google Shape;1226;p82"/>
          <p:cNvSpPr txBox="1"/>
          <p:nvPr/>
        </p:nvSpPr>
        <p:spPr>
          <a:xfrm>
            <a:off x="272000" y="854825"/>
            <a:ext cx="845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have a very brief tour of the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variety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of features on a GitHub repository.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7" name="Google Shape;122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8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8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8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Pull 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Requests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1" name="Google Shape;12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8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8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Pull requests are a service feature of GitHub and is actually not native to Git (competing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also provide pull request features).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They allow for an organized review of new merges into a branch.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4" name="Google Shape;124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8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1" name="Google Shape;1251;p8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Code review processes will vary between organizations, but pull requests are often the foundation of the code review process.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has the ability to give different levels of permissions for approving pull requests or allowing a merge.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2" name="Google Shape;125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7" name="Google Shape;12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86"/>
          <p:cNvSpPr txBox="1"/>
          <p:nvPr/>
        </p:nvSpPr>
        <p:spPr>
          <a:xfrm>
            <a:off x="272000" y="854825"/>
            <a:ext cx="8456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GitHub Pull Requests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review real pull requests on open-sourced projects and then get some practice with our own pull request!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0" name="Google Shape;126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" name="Google Shape;12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87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87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87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7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Forking on GitHub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4" name="Google Shape;127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8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6" name="Google Shape;1276;p88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Now that we understand pull requests, let’s explore the workflow of using a “fork” which is a GitHub feature, creating a copy of a repository on GitHub for your own GitHub account.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Then you can clone that version locally, make changes, and create pull requests to merge those changes.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7" name="Google Shape;127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8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8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Forking only creates the copy on your GitHub, you then need to clone this copy to your local machine, make updates/changes, and then create the pull request.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Any changes you push to GitHub would only get pushed onto your own copy of the repository.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5" name="Google Shape;1285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" name="Google Shape;129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9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9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Original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Repository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3" name="Google Shape;129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9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9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9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7" name="Google Shape;1297;p90"/>
          <p:cNvCxnSpPr>
            <a:stCxn id="1295" idx="3"/>
            <a:endCxn id="129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9" name="Google Shape;1299;p90"/>
          <p:cNvCxnSpPr>
            <a:stCxn id="1296" idx="3"/>
            <a:endCxn id="129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0" name="Google Shape;1300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1" name="Google Shape;1301;p9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6" name="Google Shape;13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9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Fork a copy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9" name="Google Shape;1309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0" name="Google Shape;1310;p9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9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9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3" name="Google Shape;1313;p91"/>
          <p:cNvCxnSpPr>
            <a:stCxn id="1311" idx="3"/>
            <a:endCxn id="1312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91"/>
          <p:cNvCxnSpPr>
            <a:stCxn id="1312" idx="3"/>
            <a:endCxn id="1314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6" name="Google Shape;1316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9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9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9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9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91"/>
          <p:cNvCxnSpPr>
            <a:stCxn id="1319" idx="3"/>
            <a:endCxn id="1320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9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91"/>
          <p:cNvCxnSpPr>
            <a:stCxn id="1320" idx="3"/>
            <a:endCxn id="1322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4" name="Google Shape;1324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9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Git stash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Temporarily shelves (or stashes) changes you've made to your working copy so you can work on something else, and then come back and re-apply them later on.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Stashing is useful when you find yourself needing to quickly switch branches to work on something else, but are in the middle of changing a file.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0" name="Google Shape;133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p9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2" name="Google Shape;1332;p9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Clone </a:t>
            </a: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forked copy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3" name="Google Shape;1333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92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2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92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7" name="Google Shape;1337;p92"/>
          <p:cNvCxnSpPr>
            <a:stCxn id="1335" idx="3"/>
            <a:endCxn id="13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p92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9" name="Google Shape;1339;p92"/>
          <p:cNvCxnSpPr>
            <a:stCxn id="1336" idx="3"/>
            <a:endCxn id="13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0" name="Google Shape;1340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1" name="Google Shape;1341;p92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92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92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92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5" name="Google Shape;1345;p92"/>
          <p:cNvCxnSpPr>
            <a:stCxn id="1343" idx="3"/>
            <a:endCxn id="13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92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92"/>
          <p:cNvCxnSpPr>
            <a:stCxn id="1344" idx="3"/>
            <a:endCxn id="13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8" name="Google Shape;1348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92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0" name="Google Shape;1350;p92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1" name="Google Shape;1351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92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92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92"/>
          <p:cNvCxnSpPr>
            <a:stCxn id="1352" idx="3"/>
            <a:endCxn id="13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2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6" name="Google Shape;1356;p92"/>
          <p:cNvCxnSpPr>
            <a:stCxn id="1353" idx="3"/>
            <a:endCxn id="13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92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" name="Google Shape;136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93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Set up your remote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5" name="Google Shape;136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6" name="Google Shape;1366;p93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93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93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9" name="Google Shape;1369;p93"/>
          <p:cNvCxnSpPr>
            <a:stCxn id="1367" idx="3"/>
            <a:endCxn id="136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3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1" name="Google Shape;1371;p93"/>
          <p:cNvCxnSpPr>
            <a:stCxn id="1368" idx="3"/>
            <a:endCxn id="137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72" name="Google Shape;1372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3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93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93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93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7" name="Google Shape;1377;p93"/>
          <p:cNvCxnSpPr>
            <a:stCxn id="1375" idx="3"/>
            <a:endCxn id="137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93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93"/>
          <p:cNvCxnSpPr>
            <a:stCxn id="1376" idx="3"/>
            <a:endCxn id="137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93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2" name="Google Shape;1382;p93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3" name="Google Shape;1383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4" name="Google Shape;1384;p93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6" name="Google Shape;1386;p93"/>
          <p:cNvCxnSpPr>
            <a:stCxn id="1384" idx="3"/>
            <a:endCxn id="138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8" name="Google Shape;1388;p93"/>
          <p:cNvCxnSpPr>
            <a:stCxn id="1385" idx="3"/>
            <a:endCxn id="138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93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0" name="Google Shape;1390;p93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5" name="Google Shape;1395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9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94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And set up your remote upstream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8" name="Google Shape;1398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9" name="Google Shape;1399;p94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94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94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2" name="Google Shape;1402;p94"/>
          <p:cNvCxnSpPr>
            <a:stCxn id="1400" idx="3"/>
            <a:endCxn id="140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3" name="Google Shape;1403;p94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4" name="Google Shape;1404;p94"/>
          <p:cNvCxnSpPr>
            <a:stCxn id="1401" idx="3"/>
            <a:endCxn id="140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05" name="Google Shape;1405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94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7" name="Google Shape;1407;p94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94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94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0" name="Google Shape;1410;p94"/>
          <p:cNvCxnSpPr>
            <a:stCxn id="1408" idx="3"/>
            <a:endCxn id="140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1" name="Google Shape;1411;p94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2" name="Google Shape;1412;p94"/>
          <p:cNvCxnSpPr>
            <a:stCxn id="1409" idx="3"/>
            <a:endCxn id="141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3" name="Google Shape;1413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94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5" name="Google Shape;1415;p94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6" name="Google Shape;1416;p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7" name="Google Shape;1417;p94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94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9" name="Google Shape;1419;p94"/>
          <p:cNvCxnSpPr>
            <a:stCxn id="1417" idx="3"/>
            <a:endCxn id="141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94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1" name="Google Shape;1421;p94"/>
          <p:cNvCxnSpPr>
            <a:stCxn id="1418" idx="3"/>
            <a:endCxn id="142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94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94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24" name="Google Shape;1424;p94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94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1" name="Google Shape;1431;p9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2" name="Google Shape;1432;p95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Upstream allows you to update locally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3" name="Google Shape;143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95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95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95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7" name="Google Shape;1437;p95"/>
          <p:cNvCxnSpPr>
            <a:stCxn id="1435" idx="3"/>
            <a:endCxn id="1436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8" name="Google Shape;1438;p95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9" name="Google Shape;1439;p95"/>
          <p:cNvCxnSpPr>
            <a:stCxn id="1436" idx="3"/>
            <a:endCxn id="1438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0" name="Google Shape;1440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1" name="Google Shape;1441;p95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2" name="Google Shape;1442;p95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5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95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5" name="Google Shape;1445;p95"/>
          <p:cNvCxnSpPr>
            <a:stCxn id="1443" idx="3"/>
            <a:endCxn id="1444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6" name="Google Shape;1446;p95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7" name="Google Shape;1447;p95"/>
          <p:cNvCxnSpPr>
            <a:stCxn id="1444" idx="3"/>
            <a:endCxn id="1446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8" name="Google Shape;1448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9" name="Google Shape;1449;p95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0" name="Google Shape;1450;p95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1" name="Google Shape;14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95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95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95"/>
          <p:cNvCxnSpPr>
            <a:stCxn id="1452" idx="3"/>
            <a:endCxn id="1453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5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6" name="Google Shape;1456;p95"/>
          <p:cNvCxnSpPr>
            <a:stCxn id="1453" idx="3"/>
            <a:endCxn id="1455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7" name="Google Shape;1457;p95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95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59" name="Google Shape;1459;p95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5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" name="Google Shape;146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6" name="Google Shape;1466;p9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7" name="Google Shape;1467;p96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Update from upstream remote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8" name="Google Shape;1468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96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6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96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2" name="Google Shape;1472;p96"/>
          <p:cNvCxnSpPr>
            <a:stCxn id="1470" idx="3"/>
            <a:endCxn id="147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96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4" name="Google Shape;1474;p96"/>
          <p:cNvCxnSpPr>
            <a:stCxn id="1471" idx="3"/>
            <a:endCxn id="147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5" name="Google Shape;14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6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7" name="Google Shape;1477;p96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96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6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0" name="Google Shape;1480;p96"/>
          <p:cNvCxnSpPr>
            <a:stCxn id="1478" idx="3"/>
            <a:endCxn id="147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1" name="Google Shape;1481;p96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2" name="Google Shape;1482;p96"/>
          <p:cNvCxnSpPr>
            <a:stCxn id="1479" idx="3"/>
            <a:endCxn id="148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3" name="Google Shape;148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96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5" name="Google Shape;1485;p96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6" name="Google Shape;1486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96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6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9" name="Google Shape;1489;p96"/>
          <p:cNvCxnSpPr>
            <a:stCxn id="1487" idx="3"/>
            <a:endCxn id="148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96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1" name="Google Shape;1491;p96"/>
          <p:cNvCxnSpPr>
            <a:stCxn id="1488" idx="3"/>
            <a:endCxn id="149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96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3" name="Google Shape;1493;p96"/>
          <p:cNvSpPr/>
          <p:nvPr/>
        </p:nvSpPr>
        <p:spPr>
          <a:xfrm flipH="1">
            <a:off x="570300" y="3358825"/>
            <a:ext cx="2359800" cy="1429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ORIGIN</a:t>
            </a:r>
            <a:endParaRPr b="1"/>
          </a:p>
        </p:txBody>
      </p:sp>
      <p:sp>
        <p:nvSpPr>
          <p:cNvPr id="1494" name="Google Shape;1494;p96"/>
          <p:cNvSpPr/>
          <p:nvPr/>
        </p:nvSpPr>
        <p:spPr>
          <a:xfrm flipH="1" rot="-5400000">
            <a:off x="6950800" y="2813400"/>
            <a:ext cx="1330800" cy="271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96"/>
          <p:cNvSpPr txBox="1"/>
          <p:nvPr/>
        </p:nvSpPr>
        <p:spPr>
          <a:xfrm>
            <a:off x="7134125" y="4359700"/>
            <a:ext cx="12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UPSTREAM</a:t>
            </a:r>
            <a:endParaRPr b="1"/>
          </a:p>
        </p:txBody>
      </p:sp>
      <p:sp>
        <p:nvSpPr>
          <p:cNvPr id="1496" name="Google Shape;1496;p96"/>
          <p:cNvSpPr/>
          <p:nvPr/>
        </p:nvSpPr>
        <p:spPr>
          <a:xfrm>
            <a:off x="528102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7" name="Google Shape;1497;p96"/>
          <p:cNvCxnSpPr>
            <a:endCxn id="1496" idx="1"/>
          </p:cNvCxnSpPr>
          <p:nvPr/>
        </p:nvCxnSpPr>
        <p:spPr>
          <a:xfrm>
            <a:off x="506022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96"/>
          <p:cNvSpPr/>
          <p:nvPr/>
        </p:nvSpPr>
        <p:spPr>
          <a:xfrm>
            <a:off x="7992662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9" name="Google Shape;1499;p96"/>
          <p:cNvCxnSpPr>
            <a:endCxn id="1498" idx="1"/>
          </p:cNvCxnSpPr>
          <p:nvPr/>
        </p:nvCxnSpPr>
        <p:spPr>
          <a:xfrm>
            <a:off x="7771862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4" name="Google Shape;150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9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6" name="Google Shape;1506;p9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Now work on changes locally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7" name="Google Shape;1507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97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97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97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97"/>
          <p:cNvCxnSpPr>
            <a:stCxn id="1509" idx="3"/>
            <a:endCxn id="1510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2" name="Google Shape;1512;p97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3" name="Google Shape;1513;p97"/>
          <p:cNvCxnSpPr>
            <a:stCxn id="1510" idx="3"/>
            <a:endCxn id="1512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4" name="Google Shape;1514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97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6" name="Google Shape;1516;p97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97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97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9" name="Google Shape;1519;p97"/>
          <p:cNvCxnSpPr>
            <a:stCxn id="1517" idx="3"/>
            <a:endCxn id="1518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0" name="Google Shape;1520;p97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1" name="Google Shape;1521;p97"/>
          <p:cNvCxnSpPr>
            <a:stCxn id="1518" idx="3"/>
            <a:endCxn id="1520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2" name="Google Shape;1522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97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4" name="Google Shape;1524;p97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5" name="Google Shape;1525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97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97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8" name="Google Shape;1528;p97"/>
          <p:cNvCxnSpPr>
            <a:stCxn id="1526" idx="3"/>
            <a:endCxn id="1527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97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0" name="Google Shape;1530;p97"/>
          <p:cNvCxnSpPr>
            <a:stCxn id="1527" idx="3"/>
            <a:endCxn id="1529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1" name="Google Shape;1531;p97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2" name="Google Shape;1532;p97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3" name="Google Shape;1533;p97"/>
          <p:cNvCxnSpPr>
            <a:endCxn id="1532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Google Shape;153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9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0" name="Google Shape;1540;p9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Push to origin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1" name="Google Shape;15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98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98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8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5" name="Google Shape;1545;p98"/>
          <p:cNvCxnSpPr>
            <a:stCxn id="1543" idx="3"/>
            <a:endCxn id="1544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98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98"/>
          <p:cNvCxnSpPr>
            <a:stCxn id="1544" idx="3"/>
            <a:endCxn id="1546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8" name="Google Shape;154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8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0" name="Google Shape;1550;p98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98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98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3" name="Google Shape;1553;p98"/>
          <p:cNvCxnSpPr>
            <a:stCxn id="1551" idx="3"/>
            <a:endCxn id="1552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4" name="Google Shape;1554;p98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5" name="Google Shape;1555;p98"/>
          <p:cNvCxnSpPr>
            <a:stCxn id="1552" idx="3"/>
            <a:endCxn id="1554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6" name="Google Shape;155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98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8" name="Google Shape;1558;p98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9" name="Google Shape;1559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98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8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98"/>
          <p:cNvCxnSpPr>
            <a:stCxn id="1560" idx="3"/>
            <a:endCxn id="1561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98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98"/>
          <p:cNvCxnSpPr>
            <a:stCxn id="1561" idx="3"/>
            <a:endCxn id="1563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5" name="Google Shape;1565;p98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98"/>
          <p:cNvSpPr/>
          <p:nvPr/>
        </p:nvSpPr>
        <p:spPr>
          <a:xfrm flipH="1">
            <a:off x="1189500" y="3622156"/>
            <a:ext cx="1740600" cy="1166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</p:txBody>
      </p:sp>
      <p:sp>
        <p:nvSpPr>
          <p:cNvPr id="1567" name="Google Shape;1567;p98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8" name="Google Shape;1568;p98"/>
          <p:cNvCxnSpPr>
            <a:endCxn id="1567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9" name="Google Shape;1569;p98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0" name="Google Shape;1570;p98"/>
          <p:cNvCxnSpPr>
            <a:endCxn id="1569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5" name="Google Shape;157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9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7" name="Google Shape;1577;p99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Submit Pull Request on GitHub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8" name="Google Shape;1578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9" name="Google Shape;1579;p99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99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2" name="Google Shape;1582;p99"/>
          <p:cNvCxnSpPr>
            <a:stCxn id="1580" idx="3"/>
            <a:endCxn id="1581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99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4" name="Google Shape;1584;p99"/>
          <p:cNvCxnSpPr>
            <a:stCxn id="1581" idx="3"/>
            <a:endCxn id="1583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5" name="Google Shape;158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99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7" name="Google Shape;1587;p99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99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99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0" name="Google Shape;1590;p99"/>
          <p:cNvCxnSpPr>
            <a:stCxn id="1588" idx="3"/>
            <a:endCxn id="1589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1" name="Google Shape;1591;p99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2" name="Google Shape;1592;p99"/>
          <p:cNvCxnSpPr>
            <a:stCxn id="1589" idx="3"/>
            <a:endCxn id="1591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3" name="Google Shape;1593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99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99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6" name="Google Shape;1596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99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9" name="Google Shape;1599;p99"/>
          <p:cNvCxnSpPr>
            <a:stCxn id="1597" idx="3"/>
            <a:endCxn id="1598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99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1" name="Google Shape;1601;p99"/>
          <p:cNvCxnSpPr>
            <a:stCxn id="1598" idx="3"/>
            <a:endCxn id="1600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99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3" name="Google Shape;1603;p99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4" name="Google Shape;1604;p99"/>
          <p:cNvCxnSpPr>
            <a:endCxn id="1603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5" name="Google Shape;1605;p99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6" name="Google Shape;1606;p99"/>
          <p:cNvCxnSpPr>
            <a:endCxn id="1605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99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100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4" name="Google Shape;1614;p100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Owner can 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decide</a:t>
            </a: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 to merge or not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5" name="Google Shape;1615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100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00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00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9" name="Google Shape;1619;p100"/>
          <p:cNvCxnSpPr>
            <a:stCxn id="1617" idx="3"/>
            <a:endCxn id="1618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100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100"/>
          <p:cNvCxnSpPr>
            <a:stCxn id="1618" idx="3"/>
            <a:endCxn id="1620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2" name="Google Shape;16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00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4" name="Google Shape;1624;p100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0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0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7" name="Google Shape;1627;p100"/>
          <p:cNvCxnSpPr>
            <a:stCxn id="1625" idx="3"/>
            <a:endCxn id="1626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8" name="Google Shape;1628;p100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9" name="Google Shape;1629;p100"/>
          <p:cNvCxnSpPr>
            <a:stCxn id="1626" idx="3"/>
            <a:endCxn id="1628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0" name="Google Shape;1630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100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2" name="Google Shape;1632;p100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3" name="Google Shape;1633;p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00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00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100"/>
          <p:cNvCxnSpPr>
            <a:stCxn id="1634" idx="3"/>
            <a:endCxn id="1635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100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8" name="Google Shape;1638;p100"/>
          <p:cNvCxnSpPr>
            <a:stCxn id="1635" idx="3"/>
            <a:endCxn id="1637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100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0" name="Google Shape;1640;p100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1" name="Google Shape;1641;p100"/>
          <p:cNvCxnSpPr>
            <a:endCxn id="1640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2" name="Google Shape;1642;p100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3" name="Google Shape;1643;p100"/>
          <p:cNvCxnSpPr>
            <a:endCxn id="1642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4" name="Google Shape;1644;p100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45" name="Google Shape;1645;p100"/>
          <p:cNvSpPr/>
          <p:nvPr/>
        </p:nvSpPr>
        <p:spPr>
          <a:xfrm>
            <a:off x="4308750" y="1766388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0"/>
          <p:cNvSpPr/>
          <p:nvPr/>
        </p:nvSpPr>
        <p:spPr>
          <a:xfrm>
            <a:off x="4903275" y="1766388"/>
            <a:ext cx="375000" cy="375000"/>
          </a:xfrm>
          <a:prstGeom prst="noSmoking">
            <a:avLst>
              <a:gd fmla="val 1875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1" name="Google Shape;165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10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3" name="Google Shape;1653;p101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Can accept changes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4" name="Google Shape;165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101"/>
          <p:cNvSpPr/>
          <p:nvPr/>
        </p:nvSpPr>
        <p:spPr>
          <a:xfrm>
            <a:off x="5703675" y="1470425"/>
            <a:ext cx="3313500" cy="1797900"/>
          </a:xfrm>
          <a:prstGeom prst="rect">
            <a:avLst/>
          </a:prstGeom>
          <a:noFill/>
          <a:ln cap="flat" cmpd="sng" w="76200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1"/>
          <p:cNvSpPr/>
          <p:nvPr/>
        </p:nvSpPr>
        <p:spPr>
          <a:xfrm>
            <a:off x="5865150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1"/>
          <p:cNvSpPr/>
          <p:nvPr/>
        </p:nvSpPr>
        <p:spPr>
          <a:xfrm>
            <a:off x="6574294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1"/>
          <p:cNvCxnSpPr>
            <a:stCxn id="1656" idx="3"/>
            <a:endCxn id="1657" idx="1"/>
          </p:cNvCxnSpPr>
          <p:nvPr/>
        </p:nvCxnSpPr>
        <p:spPr>
          <a:xfrm>
            <a:off x="6353550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9" name="Google Shape;1659;p101"/>
          <p:cNvSpPr/>
          <p:nvPr/>
        </p:nvSpPr>
        <p:spPr>
          <a:xfrm>
            <a:off x="7283437" y="26164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0" name="Google Shape;1660;p101"/>
          <p:cNvCxnSpPr>
            <a:stCxn id="1657" idx="3"/>
            <a:endCxn id="1659" idx="1"/>
          </p:cNvCxnSpPr>
          <p:nvPr/>
        </p:nvCxnSpPr>
        <p:spPr>
          <a:xfrm>
            <a:off x="7062694" y="28039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1" name="Google Shape;166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9472" y="1563875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62" name="Google Shape;1662;p101"/>
          <p:cNvSpPr txBox="1"/>
          <p:nvPr/>
        </p:nvSpPr>
        <p:spPr>
          <a:xfrm>
            <a:off x="6020475" y="3268325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Original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3" name="Google Shape;1663;p101"/>
          <p:cNvSpPr/>
          <p:nvPr/>
        </p:nvSpPr>
        <p:spPr>
          <a:xfrm>
            <a:off x="775725" y="1434300"/>
            <a:ext cx="3313500" cy="17979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01"/>
          <p:cNvSpPr/>
          <p:nvPr/>
        </p:nvSpPr>
        <p:spPr>
          <a:xfrm>
            <a:off x="937200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01"/>
          <p:cNvSpPr/>
          <p:nvPr/>
        </p:nvSpPr>
        <p:spPr>
          <a:xfrm>
            <a:off x="1646344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6" name="Google Shape;1666;p101"/>
          <p:cNvCxnSpPr>
            <a:stCxn id="1664" idx="3"/>
            <a:endCxn id="1665" idx="1"/>
          </p:cNvCxnSpPr>
          <p:nvPr/>
        </p:nvCxnSpPr>
        <p:spPr>
          <a:xfrm>
            <a:off x="1425600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7" name="Google Shape;1667;p101"/>
          <p:cNvSpPr/>
          <p:nvPr/>
        </p:nvSpPr>
        <p:spPr>
          <a:xfrm>
            <a:off x="2355487" y="2580325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8" name="Google Shape;1668;p101"/>
          <p:cNvCxnSpPr>
            <a:stCxn id="1665" idx="3"/>
            <a:endCxn id="1667" idx="1"/>
          </p:cNvCxnSpPr>
          <p:nvPr/>
        </p:nvCxnSpPr>
        <p:spPr>
          <a:xfrm>
            <a:off x="2134744" y="2767825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69" name="Google Shape;1669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522" y="1527750"/>
            <a:ext cx="1515100" cy="852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01"/>
          <p:cNvSpPr txBox="1"/>
          <p:nvPr/>
        </p:nvSpPr>
        <p:spPr>
          <a:xfrm>
            <a:off x="1092525" y="3232200"/>
            <a:ext cx="267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Forked Repository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1" name="Google Shape;1671;p101"/>
          <p:cNvSpPr/>
          <p:nvPr/>
        </p:nvSpPr>
        <p:spPr>
          <a:xfrm>
            <a:off x="3023850" y="4022200"/>
            <a:ext cx="3087300" cy="1075200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2" name="Google Shape;1672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0776" y="4384201"/>
            <a:ext cx="776500" cy="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3" name="Google Shape;1673;p101"/>
          <p:cNvSpPr/>
          <p:nvPr/>
        </p:nvSpPr>
        <p:spPr>
          <a:xfrm>
            <a:off x="3150775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1"/>
          <p:cNvSpPr/>
          <p:nvPr/>
        </p:nvSpPr>
        <p:spPr>
          <a:xfrm>
            <a:off x="3859919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5" name="Google Shape;1675;p101"/>
          <p:cNvCxnSpPr>
            <a:stCxn id="1673" idx="3"/>
            <a:endCxn id="1674" idx="1"/>
          </p:cNvCxnSpPr>
          <p:nvPr/>
        </p:nvCxnSpPr>
        <p:spPr>
          <a:xfrm>
            <a:off x="3639175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101"/>
          <p:cNvSpPr/>
          <p:nvPr/>
        </p:nvSpPr>
        <p:spPr>
          <a:xfrm>
            <a:off x="4569062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101"/>
          <p:cNvCxnSpPr>
            <a:stCxn id="1674" idx="3"/>
            <a:endCxn id="1676" idx="1"/>
          </p:cNvCxnSpPr>
          <p:nvPr/>
        </p:nvCxnSpPr>
        <p:spPr>
          <a:xfrm>
            <a:off x="4348319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101"/>
          <p:cNvSpPr txBox="1"/>
          <p:nvPr/>
        </p:nvSpPr>
        <p:spPr>
          <a:xfrm>
            <a:off x="3927275" y="4533950"/>
            <a:ext cx="91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Local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9" name="Google Shape;1679;p101"/>
          <p:cNvSpPr/>
          <p:nvPr/>
        </p:nvSpPr>
        <p:spPr>
          <a:xfrm>
            <a:off x="5278287" y="4090750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0" name="Google Shape;1680;p101"/>
          <p:cNvCxnSpPr>
            <a:endCxn id="1679" idx="1"/>
          </p:cNvCxnSpPr>
          <p:nvPr/>
        </p:nvCxnSpPr>
        <p:spPr>
          <a:xfrm>
            <a:off x="5057487" y="4278250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1" name="Google Shape;1681;p101"/>
          <p:cNvSpPr/>
          <p:nvPr/>
        </p:nvSpPr>
        <p:spPr>
          <a:xfrm>
            <a:off x="3022462" y="259308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2" name="Google Shape;1682;p101"/>
          <p:cNvCxnSpPr>
            <a:endCxn id="1681" idx="1"/>
          </p:cNvCxnSpPr>
          <p:nvPr/>
        </p:nvCxnSpPr>
        <p:spPr>
          <a:xfrm>
            <a:off x="2801662" y="278058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3" name="Google Shape;1683;p101"/>
          <p:cNvSpPr/>
          <p:nvPr/>
        </p:nvSpPr>
        <p:spPr>
          <a:xfrm>
            <a:off x="4218925" y="2190950"/>
            <a:ext cx="1358100" cy="6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1684" name="Google Shape;1684;p101"/>
          <p:cNvSpPr/>
          <p:nvPr/>
        </p:nvSpPr>
        <p:spPr>
          <a:xfrm>
            <a:off x="4708950" y="1911263"/>
            <a:ext cx="375000" cy="375000"/>
          </a:xfrm>
          <a:prstGeom prst="donut">
            <a:avLst>
              <a:gd fmla="val 25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01"/>
          <p:cNvSpPr/>
          <p:nvPr/>
        </p:nvSpPr>
        <p:spPr>
          <a:xfrm>
            <a:off x="7992662" y="2616438"/>
            <a:ext cx="488400" cy="375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6" name="Google Shape;1686;p101"/>
          <p:cNvCxnSpPr>
            <a:endCxn id="1685" idx="1"/>
          </p:cNvCxnSpPr>
          <p:nvPr/>
        </p:nvCxnSpPr>
        <p:spPr>
          <a:xfrm>
            <a:off x="7771862" y="2803938"/>
            <a:ext cx="220800" cy="0"/>
          </a:xfrm>
          <a:prstGeom prst="straightConnector1">
            <a:avLst/>
          </a:prstGeom>
          <a:noFill/>
          <a:ln cap="flat" cmpd="sng" w="38100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19300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vh2n38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835475" y="23646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Master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21"/>
          <p:cNvCxnSpPr>
            <a:stCxn id="122" idx="2"/>
            <a:endCxn id="124" idx="0"/>
          </p:cNvCxnSpPr>
          <p:nvPr/>
        </p:nvCxnSpPr>
        <p:spPr>
          <a:xfrm>
            <a:off x="3371725" y="2715000"/>
            <a:ext cx="0" cy="40260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/>
          <p:nvPr/>
        </p:nvSpPr>
        <p:spPr>
          <a:xfrm>
            <a:off x="6873325" y="4398300"/>
            <a:ext cx="1072500" cy="350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1"/>
          <p:cNvCxnSpPr>
            <a:stCxn id="125" idx="1"/>
            <a:endCxn id="127" idx="3"/>
          </p:cNvCxnSpPr>
          <p:nvPr/>
        </p:nvCxnSpPr>
        <p:spPr>
          <a:xfrm rot="10800000">
            <a:off x="6494725" y="4573500"/>
            <a:ext cx="3786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/>
          <p:nvPr/>
        </p:nvSpPr>
        <p:spPr>
          <a:xfrm>
            <a:off x="1697900" y="31178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f6e2g4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19175" y="3117575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zf3h49k</a:t>
            </a:r>
            <a:endParaRPr/>
          </a:p>
        </p:txBody>
      </p:sp>
      <p:cxnSp>
        <p:nvCxnSpPr>
          <p:cNvPr id="129" name="Google Shape;129;p21"/>
          <p:cNvCxnSpPr>
            <a:stCxn id="121" idx="3"/>
            <a:endCxn id="128" idx="1"/>
          </p:cNvCxnSpPr>
          <p:nvPr/>
        </p:nvCxnSpPr>
        <p:spPr>
          <a:xfrm>
            <a:off x="1324400" y="3422675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3"/>
            <a:endCxn id="124" idx="1"/>
          </p:cNvCxnSpPr>
          <p:nvPr/>
        </p:nvCxnSpPr>
        <p:spPr>
          <a:xfrm>
            <a:off x="2603000" y="3422975"/>
            <a:ext cx="316200" cy="600"/>
          </a:xfrm>
          <a:prstGeom prst="bentConnector3">
            <a:avLst>
              <a:gd fmla="val 49996" name="adj1"/>
            </a:avLst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>
            <a:stCxn id="132" idx="1"/>
            <a:endCxn id="124" idx="2"/>
          </p:cNvCxnSpPr>
          <p:nvPr/>
        </p:nvCxnSpPr>
        <p:spPr>
          <a:xfrm rot="10800000">
            <a:off x="3371775" y="3727800"/>
            <a:ext cx="697200" cy="845700"/>
          </a:xfrm>
          <a:prstGeom prst="bentConnector2">
            <a:avLst/>
          </a:prstGeom>
          <a:noFill/>
          <a:ln cap="flat" cmpd="sng" w="28575">
            <a:solidFill>
              <a:srgbClr val="0519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/>
          <p:nvPr/>
        </p:nvSpPr>
        <p:spPr>
          <a:xfrm>
            <a:off x="4068975" y="4268400"/>
            <a:ext cx="905100" cy="610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d34v8fh</a:t>
            </a:r>
            <a:endParaRPr sz="1300"/>
          </a:p>
        </p:txBody>
      </p:sp>
      <p:sp>
        <p:nvSpPr>
          <p:cNvPr id="127" name="Google Shape;127;p21"/>
          <p:cNvSpPr/>
          <p:nvPr/>
        </p:nvSpPr>
        <p:spPr>
          <a:xfrm>
            <a:off x="5422200" y="4398300"/>
            <a:ext cx="1072500" cy="3504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Other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3" name="Google Shape;133;p21"/>
          <p:cNvCxnSpPr>
            <a:stCxn id="127" idx="1"/>
            <a:endCxn id="132" idx="3"/>
          </p:cNvCxnSpPr>
          <p:nvPr/>
        </p:nvCxnSpPr>
        <p:spPr>
          <a:xfrm rot="10800000">
            <a:off x="4974000" y="4573500"/>
            <a:ext cx="448200" cy="0"/>
          </a:xfrm>
          <a:prstGeom prst="straightConnector1">
            <a:avLst/>
          </a:prstGeom>
          <a:noFill/>
          <a:ln cap="flat" cmpd="sng" w="28575">
            <a:solidFill>
              <a:srgbClr val="30303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1" name="Google Shape;169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102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3" name="Google Shape;1693;p102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see an example of this!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4" name="Google Shape;169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" name="Google Shape;169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0" name="Google Shape;1700;p103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103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103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103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8" name="Google Shape;1708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104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04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is a continuous integration and continuous delivery (CI/CD) platform that allows you to automate your build, test, and deployment pipeline.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create workflows that build and test every pull request to your repository, or deploy merged pull requests to production.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1" name="Google Shape;1711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105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8" name="Google Shape;1718;p105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are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executed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upon an event, and the “runners” of jobs can be stacked on top of each other: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9" name="Google Shape;1719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351" y="2252650"/>
            <a:ext cx="6901747" cy="241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p106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7" name="Google Shape;1727;p106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If you work on large projects with many users on GitHub, you’ll often see GitHub actions in use to help maintain the codebase.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 actions themselves are YAML files with instructions for what GitHub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should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 do upon an event.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8" name="Google Shape;1728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3" name="Google Shape;1733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07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5" name="Google Shape;1735;p107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6" name="Google Shape;1736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108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4" name="Google Shape;1744;p108"/>
          <p:cNvSpPr txBox="1"/>
          <p:nvPr/>
        </p:nvSpPr>
        <p:spPr>
          <a:xfrm>
            <a:off x="272000" y="854825"/>
            <a:ext cx="845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GitHub Actions YAML File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5" name="Google Shape;174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851" y="1622825"/>
            <a:ext cx="4865868" cy="336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" name="Google Shape;1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2" name="Google Shape;1752;p109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3" name="Google Shape;1753;p109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You can see the full syntax for the YAML files in the documentation: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https://docs.github.com/en/actions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4" name="Google Shape;175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110"/>
          <p:cNvSpPr/>
          <p:nvPr/>
        </p:nvSpPr>
        <p:spPr>
          <a:xfrm>
            <a:off x="721100" y="1493275"/>
            <a:ext cx="31269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110"/>
          <p:cNvSpPr/>
          <p:nvPr/>
        </p:nvSpPr>
        <p:spPr>
          <a:xfrm>
            <a:off x="5283900" y="1620900"/>
            <a:ext cx="3101400" cy="19017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10"/>
          <p:cNvSpPr/>
          <p:nvPr/>
        </p:nvSpPr>
        <p:spPr>
          <a:xfrm>
            <a:off x="3818250" y="1865875"/>
            <a:ext cx="1433400" cy="1433400"/>
          </a:xfrm>
          <a:prstGeom prst="ellipse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110"/>
          <p:cNvSpPr txBox="1"/>
          <p:nvPr/>
        </p:nvSpPr>
        <p:spPr>
          <a:xfrm>
            <a:off x="601050" y="1312825"/>
            <a:ext cx="794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Exercise and Solution</a:t>
            </a:r>
            <a:endParaRPr b="1" sz="4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111"/>
          <p:cNvSpPr txBox="1"/>
          <p:nvPr/>
        </p:nvSpPr>
        <p:spPr>
          <a:xfrm>
            <a:off x="867775" y="103625"/>
            <a:ext cx="78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 5 - GitHub and Git in Practice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0" name="Google Shape;1770;p111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It’s your last 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celebrate, here is your challenge (for which there isn’t really a 100% solution):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Find an open source project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Fork and Clone it and then attempt to improve the documentation (or code if you’re up to it!)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Submit your pull request, and mention you are new to this in your PR!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1" name="Google Shape;1771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