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1"/>
  </p:notesMasterIdLst>
  <p:sldIdLst>
    <p:sldId id="256" r:id="rId2"/>
    <p:sldId id="258" r:id="rId3"/>
    <p:sldId id="259" r:id="rId4"/>
    <p:sldId id="279" r:id="rId5"/>
    <p:sldId id="266" r:id="rId6"/>
    <p:sldId id="267" r:id="rId7"/>
    <p:sldId id="261" r:id="rId8"/>
    <p:sldId id="276" r:id="rId9"/>
    <p:sldId id="277" r:id="rId10"/>
    <p:sldId id="270" r:id="rId11"/>
    <p:sldId id="271" r:id="rId12"/>
    <p:sldId id="272" r:id="rId13"/>
    <p:sldId id="274" r:id="rId14"/>
    <p:sldId id="275" r:id="rId15"/>
    <p:sldId id="269" r:id="rId16"/>
    <p:sldId id="268" r:id="rId17"/>
    <p:sldId id="265" r:id="rId18"/>
    <p:sldId id="278" r:id="rId19"/>
    <p:sldId id="28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09" autoAdjust="0"/>
  </p:normalViewPr>
  <p:slideViewPr>
    <p:cSldViewPr>
      <p:cViewPr>
        <p:scale>
          <a:sx n="62" d="100"/>
          <a:sy n="62" d="100"/>
        </p:scale>
        <p:origin x="-2178" y="-57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B37298-DD28-407D-BE8A-D009EA64C961}" type="datetimeFigureOut">
              <a:rPr lang="en-US" smtClean="0"/>
              <a:pPr/>
              <a:t>6/13/2013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1C4069-8709-44C6-9E06-B3D879D8F127}" type="slidenum">
              <a:rPr lang="en-US" smtClean="0"/>
              <a:pPr/>
              <a:t>‹#›</a:t>
            </a:fld>
            <a:endParaRPr lang="en-US"/>
          </a:p>
        </p:txBody>
      </p:sp>
    </p:spTree>
    <p:extLst>
      <p:ext uri="{BB962C8B-B14F-4D97-AF65-F5344CB8AC3E}">
        <p14:creationId xmlns:p14="http://schemas.microsoft.com/office/powerpoint/2010/main" xmlns="" val="1135754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1</a:t>
            </a:fld>
            <a:endParaRPr lang="en-US"/>
          </a:p>
        </p:txBody>
      </p:sp>
    </p:spTree>
    <p:extLst>
      <p:ext uri="{BB962C8B-B14F-4D97-AF65-F5344CB8AC3E}">
        <p14:creationId xmlns:p14="http://schemas.microsoft.com/office/powerpoint/2010/main" xmlns="" val="1867485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been well-established that carrying extra weight has</a:t>
            </a:r>
            <a:r>
              <a:rPr lang="en-US" baseline="0" dirty="0" smtClean="0"/>
              <a:t> a negative effect on health. Even if you haven’t been diagnosed with the conditions on this slide, you likely know that extra weight affects how you feel, or your sense of well-being.  </a:t>
            </a:r>
          </a:p>
          <a:p>
            <a:endParaRPr lang="en-US" baseline="0" dirty="0" smtClean="0"/>
          </a:p>
          <a:p>
            <a:r>
              <a:rPr lang="en-US" baseline="0" dirty="0" smtClean="0"/>
              <a:t>We often think of the increased chronic disease and cancer rate that comes with being overweight.  But carrying extra weight also increase risk of sleep apnea and osteoarthritis. </a:t>
            </a:r>
            <a:endParaRPr lang="en-US" dirty="0"/>
          </a:p>
        </p:txBody>
      </p:sp>
      <p:sp>
        <p:nvSpPr>
          <p:cNvPr id="4" name="Slide Number Placeholder 3"/>
          <p:cNvSpPr>
            <a:spLocks noGrp="1"/>
          </p:cNvSpPr>
          <p:nvPr>
            <p:ph type="sldNum" sz="quarter" idx="10"/>
          </p:nvPr>
        </p:nvSpPr>
        <p:spPr/>
        <p:txBody>
          <a:bodyPr/>
          <a:lstStyle/>
          <a:p>
            <a:fld id="{CD62AB40-3870-4C76-BDFF-744B3C36E57D}" type="slidenum">
              <a:rPr lang="en-US" smtClean="0"/>
              <a:pPr/>
              <a:t>10</a:t>
            </a:fld>
            <a:endParaRPr lang="en-US"/>
          </a:p>
        </p:txBody>
      </p:sp>
    </p:spTree>
    <p:extLst>
      <p:ext uri="{BB962C8B-B14F-4D97-AF65-F5344CB8AC3E}">
        <p14:creationId xmlns:p14="http://schemas.microsoft.com/office/powerpoint/2010/main" xmlns="" val="894227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good news! You don’t have</a:t>
            </a:r>
            <a:r>
              <a:rPr lang="en-US" baseline="0" dirty="0" smtClean="0"/>
              <a:t> to lose a ton of weight to see health benefits. </a:t>
            </a:r>
          </a:p>
          <a:p>
            <a:endParaRPr lang="en-US" baseline="0" dirty="0" smtClean="0"/>
          </a:p>
          <a:p>
            <a:r>
              <a:rPr lang="en-US" dirty="0" smtClean="0"/>
              <a:t>Studies show that a small decrease in weight can help</a:t>
            </a:r>
            <a:r>
              <a:rPr lang="en-US" baseline="0" dirty="0" smtClean="0"/>
              <a:t> reduce risk of chronic diseases like diabetes.  If you’ve already been diagnosed with diabetes, losing as little as 5% of your body weight can help you manage blood sugar levels.  </a:t>
            </a:r>
          </a:p>
          <a:p>
            <a:endParaRPr lang="en-US" baseline="0" dirty="0" smtClean="0"/>
          </a:p>
          <a:p>
            <a:r>
              <a:rPr lang="en-US" baseline="0" dirty="0" smtClean="0"/>
              <a:t>For example, a person weighing 200 pounds will see health benefits from losing as little as 10 pounds (5% of 200 pounds).  Of course, losing more weight to reach the healthy BMI range offers additional health benefits.  The main point here is that losing just a little is helpful, and a good jump-start if your goal is to lose more. </a:t>
            </a:r>
            <a:endParaRPr lang="en-US" dirty="0"/>
          </a:p>
        </p:txBody>
      </p:sp>
      <p:sp>
        <p:nvSpPr>
          <p:cNvPr id="4" name="Slide Number Placeholder 3"/>
          <p:cNvSpPr>
            <a:spLocks noGrp="1"/>
          </p:cNvSpPr>
          <p:nvPr>
            <p:ph type="sldNum" sz="quarter" idx="10"/>
          </p:nvPr>
        </p:nvSpPr>
        <p:spPr/>
        <p:txBody>
          <a:bodyPr/>
          <a:lstStyle/>
          <a:p>
            <a:fld id="{CD62AB40-3870-4C76-BDFF-744B3C36E57D}" type="slidenum">
              <a:rPr lang="en-US" smtClean="0"/>
              <a:pPr/>
              <a:t>11</a:t>
            </a:fld>
            <a:endParaRPr lang="en-US"/>
          </a:p>
        </p:txBody>
      </p:sp>
    </p:spTree>
    <p:extLst>
      <p:ext uri="{BB962C8B-B14F-4D97-AF65-F5344CB8AC3E}">
        <p14:creationId xmlns:p14="http://schemas.microsoft.com/office/powerpoint/2010/main" xmlns="" val="3561615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may have heard</a:t>
            </a:r>
            <a:r>
              <a:rPr lang="en-US" baseline="0" dirty="0" smtClean="0"/>
              <a:t> people described as having a pear-shaped body, or a body shaped like an apple.  When it comes to health, where you wear extra body fat makes a difference. </a:t>
            </a:r>
            <a:endParaRPr lang="en-US" dirty="0" smtClean="0"/>
          </a:p>
          <a:p>
            <a:endParaRPr lang="en-US" dirty="0" smtClean="0"/>
          </a:p>
          <a:p>
            <a:r>
              <a:rPr lang="en-US" dirty="0" smtClean="0"/>
              <a:t>All fat is not</a:t>
            </a:r>
            <a:r>
              <a:rPr lang="en-US" baseline="0" dirty="0" smtClean="0"/>
              <a:t> created equal. </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Risk for disease, like heart disease, increases when extra</a:t>
            </a:r>
            <a:r>
              <a:rPr lang="en-US" baseline="0" dirty="0" smtClean="0"/>
              <a:t> fat is carried around the mid-section (like an apple).  In comparison, fat carried in the hips and lower body (like a pear) is associated with lower risk. </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It’s often said that it’s what’s on the inside that counts. That is absolutely true, even with</a:t>
            </a:r>
            <a:r>
              <a:rPr lang="en-US" baseline="0" dirty="0" smtClean="0"/>
              <a:t> where you carry extra body fat</a:t>
            </a:r>
            <a:endParaRPr lang="en-US" dirty="0" smtClean="0"/>
          </a:p>
          <a:p>
            <a:endParaRPr lang="en-US" dirty="0" smtClean="0"/>
          </a:p>
          <a:p>
            <a:r>
              <a:rPr lang="en-US" dirty="0" smtClean="0"/>
              <a:t>Some</a:t>
            </a:r>
            <a:r>
              <a:rPr lang="en-US" baseline="0" dirty="0" smtClean="0"/>
              <a:t> people may be carrying hidden fat. Some fat you can see—this is called subcutaneous fat. But there is another, more dangerous type of fat—visceral fat—which is underneath the muscle, surrounding your organs. </a:t>
            </a:r>
            <a:endParaRPr lang="en-US" dirty="0" smtClean="0"/>
          </a:p>
          <a:p>
            <a:endParaRPr lang="en-US" dirty="0" smtClean="0"/>
          </a:p>
          <a:p>
            <a:r>
              <a:rPr lang="en-US" dirty="0" smtClean="0"/>
              <a:t>Carrying extra fat in the belly puts you</a:t>
            </a:r>
            <a:r>
              <a:rPr lang="en-US" baseline="0" dirty="0" smtClean="0"/>
              <a:t> at increased risk for diabetes and heart disease. But studies suggest that exercise, even if you don’t lose any weight, can help to reduce this risk by reducing inflammation (obese people have higher levels of circulating inflammatory markers, like CRP—C-reactive protein—which are produced and secreted by fat tissue. The inflammation triggers the diseases associated with metabolic disorder, like diabetes and heart disease). </a:t>
            </a:r>
          </a:p>
          <a:p>
            <a:endParaRPr lang="en-US" baseline="0" dirty="0" smtClean="0"/>
          </a:p>
          <a:p>
            <a:r>
              <a:rPr lang="en-US" baseline="0" dirty="0" smtClean="0"/>
              <a:t>You can literally look slim but be fat on the inside. Stress can be a factor affecting storage of this visceral or internal fat in the body.  </a:t>
            </a:r>
          </a:p>
          <a:p>
            <a:endParaRPr lang="en-US" baseline="0" dirty="0" smtClean="0"/>
          </a:p>
          <a:p>
            <a:r>
              <a:rPr lang="en-US" baseline="0" dirty="0" smtClean="0"/>
              <a:t>Visceral fat is harder to lose than subcutaneous fat. </a:t>
            </a:r>
          </a:p>
          <a:p>
            <a:endParaRPr lang="en-US" baseline="0" dirty="0" smtClean="0"/>
          </a:p>
          <a:p>
            <a:r>
              <a:rPr lang="en-US" baseline="0" dirty="0" smtClean="0"/>
              <a:t>Subcutaneous—on the surface; fat you can pinch</a:t>
            </a:r>
          </a:p>
          <a:p>
            <a:r>
              <a:rPr lang="en-US" baseline="0" dirty="0" smtClean="0"/>
              <a:t>Visceral—on the inside; “invisible” or “vicious”</a:t>
            </a:r>
            <a:endParaRPr lang="en-US" dirty="0"/>
          </a:p>
        </p:txBody>
      </p:sp>
      <p:sp>
        <p:nvSpPr>
          <p:cNvPr id="4" name="Slide Number Placeholder 3"/>
          <p:cNvSpPr>
            <a:spLocks noGrp="1"/>
          </p:cNvSpPr>
          <p:nvPr>
            <p:ph type="sldNum" sz="quarter" idx="10"/>
          </p:nvPr>
        </p:nvSpPr>
        <p:spPr/>
        <p:txBody>
          <a:bodyPr/>
          <a:lstStyle/>
          <a:p>
            <a:fld id="{404592BD-A84E-44A3-8DF7-E6ED0C1DA78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minimum exercise recommendation</a:t>
            </a:r>
            <a:r>
              <a:rPr lang="en-US" baseline="0" dirty="0" smtClean="0"/>
              <a:t> for adults is 150 minutes of moderate-intensity aerobic activity each week. If you exercise vigorously, 75 minutes weekly is required.  You can break the exercise requirement down into chunks as small as ten minutes. As long as the cumulative amount over the week adds up to 150 minutes, you’re in good shape (no pun intended!). </a:t>
            </a:r>
          </a:p>
          <a:p>
            <a:endParaRPr lang="en-US" baseline="0" dirty="0" smtClean="0"/>
          </a:p>
          <a:p>
            <a:r>
              <a:rPr lang="en-US" baseline="0" dirty="0" smtClean="0"/>
              <a:t>In addition to exercises that increase your heart rate (aerobic), you also should try to strength train at least twice a week, performing strengthening exercises for each major muscle group. These exercises might involve dumbbells, ankle weights, stretch tubes or resistance bands, or even your own body weight. Exercises like squats, lunges, and push-ups are examples of moves using your own body weight for resistance.  Strength training is often referred to as resistance training. </a:t>
            </a:r>
          </a:p>
          <a:p>
            <a:endParaRPr lang="en-US" baseline="0" dirty="0" smtClean="0"/>
          </a:p>
          <a:p>
            <a:r>
              <a:rPr lang="en-US" baseline="0" dirty="0" smtClean="0"/>
              <a:t>If you’re an older adult (those age 60 and older are usually said to fall in this category), balance exercises are also important.  These exercises will help to prevent falls, and the broken bones and disability that often result from falls. Examples: walking heel-to-toe and standing on one leg. </a:t>
            </a:r>
            <a:endParaRPr lang="en-US" dirty="0"/>
          </a:p>
        </p:txBody>
      </p:sp>
      <p:sp>
        <p:nvSpPr>
          <p:cNvPr id="4" name="Slide Number Placeholder 3"/>
          <p:cNvSpPr>
            <a:spLocks noGrp="1"/>
          </p:cNvSpPr>
          <p:nvPr>
            <p:ph type="sldNum" sz="quarter" idx="10"/>
          </p:nvPr>
        </p:nvSpPr>
        <p:spPr/>
        <p:txBody>
          <a:bodyPr/>
          <a:lstStyle/>
          <a:p>
            <a:fld id="{CD62AB40-3870-4C76-BDFF-744B3C36E57D}" type="slidenum">
              <a:rPr lang="en-US" smtClean="0"/>
              <a:pPr/>
              <a:t>15</a:t>
            </a:fld>
            <a:endParaRPr lang="en-US"/>
          </a:p>
        </p:txBody>
      </p:sp>
    </p:spTree>
    <p:extLst>
      <p:ext uri="{BB962C8B-B14F-4D97-AF65-F5344CB8AC3E}">
        <p14:creationId xmlns:p14="http://schemas.microsoft.com/office/powerpoint/2010/main" xmlns="" val="3800383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(Read slide)</a:t>
            </a:r>
          </a:p>
          <a:p>
            <a:endParaRPr lang="en-US" dirty="0" smtClean="0"/>
          </a:p>
          <a:p>
            <a:r>
              <a:rPr lang="en-US" dirty="0" smtClean="0"/>
              <a:t>Drinking too much increases</a:t>
            </a:r>
            <a:r>
              <a:rPr lang="en-US" baseline="0" dirty="0" smtClean="0"/>
              <a:t> your risk for certain cancers and other health problems.  However, moderate alcohol use, for most adults, has been linked to some positive health outcomes. </a:t>
            </a:r>
            <a:endParaRPr lang="en-US" dirty="0"/>
          </a:p>
        </p:txBody>
      </p:sp>
      <p:sp>
        <p:nvSpPr>
          <p:cNvPr id="4" name="Slide Number Placeholder 3"/>
          <p:cNvSpPr>
            <a:spLocks noGrp="1"/>
          </p:cNvSpPr>
          <p:nvPr>
            <p:ph type="sldNum" sz="quarter" idx="10"/>
          </p:nvPr>
        </p:nvSpPr>
        <p:spPr/>
        <p:txBody>
          <a:bodyPr/>
          <a:lstStyle/>
          <a:p>
            <a:fld id="{CD62AB40-3870-4C76-BDFF-744B3C36E57D}" type="slidenum">
              <a:rPr lang="en-US" smtClean="0"/>
              <a:pPr/>
              <a:t>16</a:t>
            </a:fld>
            <a:endParaRPr lang="en-US"/>
          </a:p>
        </p:txBody>
      </p:sp>
    </p:spTree>
    <p:extLst>
      <p:ext uri="{BB962C8B-B14F-4D97-AF65-F5344CB8AC3E}">
        <p14:creationId xmlns:p14="http://schemas.microsoft.com/office/powerpoint/2010/main" xmlns="" val="1434486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Sleep affects</a:t>
            </a:r>
            <a:r>
              <a:rPr lang="en-US" baseline="0" dirty="0" smtClean="0"/>
              <a:t> your health in a big way. There is some evidence suggesting that people eat more when they are sleep deprived, meaning that not getting enough sleep can lead to weight gain. </a:t>
            </a:r>
          </a:p>
          <a:p>
            <a:endParaRPr lang="en-US" baseline="0" dirty="0" smtClean="0"/>
          </a:p>
          <a:p>
            <a:r>
              <a:rPr lang="en-US" dirty="0" smtClean="0">
                <a:effectLst/>
              </a:rPr>
              <a:t>Most adults need 7 to 8 hours a night for the best amount of sleep, although some people may need as few as 5 hours or as many as 10 hours of sleep each day.  </a:t>
            </a:r>
          </a:p>
          <a:p>
            <a:endParaRPr lang="en-US" dirty="0" smtClean="0">
              <a:effectLst/>
            </a:endParaRPr>
          </a:p>
          <a:p>
            <a:r>
              <a:rPr lang="en-US" dirty="0" smtClean="0">
                <a:effectLst/>
              </a:rPr>
              <a:t>Sleeping too much has been linked to negative health effects, like depression and heart disease. Multiple studies have found that people who sleep nine or more hours a night have significantly higher death rates than people sleeping seven to eight hours a night. No specific reason for this correlation has been determined.</a:t>
            </a:r>
          </a:p>
          <a:p>
            <a:endParaRPr lang="en-US" baseline="0" dirty="0" smtClean="0">
              <a:effectLst/>
            </a:endParaRPr>
          </a:p>
          <a:p>
            <a:r>
              <a:rPr lang="en-US" baseline="0" dirty="0" smtClean="0">
                <a:effectLst/>
              </a:rPr>
              <a:t>Too few hours of sleep can weaken the immune system and cause memory problems and depression.  </a:t>
            </a:r>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17</a:t>
            </a:fld>
            <a:endParaRPr lang="en-US"/>
          </a:p>
        </p:txBody>
      </p:sp>
    </p:spTree>
    <p:extLst>
      <p:ext uri="{BB962C8B-B14F-4D97-AF65-F5344CB8AC3E}">
        <p14:creationId xmlns:p14="http://schemas.microsoft.com/office/powerpoint/2010/main" xmlns="" val="35156587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strong evidence that practicing a combination of these six healthy behaviors lengthens life.  One study found a 66% reduction in all-cause mortality (death from all causes) among people who practiced 4 or more of the behaviors, while another study found reduced risk with three factors. </a:t>
            </a:r>
          </a:p>
          <a:p>
            <a:endParaRPr lang="en-US" baseline="0" dirty="0" smtClean="0"/>
          </a:p>
          <a:p>
            <a:r>
              <a:rPr lang="en-US" baseline="0" dirty="0" smtClean="0"/>
              <a:t>The main point is this: the more healthy behaviors you practice, the better your health. The combined effect of these healthy behaviors is stronger than practicing one or two alone. </a:t>
            </a:r>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18</a:t>
            </a:fld>
            <a:endParaRPr lang="en-US"/>
          </a:p>
        </p:txBody>
      </p:sp>
    </p:spTree>
    <p:extLst>
      <p:ext uri="{BB962C8B-B14F-4D97-AF65-F5344CB8AC3E}">
        <p14:creationId xmlns:p14="http://schemas.microsoft.com/office/powerpoint/2010/main" xmlns="" val="955903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19</a:t>
            </a:fld>
            <a:endParaRPr lang="en-US"/>
          </a:p>
        </p:txBody>
      </p:sp>
    </p:spTree>
    <p:extLst>
      <p:ext uri="{BB962C8B-B14F-4D97-AF65-F5344CB8AC3E}">
        <p14:creationId xmlns:p14="http://schemas.microsoft.com/office/powerpoint/2010/main" xmlns="" val="2865317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2</a:t>
            </a:fld>
            <a:endParaRPr lang="en-US"/>
          </a:p>
        </p:txBody>
      </p:sp>
    </p:spTree>
    <p:extLst>
      <p:ext uri="{BB962C8B-B14F-4D97-AF65-F5344CB8AC3E}">
        <p14:creationId xmlns:p14="http://schemas.microsoft.com/office/powerpoint/2010/main" xmlns="" val="37114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se six healthy behaviors are known to positively influence health.  </a:t>
            </a:r>
          </a:p>
          <a:p>
            <a:endParaRPr lang="en-US" baseline="0" dirty="0" smtClean="0"/>
          </a:p>
          <a:p>
            <a:r>
              <a:rPr lang="en-US" baseline="0" dirty="0" smtClean="0"/>
              <a:t>Ask participants: If you had to put them in order of importance, which would you say is most important for good health? Which would you put 2</a:t>
            </a:r>
            <a:r>
              <a:rPr lang="en-US" baseline="30000" dirty="0" smtClean="0"/>
              <a:t>nd</a:t>
            </a:r>
            <a:r>
              <a:rPr lang="en-US" baseline="0" dirty="0" smtClean="0"/>
              <a:t>, 3</a:t>
            </a:r>
            <a:r>
              <a:rPr lang="en-US" baseline="30000" dirty="0" smtClean="0"/>
              <a:t>rd</a:t>
            </a:r>
            <a:r>
              <a:rPr lang="en-US" baseline="0" dirty="0" smtClean="0"/>
              <a:t>, etc.? Which would be least important? Let’s take a few minutes and choose where to rank each factor, from 1 through 6.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3</a:t>
            </a:fld>
            <a:endParaRPr lang="en-US"/>
          </a:p>
        </p:txBody>
      </p:sp>
    </p:spTree>
    <p:extLst>
      <p:ext uri="{BB962C8B-B14F-4D97-AF65-F5344CB8AC3E}">
        <p14:creationId xmlns:p14="http://schemas.microsoft.com/office/powerpoint/2010/main" xmlns="" val="955903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hear more about certain behaviors than others. We know that being at a healthy weight, eating right, and regular exercise are important. If you smoke you should quit. You might say that being at a healthy weight is most important, because it relates to a few of the other factors.  </a:t>
            </a:r>
          </a:p>
          <a:p>
            <a:endParaRPr lang="en-US" baseline="0" dirty="0" smtClean="0"/>
          </a:p>
          <a:p>
            <a:r>
              <a:rPr lang="en-US" baseline="0" dirty="0" smtClean="0"/>
              <a:t>The truth is that these factors have a cumulative effect on health.  One factor doesn’t outrank the others. Researchers looking at these factors say that what’s important is that you have a combination of these behaviors, not that you pick the most important one and focus on that. A person may be at a healthy weight, but if he or she smokes, doesn’t exercise, has a terrible diet, drinks too much and doesn’t get enough sleep, overall health will suffer. On the other hand, an overweight person practicing several of the other behaviors may experience increased wellness, despite carrying a few extra pounds. </a:t>
            </a:r>
          </a:p>
          <a:p>
            <a:endParaRPr lang="en-US" baseline="0" dirty="0" smtClean="0"/>
          </a:p>
          <a:p>
            <a:r>
              <a:rPr lang="en-US" baseline="0" dirty="0" smtClean="0"/>
              <a:t>We’ll talk today about how many of the six factors you need to experience the greatest impact on health.     </a:t>
            </a:r>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4</a:t>
            </a:fld>
            <a:endParaRPr lang="en-US"/>
          </a:p>
        </p:txBody>
      </p:sp>
    </p:spTree>
    <p:extLst>
      <p:ext uri="{BB962C8B-B14F-4D97-AF65-F5344CB8AC3E}">
        <p14:creationId xmlns:p14="http://schemas.microsoft.com/office/powerpoint/2010/main" xmlns="" val="3168767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According to the Surgeon General, quitting smoking is the single most important step a smoker can take to improve the length and quality of his or her life. As soon as you quit, your body begins to repair the damage caused by smoking.  It's best to quit early in life but even someone who quits later in life will improve their health.</a:t>
            </a:r>
            <a:r>
              <a:rPr lang="en-US" baseline="0" dirty="0" smtClean="0"/>
              <a:t> </a:t>
            </a:r>
          </a:p>
          <a:p>
            <a:endParaRPr lang="en-US" dirty="0" smtClean="0"/>
          </a:p>
          <a:p>
            <a:r>
              <a:rPr lang="en-US" dirty="0" smtClean="0"/>
              <a:t>According to a recent study, quitting smoking can show health benefits in as little as a few weeks. This study showed that college students who smoked and did not have chronic respiratory illness coughed</a:t>
            </a:r>
            <a:r>
              <a:rPr lang="en-US" baseline="0" dirty="0" smtClean="0"/>
              <a:t> less and had fewer </a:t>
            </a:r>
            <a:r>
              <a:rPr lang="en-US" dirty="0" smtClean="0"/>
              <a:t>respiratory symptoms within weeks of quitting smoking.  This means that quitting will benefit your health</a:t>
            </a:r>
            <a:r>
              <a:rPr lang="en-US" baseline="0" dirty="0" smtClean="0"/>
              <a:t> in days, not decades. </a:t>
            </a:r>
            <a:r>
              <a:rPr lang="en-US" dirty="0" smtClean="0"/>
              <a:t> </a:t>
            </a:r>
          </a:p>
          <a:p>
            <a:endParaRPr lang="en-US" dirty="0" smtClean="0"/>
          </a:p>
          <a:p>
            <a:r>
              <a:rPr lang="en-US" dirty="0" smtClean="0"/>
              <a:t>Quitting</a:t>
            </a:r>
            <a:r>
              <a:rPr lang="en-US" baseline="0" dirty="0" smtClean="0"/>
              <a:t> will also improve your finances. Cigarettes are expensive. I</a:t>
            </a:r>
            <a:r>
              <a:rPr lang="en-US" dirty="0" smtClean="0"/>
              <a:t>f a pack costs $5.00, smoking one pack per day adds up to $1,825.00 each year.</a:t>
            </a:r>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5</a:t>
            </a:fld>
            <a:endParaRPr lang="en-US"/>
          </a:p>
        </p:txBody>
      </p:sp>
    </p:spTree>
    <p:extLst>
      <p:ext uri="{BB962C8B-B14F-4D97-AF65-F5344CB8AC3E}">
        <p14:creationId xmlns:p14="http://schemas.microsoft.com/office/powerpoint/2010/main" xmlns="" val="3551309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of the most important calls a tobacco user can make is to the Arkansas Tobacco Quit line at 1-800-QUIT-NOW (1-800-784-8669). It is confidential, and it is free.</a:t>
            </a:r>
          </a:p>
          <a:p>
            <a:endParaRPr lang="en-US" dirty="0" smtClean="0"/>
          </a:p>
          <a:p>
            <a:r>
              <a:rPr lang="en-US" dirty="0" smtClean="0"/>
              <a:t>When tobacco users call, they will receive:</a:t>
            </a:r>
          </a:p>
          <a:p>
            <a:r>
              <a:rPr lang="en-US" dirty="0" smtClean="0"/>
              <a:t>Free, confidential, non-judgmental expert support from a Quit Coach® to help make a plan to quit tobacco. </a:t>
            </a:r>
          </a:p>
          <a:p>
            <a:r>
              <a:rPr lang="en-US" dirty="0" smtClean="0"/>
              <a:t>Ongoing Quit Coach® support via phone or online, tailored to the specific needs of all tobacco users, including smokeless tobacco users. Women who are pregnant are eligible for a specialized cessation program with additional benefits. </a:t>
            </a:r>
          </a:p>
          <a:p>
            <a:r>
              <a:rPr lang="en-US" dirty="0" smtClean="0"/>
              <a:t>Unlimited access to Web Coach™, an interactive, online community that offers tools to quit, social support and information about quitting. </a:t>
            </a:r>
          </a:p>
          <a:p>
            <a:r>
              <a:rPr lang="en-US" dirty="0" smtClean="0"/>
              <a:t>Customized, motivational e-mails sent throughout the quitting process. </a:t>
            </a:r>
          </a:p>
          <a:p>
            <a:r>
              <a:rPr lang="en-US" dirty="0" smtClean="0"/>
              <a:t>Help with identifying the best cessation aid, as well as dose and duration. Some aids can be mailed directly to the tobacco user’s home, including free patches and lozenges (while supplies last). </a:t>
            </a:r>
          </a:p>
          <a:p>
            <a:r>
              <a:rPr lang="en-US" dirty="0" smtClean="0"/>
              <a:t>Referral to local community resources and/or benefits offered through employers or health plans. </a:t>
            </a:r>
          </a:p>
          <a:p>
            <a:r>
              <a:rPr lang="en-US" dirty="0" smtClean="0"/>
              <a:t>Printed Quit Guides – a series of workbooks that offer guidance and support throughout the quitting process.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Arkansas Tobacco Quit line is available seven days a week, 24 hours a day. Services are available in English, Spanish and additional languages as needed, including Marshallese.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CD62AB40-3870-4C76-BDFF-744B3C36E57D}" type="slidenum">
              <a:rPr lang="en-US" smtClean="0"/>
              <a:pPr/>
              <a:t>6</a:t>
            </a:fld>
            <a:endParaRPr lang="en-US"/>
          </a:p>
        </p:txBody>
      </p:sp>
    </p:spTree>
    <p:extLst>
      <p:ext uri="{BB962C8B-B14F-4D97-AF65-F5344CB8AC3E}">
        <p14:creationId xmlns:p14="http://schemas.microsoft.com/office/powerpoint/2010/main" xmlns="" val="1037077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MyPlate</a:t>
            </a:r>
            <a:r>
              <a:rPr lang="en-US" baseline="0" dirty="0" smtClean="0"/>
              <a:t> is the eating pattern recommended for most Americans. It’s fairly new. There are three main ideas behind the MyPlate graphic.  We’ll discuss each of them now. </a:t>
            </a:r>
          </a:p>
          <a:p>
            <a:endParaRPr lang="en-US" baseline="0" dirty="0" smtClean="0"/>
          </a:p>
          <a:p>
            <a:r>
              <a:rPr lang="en-US" baseline="0" dirty="0" smtClean="0"/>
              <a:t>The first idea is balancing calories. (Read bullets) </a:t>
            </a:r>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7</a:t>
            </a:fld>
            <a:endParaRPr lang="en-US"/>
          </a:p>
        </p:txBody>
      </p:sp>
    </p:spTree>
    <p:extLst>
      <p:ext uri="{BB962C8B-B14F-4D97-AF65-F5344CB8AC3E}">
        <p14:creationId xmlns:p14="http://schemas.microsoft.com/office/powerpoint/2010/main" xmlns="" val="3976977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concept</a:t>
            </a:r>
            <a:r>
              <a:rPr lang="en-US" baseline="0" dirty="0" smtClean="0"/>
              <a:t> in MyPlate is to increase certain types foods in the diet. (Read bullets on slide, and relate them to the MyPlate graphic)</a:t>
            </a:r>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8</a:t>
            </a:fld>
            <a:endParaRPr lang="en-US"/>
          </a:p>
        </p:txBody>
      </p:sp>
    </p:spTree>
    <p:extLst>
      <p:ext uri="{BB962C8B-B14F-4D97-AF65-F5344CB8AC3E}">
        <p14:creationId xmlns:p14="http://schemas.microsoft.com/office/powerpoint/2010/main" xmlns="" val="3976977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third concept is to reduce certain types of food.  (Read</a:t>
            </a:r>
            <a:r>
              <a:rPr lang="en-US" baseline="0" dirty="0" smtClean="0"/>
              <a:t> bullets)</a:t>
            </a:r>
            <a:endParaRPr lang="en-US" dirty="0" smtClean="0"/>
          </a:p>
          <a:p>
            <a:endParaRPr lang="en-US" dirty="0" smtClean="0"/>
          </a:p>
          <a:p>
            <a:r>
              <a:rPr lang="en-US" dirty="0" smtClean="0"/>
              <a:t>Compare sodium in foods like soup, bread, and frozen meals—and choose the foods with lower numbers. </a:t>
            </a:r>
          </a:p>
          <a:p>
            <a:endParaRPr lang="en-US" dirty="0" smtClean="0"/>
          </a:p>
          <a:p>
            <a:r>
              <a:rPr lang="en-US" dirty="0" smtClean="0"/>
              <a:t>MyPlate is</a:t>
            </a:r>
            <a:r>
              <a:rPr lang="en-US" baseline="0" dirty="0" smtClean="0"/>
              <a:t> a simple symbol or picture that you can use to guide your healthy eating habits. </a:t>
            </a:r>
            <a:endParaRPr lang="en-US" dirty="0"/>
          </a:p>
        </p:txBody>
      </p:sp>
      <p:sp>
        <p:nvSpPr>
          <p:cNvPr id="4" name="Slide Number Placeholder 3"/>
          <p:cNvSpPr>
            <a:spLocks noGrp="1"/>
          </p:cNvSpPr>
          <p:nvPr>
            <p:ph type="sldNum" sz="quarter" idx="10"/>
          </p:nvPr>
        </p:nvSpPr>
        <p:spPr/>
        <p:txBody>
          <a:bodyPr/>
          <a:lstStyle/>
          <a:p>
            <a:fld id="{BB1C4069-8709-44C6-9E06-B3D879D8F127}" type="slidenum">
              <a:rPr lang="en-US" smtClean="0"/>
              <a:pPr/>
              <a:t>9</a:t>
            </a:fld>
            <a:endParaRPr lang="en-US"/>
          </a:p>
        </p:txBody>
      </p:sp>
    </p:spTree>
    <p:extLst>
      <p:ext uri="{BB962C8B-B14F-4D97-AF65-F5344CB8AC3E}">
        <p14:creationId xmlns:p14="http://schemas.microsoft.com/office/powerpoint/2010/main" xmlns="" val="3976977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835965F-FC8E-4E47-B9ED-09C1484C0DED}" type="datetimeFigureOut">
              <a:rPr lang="en-US" smtClean="0"/>
              <a:pPr/>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2995-C7CA-4497-A278-FBE86759BD4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5965F-FC8E-4E47-B9ED-09C1484C0DED}" type="datetimeFigureOut">
              <a:rPr lang="en-US" smtClean="0"/>
              <a:pPr/>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2995-C7CA-4497-A278-FBE86759BD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5965F-FC8E-4E47-B9ED-09C1484C0DED}" type="datetimeFigureOut">
              <a:rPr lang="en-US" smtClean="0"/>
              <a:pPr/>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2995-C7CA-4497-A278-FBE86759BD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5965F-FC8E-4E47-B9ED-09C1484C0DED}" type="datetimeFigureOut">
              <a:rPr lang="en-US" smtClean="0"/>
              <a:pPr/>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2995-C7CA-4497-A278-FBE86759BD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35965F-FC8E-4E47-B9ED-09C1484C0DED}" type="datetimeFigureOut">
              <a:rPr lang="en-US" smtClean="0"/>
              <a:pPr/>
              <a:t>6/13/2013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E2995-C7CA-4497-A278-FBE86759BD4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835965F-FC8E-4E47-B9ED-09C1484C0DED}" type="datetimeFigureOut">
              <a:rPr lang="en-US" smtClean="0"/>
              <a:pPr/>
              <a:t>6/13/2013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2995-C7CA-4497-A278-FBE86759BD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35965F-FC8E-4E47-B9ED-09C1484C0DED}" type="datetimeFigureOut">
              <a:rPr lang="en-US" smtClean="0"/>
              <a:pPr/>
              <a:t>6/13/2013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E2995-C7CA-4497-A278-FBE86759BD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35965F-FC8E-4E47-B9ED-09C1484C0DED}" type="datetimeFigureOut">
              <a:rPr lang="en-US" smtClean="0"/>
              <a:pPr/>
              <a:t>6/13/2013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E2995-C7CA-4497-A278-FBE86759BD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35965F-FC8E-4E47-B9ED-09C1484C0DED}" type="datetimeFigureOut">
              <a:rPr lang="en-US" smtClean="0"/>
              <a:pPr/>
              <a:t>6/13/2013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E2995-C7CA-4497-A278-FBE86759BD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35965F-FC8E-4E47-B9ED-09C1484C0DED}" type="datetimeFigureOut">
              <a:rPr lang="en-US" smtClean="0"/>
              <a:pPr/>
              <a:t>6/13/2013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E2995-C7CA-4497-A278-FBE86759BD40}"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5835965F-FC8E-4E47-B9ED-09C1484C0DED}" type="datetimeFigureOut">
              <a:rPr lang="en-US" smtClean="0"/>
              <a:pPr/>
              <a:t>6/13/2013</a:t>
            </a:fld>
            <a:endParaRPr lang="en-US"/>
          </a:p>
        </p:txBody>
      </p:sp>
      <p:sp>
        <p:nvSpPr>
          <p:cNvPr id="9" name="Slide Number Placeholder 8"/>
          <p:cNvSpPr>
            <a:spLocks noGrp="1"/>
          </p:cNvSpPr>
          <p:nvPr>
            <p:ph type="sldNum" sz="quarter" idx="11"/>
          </p:nvPr>
        </p:nvSpPr>
        <p:spPr/>
        <p:txBody>
          <a:bodyPr/>
          <a:lstStyle/>
          <a:p>
            <a:fld id="{8C5E2995-C7CA-4497-A278-FBE86759BD40}"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8C5E2995-C7CA-4497-A278-FBE86759BD40}"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5835965F-FC8E-4E47-B9ED-09C1484C0DED}" type="datetimeFigureOut">
              <a:rPr lang="en-US" smtClean="0"/>
              <a:pPr/>
              <a:t>6/13/2013</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990600"/>
            <a:ext cx="7424023" cy="1603375"/>
          </a:xfrm>
        </p:spPr>
        <p:txBody>
          <a:bodyPr/>
          <a:lstStyle/>
          <a:p>
            <a:r>
              <a:rPr lang="en-US" sz="5400" b="1" cap="none" dirty="0" smtClean="0"/>
              <a:t>Six Ways to</a:t>
            </a:r>
            <a:br>
              <a:rPr lang="en-US" sz="5400" b="1" cap="none" dirty="0" smtClean="0"/>
            </a:br>
            <a:r>
              <a:rPr lang="en-US" sz="5400" b="1" cap="none" dirty="0" smtClean="0"/>
              <a:t>Improve Your Health</a:t>
            </a:r>
            <a:endParaRPr lang="en-US" sz="5400" b="1" cap="none" dirty="0"/>
          </a:p>
        </p:txBody>
      </p:sp>
      <p:pic>
        <p:nvPicPr>
          <p:cNvPr id="4" name="Picture 3" descr="U of A Division of Agriculture Research and Extension University of Arkansas System"/>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4724400" y="4572000"/>
            <a:ext cx="3537823" cy="1978646"/>
          </a:xfrm>
          <a:prstGeom prst="rect">
            <a:avLst/>
          </a:prstGeom>
        </p:spPr>
      </p:pic>
    </p:spTree>
    <p:extLst>
      <p:ext uri="{BB962C8B-B14F-4D97-AF65-F5344CB8AC3E}">
        <p14:creationId xmlns:p14="http://schemas.microsoft.com/office/powerpoint/2010/main" xmlns="" val="3606979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icture showing someone stepping onto a scale."/>
          <p:cNvPicPr>
            <a:picLocks noChangeAspect="1" noChangeArrowheads="1"/>
          </p:cNvPicPr>
          <p:nvPr/>
        </p:nvPicPr>
        <p:blipFill>
          <a:blip r:embed="rId3" cstate="email">
            <a:duotone>
              <a:schemeClr val="bg2">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3276600" y="3429000"/>
            <a:ext cx="4998049" cy="3311207"/>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b="1" dirty="0" smtClean="0"/>
              <a:t>Reach and Maintain a Healthy Weight</a:t>
            </a:r>
            <a:endParaRPr lang="en-US" b="1" dirty="0"/>
          </a:p>
        </p:txBody>
      </p:sp>
      <p:sp>
        <p:nvSpPr>
          <p:cNvPr id="3" name="Content Placeholder 2"/>
          <p:cNvSpPr>
            <a:spLocks noGrp="1"/>
          </p:cNvSpPr>
          <p:nvPr>
            <p:ph idx="1"/>
          </p:nvPr>
        </p:nvSpPr>
        <p:spPr/>
        <p:txBody>
          <a:bodyPr/>
          <a:lstStyle/>
          <a:p>
            <a:r>
              <a:rPr lang="en-US" sz="2400" dirty="0" smtClean="0"/>
              <a:t>Extra weight increases risk of:</a:t>
            </a:r>
          </a:p>
          <a:p>
            <a:pPr lvl="1"/>
            <a:r>
              <a:rPr lang="en-US" sz="2400" dirty="0" smtClean="0"/>
              <a:t>Type 2 diabetes</a:t>
            </a:r>
          </a:p>
          <a:p>
            <a:pPr lvl="1"/>
            <a:r>
              <a:rPr lang="en-US" sz="2400" dirty="0" smtClean="0"/>
              <a:t>Hypertension</a:t>
            </a:r>
          </a:p>
          <a:p>
            <a:pPr lvl="1"/>
            <a:r>
              <a:rPr lang="en-US" sz="2400" dirty="0" smtClean="0"/>
              <a:t>Heart disease and stroke</a:t>
            </a:r>
          </a:p>
          <a:p>
            <a:pPr lvl="1"/>
            <a:r>
              <a:rPr lang="en-US" sz="2400" dirty="0" smtClean="0"/>
              <a:t>Some types of cancer</a:t>
            </a:r>
          </a:p>
          <a:p>
            <a:pPr lvl="1"/>
            <a:r>
              <a:rPr lang="en-US" sz="2400" dirty="0" smtClean="0"/>
              <a:t>Sleep apnea</a:t>
            </a:r>
          </a:p>
          <a:p>
            <a:pPr lvl="1"/>
            <a:r>
              <a:rPr lang="en-US" sz="2400" dirty="0" smtClean="0"/>
              <a:t>Osteoarthritis </a:t>
            </a:r>
          </a:p>
          <a:p>
            <a:pPr marL="0" indent="0">
              <a:buNone/>
            </a:pPr>
            <a:endParaRPr lang="en-US" dirty="0"/>
          </a:p>
        </p:txBody>
      </p:sp>
    </p:spTree>
    <p:extLst>
      <p:ext uri="{BB962C8B-B14F-4D97-AF65-F5344CB8AC3E}">
        <p14:creationId xmlns:p14="http://schemas.microsoft.com/office/powerpoint/2010/main" xmlns="" val="242903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Healthy Weight</a:t>
            </a:r>
            <a:endParaRPr lang="en-US" b="1" dirty="0"/>
          </a:p>
        </p:txBody>
      </p:sp>
      <p:sp>
        <p:nvSpPr>
          <p:cNvPr id="3" name="Content Placeholder 2"/>
          <p:cNvSpPr>
            <a:spLocks noGrp="1"/>
          </p:cNvSpPr>
          <p:nvPr>
            <p:ph idx="1"/>
          </p:nvPr>
        </p:nvSpPr>
        <p:spPr/>
        <p:txBody>
          <a:bodyPr>
            <a:normAutofit/>
          </a:bodyPr>
          <a:lstStyle/>
          <a:p>
            <a:r>
              <a:rPr lang="en-US" sz="2400" dirty="0" smtClean="0"/>
              <a:t>Small weight loss matters a lot</a:t>
            </a:r>
          </a:p>
          <a:p>
            <a:pPr lvl="1"/>
            <a:r>
              <a:rPr lang="en-US" sz="2400" dirty="0" smtClean="0"/>
              <a:t>5-15% of body weight can improve health </a:t>
            </a:r>
          </a:p>
        </p:txBody>
      </p:sp>
      <p:pic>
        <p:nvPicPr>
          <p:cNvPr id="10242" name="Picture 2" descr="Picture of a scale with a tape measure wrapped around it. The scale is showing help in the weight window."/>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828800" y="2819400"/>
            <a:ext cx="5257800" cy="348870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2413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of a pear and an apple."/>
          <p:cNvPicPr>
            <a:picLocks noChangeAspect="1" noChangeArrowheads="1"/>
          </p:cNvPicPr>
          <p:nvPr/>
        </p:nvPicPr>
        <p:blipFill>
          <a:blip r:embed="rId3" cstate="email"/>
          <a:srcRect/>
          <a:stretch>
            <a:fillRect/>
          </a:stretch>
        </p:blipFill>
        <p:spPr bwMode="auto">
          <a:xfrm>
            <a:off x="518160" y="1676400"/>
            <a:ext cx="7218945" cy="4800600"/>
          </a:xfrm>
          <a:prstGeom prst="rect">
            <a:avLst/>
          </a:prstGeom>
          <a:noFill/>
        </p:spPr>
      </p:pic>
      <p:sp>
        <p:nvSpPr>
          <p:cNvPr id="6" name="Title 1"/>
          <p:cNvSpPr>
            <a:spLocks noGrp="1"/>
          </p:cNvSpPr>
          <p:nvPr>
            <p:ph type="title"/>
          </p:nvPr>
        </p:nvSpPr>
        <p:spPr/>
        <p:txBody>
          <a:bodyPr>
            <a:normAutofit fontScale="90000"/>
          </a:bodyPr>
          <a:lstStyle/>
          <a:p>
            <a:r>
              <a:rPr lang="en-US" b="1" dirty="0" smtClean="0"/>
              <a:t>Where you wear your weight matters</a:t>
            </a:r>
            <a:endParaRPr lang="en-US" b="1" dirty="0"/>
          </a:p>
        </p:txBody>
      </p:sp>
    </p:spTree>
    <p:extLst>
      <p:ext uri="{BB962C8B-B14F-4D97-AF65-F5344CB8AC3E}">
        <p14:creationId xmlns:p14="http://schemas.microsoft.com/office/powerpoint/2010/main" xmlns="" val="4112255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rawing showing a body shape of apple and a body shape of pear."/>
          <p:cNvPicPr>
            <a:picLocks noChangeAspect="1" noChangeArrowheads="1"/>
          </p:cNvPicPr>
          <p:nvPr/>
        </p:nvPicPr>
        <p:blipFill>
          <a:blip r:embed="rId3" cstate="email"/>
          <a:srcRect/>
          <a:stretch>
            <a:fillRect/>
          </a:stretch>
        </p:blipFill>
        <p:spPr bwMode="auto">
          <a:xfrm>
            <a:off x="533400" y="1447800"/>
            <a:ext cx="7861906" cy="4611581"/>
          </a:xfrm>
          <a:prstGeom prst="rect">
            <a:avLst/>
          </a:prstGeom>
          <a:noFill/>
        </p:spPr>
      </p:pic>
      <p:sp>
        <p:nvSpPr>
          <p:cNvPr id="6" name="Title 1"/>
          <p:cNvSpPr>
            <a:spLocks noGrp="1"/>
          </p:cNvSpPr>
          <p:nvPr>
            <p:ph type="title"/>
          </p:nvPr>
        </p:nvSpPr>
        <p:spPr/>
        <p:txBody>
          <a:bodyPr/>
          <a:lstStyle/>
          <a:p>
            <a:r>
              <a:rPr lang="en-US" b="1" dirty="0" smtClean="0"/>
              <a:t>Apples and Pears</a:t>
            </a:r>
            <a:endParaRPr lang="en-US" b="1" dirty="0"/>
          </a:p>
        </p:txBody>
      </p:sp>
    </p:spTree>
    <p:extLst>
      <p:ext uri="{BB962C8B-B14F-4D97-AF65-F5344CB8AC3E}">
        <p14:creationId xmlns:p14="http://schemas.microsoft.com/office/powerpoint/2010/main" xmlns="" val="437342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2" descr="Diagram showing a skeleton and parts of the body with cisceral and subcutaneous fat."/>
          <p:cNvPicPr>
            <a:picLocks noChangeAspect="1" noChangeArrowheads="1"/>
          </p:cNvPicPr>
          <p:nvPr/>
        </p:nvPicPr>
        <p:blipFill>
          <a:blip r:embed="rId3" cstate="email"/>
          <a:srcRect/>
          <a:stretch>
            <a:fillRect/>
          </a:stretch>
        </p:blipFill>
        <p:spPr bwMode="auto">
          <a:xfrm>
            <a:off x="0" y="0"/>
            <a:ext cx="4370388" cy="6858000"/>
          </a:xfrm>
          <a:prstGeom prst="rect">
            <a:avLst/>
          </a:prstGeom>
          <a:noFill/>
        </p:spPr>
      </p:pic>
      <p:sp>
        <p:nvSpPr>
          <p:cNvPr id="7" name="Title 1"/>
          <p:cNvSpPr>
            <a:spLocks noGrp="1"/>
          </p:cNvSpPr>
          <p:nvPr>
            <p:ph type="title"/>
          </p:nvPr>
        </p:nvSpPr>
        <p:spPr>
          <a:xfrm>
            <a:off x="3048000" y="533400"/>
            <a:ext cx="5638800" cy="990600"/>
          </a:xfrm>
        </p:spPr>
        <p:txBody>
          <a:bodyPr>
            <a:normAutofit/>
          </a:bodyPr>
          <a:lstStyle/>
          <a:p>
            <a:r>
              <a:rPr lang="en-US" b="1" dirty="0" smtClean="0"/>
              <a:t>Fat on the inside</a:t>
            </a:r>
            <a:endParaRPr lang="en-US" b="1" dirty="0"/>
          </a:p>
        </p:txBody>
      </p:sp>
      <p:sp>
        <p:nvSpPr>
          <p:cNvPr id="6" name="Content Placeholder 5"/>
          <p:cNvSpPr>
            <a:spLocks noGrp="1"/>
          </p:cNvSpPr>
          <p:nvPr>
            <p:ph idx="1"/>
          </p:nvPr>
        </p:nvSpPr>
        <p:spPr>
          <a:xfrm>
            <a:off x="4495800" y="2514600"/>
            <a:ext cx="4191000" cy="3611563"/>
          </a:xfrm>
        </p:spPr>
        <p:txBody>
          <a:bodyPr>
            <a:normAutofit/>
          </a:bodyPr>
          <a:lstStyle/>
          <a:p>
            <a:pPr>
              <a:buClr>
                <a:schemeClr val="accent2">
                  <a:lumMod val="75000"/>
                </a:schemeClr>
              </a:buClr>
              <a:buSzPct val="80000"/>
            </a:pPr>
            <a:r>
              <a:rPr lang="en-US" sz="2800" dirty="0" smtClean="0"/>
              <a:t>Surface (subcutaneous) fat</a:t>
            </a:r>
          </a:p>
          <a:p>
            <a:pPr>
              <a:buClr>
                <a:schemeClr val="accent2">
                  <a:lumMod val="75000"/>
                </a:schemeClr>
              </a:buClr>
              <a:buSzPct val="80000"/>
            </a:pPr>
            <a:r>
              <a:rPr lang="en-US" sz="2800" dirty="0" smtClean="0"/>
              <a:t>Visceral fat </a:t>
            </a:r>
            <a:endParaRPr lang="en-US" sz="2800" dirty="0"/>
          </a:p>
        </p:txBody>
      </p:sp>
    </p:spTree>
    <p:extLst>
      <p:ext uri="{BB962C8B-B14F-4D97-AF65-F5344CB8AC3E}">
        <p14:creationId xmlns:p14="http://schemas.microsoft.com/office/powerpoint/2010/main" xmlns="" val="27555987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icture of a woman on an exercise mat with an exercise ball."/>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52400" y="2436903"/>
            <a:ext cx="6469063" cy="43084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b="1" dirty="0" smtClean="0"/>
              <a:t>Exercise</a:t>
            </a:r>
            <a:endParaRPr lang="en-US" b="1" dirty="0"/>
          </a:p>
        </p:txBody>
      </p:sp>
      <p:sp>
        <p:nvSpPr>
          <p:cNvPr id="3" name="Content Placeholder 2"/>
          <p:cNvSpPr>
            <a:spLocks noGrp="1"/>
          </p:cNvSpPr>
          <p:nvPr>
            <p:ph idx="1"/>
          </p:nvPr>
        </p:nvSpPr>
        <p:spPr>
          <a:xfrm>
            <a:off x="4070158" y="1828800"/>
            <a:ext cx="4191000" cy="4114800"/>
          </a:xfrm>
        </p:spPr>
        <p:txBody>
          <a:bodyPr>
            <a:normAutofit/>
          </a:bodyPr>
          <a:lstStyle/>
          <a:p>
            <a:pPr>
              <a:spcAft>
                <a:spcPts val="600"/>
              </a:spcAft>
            </a:pPr>
            <a:r>
              <a:rPr lang="en-US" sz="2400" dirty="0" smtClean="0"/>
              <a:t>150 minutes a week of moderate-intensity aerobic activity</a:t>
            </a:r>
          </a:p>
          <a:p>
            <a:pPr>
              <a:spcAft>
                <a:spcPts val="600"/>
              </a:spcAft>
            </a:pPr>
            <a:r>
              <a:rPr lang="en-US" sz="2400" dirty="0" smtClean="0"/>
              <a:t>Strength training at least 2x per week</a:t>
            </a:r>
          </a:p>
          <a:p>
            <a:pPr>
              <a:spcAft>
                <a:spcPts val="600"/>
              </a:spcAft>
            </a:pPr>
            <a:r>
              <a:rPr lang="en-US" sz="2400" dirty="0" smtClean="0"/>
              <a:t>Balance exercises for senior adults </a:t>
            </a:r>
            <a:endParaRPr lang="en-US" sz="2400" dirty="0"/>
          </a:p>
        </p:txBody>
      </p:sp>
    </p:spTree>
    <p:extLst>
      <p:ext uri="{BB962C8B-B14F-4D97-AF65-F5344CB8AC3E}">
        <p14:creationId xmlns:p14="http://schemas.microsoft.com/office/powerpoint/2010/main" xmlns="" val="381684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icture of a glass of wine"/>
          <p:cNvPicPr>
            <a:picLocks noChangeAspect="1" noChangeArrowheads="1"/>
          </p:cNvPicPr>
          <p:nvPr/>
        </p:nvPicPr>
        <p:blipFill rotWithShape="1">
          <a:blip r:embed="rId3" cstate="email">
            <a:extLst>
              <a:ext uri="{28A0092B-C50C-407E-A947-70E740481C1C}">
                <a14:useLocalDpi xmlns:a14="http://schemas.microsoft.com/office/drawing/2010/main" xmlns="" val="0"/>
              </a:ext>
            </a:extLst>
          </a:blip>
          <a:srcRect/>
          <a:stretch/>
        </p:blipFill>
        <p:spPr bwMode="auto">
          <a:xfrm>
            <a:off x="152400" y="1534160"/>
            <a:ext cx="1960880" cy="4876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b="1" dirty="0" smtClean="0"/>
              <a:t>Don’t drink too much</a:t>
            </a:r>
            <a:endParaRPr lang="en-US" b="1" dirty="0"/>
          </a:p>
        </p:txBody>
      </p:sp>
      <p:sp>
        <p:nvSpPr>
          <p:cNvPr id="3" name="Content Placeholder 2"/>
          <p:cNvSpPr>
            <a:spLocks noGrp="1"/>
          </p:cNvSpPr>
          <p:nvPr>
            <p:ph idx="1"/>
          </p:nvPr>
        </p:nvSpPr>
        <p:spPr>
          <a:xfrm>
            <a:off x="1981200" y="1534160"/>
            <a:ext cx="6477000" cy="5257800"/>
          </a:xfrm>
        </p:spPr>
        <p:txBody>
          <a:bodyPr>
            <a:noAutofit/>
          </a:bodyPr>
          <a:lstStyle/>
          <a:p>
            <a:r>
              <a:rPr lang="en-US" sz="2400" dirty="0" smtClean="0"/>
              <a:t>Why?</a:t>
            </a:r>
          </a:p>
          <a:p>
            <a:pPr lvl="1"/>
            <a:r>
              <a:rPr lang="en-US" sz="2400" dirty="0" smtClean="0"/>
              <a:t>Increased risk for certain cancers</a:t>
            </a:r>
          </a:p>
          <a:p>
            <a:pPr lvl="2"/>
            <a:r>
              <a:rPr lang="en-US" sz="2400" dirty="0" smtClean="0"/>
              <a:t>Liver, esophagus, throat, larynx</a:t>
            </a:r>
          </a:p>
          <a:p>
            <a:pPr lvl="1"/>
            <a:r>
              <a:rPr lang="en-US" sz="2400" dirty="0" smtClean="0"/>
              <a:t>Cirrhosis </a:t>
            </a:r>
          </a:p>
          <a:p>
            <a:pPr lvl="1"/>
            <a:r>
              <a:rPr lang="en-US" sz="2400" dirty="0" smtClean="0"/>
              <a:t>Immune system problems</a:t>
            </a:r>
          </a:p>
          <a:p>
            <a:pPr lvl="1"/>
            <a:r>
              <a:rPr lang="en-US" sz="2400" dirty="0" smtClean="0"/>
              <a:t>Brain damage</a:t>
            </a:r>
          </a:p>
          <a:p>
            <a:r>
              <a:rPr lang="en-US" sz="2400" dirty="0" smtClean="0"/>
              <a:t>Moderate use isn’t harmful for most adults</a:t>
            </a:r>
          </a:p>
          <a:p>
            <a:pPr lvl="1"/>
            <a:r>
              <a:rPr lang="en-US" sz="2400" dirty="0" smtClean="0"/>
              <a:t>Up to 2 drinks per day for men</a:t>
            </a:r>
          </a:p>
          <a:p>
            <a:pPr lvl="1"/>
            <a:r>
              <a:rPr lang="en-US" sz="2400" dirty="0" smtClean="0"/>
              <a:t>One drink per day for women</a:t>
            </a:r>
          </a:p>
          <a:p>
            <a:pPr lvl="2"/>
            <a:r>
              <a:rPr lang="en-US" sz="2400" dirty="0" smtClean="0"/>
              <a:t>Standard drink: 12-oz beer or wine cooler, 5-oz wine, 1.5-oz of liquor </a:t>
            </a:r>
            <a:endParaRPr lang="en-US" sz="2400" dirty="0"/>
          </a:p>
        </p:txBody>
      </p:sp>
    </p:spTree>
    <p:extLst>
      <p:ext uri="{BB962C8B-B14F-4D97-AF65-F5344CB8AC3E}">
        <p14:creationId xmlns:p14="http://schemas.microsoft.com/office/powerpoint/2010/main" xmlns="" val="12980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Sleep</a:t>
            </a:r>
            <a:endParaRPr lang="en-US" dirty="0"/>
          </a:p>
        </p:txBody>
      </p:sp>
      <p:sp>
        <p:nvSpPr>
          <p:cNvPr id="3" name="Content Placeholder 2"/>
          <p:cNvSpPr>
            <a:spLocks noGrp="1"/>
          </p:cNvSpPr>
          <p:nvPr>
            <p:ph idx="1"/>
          </p:nvPr>
        </p:nvSpPr>
        <p:spPr>
          <a:xfrm>
            <a:off x="457200" y="1600200"/>
            <a:ext cx="3886200" cy="4876800"/>
          </a:xfrm>
        </p:spPr>
        <p:txBody>
          <a:bodyPr/>
          <a:lstStyle/>
          <a:p>
            <a:r>
              <a:rPr lang="en-US" sz="2400" dirty="0" smtClean="0"/>
              <a:t>7 to 8 hours a night for most adults</a:t>
            </a:r>
          </a:p>
          <a:p>
            <a:endParaRPr lang="en-US" sz="2400" dirty="0" smtClean="0"/>
          </a:p>
          <a:p>
            <a:r>
              <a:rPr lang="en-US" sz="2400" dirty="0" smtClean="0"/>
              <a:t>Negative health effects for:</a:t>
            </a:r>
          </a:p>
          <a:p>
            <a:pPr lvl="1"/>
            <a:r>
              <a:rPr lang="en-US" sz="2400" dirty="0" smtClean="0"/>
              <a:t>Oversleeping</a:t>
            </a:r>
          </a:p>
          <a:p>
            <a:pPr lvl="1"/>
            <a:r>
              <a:rPr lang="en-US" sz="2400" dirty="0" smtClean="0"/>
              <a:t>Too little sleep</a:t>
            </a:r>
          </a:p>
          <a:p>
            <a:pPr marL="0" indent="0">
              <a:buNone/>
            </a:pPr>
            <a:endParaRPr lang="en-US" dirty="0"/>
          </a:p>
        </p:txBody>
      </p:sp>
      <p:pic>
        <p:nvPicPr>
          <p:cNvPr id="2050" name="Picture 2" descr="Picture of a bed"/>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671417" y="0"/>
            <a:ext cx="4472584" cy="68410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969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cture of a family sitting at a table with healthy foods."/>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3429000" y="1701800"/>
            <a:ext cx="4800600" cy="3200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Healthy Behaviors</a:t>
            </a:r>
          </a:p>
        </p:txBody>
      </p:sp>
      <p:sp>
        <p:nvSpPr>
          <p:cNvPr id="3" name="Content Placeholder 2"/>
          <p:cNvSpPr>
            <a:spLocks noGrp="1"/>
          </p:cNvSpPr>
          <p:nvPr>
            <p:ph idx="1"/>
          </p:nvPr>
        </p:nvSpPr>
        <p:spPr>
          <a:xfrm>
            <a:off x="457201" y="1828800"/>
            <a:ext cx="2971800" cy="4648200"/>
          </a:xfrm>
        </p:spPr>
        <p:txBody>
          <a:bodyPr/>
          <a:lstStyle/>
          <a:p>
            <a:r>
              <a:rPr lang="en-US" sz="2400" dirty="0" smtClean="0"/>
              <a:t>Don’t smoke</a:t>
            </a:r>
          </a:p>
          <a:p>
            <a:r>
              <a:rPr lang="en-US" sz="2400" dirty="0" smtClean="0"/>
              <a:t>Eat a healthy diet</a:t>
            </a:r>
          </a:p>
          <a:p>
            <a:r>
              <a:rPr lang="en-US" sz="2400" dirty="0" smtClean="0"/>
              <a:t>Maintain a healthy weight</a:t>
            </a:r>
          </a:p>
          <a:p>
            <a:r>
              <a:rPr lang="en-US" sz="2400" dirty="0" smtClean="0"/>
              <a:t>Exercise regularly </a:t>
            </a:r>
          </a:p>
          <a:p>
            <a:r>
              <a:rPr lang="en-US" sz="2400" dirty="0" smtClean="0"/>
              <a:t>Drink alcohol in moderation</a:t>
            </a:r>
          </a:p>
          <a:p>
            <a:r>
              <a:rPr lang="en-US" sz="2400" dirty="0" smtClean="0"/>
              <a:t>Get adequate sleep</a:t>
            </a:r>
          </a:p>
          <a:p>
            <a:endParaRPr lang="en-US" dirty="0"/>
          </a:p>
        </p:txBody>
      </p:sp>
    </p:spTree>
    <p:extLst>
      <p:ext uri="{BB962C8B-B14F-4D97-AF65-F5344CB8AC3E}">
        <p14:creationId xmlns:p14="http://schemas.microsoft.com/office/powerpoint/2010/main" xmlns="" val="1939147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0"/>
            <a:ext cx="6629400" cy="1981200"/>
          </a:xfrm>
          <a:solidFill>
            <a:srgbClr val="FFC000">
              <a:alpha val="33000"/>
            </a:srgbClr>
          </a:solidFill>
          <a:effectLst>
            <a:glow rad="101600">
              <a:srgbClr val="FFC000">
                <a:alpha val="40000"/>
              </a:srgbClr>
            </a:glow>
          </a:effectLst>
        </p:spPr>
        <p:txBody>
          <a:bodyPr anchor="ctr">
            <a:noAutofit/>
          </a:bodyPr>
          <a:lstStyle/>
          <a:p>
            <a:pPr marL="0" indent="0" algn="ctr">
              <a:buNone/>
            </a:pPr>
            <a:r>
              <a:rPr lang="en-US" sz="4000" b="1" dirty="0" smtClean="0"/>
              <a:t>Which of the 6 will you make a priority for improving health? </a:t>
            </a:r>
            <a:endParaRPr lang="en-US" sz="4000" b="1" dirty="0"/>
          </a:p>
        </p:txBody>
      </p:sp>
      <p:pic>
        <p:nvPicPr>
          <p:cNvPr id="4" name="Picture 3" descr="U of A Division of Agriculture Research and Extension University of Arkansas System"/>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2362200" y="4495800"/>
            <a:ext cx="3133652" cy="1752600"/>
          </a:xfrm>
          <a:prstGeom prst="rect">
            <a:avLst/>
          </a:prstGeom>
        </p:spPr>
      </p:pic>
    </p:spTree>
    <p:extLst>
      <p:ext uri="{BB962C8B-B14F-4D97-AF65-F5344CB8AC3E}">
        <p14:creationId xmlns:p14="http://schemas.microsoft.com/office/powerpoint/2010/main" xmlns="" val="68360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randombar(horizontal)">
                                      <p:cBhvr>
                                        <p:cTn id="7" dur="5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371600"/>
            <a:ext cx="6965245" cy="3276600"/>
          </a:xfrm>
        </p:spPr>
        <p:txBody>
          <a:bodyPr>
            <a:normAutofit/>
          </a:bodyPr>
          <a:lstStyle/>
          <a:p>
            <a:pPr algn="r"/>
            <a:r>
              <a:rPr lang="en-US" dirty="0" smtClean="0"/>
              <a:t>“Health is not simply the absence of sickness.”</a:t>
            </a:r>
            <a:br>
              <a:rPr lang="en-US" dirty="0" smtClean="0"/>
            </a:br>
            <a:r>
              <a:rPr lang="en-US" dirty="0" smtClean="0"/>
              <a:t/>
            </a:r>
            <a:br>
              <a:rPr lang="en-US" dirty="0" smtClean="0"/>
            </a:br>
            <a:r>
              <a:rPr lang="en-US" sz="3200" dirty="0" smtClean="0"/>
              <a:t>~ Hannah Green</a:t>
            </a:r>
            <a:endParaRPr lang="en-US" sz="3200" dirty="0"/>
          </a:p>
        </p:txBody>
      </p:sp>
    </p:spTree>
    <p:extLst>
      <p:ext uri="{BB962C8B-B14F-4D97-AF65-F5344CB8AC3E}">
        <p14:creationId xmlns:p14="http://schemas.microsoft.com/office/powerpoint/2010/main" xmlns="" val="1223065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29200" y="0"/>
            <a:ext cx="4114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p>
            <a:r>
              <a:rPr lang="en-US" dirty="0"/>
              <a:t>Healthy Behaviors</a:t>
            </a:r>
          </a:p>
        </p:txBody>
      </p:sp>
      <p:sp>
        <p:nvSpPr>
          <p:cNvPr id="3" name="Content Placeholder 2"/>
          <p:cNvSpPr>
            <a:spLocks noGrp="1"/>
          </p:cNvSpPr>
          <p:nvPr>
            <p:ph idx="1"/>
          </p:nvPr>
        </p:nvSpPr>
        <p:spPr/>
        <p:txBody>
          <a:bodyPr/>
          <a:lstStyle/>
          <a:p>
            <a:r>
              <a:rPr lang="en-US" sz="2800" dirty="0" smtClean="0"/>
              <a:t>Don’t smoke</a:t>
            </a:r>
          </a:p>
          <a:p>
            <a:r>
              <a:rPr lang="en-US" sz="2800" dirty="0" smtClean="0"/>
              <a:t>Eat a healthy diet</a:t>
            </a:r>
          </a:p>
          <a:p>
            <a:r>
              <a:rPr lang="en-US" sz="2800" dirty="0" smtClean="0"/>
              <a:t>Maintain a healthy weight</a:t>
            </a:r>
          </a:p>
          <a:p>
            <a:r>
              <a:rPr lang="en-US" sz="2800" dirty="0" smtClean="0"/>
              <a:t>Exercise regularly </a:t>
            </a:r>
          </a:p>
          <a:p>
            <a:r>
              <a:rPr lang="en-US" sz="2800" dirty="0" smtClean="0"/>
              <a:t>Drink alcohol in moderation</a:t>
            </a:r>
          </a:p>
          <a:p>
            <a:r>
              <a:rPr lang="en-US" sz="2800" dirty="0" smtClean="0"/>
              <a:t>Get adequate sleep</a:t>
            </a:r>
          </a:p>
          <a:p>
            <a:endParaRPr lang="en-US" dirty="0"/>
          </a:p>
        </p:txBody>
      </p:sp>
      <p:pic>
        <p:nvPicPr>
          <p:cNvPr id="2050" name="Picture 2" descr="Picture of a group of people smiling and giveing thumbs up."/>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960231" y="1301249"/>
            <a:ext cx="4183768" cy="410895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78942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Which healthy behaviors are most important? </a:t>
            </a:r>
            <a:endParaRPr lang="en-US" dirty="0"/>
          </a:p>
        </p:txBody>
      </p:sp>
      <p:sp>
        <p:nvSpPr>
          <p:cNvPr id="4" name="TextBox 3"/>
          <p:cNvSpPr txBox="1"/>
          <p:nvPr/>
        </p:nvSpPr>
        <p:spPr>
          <a:xfrm>
            <a:off x="609600" y="1981200"/>
            <a:ext cx="3505200" cy="646331"/>
          </a:xfrm>
          <a:prstGeom prst="rect">
            <a:avLst/>
          </a:prstGeom>
          <a:gradFill flip="none" rotWithShape="1">
            <a:gsLst>
              <a:gs pos="0">
                <a:schemeClr val="tx2">
                  <a:alpha val="98000"/>
                  <a:lumMod val="79000"/>
                </a:schemeClr>
              </a:gs>
              <a:gs pos="100000">
                <a:srgbClr val="FF7A00"/>
              </a:gs>
              <a:gs pos="18000">
                <a:srgbClr val="F16F07">
                  <a:alpha val="20000"/>
                </a:srgbClr>
              </a:gs>
              <a:gs pos="100000">
                <a:srgbClr val="FF0300"/>
              </a:gs>
              <a:gs pos="100000">
                <a:srgbClr val="4D0808"/>
              </a:gs>
            </a:gsLst>
            <a:lin ang="18000000" scaled="0"/>
            <a:tileRect/>
          </a:gradFill>
          <a:effectLst>
            <a:glow rad="228600">
              <a:schemeClr val="accent1">
                <a:satMod val="175000"/>
                <a:alpha val="40000"/>
              </a:schemeClr>
            </a:glow>
          </a:effectLst>
        </p:spPr>
        <p:txBody>
          <a:bodyPr wrap="square" rtlCol="0">
            <a:spAutoFit/>
          </a:bodyPr>
          <a:lstStyle/>
          <a:p>
            <a:pPr algn="ctr"/>
            <a:r>
              <a:rPr lang="en-US" sz="3600" b="1" dirty="0" smtClean="0"/>
              <a:t>Don’t smoke</a:t>
            </a:r>
            <a:endParaRPr lang="en-US" sz="3600" b="1" dirty="0"/>
          </a:p>
        </p:txBody>
      </p:sp>
      <p:sp>
        <p:nvSpPr>
          <p:cNvPr id="5" name="TextBox 4"/>
          <p:cNvSpPr txBox="1"/>
          <p:nvPr/>
        </p:nvSpPr>
        <p:spPr>
          <a:xfrm>
            <a:off x="592667" y="3172598"/>
            <a:ext cx="3505200" cy="646331"/>
          </a:xfrm>
          <a:prstGeom prst="rect">
            <a:avLst/>
          </a:prstGeom>
          <a:gradFill flip="none" rotWithShape="1">
            <a:gsLst>
              <a:gs pos="0">
                <a:schemeClr val="tx2">
                  <a:alpha val="98000"/>
                  <a:lumMod val="79000"/>
                </a:schemeClr>
              </a:gs>
              <a:gs pos="100000">
                <a:srgbClr val="FF7A00"/>
              </a:gs>
              <a:gs pos="18000">
                <a:srgbClr val="F16F07">
                  <a:alpha val="20000"/>
                </a:srgbClr>
              </a:gs>
              <a:gs pos="100000">
                <a:srgbClr val="FF0300"/>
              </a:gs>
              <a:gs pos="100000">
                <a:srgbClr val="4D0808"/>
              </a:gs>
            </a:gsLst>
            <a:lin ang="18000000" scaled="0"/>
            <a:tileRect/>
          </a:gradFill>
          <a:effectLst>
            <a:glow rad="228600">
              <a:schemeClr val="accent1">
                <a:satMod val="175000"/>
                <a:alpha val="40000"/>
              </a:schemeClr>
            </a:glow>
          </a:effectLst>
        </p:spPr>
        <p:txBody>
          <a:bodyPr wrap="square" rtlCol="0" anchor="ctr">
            <a:spAutoFit/>
          </a:bodyPr>
          <a:lstStyle/>
          <a:p>
            <a:pPr algn="ctr"/>
            <a:r>
              <a:rPr lang="en-US" sz="3600" b="1" dirty="0" smtClean="0"/>
              <a:t>Eat a healthy diet</a:t>
            </a:r>
            <a:endParaRPr lang="en-US" sz="3600" b="1" dirty="0"/>
          </a:p>
        </p:txBody>
      </p:sp>
      <p:sp>
        <p:nvSpPr>
          <p:cNvPr id="6" name="TextBox 5"/>
          <p:cNvSpPr txBox="1"/>
          <p:nvPr/>
        </p:nvSpPr>
        <p:spPr>
          <a:xfrm>
            <a:off x="562187" y="4597862"/>
            <a:ext cx="3505200" cy="1200329"/>
          </a:xfrm>
          <a:prstGeom prst="rect">
            <a:avLst/>
          </a:prstGeom>
          <a:gradFill flip="none" rotWithShape="1">
            <a:gsLst>
              <a:gs pos="0">
                <a:schemeClr val="tx2">
                  <a:alpha val="98000"/>
                  <a:lumMod val="79000"/>
                </a:schemeClr>
              </a:gs>
              <a:gs pos="100000">
                <a:srgbClr val="FF7A00"/>
              </a:gs>
              <a:gs pos="18000">
                <a:srgbClr val="F16F07">
                  <a:alpha val="20000"/>
                </a:srgbClr>
              </a:gs>
              <a:gs pos="100000">
                <a:srgbClr val="FF0300"/>
              </a:gs>
              <a:gs pos="100000">
                <a:srgbClr val="4D0808"/>
              </a:gs>
            </a:gsLst>
            <a:lin ang="18000000" scaled="0"/>
            <a:tileRect/>
          </a:gradFill>
          <a:effectLst>
            <a:glow rad="228600">
              <a:schemeClr val="accent1">
                <a:satMod val="175000"/>
                <a:alpha val="40000"/>
              </a:schemeClr>
            </a:glow>
          </a:effectLst>
        </p:spPr>
        <p:txBody>
          <a:bodyPr wrap="square" rtlCol="0">
            <a:spAutoFit/>
          </a:bodyPr>
          <a:lstStyle/>
          <a:p>
            <a:pPr algn="ctr"/>
            <a:r>
              <a:rPr lang="en-US" sz="3600" b="1" dirty="0" smtClean="0"/>
              <a:t>Maintain a healthy weight</a:t>
            </a:r>
            <a:endParaRPr lang="en-US" sz="3600" b="1" dirty="0"/>
          </a:p>
        </p:txBody>
      </p:sp>
      <p:sp>
        <p:nvSpPr>
          <p:cNvPr id="7" name="TextBox 6"/>
          <p:cNvSpPr txBox="1"/>
          <p:nvPr/>
        </p:nvSpPr>
        <p:spPr>
          <a:xfrm>
            <a:off x="4572000" y="1935033"/>
            <a:ext cx="3505200" cy="646331"/>
          </a:xfrm>
          <a:prstGeom prst="rect">
            <a:avLst/>
          </a:prstGeom>
          <a:gradFill flip="none" rotWithShape="1">
            <a:gsLst>
              <a:gs pos="0">
                <a:schemeClr val="tx2">
                  <a:alpha val="98000"/>
                  <a:lumMod val="79000"/>
                </a:schemeClr>
              </a:gs>
              <a:gs pos="100000">
                <a:srgbClr val="FF7A00"/>
              </a:gs>
              <a:gs pos="18000">
                <a:srgbClr val="F16F07">
                  <a:alpha val="20000"/>
                </a:srgbClr>
              </a:gs>
              <a:gs pos="100000">
                <a:srgbClr val="FF0300"/>
              </a:gs>
              <a:gs pos="100000">
                <a:srgbClr val="4D0808"/>
              </a:gs>
            </a:gsLst>
            <a:lin ang="18000000" scaled="0"/>
            <a:tileRect/>
          </a:gradFill>
          <a:effectLst>
            <a:glow rad="228600">
              <a:schemeClr val="accent1">
                <a:satMod val="175000"/>
                <a:alpha val="40000"/>
              </a:schemeClr>
            </a:glow>
          </a:effectLst>
        </p:spPr>
        <p:txBody>
          <a:bodyPr wrap="square" rtlCol="0" anchor="ctr">
            <a:spAutoFit/>
          </a:bodyPr>
          <a:lstStyle/>
          <a:p>
            <a:pPr algn="ctr"/>
            <a:r>
              <a:rPr lang="en-US" sz="3600" b="1" dirty="0" smtClean="0"/>
              <a:t>Exercise regularly</a:t>
            </a:r>
            <a:endParaRPr lang="en-US" sz="3600" b="1" dirty="0"/>
          </a:p>
        </p:txBody>
      </p:sp>
      <p:sp>
        <p:nvSpPr>
          <p:cNvPr id="8" name="TextBox 7"/>
          <p:cNvSpPr txBox="1"/>
          <p:nvPr/>
        </p:nvSpPr>
        <p:spPr>
          <a:xfrm>
            <a:off x="4572000" y="2895600"/>
            <a:ext cx="3505200" cy="1200329"/>
          </a:xfrm>
          <a:prstGeom prst="rect">
            <a:avLst/>
          </a:prstGeom>
          <a:gradFill flip="none" rotWithShape="1">
            <a:gsLst>
              <a:gs pos="0">
                <a:schemeClr val="tx2">
                  <a:alpha val="98000"/>
                  <a:lumMod val="79000"/>
                </a:schemeClr>
              </a:gs>
              <a:gs pos="100000">
                <a:srgbClr val="FF7A00"/>
              </a:gs>
              <a:gs pos="18000">
                <a:srgbClr val="F16F07">
                  <a:alpha val="20000"/>
                </a:srgbClr>
              </a:gs>
              <a:gs pos="100000">
                <a:srgbClr val="FF0300"/>
              </a:gs>
              <a:gs pos="100000">
                <a:srgbClr val="4D0808"/>
              </a:gs>
            </a:gsLst>
            <a:lin ang="18000000" scaled="0"/>
            <a:tileRect/>
          </a:gradFill>
          <a:effectLst>
            <a:glow rad="228600">
              <a:schemeClr val="accent1">
                <a:satMod val="175000"/>
                <a:alpha val="40000"/>
              </a:schemeClr>
            </a:glow>
          </a:effectLst>
        </p:spPr>
        <p:txBody>
          <a:bodyPr wrap="square" rtlCol="0">
            <a:spAutoFit/>
          </a:bodyPr>
          <a:lstStyle/>
          <a:p>
            <a:pPr algn="ctr"/>
            <a:r>
              <a:rPr lang="en-US" sz="3600" b="1" dirty="0" smtClean="0"/>
              <a:t>Moderate alcohol</a:t>
            </a:r>
            <a:endParaRPr lang="en-US" sz="3600" b="1" dirty="0"/>
          </a:p>
        </p:txBody>
      </p:sp>
      <p:sp>
        <p:nvSpPr>
          <p:cNvPr id="9" name="TextBox 8"/>
          <p:cNvSpPr txBox="1"/>
          <p:nvPr/>
        </p:nvSpPr>
        <p:spPr>
          <a:xfrm>
            <a:off x="4572000" y="4890536"/>
            <a:ext cx="3505200" cy="646331"/>
          </a:xfrm>
          <a:prstGeom prst="rect">
            <a:avLst/>
          </a:prstGeom>
          <a:gradFill flip="none" rotWithShape="1">
            <a:gsLst>
              <a:gs pos="0">
                <a:schemeClr val="tx2">
                  <a:alpha val="98000"/>
                  <a:lumMod val="79000"/>
                </a:schemeClr>
              </a:gs>
              <a:gs pos="100000">
                <a:srgbClr val="FF7A00"/>
              </a:gs>
              <a:gs pos="18000">
                <a:srgbClr val="F16F07">
                  <a:alpha val="20000"/>
                </a:srgbClr>
              </a:gs>
              <a:gs pos="100000">
                <a:srgbClr val="FF0300"/>
              </a:gs>
              <a:gs pos="100000">
                <a:srgbClr val="4D0808"/>
              </a:gs>
            </a:gsLst>
            <a:lin ang="18000000" scaled="0"/>
            <a:tileRect/>
          </a:gradFill>
          <a:effectLst>
            <a:glow rad="228600">
              <a:schemeClr val="accent1">
                <a:satMod val="175000"/>
                <a:alpha val="40000"/>
              </a:schemeClr>
            </a:glow>
          </a:effectLst>
        </p:spPr>
        <p:txBody>
          <a:bodyPr wrap="square" rtlCol="0">
            <a:spAutoFit/>
          </a:bodyPr>
          <a:lstStyle/>
          <a:p>
            <a:pPr algn="ctr"/>
            <a:r>
              <a:rPr lang="en-US" sz="3600" b="1" dirty="0" smtClean="0"/>
              <a:t>Sleep</a:t>
            </a:r>
            <a:endParaRPr lang="en-US" sz="3600" b="1" dirty="0"/>
          </a:p>
        </p:txBody>
      </p:sp>
    </p:spTree>
    <p:extLst>
      <p:ext uri="{BB962C8B-B14F-4D97-AF65-F5344CB8AC3E}">
        <p14:creationId xmlns:p14="http://schemas.microsoft.com/office/powerpoint/2010/main" xmlns="" val="393358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mph" presetSubtype="0" fill="hold" grpId="1" nodeType="clickEffect">
                                  <p:stCondLst>
                                    <p:cond delay="0"/>
                                  </p:stCondLst>
                                  <p:childTnLst>
                                    <p:animClr clrSpc="hsl" dir="cw">
                                      <p:cBhvr override="childStyle">
                                        <p:cTn id="11" dur="500" fill="hold"/>
                                        <p:tgtEl>
                                          <p:spTgt spid="4"/>
                                        </p:tgtEl>
                                        <p:attrNameLst>
                                          <p:attrName>style.color</p:attrName>
                                        </p:attrNameLst>
                                      </p:cBhvr>
                                      <p:by>
                                        <p:hsl h="0" s="12549" l="25098"/>
                                      </p:by>
                                    </p:animClr>
                                    <p:animClr clrSpc="hsl" dir="cw">
                                      <p:cBhvr>
                                        <p:cTn id="12" dur="500" fill="hold"/>
                                        <p:tgtEl>
                                          <p:spTgt spid="4"/>
                                        </p:tgtEl>
                                        <p:attrNameLst>
                                          <p:attrName>fillcolor</p:attrName>
                                        </p:attrNameLst>
                                      </p:cBhvr>
                                      <p:by>
                                        <p:hsl h="0" s="12549" l="25098"/>
                                      </p:by>
                                    </p:animClr>
                                    <p:animClr clrSpc="hsl" dir="cw">
                                      <p:cBhvr>
                                        <p:cTn id="13" dur="500" fill="hold"/>
                                        <p:tgtEl>
                                          <p:spTgt spid="4"/>
                                        </p:tgtEl>
                                        <p:attrNameLst>
                                          <p:attrName>stroke.color</p:attrName>
                                        </p:attrNameLst>
                                      </p:cBhvr>
                                      <p:by>
                                        <p:hsl h="0" s="12549" l="25098"/>
                                      </p:by>
                                    </p:animClr>
                                    <p:set>
                                      <p:cBhvr>
                                        <p:cTn id="14" dur="500" fill="hold"/>
                                        <p:tgtEl>
                                          <p:spTgt spid="4"/>
                                        </p:tgtEl>
                                        <p:attrNameLst>
                                          <p:attrName>fill.type</p:attrName>
                                        </p:attrNameLst>
                                      </p:cBhvr>
                                      <p:to>
                                        <p:strVal val="solid"/>
                                      </p:to>
                                    </p:set>
                                  </p:childTnLst>
                                </p:cTn>
                              </p:par>
                              <p:par>
                                <p:cTn id="15" presetID="14" presetClass="entr" presetSubtype="1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0" presetClass="emph" presetSubtype="0" fill="hold" grpId="1" nodeType="clickEffect">
                                  <p:stCondLst>
                                    <p:cond delay="0"/>
                                  </p:stCondLst>
                                  <p:childTnLst>
                                    <p:animClr clrSpc="hsl" dir="cw">
                                      <p:cBhvr override="childStyle">
                                        <p:cTn id="21" dur="500" fill="hold"/>
                                        <p:tgtEl>
                                          <p:spTgt spid="8"/>
                                        </p:tgtEl>
                                        <p:attrNameLst>
                                          <p:attrName>style.color</p:attrName>
                                        </p:attrNameLst>
                                      </p:cBhvr>
                                      <p:by>
                                        <p:hsl h="0" s="12549" l="25098"/>
                                      </p:by>
                                    </p:animClr>
                                    <p:animClr clrSpc="hsl" dir="cw">
                                      <p:cBhvr>
                                        <p:cTn id="22" dur="500" fill="hold"/>
                                        <p:tgtEl>
                                          <p:spTgt spid="8"/>
                                        </p:tgtEl>
                                        <p:attrNameLst>
                                          <p:attrName>fillcolor</p:attrName>
                                        </p:attrNameLst>
                                      </p:cBhvr>
                                      <p:by>
                                        <p:hsl h="0" s="12549" l="25098"/>
                                      </p:by>
                                    </p:animClr>
                                    <p:animClr clrSpc="hsl" dir="cw">
                                      <p:cBhvr>
                                        <p:cTn id="23" dur="500" fill="hold"/>
                                        <p:tgtEl>
                                          <p:spTgt spid="8"/>
                                        </p:tgtEl>
                                        <p:attrNameLst>
                                          <p:attrName>stroke.color</p:attrName>
                                        </p:attrNameLst>
                                      </p:cBhvr>
                                      <p:by>
                                        <p:hsl h="0" s="12549" l="25098"/>
                                      </p:by>
                                    </p:animClr>
                                    <p:set>
                                      <p:cBhvr>
                                        <p:cTn id="24" dur="500" fill="hold"/>
                                        <p:tgtEl>
                                          <p:spTgt spid="8"/>
                                        </p:tgtEl>
                                        <p:attrNameLst>
                                          <p:attrName>fill.type</p:attrName>
                                        </p:attrNameLst>
                                      </p:cBhvr>
                                      <p:to>
                                        <p:strVal val="solid"/>
                                      </p:to>
                                    </p:set>
                                  </p:childTnLst>
                                </p:cTn>
                              </p:par>
                              <p:par>
                                <p:cTn id="25" presetID="14" presetClass="entr" presetSubtype="1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randombar(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0" presetClass="emph" presetSubtype="0" fill="hold" grpId="1" nodeType="clickEffect">
                                  <p:stCondLst>
                                    <p:cond delay="0"/>
                                  </p:stCondLst>
                                  <p:childTnLst>
                                    <p:animClr clrSpc="hsl" dir="cw">
                                      <p:cBhvr override="childStyle">
                                        <p:cTn id="31" dur="500" fill="hold"/>
                                        <p:tgtEl>
                                          <p:spTgt spid="6"/>
                                        </p:tgtEl>
                                        <p:attrNameLst>
                                          <p:attrName>style.color</p:attrName>
                                        </p:attrNameLst>
                                      </p:cBhvr>
                                      <p:by>
                                        <p:hsl h="0" s="12549" l="25098"/>
                                      </p:by>
                                    </p:animClr>
                                    <p:animClr clrSpc="hsl" dir="cw">
                                      <p:cBhvr>
                                        <p:cTn id="32" dur="500" fill="hold"/>
                                        <p:tgtEl>
                                          <p:spTgt spid="6"/>
                                        </p:tgtEl>
                                        <p:attrNameLst>
                                          <p:attrName>fillcolor</p:attrName>
                                        </p:attrNameLst>
                                      </p:cBhvr>
                                      <p:by>
                                        <p:hsl h="0" s="12549" l="25098"/>
                                      </p:by>
                                    </p:animClr>
                                    <p:animClr clrSpc="hsl" dir="cw">
                                      <p:cBhvr>
                                        <p:cTn id="33" dur="500" fill="hold"/>
                                        <p:tgtEl>
                                          <p:spTgt spid="6"/>
                                        </p:tgtEl>
                                        <p:attrNameLst>
                                          <p:attrName>stroke.color</p:attrName>
                                        </p:attrNameLst>
                                      </p:cBhvr>
                                      <p:by>
                                        <p:hsl h="0" s="12549" l="25098"/>
                                      </p:by>
                                    </p:animClr>
                                    <p:set>
                                      <p:cBhvr>
                                        <p:cTn id="34" dur="500" fill="hold"/>
                                        <p:tgtEl>
                                          <p:spTgt spid="6"/>
                                        </p:tgtEl>
                                        <p:attrNameLst>
                                          <p:attrName>fill.type</p:attrName>
                                        </p:attrNameLst>
                                      </p:cBhvr>
                                      <p:to>
                                        <p:strVal val="solid"/>
                                      </p:to>
                                    </p:set>
                                  </p:childTnLst>
                                </p:cTn>
                              </p:par>
                              <p:par>
                                <p:cTn id="35" presetID="14" presetClass="entr" presetSubtype="1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randombar(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0" presetClass="emph" presetSubtype="0" fill="hold" grpId="1" nodeType="clickEffect">
                                  <p:stCondLst>
                                    <p:cond delay="0"/>
                                  </p:stCondLst>
                                  <p:childTnLst>
                                    <p:animClr clrSpc="hsl" dir="cw">
                                      <p:cBhvr override="childStyle">
                                        <p:cTn id="41" dur="500" fill="hold"/>
                                        <p:tgtEl>
                                          <p:spTgt spid="7"/>
                                        </p:tgtEl>
                                        <p:attrNameLst>
                                          <p:attrName>style.color</p:attrName>
                                        </p:attrNameLst>
                                      </p:cBhvr>
                                      <p:by>
                                        <p:hsl h="0" s="12549" l="25098"/>
                                      </p:by>
                                    </p:animClr>
                                    <p:animClr clrSpc="hsl" dir="cw">
                                      <p:cBhvr>
                                        <p:cTn id="42" dur="500" fill="hold"/>
                                        <p:tgtEl>
                                          <p:spTgt spid="7"/>
                                        </p:tgtEl>
                                        <p:attrNameLst>
                                          <p:attrName>fillcolor</p:attrName>
                                        </p:attrNameLst>
                                      </p:cBhvr>
                                      <p:by>
                                        <p:hsl h="0" s="12549" l="25098"/>
                                      </p:by>
                                    </p:animClr>
                                    <p:animClr clrSpc="hsl" dir="cw">
                                      <p:cBhvr>
                                        <p:cTn id="43" dur="500" fill="hold"/>
                                        <p:tgtEl>
                                          <p:spTgt spid="7"/>
                                        </p:tgtEl>
                                        <p:attrNameLst>
                                          <p:attrName>stroke.color</p:attrName>
                                        </p:attrNameLst>
                                      </p:cBhvr>
                                      <p:by>
                                        <p:hsl h="0" s="12549" l="25098"/>
                                      </p:by>
                                    </p:animClr>
                                    <p:set>
                                      <p:cBhvr>
                                        <p:cTn id="44" dur="500" fill="hold"/>
                                        <p:tgtEl>
                                          <p:spTgt spid="7"/>
                                        </p:tgtEl>
                                        <p:attrNameLst>
                                          <p:attrName>fill.type</p:attrName>
                                        </p:attrNameLst>
                                      </p:cBhvr>
                                      <p:to>
                                        <p:strVal val="solid"/>
                                      </p:to>
                                    </p:set>
                                  </p:childTnLst>
                                </p:cTn>
                              </p:par>
                              <p:par>
                                <p:cTn id="45" presetID="14" presetClass="entr" presetSubtype="1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30" presetClass="emph" presetSubtype="0" fill="hold" grpId="1" nodeType="clickEffect">
                                  <p:stCondLst>
                                    <p:cond delay="0"/>
                                  </p:stCondLst>
                                  <p:childTnLst>
                                    <p:animClr clrSpc="hsl" dir="cw">
                                      <p:cBhvr override="childStyle">
                                        <p:cTn id="51" dur="500" fill="hold"/>
                                        <p:tgtEl>
                                          <p:spTgt spid="9"/>
                                        </p:tgtEl>
                                        <p:attrNameLst>
                                          <p:attrName>style.color</p:attrName>
                                        </p:attrNameLst>
                                      </p:cBhvr>
                                      <p:by>
                                        <p:hsl h="0" s="12549" l="25098"/>
                                      </p:by>
                                    </p:animClr>
                                    <p:animClr clrSpc="hsl" dir="cw">
                                      <p:cBhvr>
                                        <p:cTn id="52" dur="500" fill="hold"/>
                                        <p:tgtEl>
                                          <p:spTgt spid="9"/>
                                        </p:tgtEl>
                                        <p:attrNameLst>
                                          <p:attrName>fillcolor</p:attrName>
                                        </p:attrNameLst>
                                      </p:cBhvr>
                                      <p:by>
                                        <p:hsl h="0" s="12549" l="25098"/>
                                      </p:by>
                                    </p:animClr>
                                    <p:animClr clrSpc="hsl" dir="cw">
                                      <p:cBhvr>
                                        <p:cTn id="53" dur="500" fill="hold"/>
                                        <p:tgtEl>
                                          <p:spTgt spid="9"/>
                                        </p:tgtEl>
                                        <p:attrNameLst>
                                          <p:attrName>stroke.color</p:attrName>
                                        </p:attrNameLst>
                                      </p:cBhvr>
                                      <p:by>
                                        <p:hsl h="0" s="12549" l="25098"/>
                                      </p:by>
                                    </p:animClr>
                                    <p:set>
                                      <p:cBhvr>
                                        <p:cTn id="54" dur="500" fill="hold"/>
                                        <p:tgtEl>
                                          <p:spTgt spid="9"/>
                                        </p:tgtEl>
                                        <p:attrNameLst>
                                          <p:attrName>fill.type</p:attrName>
                                        </p:attrNameLst>
                                      </p:cBhvr>
                                      <p:to>
                                        <p:strVal val="solid"/>
                                      </p:to>
                                    </p:set>
                                  </p:childTnLst>
                                </p:cTn>
                              </p:par>
                              <p:par>
                                <p:cTn id="55" presetID="14" presetClass="entr" presetSubtype="1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randombar(horizontal)">
                                      <p:cBhvr>
                                        <p:cTn id="57" dur="500"/>
                                        <p:tgtEl>
                                          <p:spTgt spid="5"/>
                                        </p:tgtEl>
                                      </p:cBhvr>
                                    </p:animEffect>
                                  </p:childTnLst>
                                </p:cTn>
                              </p:par>
                            </p:childTnLst>
                          </p:cTn>
                        </p:par>
                        <p:par>
                          <p:cTn id="58" fill="hold">
                            <p:stCondLst>
                              <p:cond delay="500"/>
                            </p:stCondLst>
                            <p:childTnLst>
                              <p:par>
                                <p:cTn id="59" presetID="30" presetClass="emph" presetSubtype="0" fill="hold" grpId="1" nodeType="afterEffect">
                                  <p:stCondLst>
                                    <p:cond delay="0"/>
                                  </p:stCondLst>
                                  <p:childTnLst>
                                    <p:animClr clrSpc="hsl" dir="cw">
                                      <p:cBhvr override="childStyle">
                                        <p:cTn id="60" dur="500" fill="hold"/>
                                        <p:tgtEl>
                                          <p:spTgt spid="5"/>
                                        </p:tgtEl>
                                        <p:attrNameLst>
                                          <p:attrName>style.color</p:attrName>
                                        </p:attrNameLst>
                                      </p:cBhvr>
                                      <p:by>
                                        <p:hsl h="0" s="12549" l="25098"/>
                                      </p:by>
                                    </p:animClr>
                                    <p:animClr clrSpc="hsl" dir="cw">
                                      <p:cBhvr>
                                        <p:cTn id="61" dur="500" fill="hold"/>
                                        <p:tgtEl>
                                          <p:spTgt spid="5"/>
                                        </p:tgtEl>
                                        <p:attrNameLst>
                                          <p:attrName>fillcolor</p:attrName>
                                        </p:attrNameLst>
                                      </p:cBhvr>
                                      <p:by>
                                        <p:hsl h="0" s="12549" l="25098"/>
                                      </p:by>
                                    </p:animClr>
                                    <p:animClr clrSpc="hsl" dir="cw">
                                      <p:cBhvr>
                                        <p:cTn id="62" dur="500" fill="hold"/>
                                        <p:tgtEl>
                                          <p:spTgt spid="5"/>
                                        </p:tgtEl>
                                        <p:attrNameLst>
                                          <p:attrName>stroke.color</p:attrName>
                                        </p:attrNameLst>
                                      </p:cBhvr>
                                      <p:by>
                                        <p:hsl h="0" s="12549" l="25098"/>
                                      </p:by>
                                    </p:animClr>
                                    <p:set>
                                      <p:cBhvr>
                                        <p:cTn id="63" dur="500" fill="hold"/>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Stop Smoking </a:t>
            </a:r>
            <a:endParaRPr lang="en-US" dirty="0"/>
          </a:p>
        </p:txBody>
      </p:sp>
      <p:sp>
        <p:nvSpPr>
          <p:cNvPr id="3" name="Content Placeholder 2"/>
          <p:cNvSpPr>
            <a:spLocks noGrp="1"/>
          </p:cNvSpPr>
          <p:nvPr>
            <p:ph idx="1"/>
          </p:nvPr>
        </p:nvSpPr>
        <p:spPr>
          <a:xfrm>
            <a:off x="4038600" y="1600200"/>
            <a:ext cx="4343400" cy="4876800"/>
          </a:xfrm>
        </p:spPr>
        <p:txBody>
          <a:bodyPr>
            <a:normAutofit/>
          </a:bodyPr>
          <a:lstStyle/>
          <a:p>
            <a:r>
              <a:rPr lang="en-US" dirty="0"/>
              <a:t>Tobacco is most preventable cause of death in US. </a:t>
            </a:r>
          </a:p>
          <a:p>
            <a:r>
              <a:rPr lang="en-US" dirty="0"/>
              <a:t>1/3 of all cancer deaths related to smoking cigarettes</a:t>
            </a:r>
          </a:p>
          <a:p>
            <a:r>
              <a:rPr lang="en-US" dirty="0"/>
              <a:t>Risk factor for lung </a:t>
            </a:r>
            <a:r>
              <a:rPr lang="en-US" dirty="0" smtClean="0"/>
              <a:t>cancer.  Associated </a:t>
            </a:r>
            <a:r>
              <a:rPr lang="en-US" dirty="0"/>
              <a:t>with other types of cancer</a:t>
            </a:r>
          </a:p>
          <a:p>
            <a:r>
              <a:rPr lang="en-US" dirty="0"/>
              <a:t>Increased risk of heart disease and chronic lung disease</a:t>
            </a:r>
          </a:p>
          <a:p>
            <a:r>
              <a:rPr lang="en-US" dirty="0"/>
              <a:t>Quitting </a:t>
            </a:r>
            <a:r>
              <a:rPr lang="en-US" dirty="0" smtClean="0"/>
              <a:t>the </a:t>
            </a:r>
            <a:r>
              <a:rPr lang="en-US" dirty="0"/>
              <a:t>best gift you can give yourself and loved ones </a:t>
            </a:r>
          </a:p>
          <a:p>
            <a:endParaRPr lang="en-US" dirty="0"/>
          </a:p>
        </p:txBody>
      </p:sp>
      <p:pic>
        <p:nvPicPr>
          <p:cNvPr id="4" name="Picture 2" descr="Picture of a broken cigarette in an ash tray."/>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228600" y="2286000"/>
            <a:ext cx="3657600" cy="2609850"/>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2313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to do</a:t>
            </a:r>
            <a:r>
              <a:rPr lang="en-US" dirty="0" smtClean="0"/>
              <a:t>	</a:t>
            </a:r>
            <a:endParaRPr lang="en-US" dirty="0"/>
          </a:p>
        </p:txBody>
      </p:sp>
      <p:sp>
        <p:nvSpPr>
          <p:cNvPr id="3" name="Content Placeholder 2"/>
          <p:cNvSpPr>
            <a:spLocks noGrp="1"/>
          </p:cNvSpPr>
          <p:nvPr>
            <p:ph idx="1"/>
          </p:nvPr>
        </p:nvSpPr>
        <p:spPr/>
        <p:txBody>
          <a:bodyPr>
            <a:normAutofit/>
          </a:bodyPr>
          <a:lstStyle/>
          <a:p>
            <a:r>
              <a:rPr lang="en-US" sz="2400" dirty="0" smtClean="0"/>
              <a:t>Arkansas Tobacco Quit Line: 1-800-QUIT-NOW</a:t>
            </a:r>
            <a:endParaRPr lang="en-US" sz="2400" dirty="0"/>
          </a:p>
        </p:txBody>
      </p:sp>
      <p:pic>
        <p:nvPicPr>
          <p:cNvPr id="8194" name="Picture 2" descr="Picture of a broken cigarette"/>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152400" y="2197086"/>
            <a:ext cx="6400800" cy="4572000"/>
          </a:xfrm>
          <a:prstGeom prst="rect">
            <a:avLst/>
          </a:prstGeom>
          <a:ln>
            <a:noFill/>
          </a:ln>
          <a:effectLst>
            <a:softEdge rad="112500"/>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34630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Healthy Diet</a:t>
            </a:r>
            <a:endParaRPr lang="en-US" dirty="0"/>
          </a:p>
        </p:txBody>
      </p:sp>
      <p:sp>
        <p:nvSpPr>
          <p:cNvPr id="3" name="Content Placeholder 2"/>
          <p:cNvSpPr>
            <a:spLocks noGrp="1"/>
          </p:cNvSpPr>
          <p:nvPr>
            <p:ph idx="1"/>
          </p:nvPr>
        </p:nvSpPr>
        <p:spPr>
          <a:xfrm>
            <a:off x="457200" y="2209800"/>
            <a:ext cx="3834554" cy="4267200"/>
          </a:xfrm>
        </p:spPr>
        <p:txBody>
          <a:bodyPr/>
          <a:lstStyle/>
          <a:p>
            <a:pPr marL="0" indent="0">
              <a:buNone/>
            </a:pPr>
            <a:r>
              <a:rPr lang="en-US" sz="2400" b="1" dirty="0" smtClean="0"/>
              <a:t>Balancing Calories</a:t>
            </a:r>
          </a:p>
          <a:p>
            <a:pPr marL="0" indent="0">
              <a:buNone/>
            </a:pPr>
            <a:endParaRPr lang="en-US" sz="2400" b="1" dirty="0" smtClean="0"/>
          </a:p>
          <a:p>
            <a:r>
              <a:rPr lang="en-US" sz="2400" dirty="0" smtClean="0"/>
              <a:t>Enjoy your food, but eat less</a:t>
            </a:r>
          </a:p>
          <a:p>
            <a:r>
              <a:rPr lang="en-US" sz="2400" dirty="0" smtClean="0"/>
              <a:t>Avoid oversized portions</a:t>
            </a:r>
          </a:p>
          <a:p>
            <a:endParaRPr lang="en-US" dirty="0"/>
          </a:p>
        </p:txBody>
      </p:sp>
      <p:pic>
        <p:nvPicPr>
          <p:cNvPr id="6" name="Picture 2" descr="Choose My Plate dot gov. Drawing of a place setting showing the correct serving sizes for fruits, grains, vegetables, protein, and dairy."/>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251960" y="1600200"/>
            <a:ext cx="3762586" cy="34205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536565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Healthy Diet</a:t>
            </a:r>
            <a:endParaRPr lang="en-US" dirty="0"/>
          </a:p>
        </p:txBody>
      </p:sp>
      <p:sp>
        <p:nvSpPr>
          <p:cNvPr id="3" name="Content Placeholder 2"/>
          <p:cNvSpPr>
            <a:spLocks noGrp="1"/>
          </p:cNvSpPr>
          <p:nvPr>
            <p:ph idx="1"/>
          </p:nvPr>
        </p:nvSpPr>
        <p:spPr>
          <a:xfrm>
            <a:off x="457200" y="1600200"/>
            <a:ext cx="3834554" cy="4876800"/>
          </a:xfrm>
        </p:spPr>
        <p:txBody>
          <a:bodyPr/>
          <a:lstStyle/>
          <a:p>
            <a:pPr marL="0" indent="0">
              <a:buNone/>
            </a:pPr>
            <a:r>
              <a:rPr lang="en-US" sz="2400" b="1" dirty="0" smtClean="0"/>
              <a:t>Foods to Increase</a:t>
            </a:r>
          </a:p>
          <a:p>
            <a:pPr marL="0" indent="0">
              <a:buNone/>
            </a:pPr>
            <a:endParaRPr lang="en-US" sz="2400" b="1" dirty="0" smtClean="0"/>
          </a:p>
          <a:p>
            <a:pPr>
              <a:spcAft>
                <a:spcPts val="600"/>
              </a:spcAft>
            </a:pPr>
            <a:r>
              <a:rPr lang="en-US" sz="2400" dirty="0" smtClean="0"/>
              <a:t>Make half your plate fruits and vegetables</a:t>
            </a:r>
          </a:p>
          <a:p>
            <a:pPr>
              <a:spcAft>
                <a:spcPts val="600"/>
              </a:spcAft>
            </a:pPr>
            <a:r>
              <a:rPr lang="en-US" sz="2400" dirty="0" smtClean="0"/>
              <a:t>Make at least half your grains whole grains</a:t>
            </a:r>
          </a:p>
          <a:p>
            <a:pPr>
              <a:spcAft>
                <a:spcPts val="600"/>
              </a:spcAft>
            </a:pPr>
            <a:r>
              <a:rPr lang="en-US" sz="2400" dirty="0" smtClean="0"/>
              <a:t>Switch to fat-free or low-fat (1%) milk.</a:t>
            </a:r>
          </a:p>
          <a:p>
            <a:endParaRPr lang="en-US" dirty="0"/>
          </a:p>
        </p:txBody>
      </p:sp>
      <p:pic>
        <p:nvPicPr>
          <p:cNvPr id="6" name="Picture 2" descr="Choose My Plate dot gov. Drawing of a place setting showing the correct serving sizes for fruits, grains, vegetables, protein, and dairy."/>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251960" y="1600200"/>
            <a:ext cx="3762586" cy="34205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703593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Healthy Diet</a:t>
            </a:r>
            <a:endParaRPr lang="en-US" dirty="0"/>
          </a:p>
        </p:txBody>
      </p:sp>
      <p:sp>
        <p:nvSpPr>
          <p:cNvPr id="3" name="Content Placeholder 2"/>
          <p:cNvSpPr>
            <a:spLocks noGrp="1"/>
          </p:cNvSpPr>
          <p:nvPr>
            <p:ph idx="1"/>
          </p:nvPr>
        </p:nvSpPr>
        <p:spPr>
          <a:xfrm>
            <a:off x="457200" y="1600200"/>
            <a:ext cx="3834554" cy="4876800"/>
          </a:xfrm>
        </p:spPr>
        <p:txBody>
          <a:bodyPr/>
          <a:lstStyle/>
          <a:p>
            <a:pPr marL="0" indent="0">
              <a:buNone/>
            </a:pPr>
            <a:r>
              <a:rPr lang="en-US" sz="2400" b="1" dirty="0" smtClean="0"/>
              <a:t>Foods to Reduce</a:t>
            </a:r>
          </a:p>
          <a:p>
            <a:pPr marL="0" indent="0">
              <a:buNone/>
            </a:pPr>
            <a:endParaRPr lang="en-US" sz="2400" b="1" dirty="0" smtClean="0"/>
          </a:p>
          <a:p>
            <a:pPr>
              <a:spcAft>
                <a:spcPts val="600"/>
              </a:spcAft>
            </a:pPr>
            <a:r>
              <a:rPr lang="en-US" sz="2400" dirty="0" smtClean="0"/>
              <a:t>Choose foods with lower sodium</a:t>
            </a:r>
          </a:p>
          <a:p>
            <a:pPr>
              <a:spcAft>
                <a:spcPts val="600"/>
              </a:spcAft>
            </a:pPr>
            <a:r>
              <a:rPr lang="en-US" sz="2400" dirty="0" smtClean="0"/>
              <a:t>Drink water instead of sugary drinks</a:t>
            </a:r>
          </a:p>
          <a:p>
            <a:endParaRPr lang="en-US" dirty="0"/>
          </a:p>
        </p:txBody>
      </p:sp>
      <p:pic>
        <p:nvPicPr>
          <p:cNvPr id="1026" name="Picture 2" descr="Choose My Plate dot gov. Drawing of a place setting showing the correct serving sizes for fruits, grains, vegetables, protein, and dairy."/>
          <p:cNvPicPr>
            <a:picLocks noChangeAspect="1" noChangeArrowheads="1"/>
          </p:cNvPicPr>
          <p:nvPr/>
        </p:nvPicPr>
        <p:blipFill>
          <a:blip r:embed="rId3" cstate="email">
            <a:extLst>
              <a:ext uri="{28A0092B-C50C-407E-A947-70E740481C1C}">
                <a14:useLocalDpi xmlns:a14="http://schemas.microsoft.com/office/drawing/2010/main" xmlns="" val="0"/>
              </a:ext>
            </a:extLst>
          </a:blip>
          <a:srcRect/>
          <a:stretch>
            <a:fillRect/>
          </a:stretch>
        </p:blipFill>
        <p:spPr bwMode="auto">
          <a:xfrm>
            <a:off x="4251960" y="1600200"/>
            <a:ext cx="3762586" cy="34205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70379348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650</TotalTime>
  <Words>2148</Words>
  <Application>Microsoft Office PowerPoint</Application>
  <PresentationFormat>On-screen Show (4:3)</PresentationFormat>
  <Paragraphs>180</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Six Ways to Improve Your Health</vt:lpstr>
      <vt:lpstr>“Health is not simply the absence of sickness.”  ~ Hannah Green</vt:lpstr>
      <vt:lpstr>Healthy Behaviors</vt:lpstr>
      <vt:lpstr>Which healthy behaviors are most important? </vt:lpstr>
      <vt:lpstr>Stop Smoking </vt:lpstr>
      <vt:lpstr>What to do </vt:lpstr>
      <vt:lpstr>Healthy Diet</vt:lpstr>
      <vt:lpstr>Healthy Diet</vt:lpstr>
      <vt:lpstr>Healthy Diet</vt:lpstr>
      <vt:lpstr>Reach and Maintain a Healthy Weight</vt:lpstr>
      <vt:lpstr>Healthy Weight</vt:lpstr>
      <vt:lpstr>Where you wear your weight matters</vt:lpstr>
      <vt:lpstr>Apples and Pears</vt:lpstr>
      <vt:lpstr>Fat on the inside</vt:lpstr>
      <vt:lpstr>Exercise</vt:lpstr>
      <vt:lpstr>Don’t drink too much</vt:lpstr>
      <vt:lpstr>Sleep</vt:lpstr>
      <vt:lpstr>Healthy Behaviors</vt:lpstr>
      <vt:lpstr>Slide 19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Six Ways to Improve Your Health - PowerPoint Presentation</dc:title>
  <dc:subject>2013 Volunteer Leader Training Guides</dc:subject>
  <dc:creator>Lisa Washburn</dc:creator>
  <cp:keywords>arkansas,division,agriculture,volunteer,leader,training,guide,health,improve,powerpoint,presentation</cp:keywords>
  <cp:lastModifiedBy>uaex</cp:lastModifiedBy>
  <cp:revision>44</cp:revision>
  <dcterms:created xsi:type="dcterms:W3CDTF">2012-12-05T18:57:50Z</dcterms:created>
  <dcterms:modified xsi:type="dcterms:W3CDTF">2013-06-13T18:56:06Z</dcterms:modified>
</cp:coreProperties>
</file>