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Sofia Sans"/>
      <p:regular r:id="rId36"/>
      <p:bold r:id="rId37"/>
      <p:italic r:id="rId38"/>
      <p:boldItalic r:id="rId39"/>
    </p:embeddedFont>
    <p:embeddedFont>
      <p:font typeface="Helvetica Neue"/>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regular.fntdata"/><Relationship Id="rId20" Type="http://schemas.openxmlformats.org/officeDocument/2006/relationships/slide" Target="slides/slide14.xml"/><Relationship Id="rId42" Type="http://schemas.openxmlformats.org/officeDocument/2006/relationships/font" Target="fonts/HelveticaNeue-italic.fntdata"/><Relationship Id="rId41" Type="http://schemas.openxmlformats.org/officeDocument/2006/relationships/font" Target="fonts/HelveticaNeue-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HelveticaNeue-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SofiaSans-bold.fntdata"/><Relationship Id="rId14" Type="http://schemas.openxmlformats.org/officeDocument/2006/relationships/slide" Target="slides/slide8.xml"/><Relationship Id="rId36" Type="http://schemas.openxmlformats.org/officeDocument/2006/relationships/font" Target="fonts/SofiaSans-regular.fntdata"/><Relationship Id="rId17" Type="http://schemas.openxmlformats.org/officeDocument/2006/relationships/slide" Target="slides/slide11.xml"/><Relationship Id="rId39" Type="http://schemas.openxmlformats.org/officeDocument/2006/relationships/font" Target="fonts/SofiaSans-boldItalic.fntdata"/><Relationship Id="rId16" Type="http://schemas.openxmlformats.org/officeDocument/2006/relationships/slide" Target="slides/slide10.xml"/><Relationship Id="rId38" Type="http://schemas.openxmlformats.org/officeDocument/2006/relationships/font" Target="fonts/Sofia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601ec4361_6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
        <p:nvSpPr>
          <p:cNvPr id="104" name="Google Shape;104;g31601ec4361_6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601ec4361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a:p>
            <a:pPr indent="-298450" lvl="0" marL="457200" rtl="0" algn="l">
              <a:spcBef>
                <a:spcPts val="0"/>
              </a:spcBef>
              <a:spcAft>
                <a:spcPts val="0"/>
              </a:spcAft>
              <a:buSzPts val="1100"/>
              <a:buChar char="●"/>
            </a:pPr>
            <a:r>
              <a:rPr lang="en"/>
              <a:t>Exam scores are primarily in the 60-80 range</a:t>
            </a:r>
            <a:endParaRPr/>
          </a:p>
          <a:p>
            <a:pPr indent="-298450" lvl="1" marL="914400" rtl="0" algn="l">
              <a:spcBef>
                <a:spcPts val="0"/>
              </a:spcBef>
              <a:spcAft>
                <a:spcPts val="0"/>
              </a:spcAft>
              <a:buSzPts val="1100"/>
              <a:buChar char="○"/>
            </a:pPr>
            <a:r>
              <a:rPr lang="en"/>
              <a:t>Simplifying</a:t>
            </a:r>
            <a:r>
              <a:rPr lang="en"/>
              <a:t> analysis</a:t>
            </a:r>
            <a:endParaRPr/>
          </a:p>
          <a:p>
            <a:pPr indent="-298450" lvl="0" marL="457200" rtl="0" algn="l">
              <a:spcBef>
                <a:spcPts val="0"/>
              </a:spcBef>
              <a:spcAft>
                <a:spcPts val="0"/>
              </a:spcAft>
              <a:buSzPts val="1100"/>
              <a:buChar char="●"/>
            </a:pPr>
            <a:r>
              <a:rPr lang="en"/>
              <a:t>If there are very few scores in the 90 range, these outliers may not contribute significantly to the analysis and could skew results in some statistical models. By grouping scores into broader categories, we can address the imbalance in the dataset.</a:t>
            </a:r>
            <a:endParaRPr/>
          </a:p>
        </p:txBody>
      </p:sp>
      <p:sp>
        <p:nvSpPr>
          <p:cNvPr id="162" name="Google Shape;162;g31601ec4361_2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601ec4361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-SHIV</a:t>
            </a:r>
            <a:endParaRPr/>
          </a:p>
        </p:txBody>
      </p:sp>
      <p:sp>
        <p:nvSpPr>
          <p:cNvPr id="174" name="Google Shape;174;g31601ec4361_2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601ec4361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
        <p:nvSpPr>
          <p:cNvPr id="184" name="Google Shape;184;g31601ec4361_2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601ec4361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
        <p:nvSpPr>
          <p:cNvPr id="189" name="Google Shape;189;g31601ec4361_2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601ec4361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lnSpc>
                <a:spcPct val="115000"/>
              </a:lnSpc>
              <a:spcBef>
                <a:spcPts val="0"/>
              </a:spcBef>
              <a:spcAft>
                <a:spcPts val="0"/>
              </a:spcAft>
              <a:buNone/>
            </a:pPr>
            <a:r>
              <a:rPr lang="en" sz="1400">
                <a:solidFill>
                  <a:schemeClr val="dk1"/>
                </a:solidFill>
                <a:latin typeface="Times New Roman"/>
                <a:ea typeface="Times New Roman"/>
                <a:cs typeface="Times New Roman"/>
                <a:sym typeface="Times New Roman"/>
              </a:rPr>
              <a:t>(WILL)</a:t>
            </a:r>
            <a:endParaRPr sz="1400">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AutoNum type="alphaLcPeriod"/>
            </a:pPr>
            <a:r>
              <a:rPr lang="en" sz="1400">
                <a:solidFill>
                  <a:schemeClr val="dk1"/>
                </a:solidFill>
                <a:latin typeface="Times New Roman"/>
                <a:ea typeface="Times New Roman"/>
                <a:cs typeface="Times New Roman"/>
                <a:sym typeface="Times New Roman"/>
              </a:rPr>
              <a:t>Divided data into 2 categories, those who participated in ECs and those who didn’t. </a:t>
            </a:r>
            <a:endParaRPr sz="1400">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AutoNum type="alphaLcPeriod"/>
            </a:pPr>
            <a:r>
              <a:rPr lang="en" sz="1400">
                <a:solidFill>
                  <a:schemeClr val="dk1"/>
                </a:solidFill>
                <a:latin typeface="Times New Roman"/>
                <a:ea typeface="Times New Roman"/>
                <a:cs typeface="Times New Roman"/>
                <a:sym typeface="Times New Roman"/>
              </a:rPr>
              <a:t>Physical Activity: it actually appears the more time spent on exercising actually boosts Exam scores. </a:t>
            </a:r>
            <a:endParaRPr sz="1400">
              <a:solidFill>
                <a:schemeClr val="dk1"/>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chemeClr val="dk1"/>
              </a:buClr>
              <a:buSzPts val="1400"/>
              <a:buFont typeface="Times New Roman"/>
              <a:buAutoNum type="romanLcPeriod"/>
            </a:pPr>
            <a:r>
              <a:rPr lang="en" sz="1400">
                <a:solidFill>
                  <a:schemeClr val="dk1"/>
                </a:solidFill>
                <a:latin typeface="Times New Roman"/>
                <a:ea typeface="Times New Roman"/>
                <a:cs typeface="Times New Roman"/>
                <a:sym typeface="Times New Roman"/>
              </a:rPr>
              <a:t>Could be due to the mental benefits from the stress relief of exercising</a:t>
            </a:r>
            <a:endParaRPr sz="1400">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AutoNum type="alphaLcPeriod"/>
            </a:pPr>
            <a:r>
              <a:rPr lang="en" sz="1400">
                <a:solidFill>
                  <a:schemeClr val="dk1"/>
                </a:solidFill>
                <a:latin typeface="Times New Roman"/>
                <a:ea typeface="Times New Roman"/>
                <a:cs typeface="Times New Roman"/>
                <a:sym typeface="Times New Roman"/>
              </a:rPr>
              <a:t>Tutoring sessions: </a:t>
            </a:r>
            <a:endParaRPr sz="1400">
              <a:solidFill>
                <a:schemeClr val="dk1"/>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chemeClr val="dk1"/>
              </a:buClr>
              <a:buSzPts val="1400"/>
              <a:buFont typeface="Times New Roman"/>
              <a:buAutoNum type="romanLcPeriod"/>
            </a:pPr>
            <a:r>
              <a:rPr lang="en" sz="1400">
                <a:solidFill>
                  <a:schemeClr val="dk1"/>
                </a:solidFill>
                <a:latin typeface="Times New Roman"/>
                <a:ea typeface="Times New Roman"/>
                <a:cs typeface="Times New Roman"/>
                <a:sym typeface="Times New Roman"/>
              </a:rPr>
              <a:t>More = Higher Exam Scores</a:t>
            </a:r>
            <a:endParaRPr sz="1400">
              <a:solidFill>
                <a:schemeClr val="dk1"/>
              </a:solidFill>
              <a:latin typeface="Times New Roman"/>
              <a:ea typeface="Times New Roman"/>
              <a:cs typeface="Times New Roman"/>
              <a:sym typeface="Times New Roman"/>
            </a:endParaRPr>
          </a:p>
          <a:p>
            <a:pPr indent="-317500" lvl="3" marL="18288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*To a certain extent. More than 6 sessions can cause burnout</a:t>
            </a:r>
            <a:endParaRPr sz="1400">
              <a:solidFill>
                <a:schemeClr val="dk1"/>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chemeClr val="dk1"/>
              </a:buClr>
              <a:buSzPts val="1400"/>
              <a:buFont typeface="Times New Roman"/>
              <a:buAutoNum type="romanLcPeriod"/>
            </a:pPr>
            <a:r>
              <a:rPr lang="en" sz="1400">
                <a:solidFill>
                  <a:schemeClr val="dk1"/>
                </a:solidFill>
                <a:latin typeface="Times New Roman"/>
                <a:ea typeface="Times New Roman"/>
                <a:cs typeface="Times New Roman"/>
                <a:sym typeface="Times New Roman"/>
              </a:rPr>
              <a:t>Tutoring Sessions w/ EC’s: </a:t>
            </a:r>
            <a:endParaRPr sz="1400">
              <a:solidFill>
                <a:schemeClr val="dk1"/>
              </a:solidFill>
              <a:latin typeface="Times New Roman"/>
              <a:ea typeface="Times New Roman"/>
              <a:cs typeface="Times New Roman"/>
              <a:sym typeface="Times New Roman"/>
            </a:endParaRPr>
          </a:p>
          <a:p>
            <a:pPr indent="-317500" lvl="3" marL="18288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Too much for students to handle if they have &gt;5 tutoring sessions. Can see a large drop off in scores</a:t>
            </a:r>
            <a:endParaRPr sz="1400">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AutoNum type="alphaLcPeriod"/>
            </a:pPr>
            <a:r>
              <a:rPr lang="en" sz="1400">
                <a:solidFill>
                  <a:schemeClr val="dk1"/>
                </a:solidFill>
                <a:latin typeface="Times New Roman"/>
                <a:ea typeface="Times New Roman"/>
                <a:cs typeface="Times New Roman"/>
                <a:sym typeface="Times New Roman"/>
              </a:rPr>
              <a:t>Comparison</a:t>
            </a:r>
            <a:endParaRPr sz="1400">
              <a:solidFill>
                <a:schemeClr val="dk1"/>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chemeClr val="dk1"/>
              </a:buClr>
              <a:buSzPts val="1400"/>
              <a:buFont typeface="Times New Roman"/>
              <a:buAutoNum type="romanLcPeriod"/>
            </a:pPr>
            <a:r>
              <a:rPr lang="en" sz="1400">
                <a:solidFill>
                  <a:schemeClr val="dk1"/>
                </a:solidFill>
                <a:latin typeface="Times New Roman"/>
                <a:ea typeface="Times New Roman"/>
                <a:cs typeface="Times New Roman"/>
                <a:sym typeface="Times New Roman"/>
              </a:rPr>
              <a:t>Student who aims to raise their test scores -&gt; prioritize tutoring sessions as impact is higher</a:t>
            </a:r>
            <a:endParaRPr sz="1400">
              <a:solidFill>
                <a:schemeClr val="dk1"/>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chemeClr val="dk1"/>
              </a:buClr>
              <a:buSzPts val="1400"/>
              <a:buFont typeface="Times New Roman"/>
              <a:buAutoNum type="romanLcPeriod"/>
            </a:pPr>
            <a:r>
              <a:rPr lang="en" sz="1400">
                <a:solidFill>
                  <a:schemeClr val="dk1"/>
                </a:solidFill>
                <a:latin typeface="Times New Roman"/>
                <a:ea typeface="Times New Roman"/>
                <a:cs typeface="Times New Roman"/>
                <a:sym typeface="Times New Roman"/>
              </a:rPr>
              <a:t>Try not to get burnt out by having too many things on your plate</a:t>
            </a:r>
            <a:endParaRPr sz="1400">
              <a:solidFill>
                <a:schemeClr val="dk1"/>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chemeClr val="dk1"/>
              </a:buClr>
              <a:buSzPts val="1400"/>
              <a:buFont typeface="Times New Roman"/>
              <a:buAutoNum type="romanLcPeriod"/>
            </a:pPr>
            <a:r>
              <a:rPr lang="en" sz="1400">
                <a:solidFill>
                  <a:schemeClr val="dk1"/>
                </a:solidFill>
                <a:latin typeface="Times New Roman"/>
                <a:ea typeface="Times New Roman"/>
                <a:cs typeface="Times New Roman"/>
                <a:sym typeface="Times New Roman"/>
              </a:rPr>
              <a:t>In both charts, those who participate in EC’s normally score higher than those who don’t </a:t>
            </a:r>
            <a:endParaRPr/>
          </a:p>
        </p:txBody>
      </p:sp>
      <p:sp>
        <p:nvSpPr>
          <p:cNvPr id="195" name="Google Shape;195;g31601ec4361_2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6246c7d1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
        <p:nvSpPr>
          <p:cNvPr id="202" name="Google Shape;202;g316246c7d18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601ec4361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
        <p:nvSpPr>
          <p:cNvPr id="208" name="Google Shape;208;g31601ec4361_2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601ec4361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
        <p:nvSpPr>
          <p:cNvPr id="216" name="Google Shape;216;g31601ec4361_2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6246c7d1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-shiv</a:t>
            </a:r>
            <a:endParaRPr/>
          </a:p>
        </p:txBody>
      </p:sp>
      <p:sp>
        <p:nvSpPr>
          <p:cNvPr id="224" name="Google Shape;224;g316246c7d18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601ec4361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SHIV</a:t>
            </a:r>
            <a:endParaRPr/>
          </a:p>
        </p:txBody>
      </p:sp>
      <p:sp>
        <p:nvSpPr>
          <p:cNvPr id="230" name="Google Shape;230;g31601ec4361_3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601ec4361_6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
        <p:nvSpPr>
          <p:cNvPr id="110" name="Google Shape;110;g31601ec4361_6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1601ec4361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SHIV</a:t>
            </a:r>
            <a:endParaRPr/>
          </a:p>
        </p:txBody>
      </p:sp>
      <p:sp>
        <p:nvSpPr>
          <p:cNvPr id="237" name="Google Shape;237;g31601ec4361_3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1601ec4361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SHIV</a:t>
            </a:r>
            <a:endParaRPr/>
          </a:p>
        </p:txBody>
      </p:sp>
      <p:sp>
        <p:nvSpPr>
          <p:cNvPr id="244" name="Google Shape;244;g31601ec4361_2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601ec4361_2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
        <p:nvSpPr>
          <p:cNvPr id="251" name="Google Shape;251;g31601ec4361_2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1601ec4361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a:p>
            <a:pPr indent="0" lvl="0" marL="0" marR="190500" rtl="0" algn="l">
              <a:lnSpc>
                <a:spcPct val="115000"/>
              </a:lnSpc>
              <a:spcBef>
                <a:spcPts val="0"/>
              </a:spcBef>
              <a:spcAft>
                <a:spcPts val="600"/>
              </a:spcAft>
              <a:buNone/>
            </a:pPr>
            <a:r>
              <a:rPr lang="en"/>
              <a:t>Since both the training and test accuracy are the near same (75.43% vs</a:t>
            </a:r>
            <a:r>
              <a:rPr b="1" lang="en"/>
              <a:t> 74.49</a:t>
            </a:r>
            <a:r>
              <a:rPr lang="en"/>
              <a:t> ), it indicates that the model is neither overfitting (i.e., performing too well on the training data but poorly on the test data) nor underfitting (i.e., not capturing enough patterns in both datasets). This suggests balanced performance and reliable generalization to new, unseen data.</a:t>
            </a:r>
            <a:endParaRPr/>
          </a:p>
        </p:txBody>
      </p:sp>
      <p:sp>
        <p:nvSpPr>
          <p:cNvPr id="256" name="Google Shape;256;g31601ec4361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601ec4361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a:p>
            <a:pPr indent="0" lvl="0" marL="0" rtl="0" algn="l">
              <a:spcBef>
                <a:spcPts val="0"/>
              </a:spcBef>
              <a:spcAft>
                <a:spcPts val="0"/>
              </a:spcAft>
              <a:buNone/>
            </a:pPr>
            <a:r>
              <a:rPr lang="en"/>
              <a:t>LEFT: measuring attendance and exam scores</a:t>
            </a:r>
            <a:endParaRPr/>
          </a:p>
          <a:p>
            <a:pPr indent="0" lvl="0" marL="0" rtl="0" algn="l">
              <a:spcBef>
                <a:spcPts val="0"/>
              </a:spcBef>
              <a:spcAft>
                <a:spcPts val="0"/>
              </a:spcAft>
              <a:buNone/>
            </a:pPr>
            <a:r>
              <a:rPr lang="en"/>
              <a:t>RIGHT: measuring motivation code and exam code</a:t>
            </a:r>
            <a:endParaRPr/>
          </a:p>
        </p:txBody>
      </p:sp>
      <p:sp>
        <p:nvSpPr>
          <p:cNvPr id="268" name="Google Shape;268;g31601ec4361_2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1601ec436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Measuring Hours_Studied and Distance Code Variable</a:t>
            </a:r>
            <a:endParaRPr/>
          </a:p>
          <a:p>
            <a:pPr indent="0" lvl="0" marL="0" rtl="0" algn="l">
              <a:spcBef>
                <a:spcPts val="0"/>
              </a:spcBef>
              <a:spcAft>
                <a:spcPts val="0"/>
              </a:spcAft>
              <a:buNone/>
            </a:pPr>
            <a:r>
              <a:rPr lang="en"/>
              <a:t>-NICK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8" name="Google Shape;278;g31601ec4361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601ec4361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
        <p:nvSpPr>
          <p:cNvPr id="286" name="Google Shape;286;g31601ec4361_2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1601ec4361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
        <p:nvSpPr>
          <p:cNvPr id="291" name="Google Shape;291;g31601ec4361_2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1601ec4361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
        <p:nvSpPr>
          <p:cNvPr id="298" name="Google Shape;298;g31601ec4361_2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1601ec4361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31601ec4361_2_1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601ec436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
        <p:nvSpPr>
          <p:cNvPr id="117" name="Google Shape;117;g31601ec4361_2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601ec436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p:txBody>
      </p:sp>
      <p:sp>
        <p:nvSpPr>
          <p:cNvPr id="122" name="Google Shape;122;g31601ec4361_2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601ec4361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
        <p:nvSpPr>
          <p:cNvPr id="129" name="Google Shape;129;g31601ec4361_2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601ec4361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
        <p:nvSpPr>
          <p:cNvPr id="134" name="Google Shape;134;g31601ec4361_2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601ec4361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
        <p:nvSpPr>
          <p:cNvPr id="143" name="Google Shape;143;g31601ec4361_2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601ec4361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
        <p:nvSpPr>
          <p:cNvPr id="150" name="Google Shape;150;g31601ec4361_2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601ec4361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
        <p:nvSpPr>
          <p:cNvPr id="155" name="Google Shape;155;g31601ec4361_2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3" name="Shape 53"/>
        <p:cNvGrpSpPr/>
        <p:nvPr/>
      </p:nvGrpSpPr>
      <p:grpSpPr>
        <a:xfrm>
          <a:off x="0" y="0"/>
          <a:ext cx="0" cy="0"/>
          <a:chOff x="0" y="0"/>
          <a:chExt cx="0" cy="0"/>
        </a:xfrm>
      </p:grpSpPr>
      <p:sp>
        <p:nvSpPr>
          <p:cNvPr id="54" name="Google Shape;54;p14"/>
          <p:cNvSpPr txBox="1"/>
          <p:nvPr>
            <p:ph idx="1" type="subTitle"/>
          </p:nvPr>
        </p:nvSpPr>
        <p:spPr>
          <a:xfrm>
            <a:off x="1371600" y="2343150"/>
            <a:ext cx="6400800" cy="1314450"/>
          </a:xfrm>
          <a:prstGeom prst="rect">
            <a:avLst/>
          </a:prstGeom>
          <a:noFill/>
          <a:ln>
            <a:noFill/>
          </a:ln>
        </p:spPr>
        <p:txBody>
          <a:bodyPr anchorCtr="0" anchor="t" bIns="45700" lIns="91425" spcFirstLastPara="1" rIns="91425" wrap="square" tIns="45700">
            <a:noAutofit/>
          </a:bodyPr>
          <a:lstStyle>
            <a:lvl1pPr lvl="0" algn="ctr">
              <a:spcBef>
                <a:spcPts val="360"/>
              </a:spcBef>
              <a:spcAft>
                <a:spcPts val="0"/>
              </a:spcAft>
              <a:buClr>
                <a:schemeClr val="accent5"/>
              </a:buClr>
              <a:buSzPts val="1800"/>
              <a:buNone/>
              <a:defRPr>
                <a:solidFill>
                  <a:schemeClr val="accent5"/>
                </a:solidFill>
              </a:defRPr>
            </a:lvl1pPr>
            <a:lvl2pPr lvl="1" algn="ctr">
              <a:spcBef>
                <a:spcPts val="360"/>
              </a:spcBef>
              <a:spcAft>
                <a:spcPts val="0"/>
              </a:spcAft>
              <a:buClr>
                <a:srgbClr val="888888"/>
              </a:buClr>
              <a:buSzPts val="18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60"/>
              </a:spcBef>
              <a:spcAft>
                <a:spcPts val="0"/>
              </a:spcAft>
              <a:buClr>
                <a:srgbClr val="888888"/>
              </a:buClr>
              <a:buSzPts val="1800"/>
              <a:buNone/>
              <a:defRPr>
                <a:solidFill>
                  <a:srgbClr val="888888"/>
                </a:solidFill>
              </a:defRPr>
            </a:lvl4pPr>
            <a:lvl5pPr lvl="4" algn="ctr">
              <a:spcBef>
                <a:spcPts val="36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5" name="Google Shape;55;p14"/>
          <p:cNvSpPr txBox="1"/>
          <p:nvPr>
            <p:ph idx="2" type="body"/>
          </p:nvPr>
        </p:nvSpPr>
        <p:spPr>
          <a:xfrm>
            <a:off x="685800" y="1047750"/>
            <a:ext cx="7772400" cy="1066800"/>
          </a:xfrm>
          <a:prstGeom prst="rect">
            <a:avLst/>
          </a:prstGeom>
          <a:noFill/>
          <a:ln>
            <a:noFill/>
          </a:ln>
        </p:spPr>
        <p:txBody>
          <a:bodyPr anchorCtr="0" anchor="ctr" bIns="45700" lIns="91425" spcFirstLastPara="1" rIns="91425" wrap="square" tIns="45700">
            <a:noAutofit/>
          </a:bodyPr>
          <a:lstStyle>
            <a:lvl1pPr indent="-228600" lvl="0" marL="457200" algn="ctr">
              <a:spcBef>
                <a:spcPts val="640"/>
              </a:spcBef>
              <a:spcAft>
                <a:spcPts val="0"/>
              </a:spcAft>
              <a:buClr>
                <a:schemeClr val="lt1"/>
              </a:buClr>
              <a:buSzPts val="3200"/>
              <a:buNone/>
              <a:defRPr sz="3200"/>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5"/>
          <p:cNvSpPr txBox="1"/>
          <p:nvPr>
            <p:ph type="title"/>
          </p:nvPr>
        </p:nvSpPr>
        <p:spPr>
          <a:xfrm>
            <a:off x="457200" y="590550"/>
            <a:ext cx="8229600" cy="7429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006096"/>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15"/>
          <p:cNvSpPr txBox="1"/>
          <p:nvPr>
            <p:ph idx="1" type="body"/>
          </p:nvPr>
        </p:nvSpPr>
        <p:spPr>
          <a:xfrm>
            <a:off x="457200" y="1619250"/>
            <a:ext cx="8229600" cy="26511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6096"/>
              </a:buClr>
              <a:buSzPts val="1800"/>
              <a:buChar char="•"/>
              <a:defRPr>
                <a:solidFill>
                  <a:srgbClr val="006096"/>
                </a:solidFill>
              </a:defRPr>
            </a:lvl1pPr>
            <a:lvl2pPr indent="-342900" lvl="1" marL="914400" algn="l">
              <a:spcBef>
                <a:spcPts val="360"/>
              </a:spcBef>
              <a:spcAft>
                <a:spcPts val="0"/>
              </a:spcAft>
              <a:buClr>
                <a:srgbClr val="006096"/>
              </a:buClr>
              <a:buSzPts val="1800"/>
              <a:buChar char="–"/>
              <a:defRPr>
                <a:solidFill>
                  <a:srgbClr val="006096"/>
                </a:solidFill>
              </a:defRPr>
            </a:lvl2pPr>
            <a:lvl3pPr indent="-342900" lvl="2" marL="1371600" algn="l">
              <a:spcBef>
                <a:spcPts val="360"/>
              </a:spcBef>
              <a:spcAft>
                <a:spcPts val="0"/>
              </a:spcAft>
              <a:buClr>
                <a:srgbClr val="006096"/>
              </a:buClr>
              <a:buSzPts val="1800"/>
              <a:buChar char="•"/>
              <a:defRPr>
                <a:solidFill>
                  <a:srgbClr val="006096"/>
                </a:solidFill>
              </a:defRPr>
            </a:lvl3pPr>
            <a:lvl4pPr indent="-342900" lvl="3" marL="1828800" algn="l">
              <a:spcBef>
                <a:spcPts val="360"/>
              </a:spcBef>
              <a:spcAft>
                <a:spcPts val="0"/>
              </a:spcAft>
              <a:buClr>
                <a:srgbClr val="006096"/>
              </a:buClr>
              <a:buSzPts val="1800"/>
              <a:buChar char="–"/>
              <a:defRPr>
                <a:solidFill>
                  <a:srgbClr val="006096"/>
                </a:solidFill>
              </a:defRPr>
            </a:lvl4pPr>
            <a:lvl5pPr indent="-342900" lvl="4" marL="2286000" algn="l">
              <a:spcBef>
                <a:spcPts val="360"/>
              </a:spcBef>
              <a:spcAft>
                <a:spcPts val="0"/>
              </a:spcAft>
              <a:buClr>
                <a:srgbClr val="006096"/>
              </a:buClr>
              <a:buSzPts val="1800"/>
              <a:buChar char="»"/>
              <a:defRPr>
                <a:solidFill>
                  <a:srgbClr val="006096"/>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 name="Google Shape;59;p15"/>
          <p:cNvSpPr txBox="1"/>
          <p:nvPr>
            <p:ph idx="12" type="sldNum"/>
          </p:nvPr>
        </p:nvSpPr>
        <p:spPr>
          <a:xfrm>
            <a:off x="3505200" y="4767263"/>
            <a:ext cx="2133600" cy="274637"/>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8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8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8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8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8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8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8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6"/>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solidFill>
                  <a:srgbClr val="006096"/>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16"/>
          <p:cNvSpPr/>
          <p:nvPr>
            <p:ph idx="2" type="pic"/>
          </p:nvPr>
        </p:nvSpPr>
        <p:spPr>
          <a:xfrm>
            <a:off x="1792288" y="459581"/>
            <a:ext cx="5486400" cy="3086100"/>
          </a:xfrm>
          <a:prstGeom prst="rect">
            <a:avLst/>
          </a:prstGeom>
          <a:noFill/>
          <a:ln>
            <a:noFill/>
          </a:ln>
        </p:spPr>
      </p:sp>
      <p:sp>
        <p:nvSpPr>
          <p:cNvPr id="63" name="Google Shape;63;p16"/>
          <p:cNvSpPr txBox="1"/>
          <p:nvPr>
            <p:ph idx="1" type="body"/>
          </p:nvPr>
        </p:nvSpPr>
        <p:spPr>
          <a:xfrm>
            <a:off x="1792288" y="4025503"/>
            <a:ext cx="5486400" cy="37504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006096"/>
              </a:buClr>
              <a:buSzPts val="1400"/>
              <a:buNone/>
              <a:defRPr sz="1400">
                <a:solidFill>
                  <a:srgbClr val="006096"/>
                </a:solidFill>
              </a:defRPr>
            </a:lvl1pPr>
            <a:lvl2pPr indent="-228600" lvl="1" marL="914400" algn="l">
              <a:spcBef>
                <a:spcPts val="240"/>
              </a:spcBef>
              <a:spcAft>
                <a:spcPts val="0"/>
              </a:spcAft>
              <a:buClr>
                <a:schemeClr val="lt1"/>
              </a:buClr>
              <a:buSzPts val="1200"/>
              <a:buNone/>
              <a:defRPr sz="1200"/>
            </a:lvl2pPr>
            <a:lvl3pPr indent="-228600" lvl="2" marL="1371600" algn="l">
              <a:spcBef>
                <a:spcPts val="200"/>
              </a:spcBef>
              <a:spcAft>
                <a:spcPts val="0"/>
              </a:spcAft>
              <a:buClr>
                <a:schemeClr val="lt1"/>
              </a:buClr>
              <a:buSzPts val="1000"/>
              <a:buNone/>
              <a:defRPr sz="1000"/>
            </a:lvl3pPr>
            <a:lvl4pPr indent="-228600" lvl="3" marL="1828800" algn="l">
              <a:spcBef>
                <a:spcPts val="180"/>
              </a:spcBef>
              <a:spcAft>
                <a:spcPts val="0"/>
              </a:spcAft>
              <a:buClr>
                <a:schemeClr val="lt1"/>
              </a:buClr>
              <a:buSzPts val="900"/>
              <a:buNone/>
              <a:defRPr sz="900"/>
            </a:lvl4pPr>
            <a:lvl5pPr indent="-228600" lvl="4" marL="2286000" algn="l">
              <a:spcBef>
                <a:spcPts val="180"/>
              </a:spcBef>
              <a:spcAft>
                <a:spcPts val="0"/>
              </a:spcAft>
              <a:buClr>
                <a:schemeClr val="lt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4" name="Google Shape;64;p16"/>
          <p:cNvSpPr txBox="1"/>
          <p:nvPr>
            <p:ph idx="12" type="sldNum"/>
          </p:nvPr>
        </p:nvSpPr>
        <p:spPr>
          <a:xfrm>
            <a:off x="3352800" y="4767263"/>
            <a:ext cx="2133600" cy="274637"/>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8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8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8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8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8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8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8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7"/>
          <p:cNvSpPr txBox="1"/>
          <p:nvPr>
            <p:ph type="ctrTitle"/>
          </p:nvPr>
        </p:nvSpPr>
        <p:spPr>
          <a:xfrm>
            <a:off x="685800" y="1026319"/>
            <a:ext cx="7772400" cy="110251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006096"/>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7"/>
          <p:cNvSpPr txBox="1"/>
          <p:nvPr>
            <p:ph idx="1" type="subTitle"/>
          </p:nvPr>
        </p:nvSpPr>
        <p:spPr>
          <a:xfrm>
            <a:off x="1371600" y="2343150"/>
            <a:ext cx="6400800" cy="1314450"/>
          </a:xfrm>
          <a:prstGeom prst="rect">
            <a:avLst/>
          </a:prstGeom>
          <a:noFill/>
          <a:ln>
            <a:noFill/>
          </a:ln>
        </p:spPr>
        <p:txBody>
          <a:bodyPr anchorCtr="0" anchor="t" bIns="45700" lIns="91425" spcFirstLastPara="1" rIns="91425" wrap="square" tIns="45700">
            <a:noAutofit/>
          </a:bodyPr>
          <a:lstStyle>
            <a:lvl1pPr lvl="0" algn="ctr">
              <a:spcBef>
                <a:spcPts val="360"/>
              </a:spcBef>
              <a:spcAft>
                <a:spcPts val="0"/>
              </a:spcAft>
              <a:buClr>
                <a:schemeClr val="accent5"/>
              </a:buClr>
              <a:buSzPts val="1800"/>
              <a:buNone/>
              <a:defRPr>
                <a:solidFill>
                  <a:schemeClr val="accent5"/>
                </a:solidFill>
              </a:defRPr>
            </a:lvl1pPr>
            <a:lvl2pPr lvl="1" algn="ctr">
              <a:spcBef>
                <a:spcPts val="360"/>
              </a:spcBef>
              <a:spcAft>
                <a:spcPts val="0"/>
              </a:spcAft>
              <a:buClr>
                <a:srgbClr val="888888"/>
              </a:buClr>
              <a:buSzPts val="18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60"/>
              </a:spcBef>
              <a:spcAft>
                <a:spcPts val="0"/>
              </a:spcAft>
              <a:buClr>
                <a:srgbClr val="888888"/>
              </a:buClr>
              <a:buSzPts val="1800"/>
              <a:buNone/>
              <a:defRPr>
                <a:solidFill>
                  <a:srgbClr val="888888"/>
                </a:solidFill>
              </a:defRPr>
            </a:lvl4pPr>
            <a:lvl5pPr lvl="4" algn="ctr">
              <a:spcBef>
                <a:spcPts val="36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8" name="Google Shape;68;p17"/>
          <p:cNvSpPr txBox="1"/>
          <p:nvPr>
            <p:ph idx="12" type="sldNum"/>
          </p:nvPr>
        </p:nvSpPr>
        <p:spPr>
          <a:xfrm>
            <a:off x="3505200" y="4767263"/>
            <a:ext cx="2133600" cy="27463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0" i="0" sz="1200" u="none" cap="none" strike="noStrike">
                <a:solidFill>
                  <a:schemeClr val="lt1"/>
                </a:solidFill>
                <a:latin typeface="Helvetica Neue"/>
                <a:ea typeface="Helvetica Neue"/>
                <a:cs typeface="Helvetica Neue"/>
                <a:sym typeface="Helvetica Neue"/>
              </a:defRPr>
            </a:lvl1pPr>
            <a:lvl2pPr indent="0" lvl="1" marL="0" marR="0" rtl="0" algn="ctr">
              <a:spcBef>
                <a:spcPts val="0"/>
              </a:spcBef>
              <a:spcAft>
                <a:spcPts val="0"/>
              </a:spcAft>
              <a:buNone/>
              <a:defRPr b="0" i="0" sz="1200" u="none" cap="none" strike="noStrike">
                <a:solidFill>
                  <a:schemeClr val="lt1"/>
                </a:solidFill>
                <a:latin typeface="Helvetica Neue"/>
                <a:ea typeface="Helvetica Neue"/>
                <a:cs typeface="Helvetica Neue"/>
                <a:sym typeface="Helvetica Neue"/>
              </a:defRPr>
            </a:lvl2pPr>
            <a:lvl3pPr indent="0" lvl="2" marL="0" marR="0" rtl="0" algn="ctr">
              <a:spcBef>
                <a:spcPts val="0"/>
              </a:spcBef>
              <a:spcAft>
                <a:spcPts val="0"/>
              </a:spcAft>
              <a:buNone/>
              <a:defRPr b="0" i="0" sz="1200" u="none" cap="none" strike="noStrike">
                <a:solidFill>
                  <a:schemeClr val="lt1"/>
                </a:solidFill>
                <a:latin typeface="Helvetica Neue"/>
                <a:ea typeface="Helvetica Neue"/>
                <a:cs typeface="Helvetica Neue"/>
                <a:sym typeface="Helvetica Neue"/>
              </a:defRPr>
            </a:lvl3pPr>
            <a:lvl4pPr indent="0" lvl="3" marL="0" marR="0" rtl="0" algn="ctr">
              <a:spcBef>
                <a:spcPts val="0"/>
              </a:spcBef>
              <a:spcAft>
                <a:spcPts val="0"/>
              </a:spcAft>
              <a:buNone/>
              <a:defRPr b="0" i="0" sz="1200" u="none" cap="none" strike="noStrike">
                <a:solidFill>
                  <a:schemeClr val="lt1"/>
                </a:solidFill>
                <a:latin typeface="Helvetica Neue"/>
                <a:ea typeface="Helvetica Neue"/>
                <a:cs typeface="Helvetica Neue"/>
                <a:sym typeface="Helvetica Neue"/>
              </a:defRPr>
            </a:lvl4pPr>
            <a:lvl5pPr indent="0" lvl="4" marL="0" marR="0" rtl="0" algn="ctr">
              <a:spcBef>
                <a:spcPts val="0"/>
              </a:spcBef>
              <a:spcAft>
                <a:spcPts val="0"/>
              </a:spcAft>
              <a:buNone/>
              <a:defRPr b="0" i="0" sz="1200" u="none" cap="none" strike="noStrike">
                <a:solidFill>
                  <a:schemeClr val="lt1"/>
                </a:solidFill>
                <a:latin typeface="Helvetica Neue"/>
                <a:ea typeface="Helvetica Neue"/>
                <a:cs typeface="Helvetica Neue"/>
                <a:sym typeface="Helvetica Neue"/>
              </a:defRPr>
            </a:lvl5pPr>
            <a:lvl6pPr indent="0" lvl="5" marL="0" marR="0" rtl="0" algn="ctr">
              <a:spcBef>
                <a:spcPts val="0"/>
              </a:spcBef>
              <a:spcAft>
                <a:spcPts val="0"/>
              </a:spcAft>
              <a:buNone/>
              <a:defRPr b="0" i="0" sz="1200" u="none" cap="none" strike="noStrike">
                <a:solidFill>
                  <a:schemeClr val="lt1"/>
                </a:solidFill>
                <a:latin typeface="Helvetica Neue"/>
                <a:ea typeface="Helvetica Neue"/>
                <a:cs typeface="Helvetica Neue"/>
                <a:sym typeface="Helvetica Neue"/>
              </a:defRPr>
            </a:lvl6pPr>
            <a:lvl7pPr indent="0" lvl="6" marL="0" marR="0" rtl="0" algn="ctr">
              <a:spcBef>
                <a:spcPts val="0"/>
              </a:spcBef>
              <a:spcAft>
                <a:spcPts val="0"/>
              </a:spcAft>
              <a:buNone/>
              <a:defRPr b="0" i="0" sz="1200" u="none" cap="none" strike="noStrike">
                <a:solidFill>
                  <a:schemeClr val="lt1"/>
                </a:solidFill>
                <a:latin typeface="Helvetica Neue"/>
                <a:ea typeface="Helvetica Neue"/>
                <a:cs typeface="Helvetica Neue"/>
                <a:sym typeface="Helvetica Neue"/>
              </a:defRPr>
            </a:lvl7pPr>
            <a:lvl8pPr indent="0" lvl="7" marL="0" marR="0" rtl="0" algn="ctr">
              <a:spcBef>
                <a:spcPts val="0"/>
              </a:spcBef>
              <a:spcAft>
                <a:spcPts val="0"/>
              </a:spcAft>
              <a:buNone/>
              <a:defRPr b="0" i="0" sz="1200" u="none" cap="none" strike="noStrike">
                <a:solidFill>
                  <a:schemeClr val="lt1"/>
                </a:solidFill>
                <a:latin typeface="Helvetica Neue"/>
                <a:ea typeface="Helvetica Neue"/>
                <a:cs typeface="Helvetica Neue"/>
                <a:sym typeface="Helvetica Neue"/>
              </a:defRPr>
            </a:lvl8pPr>
            <a:lvl9pPr indent="0" lvl="8" marL="0" marR="0" rtl="0" algn="ctr">
              <a:spcBef>
                <a:spcPts val="0"/>
              </a:spcBef>
              <a:spcAft>
                <a:spcPts val="0"/>
              </a:spcAft>
              <a:buNone/>
              <a:defRPr b="0" i="0" sz="1200" u="none" cap="none" strike="noStrik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r>
              <a:rPr lang="en"/>
              <a:t>1</a:t>
            </a:r>
            <a:endParaRPr sz="1400">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69" name="Shape 69"/>
        <p:cNvGrpSpPr/>
        <p:nvPr/>
      </p:nvGrpSpPr>
      <p:grpSpPr>
        <a:xfrm>
          <a:off x="0" y="0"/>
          <a:ext cx="0" cy="0"/>
          <a:chOff x="0" y="0"/>
          <a:chExt cx="0" cy="0"/>
        </a:xfrm>
      </p:grpSpPr>
      <p:sp>
        <p:nvSpPr>
          <p:cNvPr id="70" name="Google Shape;70;p18"/>
          <p:cNvSpPr txBox="1"/>
          <p:nvPr>
            <p:ph type="title"/>
          </p:nvPr>
        </p:nvSpPr>
        <p:spPr>
          <a:xfrm>
            <a:off x="722313" y="2647950"/>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SzPts val="1400"/>
              <a:buNone/>
              <a:defRPr b="1" sz="3200" cap="none">
                <a:solidFill>
                  <a:srgbClr val="00B0F0"/>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8"/>
          <p:cNvSpPr txBox="1"/>
          <p:nvPr>
            <p:ph idx="1" type="body"/>
          </p:nvPr>
        </p:nvSpPr>
        <p:spPr>
          <a:xfrm>
            <a:off x="722313" y="1522809"/>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2" name="Google Shape;72;p18"/>
          <p:cNvSpPr txBox="1"/>
          <p:nvPr>
            <p:ph idx="12" type="sldNum"/>
          </p:nvPr>
        </p:nvSpPr>
        <p:spPr>
          <a:xfrm>
            <a:off x="3352800" y="4767263"/>
            <a:ext cx="2133600" cy="274637"/>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8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8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8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8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8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8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8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blipFill>
          <a:blip r:embed="rId2">
            <a:alphaModFix/>
          </a:blip>
          <a:stretch>
            <a:fillRect/>
          </a:stretch>
        </a:blipFill>
      </p:bgPr>
    </p:bg>
    <p:spTree>
      <p:nvGrpSpPr>
        <p:cNvPr id="73" name="Shape 73"/>
        <p:cNvGrpSpPr/>
        <p:nvPr/>
      </p:nvGrpSpPr>
      <p:grpSpPr>
        <a:xfrm>
          <a:off x="0" y="0"/>
          <a:ext cx="0" cy="0"/>
          <a:chOff x="0" y="0"/>
          <a:chExt cx="0" cy="0"/>
        </a:xfrm>
      </p:grpSpPr>
      <p:sp>
        <p:nvSpPr>
          <p:cNvPr id="74" name="Google Shape;74;p19"/>
          <p:cNvSpPr txBox="1"/>
          <p:nvPr>
            <p:ph type="title"/>
          </p:nvPr>
        </p:nvSpPr>
        <p:spPr>
          <a:xfrm>
            <a:off x="457200" y="514350"/>
            <a:ext cx="8229600" cy="7429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006096"/>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19"/>
          <p:cNvSpPr txBox="1"/>
          <p:nvPr>
            <p:ph idx="1" type="body"/>
          </p:nvPr>
        </p:nvSpPr>
        <p:spPr>
          <a:xfrm>
            <a:off x="457200" y="1409701"/>
            <a:ext cx="4038600" cy="2686049"/>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006096"/>
              </a:buClr>
              <a:buSzPts val="2800"/>
              <a:buChar char="•"/>
              <a:defRPr sz="2800">
                <a:solidFill>
                  <a:srgbClr val="006096"/>
                </a:solidFill>
              </a:defRPr>
            </a:lvl1pPr>
            <a:lvl2pPr indent="-381000" lvl="1" marL="914400" algn="l">
              <a:spcBef>
                <a:spcPts val="480"/>
              </a:spcBef>
              <a:spcAft>
                <a:spcPts val="0"/>
              </a:spcAft>
              <a:buClr>
                <a:schemeClr val="lt1"/>
              </a:buClr>
              <a:buSzPts val="2400"/>
              <a:buChar char="–"/>
              <a:defRPr sz="2400"/>
            </a:lvl2pPr>
            <a:lvl3pPr indent="-355600" lvl="2" marL="1371600" algn="l">
              <a:spcBef>
                <a:spcPts val="400"/>
              </a:spcBef>
              <a:spcAft>
                <a:spcPts val="0"/>
              </a:spcAft>
              <a:buClr>
                <a:schemeClr val="lt1"/>
              </a:buClr>
              <a:buSzPts val="2000"/>
              <a:buChar char="•"/>
              <a:defRPr sz="2000"/>
            </a:lvl3pPr>
            <a:lvl4pPr indent="-342900" lvl="3" marL="1828800" algn="l">
              <a:spcBef>
                <a:spcPts val="360"/>
              </a:spcBef>
              <a:spcAft>
                <a:spcPts val="0"/>
              </a:spcAft>
              <a:buClr>
                <a:schemeClr val="lt1"/>
              </a:buClr>
              <a:buSzPts val="1800"/>
              <a:buChar char="–"/>
              <a:defRPr sz="1800"/>
            </a:lvl4pPr>
            <a:lvl5pPr indent="-342900" lvl="4" marL="2286000" algn="l">
              <a:spcBef>
                <a:spcPts val="360"/>
              </a:spcBef>
              <a:spcAft>
                <a:spcPts val="0"/>
              </a:spcAft>
              <a:buClr>
                <a:schemeClr val="lt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6" name="Google Shape;76;p19"/>
          <p:cNvSpPr txBox="1"/>
          <p:nvPr>
            <p:ph idx="2" type="body"/>
          </p:nvPr>
        </p:nvSpPr>
        <p:spPr>
          <a:xfrm>
            <a:off x="4648200" y="1409701"/>
            <a:ext cx="4038600" cy="2686049"/>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006096"/>
              </a:buClr>
              <a:buSzPts val="2800"/>
              <a:buChar char="•"/>
              <a:defRPr sz="2800">
                <a:solidFill>
                  <a:srgbClr val="006096"/>
                </a:solidFill>
              </a:defRPr>
            </a:lvl1pPr>
            <a:lvl2pPr indent="-381000" lvl="1" marL="914400" algn="l">
              <a:spcBef>
                <a:spcPts val="480"/>
              </a:spcBef>
              <a:spcAft>
                <a:spcPts val="0"/>
              </a:spcAft>
              <a:buClr>
                <a:schemeClr val="lt1"/>
              </a:buClr>
              <a:buSzPts val="2400"/>
              <a:buChar char="–"/>
              <a:defRPr sz="2400"/>
            </a:lvl2pPr>
            <a:lvl3pPr indent="-355600" lvl="2" marL="1371600" algn="l">
              <a:spcBef>
                <a:spcPts val="400"/>
              </a:spcBef>
              <a:spcAft>
                <a:spcPts val="0"/>
              </a:spcAft>
              <a:buClr>
                <a:schemeClr val="lt1"/>
              </a:buClr>
              <a:buSzPts val="2000"/>
              <a:buChar char="•"/>
              <a:defRPr sz="2000"/>
            </a:lvl3pPr>
            <a:lvl4pPr indent="-342900" lvl="3" marL="1828800" algn="l">
              <a:spcBef>
                <a:spcPts val="360"/>
              </a:spcBef>
              <a:spcAft>
                <a:spcPts val="0"/>
              </a:spcAft>
              <a:buClr>
                <a:schemeClr val="lt1"/>
              </a:buClr>
              <a:buSzPts val="1800"/>
              <a:buChar char="–"/>
              <a:defRPr sz="1800"/>
            </a:lvl4pPr>
            <a:lvl5pPr indent="-342900" lvl="4" marL="2286000" algn="l">
              <a:spcBef>
                <a:spcPts val="360"/>
              </a:spcBef>
              <a:spcAft>
                <a:spcPts val="0"/>
              </a:spcAft>
              <a:buClr>
                <a:schemeClr val="lt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7" name="Google Shape;77;p19"/>
          <p:cNvSpPr txBox="1"/>
          <p:nvPr>
            <p:ph idx="12" type="sldNum"/>
          </p:nvPr>
        </p:nvSpPr>
        <p:spPr>
          <a:xfrm>
            <a:off x="3505200" y="4767263"/>
            <a:ext cx="2133600" cy="274637"/>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8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8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8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8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8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8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8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blipFill>
          <a:blip r:embed="rId2">
            <a:alphaModFix/>
          </a:blip>
          <a:stretch>
            <a:fillRect/>
          </a:stretch>
        </a:blipFill>
      </p:bgPr>
    </p:bg>
    <p:spTree>
      <p:nvGrpSpPr>
        <p:cNvPr id="78" name="Shape 78"/>
        <p:cNvGrpSpPr/>
        <p:nvPr/>
      </p:nvGrpSpPr>
      <p:grpSpPr>
        <a:xfrm>
          <a:off x="0" y="0"/>
          <a:ext cx="0" cy="0"/>
          <a:chOff x="0" y="0"/>
          <a:chExt cx="0" cy="0"/>
        </a:xfrm>
      </p:grpSpPr>
      <p:sp>
        <p:nvSpPr>
          <p:cNvPr id="79" name="Google Shape;79;p20"/>
          <p:cNvSpPr txBox="1"/>
          <p:nvPr>
            <p:ph idx="1" type="body"/>
          </p:nvPr>
        </p:nvSpPr>
        <p:spPr>
          <a:xfrm>
            <a:off x="457200" y="502445"/>
            <a:ext cx="4040188" cy="773906"/>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006096"/>
              </a:buClr>
              <a:buSzPts val="2400"/>
              <a:buNone/>
              <a:defRPr b="1" sz="2400">
                <a:solidFill>
                  <a:srgbClr val="006096"/>
                </a:solidFill>
              </a:defRPr>
            </a:lvl1pPr>
            <a:lvl2pPr indent="-228600" lvl="1" marL="914400" algn="l">
              <a:spcBef>
                <a:spcPts val="400"/>
              </a:spcBef>
              <a:spcAft>
                <a:spcPts val="0"/>
              </a:spcAft>
              <a:buClr>
                <a:schemeClr val="lt1"/>
              </a:buClr>
              <a:buSzPts val="2000"/>
              <a:buNone/>
              <a:defRPr b="1" sz="2000"/>
            </a:lvl2pPr>
            <a:lvl3pPr indent="-228600" lvl="2" marL="1371600" algn="l">
              <a:spcBef>
                <a:spcPts val="360"/>
              </a:spcBef>
              <a:spcAft>
                <a:spcPts val="0"/>
              </a:spcAft>
              <a:buClr>
                <a:schemeClr val="lt1"/>
              </a:buClr>
              <a:buSzPts val="1800"/>
              <a:buNone/>
              <a:defRPr b="1" sz="1800"/>
            </a:lvl3pPr>
            <a:lvl4pPr indent="-228600" lvl="3" marL="1828800" algn="l">
              <a:spcBef>
                <a:spcPts val="320"/>
              </a:spcBef>
              <a:spcAft>
                <a:spcPts val="0"/>
              </a:spcAft>
              <a:buClr>
                <a:schemeClr val="lt1"/>
              </a:buClr>
              <a:buSzPts val="1600"/>
              <a:buNone/>
              <a:defRPr b="1" sz="1600"/>
            </a:lvl4pPr>
            <a:lvl5pPr indent="-228600" lvl="4" marL="2286000" algn="l">
              <a:spcBef>
                <a:spcPts val="320"/>
              </a:spcBef>
              <a:spcAft>
                <a:spcPts val="0"/>
              </a:spcAft>
              <a:buClr>
                <a:schemeClr val="lt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0" name="Google Shape;80;p20"/>
          <p:cNvSpPr txBox="1"/>
          <p:nvPr>
            <p:ph idx="2" type="body"/>
          </p:nvPr>
        </p:nvSpPr>
        <p:spPr>
          <a:xfrm>
            <a:off x="457200" y="1276350"/>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006096"/>
              </a:buClr>
              <a:buSzPts val="2400"/>
              <a:buChar char="•"/>
              <a:defRPr sz="2400">
                <a:solidFill>
                  <a:srgbClr val="006096"/>
                </a:solidFill>
              </a:defRPr>
            </a:lvl1pPr>
            <a:lvl2pPr indent="-355600" lvl="1" marL="914400" algn="l">
              <a:spcBef>
                <a:spcPts val="400"/>
              </a:spcBef>
              <a:spcAft>
                <a:spcPts val="0"/>
              </a:spcAft>
              <a:buClr>
                <a:srgbClr val="006096"/>
              </a:buClr>
              <a:buSzPts val="2000"/>
              <a:buChar char="–"/>
              <a:defRPr sz="2000">
                <a:solidFill>
                  <a:srgbClr val="006096"/>
                </a:solidFill>
              </a:defRPr>
            </a:lvl2pPr>
            <a:lvl3pPr indent="-342900" lvl="2" marL="1371600" algn="l">
              <a:spcBef>
                <a:spcPts val="360"/>
              </a:spcBef>
              <a:spcAft>
                <a:spcPts val="0"/>
              </a:spcAft>
              <a:buClr>
                <a:srgbClr val="006096"/>
              </a:buClr>
              <a:buSzPts val="1800"/>
              <a:buChar char="•"/>
              <a:defRPr sz="1800">
                <a:solidFill>
                  <a:srgbClr val="006096"/>
                </a:solidFill>
              </a:defRPr>
            </a:lvl3pPr>
            <a:lvl4pPr indent="-330200" lvl="3" marL="1828800" algn="l">
              <a:spcBef>
                <a:spcPts val="320"/>
              </a:spcBef>
              <a:spcAft>
                <a:spcPts val="0"/>
              </a:spcAft>
              <a:buClr>
                <a:srgbClr val="006096"/>
              </a:buClr>
              <a:buSzPts val="1600"/>
              <a:buChar char="–"/>
              <a:defRPr sz="1600">
                <a:solidFill>
                  <a:srgbClr val="006096"/>
                </a:solidFill>
              </a:defRPr>
            </a:lvl4pPr>
            <a:lvl5pPr indent="-330200" lvl="4" marL="2286000" algn="l">
              <a:spcBef>
                <a:spcPts val="320"/>
              </a:spcBef>
              <a:spcAft>
                <a:spcPts val="0"/>
              </a:spcAft>
              <a:buClr>
                <a:srgbClr val="006096"/>
              </a:buClr>
              <a:buSzPts val="1600"/>
              <a:buChar char="»"/>
              <a:defRPr sz="1600">
                <a:solidFill>
                  <a:srgbClr val="006096"/>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1" name="Google Shape;81;p20"/>
          <p:cNvSpPr txBox="1"/>
          <p:nvPr>
            <p:ph idx="3" type="body"/>
          </p:nvPr>
        </p:nvSpPr>
        <p:spPr>
          <a:xfrm>
            <a:off x="4645026" y="502445"/>
            <a:ext cx="4041775" cy="773906"/>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006096"/>
              </a:buClr>
              <a:buSzPts val="2400"/>
              <a:buNone/>
              <a:defRPr b="1" sz="2400">
                <a:solidFill>
                  <a:srgbClr val="006096"/>
                </a:solidFill>
              </a:defRPr>
            </a:lvl1pPr>
            <a:lvl2pPr indent="-228600" lvl="1" marL="914400" algn="l">
              <a:spcBef>
                <a:spcPts val="400"/>
              </a:spcBef>
              <a:spcAft>
                <a:spcPts val="0"/>
              </a:spcAft>
              <a:buClr>
                <a:schemeClr val="lt1"/>
              </a:buClr>
              <a:buSzPts val="2000"/>
              <a:buNone/>
              <a:defRPr b="1" sz="2000"/>
            </a:lvl2pPr>
            <a:lvl3pPr indent="-228600" lvl="2" marL="1371600" algn="l">
              <a:spcBef>
                <a:spcPts val="360"/>
              </a:spcBef>
              <a:spcAft>
                <a:spcPts val="0"/>
              </a:spcAft>
              <a:buClr>
                <a:schemeClr val="lt1"/>
              </a:buClr>
              <a:buSzPts val="1800"/>
              <a:buNone/>
              <a:defRPr b="1" sz="1800"/>
            </a:lvl3pPr>
            <a:lvl4pPr indent="-228600" lvl="3" marL="1828800" algn="l">
              <a:spcBef>
                <a:spcPts val="320"/>
              </a:spcBef>
              <a:spcAft>
                <a:spcPts val="0"/>
              </a:spcAft>
              <a:buClr>
                <a:schemeClr val="lt1"/>
              </a:buClr>
              <a:buSzPts val="1600"/>
              <a:buNone/>
              <a:defRPr b="1" sz="1600"/>
            </a:lvl4pPr>
            <a:lvl5pPr indent="-228600" lvl="4" marL="2286000" algn="l">
              <a:spcBef>
                <a:spcPts val="320"/>
              </a:spcBef>
              <a:spcAft>
                <a:spcPts val="0"/>
              </a:spcAft>
              <a:buClr>
                <a:schemeClr val="lt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2" name="Google Shape;82;p20"/>
          <p:cNvSpPr txBox="1"/>
          <p:nvPr>
            <p:ph idx="4" type="body"/>
          </p:nvPr>
        </p:nvSpPr>
        <p:spPr>
          <a:xfrm>
            <a:off x="4645026" y="1276350"/>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006096"/>
              </a:buClr>
              <a:buSzPts val="2400"/>
              <a:buChar char="•"/>
              <a:defRPr sz="2400">
                <a:solidFill>
                  <a:srgbClr val="006096"/>
                </a:solidFill>
              </a:defRPr>
            </a:lvl1pPr>
            <a:lvl2pPr indent="-355600" lvl="1" marL="914400" algn="l">
              <a:spcBef>
                <a:spcPts val="400"/>
              </a:spcBef>
              <a:spcAft>
                <a:spcPts val="0"/>
              </a:spcAft>
              <a:buClr>
                <a:srgbClr val="006096"/>
              </a:buClr>
              <a:buSzPts val="2000"/>
              <a:buChar char="–"/>
              <a:defRPr sz="2000">
                <a:solidFill>
                  <a:srgbClr val="006096"/>
                </a:solidFill>
              </a:defRPr>
            </a:lvl2pPr>
            <a:lvl3pPr indent="-342900" lvl="2" marL="1371600" algn="l">
              <a:spcBef>
                <a:spcPts val="360"/>
              </a:spcBef>
              <a:spcAft>
                <a:spcPts val="0"/>
              </a:spcAft>
              <a:buClr>
                <a:srgbClr val="006096"/>
              </a:buClr>
              <a:buSzPts val="1800"/>
              <a:buChar char="•"/>
              <a:defRPr sz="1800">
                <a:solidFill>
                  <a:srgbClr val="006096"/>
                </a:solidFill>
              </a:defRPr>
            </a:lvl3pPr>
            <a:lvl4pPr indent="-330200" lvl="3" marL="1828800" algn="l">
              <a:spcBef>
                <a:spcPts val="320"/>
              </a:spcBef>
              <a:spcAft>
                <a:spcPts val="0"/>
              </a:spcAft>
              <a:buClr>
                <a:srgbClr val="006096"/>
              </a:buClr>
              <a:buSzPts val="1600"/>
              <a:buChar char="–"/>
              <a:defRPr sz="1600">
                <a:solidFill>
                  <a:srgbClr val="006096"/>
                </a:solidFill>
              </a:defRPr>
            </a:lvl4pPr>
            <a:lvl5pPr indent="-330200" lvl="4" marL="2286000" algn="l">
              <a:spcBef>
                <a:spcPts val="320"/>
              </a:spcBef>
              <a:spcAft>
                <a:spcPts val="0"/>
              </a:spcAft>
              <a:buClr>
                <a:srgbClr val="006096"/>
              </a:buClr>
              <a:buSzPts val="1600"/>
              <a:buChar char="»"/>
              <a:defRPr sz="1600">
                <a:solidFill>
                  <a:srgbClr val="006096"/>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3" name="Google Shape;83;p20"/>
          <p:cNvSpPr txBox="1"/>
          <p:nvPr>
            <p:ph idx="12" type="sldNum"/>
          </p:nvPr>
        </p:nvSpPr>
        <p:spPr>
          <a:xfrm>
            <a:off x="3505200" y="4767263"/>
            <a:ext cx="2133600" cy="274637"/>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8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8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8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8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8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8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8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ph type="title"/>
          </p:nvPr>
        </p:nvSpPr>
        <p:spPr>
          <a:xfrm>
            <a:off x="457200" y="590550"/>
            <a:ext cx="8229600" cy="7429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006096"/>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 name="Google Shape;86;p21"/>
          <p:cNvSpPr txBox="1"/>
          <p:nvPr>
            <p:ph idx="12" type="sldNum"/>
          </p:nvPr>
        </p:nvSpPr>
        <p:spPr>
          <a:xfrm>
            <a:off x="3505200" y="4767263"/>
            <a:ext cx="2133600" cy="274637"/>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8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8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8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8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8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8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8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87" name="Shape 87"/>
        <p:cNvGrpSpPr/>
        <p:nvPr/>
      </p:nvGrpSpPr>
      <p:grpSpPr>
        <a:xfrm>
          <a:off x="0" y="0"/>
          <a:ext cx="0" cy="0"/>
          <a:chOff x="0" y="0"/>
          <a:chExt cx="0" cy="0"/>
        </a:xfrm>
      </p:grpSpPr>
      <p:sp>
        <p:nvSpPr>
          <p:cNvPr id="88" name="Google Shape;88;p22"/>
          <p:cNvSpPr txBox="1"/>
          <p:nvPr>
            <p:ph idx="12" type="sldNum"/>
          </p:nvPr>
        </p:nvSpPr>
        <p:spPr>
          <a:xfrm>
            <a:off x="3505200" y="4767263"/>
            <a:ext cx="2133600" cy="274637"/>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8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8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8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8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8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8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8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blip>
          <a:stretch>
            <a:fillRect/>
          </a:stretch>
        </a:blipFill>
      </p:bgPr>
    </p:bg>
    <p:spTree>
      <p:nvGrpSpPr>
        <p:cNvPr id="89" name="Shape 89"/>
        <p:cNvGrpSpPr/>
        <p:nvPr/>
      </p:nvGrpSpPr>
      <p:grpSpPr>
        <a:xfrm>
          <a:off x="0" y="0"/>
          <a:ext cx="0" cy="0"/>
          <a:chOff x="0" y="0"/>
          <a:chExt cx="0" cy="0"/>
        </a:xfrm>
      </p:grpSpPr>
      <p:sp>
        <p:nvSpPr>
          <p:cNvPr id="90" name="Google Shape;90;p23"/>
          <p:cNvSpPr txBox="1"/>
          <p:nvPr>
            <p:ph type="title"/>
          </p:nvPr>
        </p:nvSpPr>
        <p:spPr>
          <a:xfrm>
            <a:off x="457201" y="514350"/>
            <a:ext cx="3008313" cy="947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solidFill>
                  <a:srgbClr val="006096"/>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1" name="Google Shape;91;p23"/>
          <p:cNvSpPr txBox="1"/>
          <p:nvPr>
            <p:ph idx="1" type="body"/>
          </p:nvPr>
        </p:nvSpPr>
        <p:spPr>
          <a:xfrm>
            <a:off x="3575050" y="514351"/>
            <a:ext cx="5111750" cy="3581400"/>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rgbClr val="006096"/>
              </a:buClr>
              <a:buSzPts val="3200"/>
              <a:buChar char="•"/>
              <a:defRPr sz="3200">
                <a:solidFill>
                  <a:srgbClr val="006096"/>
                </a:solidFill>
              </a:defRPr>
            </a:lvl1pPr>
            <a:lvl2pPr indent="-406400" lvl="1" marL="914400" algn="l">
              <a:spcBef>
                <a:spcPts val="560"/>
              </a:spcBef>
              <a:spcAft>
                <a:spcPts val="0"/>
              </a:spcAft>
              <a:buClr>
                <a:schemeClr val="lt1"/>
              </a:buClr>
              <a:buSzPts val="2800"/>
              <a:buChar char="–"/>
              <a:defRPr sz="2800"/>
            </a:lvl2pPr>
            <a:lvl3pPr indent="-381000" lvl="2" marL="1371600" algn="l">
              <a:spcBef>
                <a:spcPts val="480"/>
              </a:spcBef>
              <a:spcAft>
                <a:spcPts val="0"/>
              </a:spcAft>
              <a:buClr>
                <a:schemeClr val="lt1"/>
              </a:buClr>
              <a:buSzPts val="2400"/>
              <a:buChar char="•"/>
              <a:defRPr sz="2400"/>
            </a:lvl3pPr>
            <a:lvl4pPr indent="-355600" lvl="3" marL="1828800" algn="l">
              <a:spcBef>
                <a:spcPts val="400"/>
              </a:spcBef>
              <a:spcAft>
                <a:spcPts val="0"/>
              </a:spcAft>
              <a:buClr>
                <a:schemeClr val="lt1"/>
              </a:buClr>
              <a:buSzPts val="2000"/>
              <a:buChar char="–"/>
              <a:defRPr sz="2000"/>
            </a:lvl4pPr>
            <a:lvl5pPr indent="-355600" lvl="4" marL="2286000" algn="l">
              <a:spcBef>
                <a:spcPts val="400"/>
              </a:spcBef>
              <a:spcAft>
                <a:spcPts val="0"/>
              </a:spcAft>
              <a:buClr>
                <a:schemeClr val="lt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92" name="Google Shape;92;p23"/>
          <p:cNvSpPr txBox="1"/>
          <p:nvPr>
            <p:ph idx="2" type="body"/>
          </p:nvPr>
        </p:nvSpPr>
        <p:spPr>
          <a:xfrm>
            <a:off x="457201" y="1657351"/>
            <a:ext cx="3008313" cy="243840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006096"/>
              </a:buClr>
              <a:buSzPts val="1400"/>
              <a:buNone/>
              <a:defRPr sz="1400">
                <a:solidFill>
                  <a:srgbClr val="006096"/>
                </a:solidFill>
              </a:defRPr>
            </a:lvl1pPr>
            <a:lvl2pPr indent="-228600" lvl="1" marL="914400" algn="l">
              <a:spcBef>
                <a:spcPts val="240"/>
              </a:spcBef>
              <a:spcAft>
                <a:spcPts val="0"/>
              </a:spcAft>
              <a:buClr>
                <a:schemeClr val="lt1"/>
              </a:buClr>
              <a:buSzPts val="1200"/>
              <a:buNone/>
              <a:defRPr sz="1200"/>
            </a:lvl2pPr>
            <a:lvl3pPr indent="-228600" lvl="2" marL="1371600" algn="l">
              <a:spcBef>
                <a:spcPts val="200"/>
              </a:spcBef>
              <a:spcAft>
                <a:spcPts val="0"/>
              </a:spcAft>
              <a:buClr>
                <a:schemeClr val="lt1"/>
              </a:buClr>
              <a:buSzPts val="1000"/>
              <a:buNone/>
              <a:defRPr sz="1000"/>
            </a:lvl3pPr>
            <a:lvl4pPr indent="-228600" lvl="3" marL="1828800" algn="l">
              <a:spcBef>
                <a:spcPts val="180"/>
              </a:spcBef>
              <a:spcAft>
                <a:spcPts val="0"/>
              </a:spcAft>
              <a:buClr>
                <a:schemeClr val="lt1"/>
              </a:buClr>
              <a:buSzPts val="900"/>
              <a:buNone/>
              <a:defRPr sz="900"/>
            </a:lvl4pPr>
            <a:lvl5pPr indent="-228600" lvl="4" marL="2286000" algn="l">
              <a:spcBef>
                <a:spcPts val="180"/>
              </a:spcBef>
              <a:spcAft>
                <a:spcPts val="0"/>
              </a:spcAft>
              <a:buClr>
                <a:schemeClr val="lt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93" name="Google Shape;93;p23"/>
          <p:cNvSpPr txBox="1"/>
          <p:nvPr>
            <p:ph idx="12" type="sldNum"/>
          </p:nvPr>
        </p:nvSpPr>
        <p:spPr>
          <a:xfrm>
            <a:off x="3352800" y="4767263"/>
            <a:ext cx="2133600" cy="274637"/>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8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8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8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8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8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8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8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24"/>
          <p:cNvSpPr txBox="1"/>
          <p:nvPr>
            <p:ph type="title"/>
          </p:nvPr>
        </p:nvSpPr>
        <p:spPr>
          <a:xfrm>
            <a:off x="457200" y="590550"/>
            <a:ext cx="8229600" cy="7429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006096"/>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6" name="Google Shape;96;p24"/>
          <p:cNvSpPr txBox="1"/>
          <p:nvPr>
            <p:ph idx="1" type="body"/>
          </p:nvPr>
        </p:nvSpPr>
        <p:spPr>
          <a:xfrm rot="5400000">
            <a:off x="3246438" y="-1169987"/>
            <a:ext cx="2651125"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7" name="Google Shape;97;p24"/>
          <p:cNvSpPr txBox="1"/>
          <p:nvPr>
            <p:ph idx="12" type="sldNum"/>
          </p:nvPr>
        </p:nvSpPr>
        <p:spPr>
          <a:xfrm>
            <a:off x="3505200" y="4767263"/>
            <a:ext cx="2133600" cy="274637"/>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8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8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8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8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8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8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8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ph type="title"/>
          </p:nvPr>
        </p:nvSpPr>
        <p:spPr>
          <a:xfrm rot="5400000">
            <a:off x="5829299" y="1238250"/>
            <a:ext cx="3657601"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0" name="Google Shape;100;p25"/>
          <p:cNvSpPr txBox="1"/>
          <p:nvPr>
            <p:ph idx="1" type="body"/>
          </p:nvPr>
        </p:nvSpPr>
        <p:spPr>
          <a:xfrm rot="5400000">
            <a:off x="1638300" y="-742951"/>
            <a:ext cx="3657601"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25"/>
          <p:cNvSpPr txBox="1"/>
          <p:nvPr>
            <p:ph idx="12" type="sldNum"/>
          </p:nvPr>
        </p:nvSpPr>
        <p:spPr>
          <a:xfrm>
            <a:off x="3467100" y="4767263"/>
            <a:ext cx="2133600" cy="274637"/>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8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8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8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8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8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8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8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590550"/>
            <a:ext cx="8229600" cy="7429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ctr">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ctr">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ctr">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ctr">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ctr">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ctr">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ctr">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52" name="Google Shape;52;p13"/>
          <p:cNvSpPr txBox="1"/>
          <p:nvPr>
            <p:ph idx="1" type="body"/>
          </p:nvPr>
        </p:nvSpPr>
        <p:spPr>
          <a:xfrm>
            <a:off x="457200" y="1619250"/>
            <a:ext cx="8229600" cy="2651125"/>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42900" lvl="1" marL="914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14.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7.png"/><Relationship Id="rId6"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6"/>
          <p:cNvSpPr txBox="1"/>
          <p:nvPr>
            <p:ph idx="1" type="subTitle"/>
          </p:nvPr>
        </p:nvSpPr>
        <p:spPr>
          <a:xfrm>
            <a:off x="685800" y="2562150"/>
            <a:ext cx="7710600" cy="1314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None/>
            </a:pPr>
            <a:r>
              <a:rPr i="1" lang="en" sz="2800">
                <a:solidFill>
                  <a:schemeClr val="lt2"/>
                </a:solidFill>
                <a:latin typeface="Sofia Sans"/>
                <a:ea typeface="Sofia Sans"/>
                <a:cs typeface="Sofia Sans"/>
                <a:sym typeface="Sofia Sans"/>
              </a:rPr>
              <a:t>By: William Chen, Alexander Cheung, Shivtej Lakkakula, Steven Pham, Nicholas Tang</a:t>
            </a:r>
            <a:endParaRPr>
              <a:solidFill>
                <a:schemeClr val="lt2"/>
              </a:solidFill>
              <a:latin typeface="Sofia Sans"/>
              <a:ea typeface="Sofia Sans"/>
              <a:cs typeface="Sofia Sans"/>
              <a:sym typeface="Sofia Sans"/>
            </a:endParaRPr>
          </a:p>
        </p:txBody>
      </p:sp>
      <p:sp>
        <p:nvSpPr>
          <p:cNvPr id="107" name="Google Shape;107;p26"/>
          <p:cNvSpPr txBox="1"/>
          <p:nvPr>
            <p:ph idx="2" type="body"/>
          </p:nvPr>
        </p:nvSpPr>
        <p:spPr>
          <a:xfrm>
            <a:off x="685800" y="1266750"/>
            <a:ext cx="7772400" cy="106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 sz="5200">
                <a:latin typeface="Sofia Sans"/>
                <a:ea typeface="Sofia Sans"/>
                <a:cs typeface="Sofia Sans"/>
                <a:sym typeface="Sofia Sans"/>
              </a:rPr>
              <a:t>Analyzing Student Academic Performance</a:t>
            </a:r>
            <a:endParaRPr sz="5200">
              <a:latin typeface="Sofia Sans"/>
              <a:ea typeface="Sofia Sans"/>
              <a:cs typeface="Sofia Sans"/>
              <a:sym typeface="Sofia Sans"/>
            </a:endParaRPr>
          </a:p>
          <a:p>
            <a:pPr indent="0" lvl="0" marL="0" rtl="0" algn="ctr">
              <a:spcBef>
                <a:spcPts val="0"/>
              </a:spcBef>
              <a:spcAft>
                <a:spcPts val="0"/>
              </a:spcAft>
              <a:buClr>
                <a:schemeClr val="lt1"/>
              </a:buClr>
              <a:buSzPts val="3200"/>
              <a:buNone/>
            </a:pPr>
            <a:r>
              <a:t/>
            </a:r>
            <a:endParaRPr>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5"/>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3600">
                <a:solidFill>
                  <a:schemeClr val="dk1"/>
                </a:solidFill>
                <a:latin typeface="Sofia Sans"/>
                <a:ea typeface="Sofia Sans"/>
                <a:cs typeface="Sofia Sans"/>
                <a:sym typeface="Sofia Sans"/>
              </a:rPr>
              <a:t>Data Cleaning &amp; Preprocessing</a:t>
            </a:r>
            <a:endParaRPr sz="3600">
              <a:solidFill>
                <a:schemeClr val="dk1"/>
              </a:solidFill>
              <a:latin typeface="Sofia Sans"/>
              <a:ea typeface="Sofia Sans"/>
              <a:cs typeface="Sofia Sans"/>
              <a:sym typeface="Sofia Sans"/>
            </a:endParaRPr>
          </a:p>
        </p:txBody>
      </p:sp>
      <p:sp>
        <p:nvSpPr>
          <p:cNvPr id="165" name="Google Shape;165;p35"/>
          <p:cNvSpPr txBox="1"/>
          <p:nvPr>
            <p:ph idx="1" type="body"/>
          </p:nvPr>
        </p:nvSpPr>
        <p:spPr>
          <a:xfrm>
            <a:off x="565450" y="1628275"/>
            <a:ext cx="8229600" cy="26511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1200"/>
              </a:spcBef>
              <a:spcAft>
                <a:spcPts val="0"/>
              </a:spcAft>
              <a:buClr>
                <a:schemeClr val="dk1"/>
              </a:buClr>
              <a:buSzPts val="1600"/>
              <a:buFont typeface="Sofia Sans"/>
              <a:buChar char="•"/>
            </a:pPr>
            <a:r>
              <a:rPr lang="en" sz="1600">
                <a:solidFill>
                  <a:schemeClr val="dk1"/>
                </a:solidFill>
                <a:latin typeface="Sofia Sans"/>
                <a:ea typeface="Sofia Sans"/>
                <a:cs typeface="Sofia Sans"/>
                <a:sym typeface="Sofia Sans"/>
              </a:rPr>
              <a:t>Data Cleaning</a:t>
            </a:r>
            <a:endParaRPr sz="1600">
              <a:solidFill>
                <a:schemeClr val="dk1"/>
              </a:solidFill>
              <a:latin typeface="Sofia Sans"/>
              <a:ea typeface="Sofia Sans"/>
              <a:cs typeface="Sofia Sans"/>
              <a:sym typeface="Sofia Sans"/>
            </a:endParaRPr>
          </a:p>
          <a:p>
            <a:pPr indent="-317500" lvl="1" marL="914400" rtl="0" algn="l">
              <a:lnSpc>
                <a:spcPct val="115000"/>
              </a:lnSpc>
              <a:spcBef>
                <a:spcPts val="0"/>
              </a:spcBef>
              <a:spcAft>
                <a:spcPts val="0"/>
              </a:spcAft>
              <a:buClr>
                <a:schemeClr val="dk1"/>
              </a:buClr>
              <a:buSzPts val="1400"/>
              <a:buFont typeface="Sofia Sans"/>
              <a:buChar char="–"/>
            </a:pPr>
            <a:r>
              <a:rPr lang="en" sz="1400">
                <a:solidFill>
                  <a:schemeClr val="dk1"/>
                </a:solidFill>
                <a:latin typeface="Sofia Sans"/>
                <a:ea typeface="Sofia Sans"/>
                <a:cs typeface="Sofia Sans"/>
                <a:sym typeface="Sofia Sans"/>
              </a:rPr>
              <a:t>Identified </a:t>
            </a:r>
            <a:r>
              <a:rPr lang="en" sz="1400">
                <a:solidFill>
                  <a:schemeClr val="dk1"/>
                </a:solidFill>
                <a:latin typeface="Sofia Sans"/>
                <a:ea typeface="Sofia Sans"/>
                <a:cs typeface="Sofia Sans"/>
                <a:sym typeface="Sofia Sans"/>
              </a:rPr>
              <a:t>missing or inconsistent data type values </a:t>
            </a:r>
            <a:endParaRPr sz="1400">
              <a:solidFill>
                <a:schemeClr val="dk1"/>
              </a:solidFill>
              <a:latin typeface="Sofia Sans"/>
              <a:ea typeface="Sofia Sans"/>
              <a:cs typeface="Sofia Sans"/>
              <a:sym typeface="Sofia Sans"/>
            </a:endParaRPr>
          </a:p>
          <a:p>
            <a:pPr indent="0" lvl="0" marL="0" rtl="0" algn="l">
              <a:lnSpc>
                <a:spcPct val="115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sp>
        <p:nvSpPr>
          <p:cNvPr id="166" name="Google Shape;166;p35"/>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pic>
        <p:nvPicPr>
          <p:cNvPr id="167" name="Google Shape;167;p35"/>
          <p:cNvPicPr preferRelativeResize="0"/>
          <p:nvPr/>
        </p:nvPicPr>
        <p:blipFill>
          <a:blip r:embed="rId3">
            <a:alphaModFix/>
          </a:blip>
          <a:stretch>
            <a:fillRect/>
          </a:stretch>
        </p:blipFill>
        <p:spPr>
          <a:xfrm>
            <a:off x="103025" y="3527475"/>
            <a:ext cx="5161825" cy="429125"/>
          </a:xfrm>
          <a:prstGeom prst="rect">
            <a:avLst/>
          </a:prstGeom>
          <a:noFill/>
          <a:ln>
            <a:noFill/>
          </a:ln>
        </p:spPr>
      </p:pic>
      <p:sp>
        <p:nvSpPr>
          <p:cNvPr id="168" name="Google Shape;168;p35"/>
          <p:cNvSpPr txBox="1"/>
          <p:nvPr/>
        </p:nvSpPr>
        <p:spPr>
          <a:xfrm>
            <a:off x="337675" y="2073275"/>
            <a:ext cx="2842500" cy="4641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1200"/>
              </a:spcBef>
              <a:spcAft>
                <a:spcPts val="1200"/>
              </a:spcAft>
              <a:buNone/>
            </a:pPr>
            <a:r>
              <a:t/>
            </a:r>
            <a:endParaRPr sz="1800">
              <a:solidFill>
                <a:schemeClr val="lt1"/>
              </a:solidFill>
              <a:latin typeface="Calibri"/>
              <a:ea typeface="Calibri"/>
              <a:cs typeface="Calibri"/>
              <a:sym typeface="Calibri"/>
            </a:endParaRPr>
          </a:p>
        </p:txBody>
      </p:sp>
      <p:pic>
        <p:nvPicPr>
          <p:cNvPr id="169" name="Google Shape;169;p35"/>
          <p:cNvPicPr preferRelativeResize="0"/>
          <p:nvPr/>
        </p:nvPicPr>
        <p:blipFill>
          <a:blip r:embed="rId4">
            <a:alphaModFix/>
          </a:blip>
          <a:stretch>
            <a:fillRect/>
          </a:stretch>
        </p:blipFill>
        <p:spPr>
          <a:xfrm>
            <a:off x="5210691" y="3509988"/>
            <a:ext cx="3835335" cy="464100"/>
          </a:xfrm>
          <a:prstGeom prst="rect">
            <a:avLst/>
          </a:prstGeom>
          <a:noFill/>
          <a:ln>
            <a:noFill/>
          </a:ln>
        </p:spPr>
      </p:pic>
      <p:pic>
        <p:nvPicPr>
          <p:cNvPr id="170" name="Google Shape;170;p35"/>
          <p:cNvPicPr preferRelativeResize="0"/>
          <p:nvPr/>
        </p:nvPicPr>
        <p:blipFill>
          <a:blip r:embed="rId5">
            <a:alphaModFix/>
          </a:blip>
          <a:stretch>
            <a:fillRect/>
          </a:stretch>
        </p:blipFill>
        <p:spPr>
          <a:xfrm>
            <a:off x="1592000" y="2668159"/>
            <a:ext cx="5597726" cy="674417"/>
          </a:xfrm>
          <a:prstGeom prst="rect">
            <a:avLst/>
          </a:prstGeom>
          <a:noFill/>
          <a:ln>
            <a:noFill/>
          </a:ln>
        </p:spPr>
      </p:pic>
      <p:sp>
        <p:nvSpPr>
          <p:cNvPr id="171" name="Google Shape;171;p35"/>
          <p:cNvSpPr txBox="1"/>
          <p:nvPr>
            <p:ph type="title"/>
          </p:nvPr>
        </p:nvSpPr>
        <p:spPr>
          <a:xfrm>
            <a:off x="0" y="2131200"/>
            <a:ext cx="8229600" cy="743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2000">
                <a:solidFill>
                  <a:schemeClr val="dk1"/>
                </a:solidFill>
                <a:latin typeface="Sofia Sans"/>
                <a:ea typeface="Sofia Sans"/>
                <a:cs typeface="Sofia Sans"/>
                <a:sym typeface="Sofia Sans"/>
              </a:rPr>
              <a:t>Preprocessing</a:t>
            </a:r>
            <a:endParaRPr sz="2000">
              <a:solidFill>
                <a:schemeClr val="dk1"/>
              </a:solidFill>
              <a:latin typeface="Sofia Sans"/>
              <a:ea typeface="Sofia Sans"/>
              <a:cs typeface="Sofia Sans"/>
              <a:sym typeface="Sofi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6"/>
          <p:cNvSpPr txBox="1"/>
          <p:nvPr>
            <p:ph type="title"/>
          </p:nvPr>
        </p:nvSpPr>
        <p:spPr>
          <a:xfrm>
            <a:off x="60150" y="419100"/>
            <a:ext cx="8229600" cy="743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1100"/>
              <a:buNone/>
            </a:pPr>
            <a:r>
              <a:rPr lang="en" sz="2800">
                <a:solidFill>
                  <a:schemeClr val="dk1"/>
                </a:solidFill>
                <a:latin typeface="Sofia Sans"/>
                <a:ea typeface="Sofia Sans"/>
                <a:cs typeface="Sofia Sans"/>
                <a:sym typeface="Sofia Sans"/>
              </a:rPr>
              <a:t>Exploratory Data Analysis &amp; Tools</a:t>
            </a:r>
            <a:endParaRPr sz="2800">
              <a:solidFill>
                <a:schemeClr val="dk1"/>
              </a:solidFill>
              <a:latin typeface="Sofia Sans"/>
              <a:ea typeface="Sofia Sans"/>
              <a:cs typeface="Sofia Sans"/>
              <a:sym typeface="Sofia Sans"/>
            </a:endParaRPr>
          </a:p>
        </p:txBody>
      </p:sp>
      <p:sp>
        <p:nvSpPr>
          <p:cNvPr id="177" name="Google Shape;177;p36"/>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
        <p:nvSpPr>
          <p:cNvPr id="178" name="Google Shape;178;p36"/>
          <p:cNvSpPr txBox="1"/>
          <p:nvPr>
            <p:ph idx="1" type="body"/>
          </p:nvPr>
        </p:nvSpPr>
        <p:spPr>
          <a:xfrm>
            <a:off x="4793775" y="1809525"/>
            <a:ext cx="3896400" cy="26511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Clr>
                <a:srgbClr val="212121"/>
              </a:buClr>
              <a:buSzPts val="1600"/>
              <a:buFont typeface="Sofia Sans"/>
              <a:buChar char="•"/>
            </a:pPr>
            <a:r>
              <a:rPr lang="en" sz="1600">
                <a:solidFill>
                  <a:srgbClr val="212121"/>
                </a:solidFill>
                <a:latin typeface="Sofia Sans"/>
                <a:ea typeface="Sofia Sans"/>
                <a:cs typeface="Sofia Sans"/>
                <a:sym typeface="Sofia Sans"/>
              </a:rPr>
              <a:t>Pandas</a:t>
            </a:r>
            <a:endParaRPr sz="1600">
              <a:solidFill>
                <a:srgbClr val="212121"/>
              </a:solidFill>
              <a:latin typeface="Sofia Sans"/>
              <a:ea typeface="Sofia Sans"/>
              <a:cs typeface="Sofia Sans"/>
              <a:sym typeface="Sofia Sans"/>
            </a:endParaRPr>
          </a:p>
          <a:p>
            <a:pPr indent="-330200" lvl="0" marL="457200" rtl="0" algn="l">
              <a:lnSpc>
                <a:spcPct val="115000"/>
              </a:lnSpc>
              <a:spcBef>
                <a:spcPts val="0"/>
              </a:spcBef>
              <a:spcAft>
                <a:spcPts val="0"/>
              </a:spcAft>
              <a:buClr>
                <a:srgbClr val="212121"/>
              </a:buClr>
              <a:buSzPts val="1600"/>
              <a:buFont typeface="Sofia Sans"/>
              <a:buChar char="•"/>
            </a:pPr>
            <a:r>
              <a:rPr lang="en" sz="1600">
                <a:solidFill>
                  <a:srgbClr val="212121"/>
                </a:solidFill>
                <a:latin typeface="Sofia Sans"/>
                <a:ea typeface="Sofia Sans"/>
                <a:cs typeface="Sofia Sans"/>
                <a:sym typeface="Sofia Sans"/>
              </a:rPr>
              <a:t>Seaborn</a:t>
            </a:r>
            <a:endParaRPr sz="1600">
              <a:solidFill>
                <a:srgbClr val="212121"/>
              </a:solidFill>
              <a:latin typeface="Sofia Sans"/>
              <a:ea typeface="Sofia Sans"/>
              <a:cs typeface="Sofia Sans"/>
              <a:sym typeface="Sofia Sans"/>
            </a:endParaRPr>
          </a:p>
          <a:p>
            <a:pPr indent="-330200" lvl="0" marL="457200" rtl="0" algn="l">
              <a:lnSpc>
                <a:spcPct val="115000"/>
              </a:lnSpc>
              <a:spcBef>
                <a:spcPts val="0"/>
              </a:spcBef>
              <a:spcAft>
                <a:spcPts val="0"/>
              </a:spcAft>
              <a:buClr>
                <a:srgbClr val="212121"/>
              </a:buClr>
              <a:buSzPts val="1600"/>
              <a:buFont typeface="Sofia Sans"/>
              <a:buChar char="•"/>
            </a:pPr>
            <a:r>
              <a:rPr lang="en" sz="1600">
                <a:solidFill>
                  <a:srgbClr val="212121"/>
                </a:solidFill>
                <a:latin typeface="Sofia Sans"/>
                <a:ea typeface="Sofia Sans"/>
                <a:cs typeface="Sofia Sans"/>
                <a:sym typeface="Sofia Sans"/>
              </a:rPr>
              <a:t>Sklearn</a:t>
            </a:r>
            <a:endParaRPr sz="1600">
              <a:solidFill>
                <a:srgbClr val="212121"/>
              </a:solidFill>
              <a:latin typeface="Sofia Sans"/>
              <a:ea typeface="Sofia Sans"/>
              <a:cs typeface="Sofia Sans"/>
              <a:sym typeface="Sofia Sans"/>
            </a:endParaRPr>
          </a:p>
          <a:p>
            <a:pPr indent="-330200" lvl="0" marL="457200" rtl="0" algn="l">
              <a:lnSpc>
                <a:spcPct val="115000"/>
              </a:lnSpc>
              <a:spcBef>
                <a:spcPts val="0"/>
              </a:spcBef>
              <a:spcAft>
                <a:spcPts val="0"/>
              </a:spcAft>
              <a:buClr>
                <a:srgbClr val="212121"/>
              </a:buClr>
              <a:buSzPts val="1600"/>
              <a:buFont typeface="Sofia Sans"/>
              <a:buChar char="•"/>
            </a:pPr>
            <a:r>
              <a:rPr lang="en" sz="1600">
                <a:solidFill>
                  <a:srgbClr val="212121"/>
                </a:solidFill>
                <a:latin typeface="Sofia Sans"/>
                <a:ea typeface="Sofia Sans"/>
                <a:cs typeface="Sofia Sans"/>
                <a:sym typeface="Sofia Sans"/>
              </a:rPr>
              <a:t>Matplot</a:t>
            </a:r>
            <a:endParaRPr sz="1600">
              <a:solidFill>
                <a:srgbClr val="212121"/>
              </a:solidFill>
              <a:latin typeface="Sofia Sans"/>
              <a:ea typeface="Sofia Sans"/>
              <a:cs typeface="Sofia Sans"/>
              <a:sym typeface="Sofia Sans"/>
            </a:endParaRPr>
          </a:p>
        </p:txBody>
      </p:sp>
      <p:sp>
        <p:nvSpPr>
          <p:cNvPr id="179" name="Google Shape;179;p36"/>
          <p:cNvSpPr txBox="1"/>
          <p:nvPr>
            <p:ph type="title"/>
          </p:nvPr>
        </p:nvSpPr>
        <p:spPr>
          <a:xfrm>
            <a:off x="1570125" y="1290275"/>
            <a:ext cx="8229600" cy="743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2000" u="sng">
                <a:solidFill>
                  <a:schemeClr val="dk1"/>
                </a:solidFill>
                <a:latin typeface="Sofia Sans"/>
                <a:ea typeface="Sofia Sans"/>
                <a:cs typeface="Sofia Sans"/>
                <a:sym typeface="Sofia Sans"/>
              </a:rPr>
              <a:t>Libraries</a:t>
            </a:r>
            <a:endParaRPr sz="2000" u="sng">
              <a:solidFill>
                <a:schemeClr val="dk1"/>
              </a:solidFill>
              <a:latin typeface="Sofia Sans"/>
              <a:ea typeface="Sofia Sans"/>
              <a:cs typeface="Sofia Sans"/>
              <a:sym typeface="Sofia Sans"/>
            </a:endParaRPr>
          </a:p>
        </p:txBody>
      </p:sp>
      <p:sp>
        <p:nvSpPr>
          <p:cNvPr id="180" name="Google Shape;180;p36"/>
          <p:cNvSpPr txBox="1"/>
          <p:nvPr>
            <p:ph type="title"/>
          </p:nvPr>
        </p:nvSpPr>
        <p:spPr>
          <a:xfrm>
            <a:off x="-2184725" y="1290275"/>
            <a:ext cx="8229600" cy="743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2000" u="sng">
                <a:solidFill>
                  <a:schemeClr val="dk1"/>
                </a:solidFill>
                <a:latin typeface="Sofia Sans"/>
                <a:ea typeface="Sofia Sans"/>
                <a:cs typeface="Sofia Sans"/>
                <a:sym typeface="Sofia Sans"/>
              </a:rPr>
              <a:t>Applications</a:t>
            </a:r>
            <a:endParaRPr sz="2000" u="sng">
              <a:solidFill>
                <a:schemeClr val="dk1"/>
              </a:solidFill>
              <a:latin typeface="Sofia Sans"/>
              <a:ea typeface="Sofia Sans"/>
              <a:cs typeface="Sofia Sans"/>
              <a:sym typeface="Sofia Sans"/>
            </a:endParaRPr>
          </a:p>
        </p:txBody>
      </p:sp>
      <p:sp>
        <p:nvSpPr>
          <p:cNvPr id="181" name="Google Shape;181;p36"/>
          <p:cNvSpPr txBox="1"/>
          <p:nvPr>
            <p:ph idx="1" type="body"/>
          </p:nvPr>
        </p:nvSpPr>
        <p:spPr>
          <a:xfrm>
            <a:off x="780025" y="1917800"/>
            <a:ext cx="3896400" cy="26511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rgbClr val="212121"/>
              </a:buClr>
              <a:buSzPts val="1800"/>
              <a:buFont typeface="Sofia Sans"/>
              <a:buChar char="•"/>
            </a:pPr>
            <a:r>
              <a:rPr lang="en">
                <a:solidFill>
                  <a:srgbClr val="212121"/>
                </a:solidFill>
                <a:latin typeface="Sofia Sans"/>
                <a:ea typeface="Sofia Sans"/>
                <a:cs typeface="Sofia Sans"/>
                <a:sym typeface="Sofia Sans"/>
              </a:rPr>
              <a:t>Python</a:t>
            </a:r>
            <a:endParaRPr>
              <a:solidFill>
                <a:srgbClr val="212121"/>
              </a:solidFill>
              <a:latin typeface="Sofia Sans"/>
              <a:ea typeface="Sofia Sans"/>
              <a:cs typeface="Sofia Sans"/>
              <a:sym typeface="Sofia Sans"/>
            </a:endParaRPr>
          </a:p>
          <a:p>
            <a:pPr indent="-342900" lvl="0" marL="457200" rtl="0" algn="l">
              <a:lnSpc>
                <a:spcPct val="115000"/>
              </a:lnSpc>
              <a:spcBef>
                <a:spcPts val="0"/>
              </a:spcBef>
              <a:spcAft>
                <a:spcPts val="0"/>
              </a:spcAft>
              <a:buClr>
                <a:srgbClr val="212121"/>
              </a:buClr>
              <a:buSzPts val="1800"/>
              <a:buFont typeface="Sofia Sans"/>
              <a:buChar char="•"/>
            </a:pPr>
            <a:r>
              <a:rPr lang="en">
                <a:solidFill>
                  <a:srgbClr val="212121"/>
                </a:solidFill>
                <a:latin typeface="Sofia Sans"/>
                <a:ea typeface="Sofia Sans"/>
                <a:cs typeface="Sofia Sans"/>
                <a:sym typeface="Sofia Sans"/>
              </a:rPr>
              <a:t>Jupyter Notebook</a:t>
            </a:r>
            <a:endParaRPr>
              <a:solidFill>
                <a:srgbClr val="212121"/>
              </a:solidFill>
              <a:latin typeface="Sofia Sans"/>
              <a:ea typeface="Sofia Sans"/>
              <a:cs typeface="Sofia Sans"/>
              <a:sym typeface="Sofia Sans"/>
            </a:endParaRPr>
          </a:p>
          <a:p>
            <a:pPr indent="-342900" lvl="0" marL="457200" rtl="0" algn="l">
              <a:lnSpc>
                <a:spcPct val="115000"/>
              </a:lnSpc>
              <a:spcBef>
                <a:spcPts val="0"/>
              </a:spcBef>
              <a:spcAft>
                <a:spcPts val="0"/>
              </a:spcAft>
              <a:buClr>
                <a:srgbClr val="212121"/>
              </a:buClr>
              <a:buSzPts val="1800"/>
              <a:buFont typeface="Sofia Sans"/>
              <a:buChar char="•"/>
            </a:pPr>
            <a:r>
              <a:rPr lang="en">
                <a:solidFill>
                  <a:srgbClr val="212121"/>
                </a:solidFill>
                <a:latin typeface="Sofia Sans"/>
                <a:ea typeface="Sofia Sans"/>
                <a:cs typeface="Sofia Sans"/>
                <a:sym typeface="Sofia Sans"/>
              </a:rPr>
              <a:t>Tableau</a:t>
            </a:r>
            <a:endParaRPr>
              <a:solidFill>
                <a:srgbClr val="212121"/>
              </a:solidFill>
              <a:latin typeface="Sofia Sans"/>
              <a:ea typeface="Sofia Sans"/>
              <a:cs typeface="Sofia Sans"/>
              <a:sym typeface="Sofi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7"/>
          <p:cNvSpPr txBox="1"/>
          <p:nvPr>
            <p:ph idx="2" type="body"/>
          </p:nvPr>
        </p:nvSpPr>
        <p:spPr>
          <a:xfrm>
            <a:off x="685800" y="1945675"/>
            <a:ext cx="7772400" cy="106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None/>
            </a:pPr>
            <a:r>
              <a:rPr lang="en" sz="4800">
                <a:latin typeface="Sofia Sans"/>
                <a:ea typeface="Sofia Sans"/>
                <a:cs typeface="Sofia Sans"/>
                <a:sym typeface="Sofia Sans"/>
              </a:rPr>
              <a:t>Research Question</a:t>
            </a:r>
            <a:endParaRPr sz="4800">
              <a:latin typeface="Sofia Sans"/>
              <a:ea typeface="Sofia Sans"/>
              <a:cs typeface="Sofia Sans"/>
              <a:sym typeface="Sofia Sans"/>
            </a:endParaRPr>
          </a:p>
          <a:p>
            <a:pPr indent="0" lvl="0" marL="0" rtl="0" algn="ctr">
              <a:spcBef>
                <a:spcPts val="0"/>
              </a:spcBef>
              <a:spcAft>
                <a:spcPts val="0"/>
              </a:spcAft>
              <a:buClr>
                <a:schemeClr val="dk1"/>
              </a:buClr>
              <a:buSzPts val="1100"/>
              <a:buNone/>
            </a:pPr>
            <a:r>
              <a:rPr lang="en" sz="4800">
                <a:latin typeface="Sofia Sans"/>
                <a:ea typeface="Sofia Sans"/>
                <a:cs typeface="Sofia Sans"/>
                <a:sym typeface="Sofia Sans"/>
              </a:rPr>
              <a:t>Answers</a:t>
            </a:r>
            <a:endParaRPr sz="4800">
              <a:latin typeface="Sofia Sans"/>
              <a:ea typeface="Sofia Sans"/>
              <a:cs typeface="Sofia Sans"/>
              <a:sym typeface="Sofi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8"/>
          <p:cNvSpPr txBox="1"/>
          <p:nvPr>
            <p:ph idx="2" type="body"/>
          </p:nvPr>
        </p:nvSpPr>
        <p:spPr>
          <a:xfrm>
            <a:off x="696300" y="1855500"/>
            <a:ext cx="7751400" cy="1933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None/>
            </a:pPr>
            <a:r>
              <a:rPr lang="en">
                <a:latin typeface="Sofia Sans"/>
                <a:ea typeface="Sofia Sans"/>
                <a:cs typeface="Sofia Sans"/>
                <a:sym typeface="Sofia Sans"/>
              </a:rPr>
              <a:t>How does the time allocated to different types of activities (study, leisure, work, etc.) influence student success?</a:t>
            </a:r>
            <a:endParaRPr>
              <a:latin typeface="Sofia Sans"/>
              <a:ea typeface="Sofia Sans"/>
              <a:cs typeface="Sofia Sans"/>
              <a:sym typeface="Sofia Sans"/>
            </a:endParaRPr>
          </a:p>
          <a:p>
            <a:pPr indent="0" lvl="0" marL="0" rtl="0" algn="ctr">
              <a:spcBef>
                <a:spcPts val="0"/>
              </a:spcBef>
              <a:spcAft>
                <a:spcPts val="0"/>
              </a:spcAft>
              <a:buClr>
                <a:schemeClr val="dk1"/>
              </a:buClr>
              <a:buSzPts val="1100"/>
              <a:buNone/>
            </a:pPr>
            <a:r>
              <a:t/>
            </a:r>
            <a:endParaRPr sz="4800">
              <a:latin typeface="Sofia Sans"/>
              <a:ea typeface="Sofia Sans"/>
              <a:cs typeface="Sofia Sans"/>
              <a:sym typeface="Sofia Sans"/>
            </a:endParaRPr>
          </a:p>
        </p:txBody>
      </p:sp>
      <p:sp>
        <p:nvSpPr>
          <p:cNvPr id="192" name="Google Shape;192;p38"/>
          <p:cNvSpPr txBox="1"/>
          <p:nvPr>
            <p:ph idx="2" type="body"/>
          </p:nvPr>
        </p:nvSpPr>
        <p:spPr>
          <a:xfrm>
            <a:off x="685800" y="637300"/>
            <a:ext cx="7772400" cy="106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None/>
            </a:pPr>
            <a:r>
              <a:rPr lang="en" sz="4800">
                <a:latin typeface="Sofia Sans"/>
                <a:ea typeface="Sofia Sans"/>
                <a:cs typeface="Sofia Sans"/>
                <a:sym typeface="Sofia Sans"/>
              </a:rPr>
              <a:t>Research Question 1</a:t>
            </a:r>
            <a:endParaRPr sz="4800">
              <a:latin typeface="Sofia Sans"/>
              <a:ea typeface="Sofia Sans"/>
              <a:cs typeface="Sofia Sans"/>
              <a:sym typeface="Sofi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9"/>
          <p:cNvSpPr txBox="1"/>
          <p:nvPr>
            <p:ph idx="1" type="body"/>
          </p:nvPr>
        </p:nvSpPr>
        <p:spPr>
          <a:xfrm>
            <a:off x="6134875" y="186700"/>
            <a:ext cx="2802000" cy="4135800"/>
          </a:xfrm>
          <a:prstGeom prst="rect">
            <a:avLst/>
          </a:prstGeom>
          <a:noFill/>
          <a:ln>
            <a:noFill/>
          </a:ln>
        </p:spPr>
        <p:txBody>
          <a:bodyPr anchorCtr="0" anchor="t" bIns="45700" lIns="91425" spcFirstLastPara="1" rIns="91425" wrap="square" tIns="45700">
            <a:noAutofit/>
          </a:bodyPr>
          <a:lstStyle/>
          <a:p>
            <a:pPr indent="-323850" lvl="0" marL="457200" rtl="0" algn="l">
              <a:spcBef>
                <a:spcPts val="0"/>
              </a:spcBef>
              <a:spcAft>
                <a:spcPts val="0"/>
              </a:spcAft>
              <a:buClr>
                <a:srgbClr val="595959"/>
              </a:buClr>
              <a:buSzPts val="1500"/>
              <a:buFont typeface="Sofia Sans"/>
              <a:buChar char="●"/>
            </a:pPr>
            <a:r>
              <a:rPr lang="en" sz="1500">
                <a:solidFill>
                  <a:srgbClr val="595959"/>
                </a:solidFill>
                <a:latin typeface="Sofia Sans"/>
                <a:ea typeface="Sofia Sans"/>
                <a:cs typeface="Sofia Sans"/>
                <a:sym typeface="Sofia Sans"/>
              </a:rPr>
              <a:t>Data divided into 2 categories</a:t>
            </a:r>
            <a:endParaRPr sz="1500">
              <a:solidFill>
                <a:srgbClr val="595959"/>
              </a:solidFill>
              <a:latin typeface="Sofia Sans"/>
              <a:ea typeface="Sofia Sans"/>
              <a:cs typeface="Sofia Sans"/>
              <a:sym typeface="Sofia Sans"/>
            </a:endParaRPr>
          </a:p>
          <a:p>
            <a:pPr indent="-323850" lvl="1" marL="914400" rtl="0" algn="l">
              <a:spcBef>
                <a:spcPts val="0"/>
              </a:spcBef>
              <a:spcAft>
                <a:spcPts val="0"/>
              </a:spcAft>
              <a:buClr>
                <a:srgbClr val="595959"/>
              </a:buClr>
              <a:buSzPts val="1500"/>
              <a:buFont typeface="Sofia Sans"/>
              <a:buChar char="○"/>
            </a:pPr>
            <a:r>
              <a:rPr lang="en" sz="1500">
                <a:solidFill>
                  <a:srgbClr val="595959"/>
                </a:solidFill>
                <a:latin typeface="Sofia Sans"/>
                <a:ea typeface="Sofia Sans"/>
                <a:cs typeface="Sofia Sans"/>
                <a:sym typeface="Sofia Sans"/>
              </a:rPr>
              <a:t>EC Participation vs No ECs</a:t>
            </a:r>
            <a:endParaRPr sz="1500">
              <a:solidFill>
                <a:srgbClr val="595959"/>
              </a:solidFill>
              <a:latin typeface="Sofia Sans"/>
              <a:ea typeface="Sofia Sans"/>
              <a:cs typeface="Sofia Sans"/>
              <a:sym typeface="Sofia Sans"/>
            </a:endParaRPr>
          </a:p>
          <a:p>
            <a:pPr indent="-323850" lvl="0" marL="457200" rtl="0" algn="l">
              <a:spcBef>
                <a:spcPts val="0"/>
              </a:spcBef>
              <a:spcAft>
                <a:spcPts val="0"/>
              </a:spcAft>
              <a:buClr>
                <a:srgbClr val="595959"/>
              </a:buClr>
              <a:buSzPts val="1500"/>
              <a:buFont typeface="Sofia Sans"/>
              <a:buChar char="●"/>
            </a:pPr>
            <a:r>
              <a:rPr lang="en" sz="1500">
                <a:solidFill>
                  <a:srgbClr val="595959"/>
                </a:solidFill>
                <a:latin typeface="Sofia Sans"/>
                <a:ea typeface="Sofia Sans"/>
                <a:cs typeface="Sofia Sans"/>
                <a:sym typeface="Sofia Sans"/>
              </a:rPr>
              <a:t>Both physical activity and  tutoring sessions will boost exam scores</a:t>
            </a:r>
            <a:endParaRPr sz="1500">
              <a:solidFill>
                <a:srgbClr val="595959"/>
              </a:solidFill>
              <a:latin typeface="Sofia Sans"/>
              <a:ea typeface="Sofia Sans"/>
              <a:cs typeface="Sofia Sans"/>
              <a:sym typeface="Sofia Sans"/>
            </a:endParaRPr>
          </a:p>
          <a:p>
            <a:pPr indent="-323850" lvl="1" marL="914400" rtl="0" algn="l">
              <a:spcBef>
                <a:spcPts val="0"/>
              </a:spcBef>
              <a:spcAft>
                <a:spcPts val="0"/>
              </a:spcAft>
              <a:buClr>
                <a:srgbClr val="595959"/>
              </a:buClr>
              <a:buSzPts val="1500"/>
              <a:buFont typeface="Sofia Sans"/>
              <a:buChar char="○"/>
            </a:pPr>
            <a:r>
              <a:rPr lang="en" sz="1500">
                <a:solidFill>
                  <a:srgbClr val="595959"/>
                </a:solidFill>
                <a:latin typeface="Sofia Sans"/>
                <a:ea typeface="Sofia Sans"/>
                <a:cs typeface="Sofia Sans"/>
                <a:sym typeface="Sofia Sans"/>
              </a:rPr>
              <a:t>However, too many tutoring sessions may cause burn out</a:t>
            </a:r>
            <a:endParaRPr sz="1500">
              <a:solidFill>
                <a:srgbClr val="595959"/>
              </a:solidFill>
              <a:latin typeface="Sofia Sans"/>
              <a:ea typeface="Sofia Sans"/>
              <a:cs typeface="Sofia Sans"/>
              <a:sym typeface="Sofia Sans"/>
            </a:endParaRPr>
          </a:p>
          <a:p>
            <a:pPr indent="-323850" lvl="0" marL="457200" rtl="0" algn="l">
              <a:spcBef>
                <a:spcPts val="0"/>
              </a:spcBef>
              <a:spcAft>
                <a:spcPts val="0"/>
              </a:spcAft>
              <a:buClr>
                <a:srgbClr val="595959"/>
              </a:buClr>
              <a:buSzPts val="1500"/>
              <a:buFont typeface="Sofia Sans"/>
              <a:buChar char="●"/>
            </a:pPr>
            <a:r>
              <a:rPr lang="en" sz="1500">
                <a:solidFill>
                  <a:srgbClr val="595959"/>
                </a:solidFill>
                <a:latin typeface="Sofia Sans"/>
                <a:ea typeface="Sofia Sans"/>
                <a:cs typeface="Sofia Sans"/>
                <a:sym typeface="Sofia Sans"/>
              </a:rPr>
              <a:t>Overall impact of tutoring sessions is higher than Physical Activity</a:t>
            </a:r>
            <a:endParaRPr sz="1500">
              <a:solidFill>
                <a:srgbClr val="595959"/>
              </a:solidFill>
              <a:latin typeface="Sofia Sans"/>
              <a:ea typeface="Sofia Sans"/>
              <a:cs typeface="Sofia Sans"/>
              <a:sym typeface="Sofia Sans"/>
            </a:endParaRPr>
          </a:p>
          <a:p>
            <a:pPr indent="-323850" lvl="1" marL="914400" rtl="0" algn="l">
              <a:spcBef>
                <a:spcPts val="0"/>
              </a:spcBef>
              <a:spcAft>
                <a:spcPts val="0"/>
              </a:spcAft>
              <a:buClr>
                <a:srgbClr val="595959"/>
              </a:buClr>
              <a:buSzPts val="1500"/>
              <a:buFont typeface="Sofia Sans"/>
              <a:buChar char="○"/>
            </a:pPr>
            <a:r>
              <a:rPr lang="en" sz="1500">
                <a:solidFill>
                  <a:srgbClr val="595959"/>
                </a:solidFill>
                <a:latin typeface="Sofia Sans"/>
                <a:ea typeface="Sofia Sans"/>
                <a:cs typeface="Sofia Sans"/>
                <a:sym typeface="Sofia Sans"/>
              </a:rPr>
              <a:t>Around a 7.6% boost in scores from 0 sessions to 5 tutoring sessions</a:t>
            </a:r>
            <a:endParaRPr sz="1500">
              <a:solidFill>
                <a:srgbClr val="595959"/>
              </a:solidFill>
              <a:latin typeface="Sofia Sans"/>
              <a:ea typeface="Sofia Sans"/>
              <a:cs typeface="Sofia Sans"/>
              <a:sym typeface="Sofia Sans"/>
            </a:endParaRPr>
          </a:p>
          <a:p>
            <a:pPr indent="0" lvl="0" marL="0" rtl="0" algn="l">
              <a:lnSpc>
                <a:spcPct val="115000"/>
              </a:lnSpc>
              <a:spcBef>
                <a:spcPts val="0"/>
              </a:spcBef>
              <a:spcAft>
                <a:spcPts val="0"/>
              </a:spcAft>
              <a:buNone/>
            </a:pPr>
            <a:r>
              <a:t/>
            </a:r>
            <a:endParaRPr>
              <a:solidFill>
                <a:srgbClr val="595959"/>
              </a:solidFill>
              <a:latin typeface="Arial"/>
              <a:ea typeface="Arial"/>
              <a:cs typeface="Arial"/>
              <a:sym typeface="Arial"/>
            </a:endParaRPr>
          </a:p>
        </p:txBody>
      </p:sp>
      <p:sp>
        <p:nvSpPr>
          <p:cNvPr id="198" name="Google Shape;198;p39"/>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pic>
        <p:nvPicPr>
          <p:cNvPr id="199" name="Google Shape;199;p39"/>
          <p:cNvPicPr preferRelativeResize="0"/>
          <p:nvPr/>
        </p:nvPicPr>
        <p:blipFill>
          <a:blip r:embed="rId3">
            <a:alphaModFix/>
          </a:blip>
          <a:stretch>
            <a:fillRect/>
          </a:stretch>
        </p:blipFill>
        <p:spPr>
          <a:xfrm>
            <a:off x="84050" y="0"/>
            <a:ext cx="5638799" cy="45092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0"/>
          <p:cNvSpPr txBox="1"/>
          <p:nvPr>
            <p:ph idx="2" type="body"/>
          </p:nvPr>
        </p:nvSpPr>
        <p:spPr>
          <a:xfrm>
            <a:off x="696300" y="2125350"/>
            <a:ext cx="7751400" cy="1933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None/>
            </a:pPr>
            <a:r>
              <a:rPr lang="en">
                <a:latin typeface="Sofia Sans"/>
                <a:ea typeface="Sofia Sans"/>
                <a:cs typeface="Sofia Sans"/>
                <a:sym typeface="Sofia Sans"/>
              </a:rPr>
              <a:t>How does a student’s attendance and motivation affect student success and learning outcomes?</a:t>
            </a:r>
            <a:endParaRPr>
              <a:latin typeface="Sofia Sans"/>
              <a:ea typeface="Sofia Sans"/>
              <a:cs typeface="Sofia Sans"/>
              <a:sym typeface="Sofia Sans"/>
            </a:endParaRPr>
          </a:p>
          <a:p>
            <a:pPr indent="0" lvl="0" marL="0" rtl="0" algn="ctr">
              <a:spcBef>
                <a:spcPts val="0"/>
              </a:spcBef>
              <a:spcAft>
                <a:spcPts val="0"/>
              </a:spcAft>
              <a:buClr>
                <a:schemeClr val="dk1"/>
              </a:buClr>
              <a:buSzPts val="1100"/>
              <a:buNone/>
            </a:pPr>
            <a:r>
              <a:t/>
            </a:r>
            <a:endParaRPr>
              <a:latin typeface="Sofia Sans"/>
              <a:ea typeface="Sofia Sans"/>
              <a:cs typeface="Sofia Sans"/>
              <a:sym typeface="Sofia Sans"/>
            </a:endParaRPr>
          </a:p>
          <a:p>
            <a:pPr indent="0" lvl="0" marL="0" rtl="0" algn="ctr">
              <a:spcBef>
                <a:spcPts val="0"/>
              </a:spcBef>
              <a:spcAft>
                <a:spcPts val="0"/>
              </a:spcAft>
              <a:buClr>
                <a:schemeClr val="dk1"/>
              </a:buClr>
              <a:buSzPts val="1100"/>
              <a:buNone/>
            </a:pPr>
            <a:r>
              <a:t/>
            </a:r>
            <a:endParaRPr sz="4800">
              <a:latin typeface="Sofia Sans"/>
              <a:ea typeface="Sofia Sans"/>
              <a:cs typeface="Sofia Sans"/>
              <a:sym typeface="Sofia Sans"/>
            </a:endParaRPr>
          </a:p>
        </p:txBody>
      </p:sp>
      <p:sp>
        <p:nvSpPr>
          <p:cNvPr id="205" name="Google Shape;205;p40"/>
          <p:cNvSpPr txBox="1"/>
          <p:nvPr>
            <p:ph idx="2" type="body"/>
          </p:nvPr>
        </p:nvSpPr>
        <p:spPr>
          <a:xfrm>
            <a:off x="685800" y="670025"/>
            <a:ext cx="7772400" cy="106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None/>
            </a:pPr>
            <a:r>
              <a:rPr lang="en" sz="4800">
                <a:latin typeface="Sofia Sans"/>
                <a:ea typeface="Sofia Sans"/>
                <a:cs typeface="Sofia Sans"/>
                <a:sym typeface="Sofia Sans"/>
              </a:rPr>
              <a:t>Research Question 2</a:t>
            </a:r>
            <a:endParaRPr sz="4800">
              <a:latin typeface="Sofia Sans"/>
              <a:ea typeface="Sofia Sans"/>
              <a:cs typeface="Sofia Sans"/>
              <a:sym typeface="Sofi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1"/>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 sz="3600">
                <a:solidFill>
                  <a:schemeClr val="dk1"/>
                </a:solidFill>
                <a:latin typeface="Sofia Sans"/>
                <a:ea typeface="Sofia Sans"/>
                <a:cs typeface="Sofia Sans"/>
                <a:sym typeface="Sofia Sans"/>
              </a:rPr>
              <a:t>Attendance VS. AVG Exam Score</a:t>
            </a:r>
            <a:endParaRPr sz="3600">
              <a:solidFill>
                <a:schemeClr val="dk1"/>
              </a:solidFill>
              <a:latin typeface="Sofia Sans"/>
              <a:ea typeface="Sofia Sans"/>
              <a:cs typeface="Sofia Sans"/>
              <a:sym typeface="Sofia Sans"/>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Times New Roman"/>
              <a:ea typeface="Times New Roman"/>
              <a:cs typeface="Times New Roman"/>
              <a:sym typeface="Times New Roman"/>
            </a:endParaRPr>
          </a:p>
          <a:p>
            <a:pPr indent="0" lvl="0" marL="0" rtl="0" algn="ctr">
              <a:spcBef>
                <a:spcPts val="0"/>
              </a:spcBef>
              <a:spcAft>
                <a:spcPts val="0"/>
              </a:spcAft>
              <a:buSzPts val="1100"/>
              <a:buNone/>
            </a:pPr>
            <a:r>
              <a:t/>
            </a:r>
            <a:endParaRPr sz="3600">
              <a:solidFill>
                <a:schemeClr val="dk1"/>
              </a:solidFill>
              <a:latin typeface="Times New Roman"/>
              <a:ea typeface="Times New Roman"/>
              <a:cs typeface="Times New Roman"/>
              <a:sym typeface="Times New Roman"/>
            </a:endParaRPr>
          </a:p>
        </p:txBody>
      </p:sp>
      <p:sp>
        <p:nvSpPr>
          <p:cNvPr id="211" name="Google Shape;211;p41"/>
          <p:cNvSpPr txBox="1"/>
          <p:nvPr>
            <p:ph idx="1" type="body"/>
          </p:nvPr>
        </p:nvSpPr>
        <p:spPr>
          <a:xfrm>
            <a:off x="4790400" y="844175"/>
            <a:ext cx="3896400" cy="2651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595959"/>
                </a:solidFill>
                <a:latin typeface="Sofia Sans"/>
                <a:ea typeface="Sofia Sans"/>
                <a:cs typeface="Sofia Sans"/>
                <a:sym typeface="Sofia Sans"/>
              </a:rPr>
              <a:t>AVG Exam score is 67.089%</a:t>
            </a:r>
            <a:endParaRPr sz="1400">
              <a:solidFill>
                <a:srgbClr val="595959"/>
              </a:solidFill>
              <a:latin typeface="Sofia Sans"/>
              <a:ea typeface="Sofia Sans"/>
              <a:cs typeface="Sofia Sans"/>
              <a:sym typeface="Sofia Sans"/>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latin typeface="Sofia Sans"/>
                <a:ea typeface="Sofia Sans"/>
                <a:cs typeface="Sofia Sans"/>
                <a:sym typeface="Sofia Sans"/>
              </a:rPr>
              <a:t>As attendance increases, the average exam score also increases, showing a clear correlation.</a:t>
            </a:r>
            <a:endParaRPr sz="1400">
              <a:solidFill>
                <a:srgbClr val="595959"/>
              </a:solidFill>
              <a:latin typeface="Sofia Sans"/>
              <a:ea typeface="Sofia Sans"/>
              <a:cs typeface="Sofia Sans"/>
              <a:sym typeface="Sofia Sans"/>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latin typeface="Sofia Sans"/>
                <a:ea typeface="Sofia Sans"/>
                <a:cs typeface="Sofia Sans"/>
                <a:sym typeface="Sofia Sans"/>
              </a:rPr>
              <a:t>Positive Trend Line</a:t>
            </a:r>
            <a:endParaRPr sz="1400">
              <a:solidFill>
                <a:srgbClr val="595959"/>
              </a:solidFill>
              <a:latin typeface="Sofia Sans"/>
              <a:ea typeface="Sofia Sans"/>
              <a:cs typeface="Sofia Sans"/>
              <a:sym typeface="Sofia Sans"/>
            </a:endParaRPr>
          </a:p>
          <a:p>
            <a:pPr indent="0" lvl="0" marL="0" rtl="0" algn="l">
              <a:lnSpc>
                <a:spcPct val="115000"/>
              </a:lnSpc>
              <a:spcBef>
                <a:spcPts val="1200"/>
              </a:spcBef>
              <a:spcAft>
                <a:spcPts val="0"/>
              </a:spcAft>
              <a:buNone/>
            </a:pPr>
            <a:r>
              <a:rPr lang="en" sz="1400">
                <a:solidFill>
                  <a:srgbClr val="595959"/>
                </a:solidFill>
                <a:latin typeface="Sofia Sans"/>
                <a:ea typeface="Sofia Sans"/>
                <a:cs typeface="Sofia Sans"/>
                <a:sym typeface="Sofia Sans"/>
              </a:rPr>
              <a:t>At lower attendance levels (around 60-70%), average exam scores are between 60-65. </a:t>
            </a:r>
            <a:endParaRPr sz="1400">
              <a:solidFill>
                <a:srgbClr val="595959"/>
              </a:solidFill>
              <a:latin typeface="Sofia Sans"/>
              <a:ea typeface="Sofia Sans"/>
              <a:cs typeface="Sofia Sans"/>
              <a:sym typeface="Sofia Sans"/>
            </a:endParaRPr>
          </a:p>
          <a:p>
            <a:pPr indent="0" lvl="0" marL="0" rtl="0" algn="l">
              <a:lnSpc>
                <a:spcPct val="115000"/>
              </a:lnSpc>
              <a:spcBef>
                <a:spcPts val="1200"/>
              </a:spcBef>
              <a:spcAft>
                <a:spcPts val="1200"/>
              </a:spcAft>
              <a:buNone/>
            </a:pPr>
            <a:r>
              <a:rPr lang="en" sz="1400">
                <a:solidFill>
                  <a:srgbClr val="595959"/>
                </a:solidFill>
                <a:latin typeface="Sofia Sans"/>
                <a:ea typeface="Sofia Sans"/>
                <a:cs typeface="Sofia Sans"/>
                <a:sym typeface="Sofia Sans"/>
              </a:rPr>
              <a:t>Higher attendance (80-100%), scores range from 67-71.</a:t>
            </a:r>
            <a:endParaRPr sz="1100">
              <a:solidFill>
                <a:schemeClr val="dk1"/>
              </a:solidFill>
              <a:latin typeface="Sofia Sans"/>
              <a:ea typeface="Sofia Sans"/>
              <a:cs typeface="Sofia Sans"/>
              <a:sym typeface="Sofia Sans"/>
            </a:endParaRPr>
          </a:p>
        </p:txBody>
      </p:sp>
      <p:sp>
        <p:nvSpPr>
          <p:cNvPr id="212" name="Google Shape;212;p41"/>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pic>
        <p:nvPicPr>
          <p:cNvPr id="213" name="Google Shape;213;p41"/>
          <p:cNvPicPr preferRelativeResize="0"/>
          <p:nvPr/>
        </p:nvPicPr>
        <p:blipFill>
          <a:blip r:embed="rId3">
            <a:alphaModFix/>
          </a:blip>
          <a:stretch>
            <a:fillRect/>
          </a:stretch>
        </p:blipFill>
        <p:spPr>
          <a:xfrm>
            <a:off x="256150" y="661263"/>
            <a:ext cx="4418567" cy="38209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2"/>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1100"/>
              <a:buNone/>
            </a:pPr>
            <a:r>
              <a:rPr lang="en" sz="3600">
                <a:solidFill>
                  <a:schemeClr val="dk1"/>
                </a:solidFill>
                <a:latin typeface="Sofia Sans"/>
                <a:ea typeface="Sofia Sans"/>
                <a:cs typeface="Sofia Sans"/>
                <a:sym typeface="Sofia Sans"/>
              </a:rPr>
              <a:t>Motivation vs. AVG Attendance</a:t>
            </a:r>
            <a:endParaRPr sz="3600">
              <a:solidFill>
                <a:schemeClr val="dk1"/>
              </a:solidFill>
              <a:latin typeface="Sofia Sans"/>
              <a:ea typeface="Sofia Sans"/>
              <a:cs typeface="Sofia Sans"/>
              <a:sym typeface="Sofia Sans"/>
            </a:endParaRPr>
          </a:p>
          <a:p>
            <a:pPr indent="0" lvl="0" marL="0" rtl="0" algn="ctr">
              <a:spcBef>
                <a:spcPts val="0"/>
              </a:spcBef>
              <a:spcAft>
                <a:spcPts val="0"/>
              </a:spcAft>
              <a:buSzPts val="1100"/>
              <a:buNone/>
            </a:pPr>
            <a:r>
              <a:t/>
            </a:r>
            <a:endParaRPr sz="3600">
              <a:solidFill>
                <a:schemeClr val="dk1"/>
              </a:solidFill>
              <a:latin typeface="Times New Roman"/>
              <a:ea typeface="Times New Roman"/>
              <a:cs typeface="Times New Roman"/>
              <a:sym typeface="Times New Roman"/>
            </a:endParaRPr>
          </a:p>
          <a:p>
            <a:pPr indent="0" lvl="0" marL="0" rtl="0" algn="ctr">
              <a:spcBef>
                <a:spcPts val="0"/>
              </a:spcBef>
              <a:spcAft>
                <a:spcPts val="0"/>
              </a:spcAft>
              <a:buSzPts val="1100"/>
              <a:buNone/>
            </a:pPr>
            <a:r>
              <a:t/>
            </a:r>
            <a:endParaRPr sz="3600">
              <a:solidFill>
                <a:schemeClr val="dk1"/>
              </a:solidFill>
              <a:latin typeface="Times New Roman"/>
              <a:ea typeface="Times New Roman"/>
              <a:cs typeface="Times New Roman"/>
              <a:sym typeface="Times New Roman"/>
            </a:endParaRPr>
          </a:p>
        </p:txBody>
      </p:sp>
      <p:sp>
        <p:nvSpPr>
          <p:cNvPr id="219" name="Google Shape;219;p42"/>
          <p:cNvSpPr txBox="1"/>
          <p:nvPr>
            <p:ph idx="1" type="body"/>
          </p:nvPr>
        </p:nvSpPr>
        <p:spPr>
          <a:xfrm>
            <a:off x="4790400" y="778800"/>
            <a:ext cx="3896400" cy="2651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595959"/>
                </a:solidFill>
                <a:latin typeface="Sofia Sans"/>
                <a:ea typeface="Sofia Sans"/>
                <a:cs typeface="Sofia Sans"/>
                <a:sym typeface="Sofia Sans"/>
              </a:rPr>
              <a:t>Average Attendance Levels:</a:t>
            </a:r>
            <a:endParaRPr sz="1400">
              <a:solidFill>
                <a:srgbClr val="595959"/>
              </a:solidFill>
              <a:latin typeface="Sofia Sans"/>
              <a:ea typeface="Sofia Sans"/>
              <a:cs typeface="Sofia Sans"/>
              <a:sym typeface="Sofia Sans"/>
            </a:endParaRPr>
          </a:p>
          <a:p>
            <a:pPr indent="-317500" lvl="0" marL="457200" rtl="0" algn="l">
              <a:lnSpc>
                <a:spcPct val="115000"/>
              </a:lnSpc>
              <a:spcBef>
                <a:spcPts val="1200"/>
              </a:spcBef>
              <a:spcAft>
                <a:spcPts val="0"/>
              </a:spcAft>
              <a:buClr>
                <a:srgbClr val="595959"/>
              </a:buClr>
              <a:buSzPts val="1400"/>
              <a:buFont typeface="Sofia Sans"/>
              <a:buChar char="●"/>
            </a:pPr>
            <a:r>
              <a:rPr lang="en" sz="1400">
                <a:solidFill>
                  <a:srgbClr val="595959"/>
                </a:solidFill>
                <a:latin typeface="Sofia Sans"/>
                <a:ea typeface="Sofia Sans"/>
                <a:cs typeface="Sofia Sans"/>
                <a:sym typeface="Sofia Sans"/>
              </a:rPr>
              <a:t>The average attendance for the High Motivation Level group is 79.71%.</a:t>
            </a:r>
            <a:endParaRPr sz="1400">
              <a:solidFill>
                <a:srgbClr val="595959"/>
              </a:solidFill>
              <a:latin typeface="Sofia Sans"/>
              <a:ea typeface="Sofia Sans"/>
              <a:cs typeface="Sofia Sans"/>
              <a:sym typeface="Sofia Sans"/>
            </a:endParaRPr>
          </a:p>
          <a:p>
            <a:pPr indent="-317500" lvl="0" marL="457200" rtl="0" algn="l">
              <a:lnSpc>
                <a:spcPct val="115000"/>
              </a:lnSpc>
              <a:spcBef>
                <a:spcPts val="0"/>
              </a:spcBef>
              <a:spcAft>
                <a:spcPts val="0"/>
              </a:spcAft>
              <a:buClr>
                <a:srgbClr val="595959"/>
              </a:buClr>
              <a:buSzPts val="1400"/>
              <a:buFont typeface="Sofia Sans"/>
              <a:buChar char="●"/>
            </a:pPr>
            <a:r>
              <a:rPr lang="en" sz="1400">
                <a:solidFill>
                  <a:srgbClr val="595959"/>
                </a:solidFill>
                <a:latin typeface="Sofia Sans"/>
                <a:ea typeface="Sofia Sans"/>
                <a:cs typeface="Sofia Sans"/>
                <a:sym typeface="Sofia Sans"/>
              </a:rPr>
              <a:t>The average attendance for the Low Motivation Level group is 79.93%.</a:t>
            </a:r>
            <a:endParaRPr sz="1400">
              <a:solidFill>
                <a:srgbClr val="595959"/>
              </a:solidFill>
              <a:latin typeface="Sofia Sans"/>
              <a:ea typeface="Sofia Sans"/>
              <a:cs typeface="Sofia Sans"/>
              <a:sym typeface="Sofia Sans"/>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latin typeface="Sofia Sans"/>
                <a:ea typeface="Sofia Sans"/>
                <a:cs typeface="Sofia Sans"/>
                <a:sym typeface="Sofia Sans"/>
              </a:rPr>
              <a:t>Key Insight:</a:t>
            </a:r>
            <a:endParaRPr sz="1400">
              <a:solidFill>
                <a:srgbClr val="595959"/>
              </a:solidFill>
              <a:latin typeface="Sofia Sans"/>
              <a:ea typeface="Sofia Sans"/>
              <a:cs typeface="Sofia Sans"/>
              <a:sym typeface="Sofia Sans"/>
            </a:endParaRPr>
          </a:p>
          <a:p>
            <a:pPr indent="-317500" lvl="0" marL="457200" rtl="0" algn="l">
              <a:lnSpc>
                <a:spcPct val="115000"/>
              </a:lnSpc>
              <a:spcBef>
                <a:spcPts val="1200"/>
              </a:spcBef>
              <a:spcAft>
                <a:spcPts val="0"/>
              </a:spcAft>
              <a:buClr>
                <a:srgbClr val="595959"/>
              </a:buClr>
              <a:buSzPts val="1400"/>
              <a:buFont typeface="Sofia Sans"/>
              <a:buChar char="●"/>
            </a:pPr>
            <a:r>
              <a:rPr lang="en" sz="1400">
                <a:solidFill>
                  <a:srgbClr val="595959"/>
                </a:solidFill>
                <a:latin typeface="Sofia Sans"/>
                <a:ea typeface="Sofia Sans"/>
                <a:cs typeface="Sofia Sans"/>
                <a:sym typeface="Sofia Sans"/>
              </a:rPr>
              <a:t>The difference in average attendance between the two groups is negligible. Despite the expectation that high motivation would correlate with significantly better attendance, this data suggests both groups maintain nearly identical attendance levels.</a:t>
            </a:r>
            <a:endParaRPr sz="1000">
              <a:solidFill>
                <a:srgbClr val="595959"/>
              </a:solidFill>
              <a:latin typeface="Sofia Sans"/>
              <a:ea typeface="Sofia Sans"/>
              <a:cs typeface="Sofia Sans"/>
              <a:sym typeface="Sofia Sans"/>
            </a:endParaRPr>
          </a:p>
        </p:txBody>
      </p:sp>
      <p:sp>
        <p:nvSpPr>
          <p:cNvPr id="220" name="Google Shape;220;p42"/>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pic>
        <p:nvPicPr>
          <p:cNvPr id="221" name="Google Shape;221;p42"/>
          <p:cNvPicPr preferRelativeResize="0"/>
          <p:nvPr/>
        </p:nvPicPr>
        <p:blipFill>
          <a:blip r:embed="rId3">
            <a:alphaModFix/>
          </a:blip>
          <a:stretch>
            <a:fillRect/>
          </a:stretch>
        </p:blipFill>
        <p:spPr>
          <a:xfrm>
            <a:off x="162275" y="691025"/>
            <a:ext cx="4031699" cy="37913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3"/>
          <p:cNvSpPr txBox="1"/>
          <p:nvPr>
            <p:ph idx="2" type="body"/>
          </p:nvPr>
        </p:nvSpPr>
        <p:spPr>
          <a:xfrm>
            <a:off x="696300" y="2485125"/>
            <a:ext cx="7751400" cy="1933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None/>
            </a:pPr>
            <a:r>
              <a:rPr lang="en" sz="3000">
                <a:latin typeface="Sofia Sans"/>
                <a:ea typeface="Sofia Sans"/>
                <a:cs typeface="Sofia Sans"/>
                <a:sym typeface="Sofia Sans"/>
              </a:rPr>
              <a:t>How does the distance from home to school impact student performance, and what measures can mitigate potential negative effects (e.g., fatigue or reduced study time)?</a:t>
            </a:r>
            <a:endParaRPr sz="3000">
              <a:latin typeface="Sofia Sans"/>
              <a:ea typeface="Sofia Sans"/>
              <a:cs typeface="Sofia Sans"/>
              <a:sym typeface="Sofia Sans"/>
            </a:endParaRPr>
          </a:p>
          <a:p>
            <a:pPr indent="0" lvl="0" marL="0" rtl="0" algn="ctr">
              <a:spcBef>
                <a:spcPts val="0"/>
              </a:spcBef>
              <a:spcAft>
                <a:spcPts val="0"/>
              </a:spcAft>
              <a:buClr>
                <a:schemeClr val="dk1"/>
              </a:buClr>
              <a:buSzPts val="1100"/>
              <a:buNone/>
            </a:pPr>
            <a:r>
              <a:t/>
            </a:r>
            <a:endParaRPr>
              <a:latin typeface="Sofia Sans"/>
              <a:ea typeface="Sofia Sans"/>
              <a:cs typeface="Sofia Sans"/>
              <a:sym typeface="Sofia Sans"/>
            </a:endParaRPr>
          </a:p>
          <a:p>
            <a:pPr indent="0" lvl="0" marL="0" rtl="0" algn="ctr">
              <a:spcBef>
                <a:spcPts val="0"/>
              </a:spcBef>
              <a:spcAft>
                <a:spcPts val="0"/>
              </a:spcAft>
              <a:buClr>
                <a:schemeClr val="dk1"/>
              </a:buClr>
              <a:buSzPts val="1100"/>
              <a:buNone/>
            </a:pPr>
            <a:r>
              <a:t/>
            </a:r>
            <a:endParaRPr>
              <a:latin typeface="Sofia Sans"/>
              <a:ea typeface="Sofia Sans"/>
              <a:cs typeface="Sofia Sans"/>
              <a:sym typeface="Sofia Sans"/>
            </a:endParaRPr>
          </a:p>
          <a:p>
            <a:pPr indent="0" lvl="0" marL="0" rtl="0" algn="ctr">
              <a:spcBef>
                <a:spcPts val="0"/>
              </a:spcBef>
              <a:spcAft>
                <a:spcPts val="0"/>
              </a:spcAft>
              <a:buClr>
                <a:schemeClr val="dk1"/>
              </a:buClr>
              <a:buSzPts val="1100"/>
              <a:buNone/>
            </a:pPr>
            <a:r>
              <a:t/>
            </a:r>
            <a:endParaRPr sz="4800">
              <a:latin typeface="Sofia Sans"/>
              <a:ea typeface="Sofia Sans"/>
              <a:cs typeface="Sofia Sans"/>
              <a:sym typeface="Sofia Sans"/>
            </a:endParaRPr>
          </a:p>
        </p:txBody>
      </p:sp>
      <p:sp>
        <p:nvSpPr>
          <p:cNvPr id="227" name="Google Shape;227;p43"/>
          <p:cNvSpPr txBox="1"/>
          <p:nvPr>
            <p:ph idx="2" type="body"/>
          </p:nvPr>
        </p:nvSpPr>
        <p:spPr>
          <a:xfrm>
            <a:off x="685800" y="604600"/>
            <a:ext cx="7772400" cy="106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None/>
            </a:pPr>
            <a:r>
              <a:rPr lang="en" sz="4800">
                <a:latin typeface="Sofia Sans"/>
                <a:ea typeface="Sofia Sans"/>
                <a:cs typeface="Sofia Sans"/>
                <a:sym typeface="Sofia Sans"/>
              </a:rPr>
              <a:t>Research Question 3</a:t>
            </a:r>
            <a:endParaRPr sz="4800">
              <a:latin typeface="Sofia Sans"/>
              <a:ea typeface="Sofia Sans"/>
              <a:cs typeface="Sofia Sans"/>
              <a:sym typeface="Sofi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4"/>
          <p:cNvSpPr txBox="1"/>
          <p:nvPr>
            <p:ph idx="1" type="body"/>
          </p:nvPr>
        </p:nvSpPr>
        <p:spPr>
          <a:xfrm>
            <a:off x="5133950" y="303125"/>
            <a:ext cx="3773400" cy="39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sz="1500">
              <a:solidFill>
                <a:srgbClr val="595959"/>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solidFill>
                <a:srgbClr val="595959"/>
              </a:solidFill>
              <a:latin typeface="Times New Roman"/>
              <a:ea typeface="Times New Roman"/>
              <a:cs typeface="Times New Roman"/>
              <a:sym typeface="Times New Roman"/>
            </a:endParaRPr>
          </a:p>
          <a:p>
            <a:pPr indent="-323850" lvl="0" marL="457200" rtl="0" algn="l">
              <a:spcBef>
                <a:spcPts val="0"/>
              </a:spcBef>
              <a:spcAft>
                <a:spcPts val="0"/>
              </a:spcAft>
              <a:buClr>
                <a:srgbClr val="595959"/>
              </a:buClr>
              <a:buSzPts val="1500"/>
              <a:buFont typeface="Sofia Sans"/>
              <a:buChar char="●"/>
            </a:pPr>
            <a:r>
              <a:rPr lang="en" sz="1500">
                <a:solidFill>
                  <a:srgbClr val="595959"/>
                </a:solidFill>
                <a:latin typeface="Sofia Sans"/>
                <a:ea typeface="Sofia Sans"/>
                <a:cs typeface="Sofia Sans"/>
                <a:sym typeface="Sofia Sans"/>
              </a:rPr>
              <a:t>There is a noticeable increase in average exam scores with increasing study hours, indicating a positive correlation between study time and performance for students living far from home.</a:t>
            </a:r>
            <a:endParaRPr sz="1500">
              <a:solidFill>
                <a:srgbClr val="595959"/>
              </a:solidFill>
              <a:latin typeface="Sofia Sans"/>
              <a:ea typeface="Sofia Sans"/>
              <a:cs typeface="Sofia Sans"/>
              <a:sym typeface="Sofia Sans"/>
            </a:endParaRPr>
          </a:p>
          <a:p>
            <a:pPr indent="0" lvl="0" marL="457200" rtl="0" algn="l">
              <a:spcBef>
                <a:spcPts val="0"/>
              </a:spcBef>
              <a:spcAft>
                <a:spcPts val="0"/>
              </a:spcAft>
              <a:buClr>
                <a:schemeClr val="dk1"/>
              </a:buClr>
              <a:buSzPts val="1100"/>
              <a:buFont typeface="Arial"/>
              <a:buNone/>
            </a:pPr>
            <a:r>
              <a:t/>
            </a:r>
            <a:endParaRPr sz="1500">
              <a:solidFill>
                <a:srgbClr val="595959"/>
              </a:solidFill>
              <a:latin typeface="Sofia Sans"/>
              <a:ea typeface="Sofia Sans"/>
              <a:cs typeface="Sofia Sans"/>
              <a:sym typeface="Sofia Sans"/>
            </a:endParaRPr>
          </a:p>
          <a:p>
            <a:pPr indent="-323850" lvl="0" marL="457200" rtl="0" algn="l">
              <a:spcBef>
                <a:spcPts val="0"/>
              </a:spcBef>
              <a:spcAft>
                <a:spcPts val="0"/>
              </a:spcAft>
              <a:buClr>
                <a:srgbClr val="595959"/>
              </a:buClr>
              <a:buSzPts val="1500"/>
              <a:buFont typeface="Sofia Sans"/>
              <a:buChar char="●"/>
            </a:pPr>
            <a:r>
              <a:rPr lang="en" sz="1500">
                <a:solidFill>
                  <a:srgbClr val="595959"/>
                </a:solidFill>
                <a:latin typeface="Sofia Sans"/>
                <a:ea typeface="Sofia Sans"/>
                <a:cs typeface="Sofia Sans"/>
                <a:sym typeface="Sofia Sans"/>
              </a:rPr>
              <a:t>Sleep hours, however, seem to have a less consistent relationship with exam scores, as shown by the relatively flat line, suggesting that sleep does not significantly impact exam scores for these students.</a:t>
            </a:r>
            <a:endParaRPr sz="1500">
              <a:solidFill>
                <a:srgbClr val="595959"/>
              </a:solidFill>
              <a:latin typeface="Sofia Sans"/>
              <a:ea typeface="Sofia Sans"/>
              <a:cs typeface="Sofia Sans"/>
              <a:sym typeface="Sofia Sans"/>
            </a:endParaRPr>
          </a:p>
          <a:p>
            <a:pPr indent="0" lvl="0" marL="457200" rtl="0" algn="l">
              <a:spcBef>
                <a:spcPts val="0"/>
              </a:spcBef>
              <a:spcAft>
                <a:spcPts val="0"/>
              </a:spcAft>
              <a:buClr>
                <a:schemeClr val="dk1"/>
              </a:buClr>
              <a:buSzPts val="1100"/>
              <a:buFont typeface="Arial"/>
              <a:buNone/>
            </a:pPr>
            <a:r>
              <a:t/>
            </a:r>
            <a:endParaRPr sz="1500">
              <a:solidFill>
                <a:srgbClr val="595959"/>
              </a:solidFill>
              <a:latin typeface="Sofia Sans"/>
              <a:ea typeface="Sofia Sans"/>
              <a:cs typeface="Sofia Sans"/>
              <a:sym typeface="Sofia Sans"/>
            </a:endParaRPr>
          </a:p>
          <a:p>
            <a:pPr indent="0" lvl="0" marL="0" rtl="0" algn="l">
              <a:lnSpc>
                <a:spcPct val="115000"/>
              </a:lnSpc>
              <a:spcBef>
                <a:spcPts val="0"/>
              </a:spcBef>
              <a:spcAft>
                <a:spcPts val="0"/>
              </a:spcAft>
              <a:buNone/>
            </a:pPr>
            <a:r>
              <a:t/>
            </a:r>
            <a:endParaRPr>
              <a:solidFill>
                <a:srgbClr val="595959"/>
              </a:solidFill>
              <a:latin typeface="Sofia Sans"/>
              <a:ea typeface="Sofia Sans"/>
              <a:cs typeface="Sofia Sans"/>
              <a:sym typeface="Sofia Sans"/>
            </a:endParaRPr>
          </a:p>
        </p:txBody>
      </p:sp>
      <p:sp>
        <p:nvSpPr>
          <p:cNvPr id="233" name="Google Shape;233;p44"/>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pic>
        <p:nvPicPr>
          <p:cNvPr id="234" name="Google Shape;234;p44"/>
          <p:cNvPicPr preferRelativeResize="0"/>
          <p:nvPr/>
        </p:nvPicPr>
        <p:blipFill>
          <a:blip r:embed="rId3">
            <a:alphaModFix/>
          </a:blip>
          <a:stretch>
            <a:fillRect/>
          </a:stretch>
        </p:blipFill>
        <p:spPr>
          <a:xfrm>
            <a:off x="0" y="0"/>
            <a:ext cx="3773279" cy="44624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457200" y="590550"/>
            <a:ext cx="8229600" cy="7429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1100"/>
              <a:buNone/>
            </a:pPr>
            <a:r>
              <a:rPr lang="en" sz="3600">
                <a:solidFill>
                  <a:schemeClr val="dk1"/>
                </a:solidFill>
                <a:latin typeface="Sofia Sans"/>
                <a:ea typeface="Sofia Sans"/>
                <a:cs typeface="Sofia Sans"/>
                <a:sym typeface="Sofia Sans"/>
              </a:rPr>
              <a:t>Table</a:t>
            </a:r>
            <a:r>
              <a:rPr lang="en" sz="3600">
                <a:solidFill>
                  <a:schemeClr val="dk1"/>
                </a:solidFill>
                <a:latin typeface="Sofia Sans"/>
                <a:ea typeface="Sofia Sans"/>
                <a:cs typeface="Sofia Sans"/>
                <a:sym typeface="Sofia Sans"/>
              </a:rPr>
              <a:t> Of Contents</a:t>
            </a:r>
            <a:endParaRPr sz="4000">
              <a:latin typeface="Sofia Sans"/>
              <a:ea typeface="Sofia Sans"/>
              <a:cs typeface="Sofia Sans"/>
              <a:sym typeface="Sofia Sans"/>
            </a:endParaRPr>
          </a:p>
        </p:txBody>
      </p:sp>
      <p:sp>
        <p:nvSpPr>
          <p:cNvPr id="113" name="Google Shape;113;p27"/>
          <p:cNvSpPr txBox="1"/>
          <p:nvPr>
            <p:ph idx="1" type="body"/>
          </p:nvPr>
        </p:nvSpPr>
        <p:spPr>
          <a:xfrm>
            <a:off x="457200" y="1619250"/>
            <a:ext cx="8229600" cy="2651125"/>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rgbClr val="595959"/>
              </a:buClr>
              <a:buSzPts val="1800"/>
              <a:buFont typeface="Sofia Sans"/>
              <a:buAutoNum type="arabicPeriod"/>
            </a:pPr>
            <a:r>
              <a:rPr b="1" lang="en">
                <a:solidFill>
                  <a:srgbClr val="595959"/>
                </a:solidFill>
                <a:latin typeface="Sofia Sans"/>
                <a:ea typeface="Sofia Sans"/>
                <a:cs typeface="Sofia Sans"/>
                <a:sym typeface="Sofia Sans"/>
              </a:rPr>
              <a:t>Introduction: Problem Statement</a:t>
            </a:r>
            <a:endParaRPr b="1">
              <a:solidFill>
                <a:srgbClr val="595959"/>
              </a:solidFill>
              <a:latin typeface="Sofia Sans"/>
              <a:ea typeface="Sofia Sans"/>
              <a:cs typeface="Sofia Sans"/>
              <a:sym typeface="Sofia Sans"/>
            </a:endParaRPr>
          </a:p>
          <a:p>
            <a:pPr indent="-342900" lvl="0" marL="457200" rtl="0" algn="l">
              <a:lnSpc>
                <a:spcPct val="115000"/>
              </a:lnSpc>
              <a:spcBef>
                <a:spcPts val="0"/>
              </a:spcBef>
              <a:spcAft>
                <a:spcPts val="0"/>
              </a:spcAft>
              <a:buClr>
                <a:srgbClr val="595959"/>
              </a:buClr>
              <a:buSzPts val="1800"/>
              <a:buFont typeface="Sofia Sans"/>
              <a:buAutoNum type="arabicPeriod"/>
            </a:pPr>
            <a:r>
              <a:rPr b="1" lang="en">
                <a:solidFill>
                  <a:srgbClr val="595959"/>
                </a:solidFill>
                <a:latin typeface="Sofia Sans"/>
                <a:ea typeface="Sofia Sans"/>
                <a:cs typeface="Sofia Sans"/>
                <a:sym typeface="Sofia Sans"/>
              </a:rPr>
              <a:t>Dataset Context</a:t>
            </a:r>
            <a:endParaRPr b="1">
              <a:solidFill>
                <a:srgbClr val="595959"/>
              </a:solidFill>
              <a:latin typeface="Sofia Sans"/>
              <a:ea typeface="Sofia Sans"/>
              <a:cs typeface="Sofia Sans"/>
              <a:sym typeface="Sofia Sans"/>
            </a:endParaRPr>
          </a:p>
          <a:p>
            <a:pPr indent="-342900" lvl="0" marL="457200" rtl="0" algn="l">
              <a:lnSpc>
                <a:spcPct val="115000"/>
              </a:lnSpc>
              <a:spcBef>
                <a:spcPts val="0"/>
              </a:spcBef>
              <a:spcAft>
                <a:spcPts val="0"/>
              </a:spcAft>
              <a:buClr>
                <a:srgbClr val="595959"/>
              </a:buClr>
              <a:buSzPts val="1800"/>
              <a:buFont typeface="Sofia Sans"/>
              <a:buAutoNum type="arabicPeriod"/>
            </a:pPr>
            <a:r>
              <a:rPr b="1" lang="en">
                <a:solidFill>
                  <a:srgbClr val="595959"/>
                </a:solidFill>
                <a:latin typeface="Sofia Sans"/>
                <a:ea typeface="Sofia Sans"/>
                <a:cs typeface="Sofia Sans"/>
                <a:sym typeface="Sofia Sans"/>
              </a:rPr>
              <a:t>Data Preparation Process</a:t>
            </a:r>
            <a:endParaRPr b="1">
              <a:solidFill>
                <a:srgbClr val="595959"/>
              </a:solidFill>
              <a:latin typeface="Sofia Sans"/>
              <a:ea typeface="Sofia Sans"/>
              <a:cs typeface="Sofia Sans"/>
              <a:sym typeface="Sofia Sans"/>
            </a:endParaRPr>
          </a:p>
          <a:p>
            <a:pPr indent="-342900" lvl="0" marL="457200" rtl="0" algn="l">
              <a:lnSpc>
                <a:spcPct val="115000"/>
              </a:lnSpc>
              <a:spcBef>
                <a:spcPts val="0"/>
              </a:spcBef>
              <a:spcAft>
                <a:spcPts val="0"/>
              </a:spcAft>
              <a:buClr>
                <a:srgbClr val="595959"/>
              </a:buClr>
              <a:buSzPts val="1800"/>
              <a:buFont typeface="Sofia Sans"/>
              <a:buAutoNum type="arabicPeriod"/>
            </a:pPr>
            <a:r>
              <a:rPr b="1" lang="en">
                <a:solidFill>
                  <a:srgbClr val="595959"/>
                </a:solidFill>
                <a:latin typeface="Sofia Sans"/>
                <a:ea typeface="Sofia Sans"/>
                <a:cs typeface="Sofia Sans"/>
                <a:sym typeface="Sofia Sans"/>
              </a:rPr>
              <a:t>Research Question Answers</a:t>
            </a:r>
            <a:endParaRPr b="1">
              <a:solidFill>
                <a:srgbClr val="595959"/>
              </a:solidFill>
              <a:latin typeface="Sofia Sans"/>
              <a:ea typeface="Sofia Sans"/>
              <a:cs typeface="Sofia Sans"/>
              <a:sym typeface="Sofia Sans"/>
            </a:endParaRPr>
          </a:p>
          <a:p>
            <a:pPr indent="-342900" lvl="0" marL="457200" rtl="0" algn="l">
              <a:lnSpc>
                <a:spcPct val="115000"/>
              </a:lnSpc>
              <a:spcBef>
                <a:spcPts val="0"/>
              </a:spcBef>
              <a:spcAft>
                <a:spcPts val="0"/>
              </a:spcAft>
              <a:buClr>
                <a:srgbClr val="595959"/>
              </a:buClr>
              <a:buSzPts val="1800"/>
              <a:buFont typeface="Sofia Sans"/>
              <a:buAutoNum type="arabicPeriod"/>
            </a:pPr>
            <a:r>
              <a:rPr b="1" lang="en">
                <a:solidFill>
                  <a:srgbClr val="595959"/>
                </a:solidFill>
                <a:latin typeface="Sofia Sans"/>
                <a:ea typeface="Sofia Sans"/>
                <a:cs typeface="Sofia Sans"/>
                <a:sym typeface="Sofia Sans"/>
              </a:rPr>
              <a:t>Models</a:t>
            </a:r>
            <a:endParaRPr b="1">
              <a:solidFill>
                <a:srgbClr val="595959"/>
              </a:solidFill>
              <a:latin typeface="Sofia Sans"/>
              <a:ea typeface="Sofia Sans"/>
              <a:cs typeface="Sofia Sans"/>
              <a:sym typeface="Sofia Sans"/>
            </a:endParaRPr>
          </a:p>
          <a:p>
            <a:pPr indent="-342900" lvl="0" marL="457200" rtl="0" algn="l">
              <a:lnSpc>
                <a:spcPct val="115000"/>
              </a:lnSpc>
              <a:spcBef>
                <a:spcPts val="0"/>
              </a:spcBef>
              <a:spcAft>
                <a:spcPts val="0"/>
              </a:spcAft>
              <a:buClr>
                <a:srgbClr val="595959"/>
              </a:buClr>
              <a:buSzPts val="1800"/>
              <a:buFont typeface="Sofia Sans"/>
              <a:buAutoNum type="arabicPeriod"/>
            </a:pPr>
            <a:r>
              <a:rPr b="1" lang="en">
                <a:solidFill>
                  <a:srgbClr val="595959"/>
                </a:solidFill>
                <a:latin typeface="Sofia Sans"/>
                <a:ea typeface="Sofia Sans"/>
                <a:cs typeface="Sofia Sans"/>
                <a:sym typeface="Sofia Sans"/>
              </a:rPr>
              <a:t>Recommendations</a:t>
            </a:r>
            <a:endParaRPr b="1">
              <a:latin typeface="Sofia Sans"/>
              <a:ea typeface="Sofia Sans"/>
              <a:cs typeface="Sofia Sans"/>
              <a:sym typeface="Sofia Sans"/>
            </a:endParaRPr>
          </a:p>
        </p:txBody>
      </p:sp>
      <p:sp>
        <p:nvSpPr>
          <p:cNvPr id="114" name="Google Shape;114;p27"/>
          <p:cNvSpPr txBox="1"/>
          <p:nvPr>
            <p:ph idx="12" type="sldNum"/>
          </p:nvPr>
        </p:nvSpPr>
        <p:spPr>
          <a:xfrm>
            <a:off x="3505200" y="4767263"/>
            <a:ext cx="2133600" cy="2746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5"/>
          <p:cNvSpPr txBox="1"/>
          <p:nvPr>
            <p:ph idx="1" type="body"/>
          </p:nvPr>
        </p:nvSpPr>
        <p:spPr>
          <a:xfrm>
            <a:off x="4835600" y="303125"/>
            <a:ext cx="3851400" cy="396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1500">
              <a:solidFill>
                <a:srgbClr val="59595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500">
              <a:solidFill>
                <a:srgbClr val="595959"/>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595959"/>
              </a:buClr>
              <a:buSzPts val="1500"/>
              <a:buFont typeface="Sofia Sans"/>
              <a:buChar char="●"/>
            </a:pPr>
            <a:r>
              <a:rPr lang="en" sz="1500">
                <a:solidFill>
                  <a:srgbClr val="595959"/>
                </a:solidFill>
                <a:latin typeface="Sofia Sans"/>
                <a:ea typeface="Sofia Sans"/>
                <a:cs typeface="Sofia Sans"/>
                <a:sym typeface="Sofia Sans"/>
              </a:rPr>
              <a:t>There is a dramatic rise in average exam scores as study hours increase, peaking at around 40 hours before seeing a sharp decline. This could indicate that a moderate amount of studying is optimal, with too much potentially leading to burnout or decreased efficiency.</a:t>
            </a:r>
            <a:endParaRPr sz="1500">
              <a:solidFill>
                <a:srgbClr val="595959"/>
              </a:solidFill>
              <a:latin typeface="Sofia Sans"/>
              <a:ea typeface="Sofia Sans"/>
              <a:cs typeface="Sofia Sans"/>
              <a:sym typeface="Sofia Sans"/>
            </a:endParaRPr>
          </a:p>
          <a:p>
            <a:pPr indent="0" lvl="0" marL="457200" marR="0" rtl="0" algn="l">
              <a:lnSpc>
                <a:spcPct val="100000"/>
              </a:lnSpc>
              <a:spcBef>
                <a:spcPts val="0"/>
              </a:spcBef>
              <a:spcAft>
                <a:spcPts val="0"/>
              </a:spcAft>
              <a:buNone/>
            </a:pPr>
            <a:r>
              <a:t/>
            </a:r>
            <a:endParaRPr sz="1500">
              <a:solidFill>
                <a:srgbClr val="595959"/>
              </a:solidFill>
              <a:latin typeface="Sofia Sans"/>
              <a:ea typeface="Sofia Sans"/>
              <a:cs typeface="Sofia Sans"/>
              <a:sym typeface="Sofia Sans"/>
            </a:endParaRPr>
          </a:p>
          <a:p>
            <a:pPr indent="-323850" lvl="0" marL="457200" marR="0" rtl="0" algn="l">
              <a:lnSpc>
                <a:spcPct val="100000"/>
              </a:lnSpc>
              <a:spcBef>
                <a:spcPts val="0"/>
              </a:spcBef>
              <a:spcAft>
                <a:spcPts val="0"/>
              </a:spcAft>
              <a:buClr>
                <a:srgbClr val="595959"/>
              </a:buClr>
              <a:buSzPts val="1500"/>
              <a:buFont typeface="Times New Roman"/>
              <a:buChar char="●"/>
            </a:pPr>
            <a:r>
              <a:rPr lang="en" sz="1500">
                <a:solidFill>
                  <a:srgbClr val="595959"/>
                </a:solidFill>
                <a:latin typeface="Sofia Sans"/>
                <a:ea typeface="Sofia Sans"/>
                <a:cs typeface="Sofia Sans"/>
                <a:sym typeface="Sofia Sans"/>
              </a:rPr>
              <a:t>Similar to the "far" group, sleep does not display a strong correlation with exam scores, maintaining a steady trend across different sleep hours.</a:t>
            </a:r>
            <a:endParaRPr>
              <a:solidFill>
                <a:srgbClr val="595959"/>
              </a:solidFill>
              <a:latin typeface="Sofia Sans"/>
              <a:ea typeface="Sofia Sans"/>
              <a:cs typeface="Sofia Sans"/>
              <a:sym typeface="Sofia Sans"/>
            </a:endParaRPr>
          </a:p>
          <a:p>
            <a:pPr indent="0" lvl="0" marL="0" rtl="0" algn="l">
              <a:lnSpc>
                <a:spcPct val="115000"/>
              </a:lnSpc>
              <a:spcBef>
                <a:spcPts val="0"/>
              </a:spcBef>
              <a:spcAft>
                <a:spcPts val="0"/>
              </a:spcAft>
              <a:buNone/>
            </a:pPr>
            <a:r>
              <a:t/>
            </a:r>
            <a:endParaRPr>
              <a:solidFill>
                <a:srgbClr val="595959"/>
              </a:solidFill>
              <a:latin typeface="Sofia Sans"/>
              <a:ea typeface="Sofia Sans"/>
              <a:cs typeface="Sofia Sans"/>
              <a:sym typeface="Sofia Sans"/>
            </a:endParaRPr>
          </a:p>
        </p:txBody>
      </p:sp>
      <p:sp>
        <p:nvSpPr>
          <p:cNvPr id="240" name="Google Shape;240;p45"/>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pic>
        <p:nvPicPr>
          <p:cNvPr id="241" name="Google Shape;241;p45"/>
          <p:cNvPicPr preferRelativeResize="0"/>
          <p:nvPr/>
        </p:nvPicPr>
        <p:blipFill>
          <a:blip r:embed="rId3">
            <a:alphaModFix/>
          </a:blip>
          <a:stretch>
            <a:fillRect/>
          </a:stretch>
        </p:blipFill>
        <p:spPr>
          <a:xfrm>
            <a:off x="0" y="0"/>
            <a:ext cx="3773500" cy="45212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6"/>
          <p:cNvSpPr txBox="1"/>
          <p:nvPr>
            <p:ph idx="1" type="body"/>
          </p:nvPr>
        </p:nvSpPr>
        <p:spPr>
          <a:xfrm>
            <a:off x="4954975" y="113613"/>
            <a:ext cx="3839100" cy="4248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500">
              <a:solidFill>
                <a:srgbClr val="595959"/>
              </a:solidFill>
              <a:latin typeface="Sofia Sans"/>
              <a:ea typeface="Sofia Sans"/>
              <a:cs typeface="Sofia Sans"/>
              <a:sym typeface="Sofia Sans"/>
            </a:endParaRPr>
          </a:p>
          <a:p>
            <a:pPr indent="0" lvl="0" marL="457200" rtl="0" algn="l">
              <a:spcBef>
                <a:spcPts val="0"/>
              </a:spcBef>
              <a:spcAft>
                <a:spcPts val="0"/>
              </a:spcAft>
              <a:buNone/>
            </a:pPr>
            <a:r>
              <a:t/>
            </a:r>
            <a:endParaRPr sz="1500">
              <a:solidFill>
                <a:srgbClr val="595959"/>
              </a:solidFill>
              <a:latin typeface="Sofia Sans"/>
              <a:ea typeface="Sofia Sans"/>
              <a:cs typeface="Sofia Sans"/>
              <a:sym typeface="Sofia Sans"/>
            </a:endParaRPr>
          </a:p>
          <a:p>
            <a:pPr indent="-323850" lvl="0" marL="457200" rtl="0" algn="l">
              <a:spcBef>
                <a:spcPts val="0"/>
              </a:spcBef>
              <a:spcAft>
                <a:spcPts val="0"/>
              </a:spcAft>
              <a:buClr>
                <a:srgbClr val="595959"/>
              </a:buClr>
              <a:buSzPts val="1500"/>
              <a:buFont typeface="Sofia Sans"/>
              <a:buChar char="●"/>
            </a:pPr>
            <a:r>
              <a:rPr lang="en" sz="1500">
                <a:solidFill>
                  <a:srgbClr val="595959"/>
                </a:solidFill>
                <a:latin typeface="Sofia Sans"/>
                <a:ea typeface="Sofia Sans"/>
                <a:cs typeface="Sofia Sans"/>
                <a:sym typeface="Sofia Sans"/>
              </a:rPr>
              <a:t>There is a steep increase in exam scores with more hours studied, suggesting that students who live near their place of education might find more effective or intensive study patterns.</a:t>
            </a:r>
            <a:endParaRPr sz="1500">
              <a:solidFill>
                <a:srgbClr val="595959"/>
              </a:solidFill>
              <a:latin typeface="Sofia Sans"/>
              <a:ea typeface="Sofia Sans"/>
              <a:cs typeface="Sofia Sans"/>
              <a:sym typeface="Sofia Sans"/>
            </a:endParaRPr>
          </a:p>
          <a:p>
            <a:pPr indent="0" lvl="0" marL="457200" rtl="0" algn="l">
              <a:spcBef>
                <a:spcPts val="0"/>
              </a:spcBef>
              <a:spcAft>
                <a:spcPts val="0"/>
              </a:spcAft>
              <a:buNone/>
            </a:pPr>
            <a:r>
              <a:t/>
            </a:r>
            <a:endParaRPr sz="1500">
              <a:solidFill>
                <a:srgbClr val="595959"/>
              </a:solidFill>
              <a:latin typeface="Sofia Sans"/>
              <a:ea typeface="Sofia Sans"/>
              <a:cs typeface="Sofia Sans"/>
              <a:sym typeface="Sofia Sans"/>
            </a:endParaRPr>
          </a:p>
          <a:p>
            <a:pPr indent="-323850" lvl="0" marL="457200" rtl="0" algn="l">
              <a:spcBef>
                <a:spcPts val="0"/>
              </a:spcBef>
              <a:spcAft>
                <a:spcPts val="0"/>
              </a:spcAft>
              <a:buClr>
                <a:srgbClr val="595959"/>
              </a:buClr>
              <a:buSzPts val="1500"/>
              <a:buFont typeface="Times New Roman"/>
              <a:buChar char="●"/>
            </a:pPr>
            <a:r>
              <a:rPr lang="en" sz="1500">
                <a:solidFill>
                  <a:srgbClr val="595959"/>
                </a:solidFill>
                <a:latin typeface="Sofia Sans"/>
                <a:ea typeface="Sofia Sans"/>
                <a:cs typeface="Sofia Sans"/>
                <a:sym typeface="Sofia Sans"/>
              </a:rPr>
              <a:t>As with the other groups, the relationship between sleep hours and exam scores remains relatively flat, implying little to no impact of sleep on exam performance for these students.</a:t>
            </a:r>
            <a:endParaRPr sz="1500">
              <a:solidFill>
                <a:srgbClr val="595959"/>
              </a:solidFill>
              <a:latin typeface="Sofia Sans"/>
              <a:ea typeface="Sofia Sans"/>
              <a:cs typeface="Sofia Sans"/>
              <a:sym typeface="Sofia Sans"/>
            </a:endParaRPr>
          </a:p>
          <a:p>
            <a:pPr indent="0" lvl="0" marL="457200" rtl="0" algn="l">
              <a:spcBef>
                <a:spcPts val="0"/>
              </a:spcBef>
              <a:spcAft>
                <a:spcPts val="0"/>
              </a:spcAft>
              <a:buNone/>
            </a:pPr>
            <a:r>
              <a:t/>
            </a:r>
            <a:endParaRPr sz="1500">
              <a:solidFill>
                <a:srgbClr val="595959"/>
              </a:solidFill>
              <a:latin typeface="Sofia Sans"/>
              <a:ea typeface="Sofia Sans"/>
              <a:cs typeface="Sofia Sans"/>
              <a:sym typeface="Sofia Sans"/>
            </a:endParaRPr>
          </a:p>
        </p:txBody>
      </p:sp>
      <p:sp>
        <p:nvSpPr>
          <p:cNvPr id="247" name="Google Shape;247;p46"/>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pic>
        <p:nvPicPr>
          <p:cNvPr id="248" name="Google Shape;248;p46"/>
          <p:cNvPicPr preferRelativeResize="0"/>
          <p:nvPr/>
        </p:nvPicPr>
        <p:blipFill>
          <a:blip r:embed="rId3">
            <a:alphaModFix/>
          </a:blip>
          <a:stretch>
            <a:fillRect/>
          </a:stretch>
        </p:blipFill>
        <p:spPr>
          <a:xfrm>
            <a:off x="0" y="-30850"/>
            <a:ext cx="3773500" cy="453753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7"/>
          <p:cNvSpPr txBox="1"/>
          <p:nvPr>
            <p:ph idx="2" type="body"/>
          </p:nvPr>
        </p:nvSpPr>
        <p:spPr>
          <a:xfrm>
            <a:off x="685800" y="1945675"/>
            <a:ext cx="7772400" cy="106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None/>
            </a:pPr>
            <a:r>
              <a:rPr lang="en" sz="4800">
                <a:latin typeface="Sofia Sans"/>
                <a:ea typeface="Sofia Sans"/>
                <a:cs typeface="Sofia Sans"/>
                <a:sym typeface="Sofia Sans"/>
              </a:rPr>
              <a:t>Models</a:t>
            </a:r>
            <a:endParaRPr sz="4800">
              <a:latin typeface="Sofia Sans"/>
              <a:ea typeface="Sofia Sans"/>
              <a:cs typeface="Sofia Sans"/>
              <a:sym typeface="Sofia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8"/>
          <p:cNvSpPr txBox="1"/>
          <p:nvPr>
            <p:ph type="title"/>
          </p:nvPr>
        </p:nvSpPr>
        <p:spPr>
          <a:xfrm>
            <a:off x="45100" y="581525"/>
            <a:ext cx="8229600" cy="743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1100"/>
              <a:buNone/>
            </a:pPr>
            <a:r>
              <a:rPr lang="en" sz="2800">
                <a:solidFill>
                  <a:schemeClr val="dk1"/>
                </a:solidFill>
                <a:latin typeface="Sofia Sans"/>
                <a:ea typeface="Sofia Sans"/>
                <a:cs typeface="Sofia Sans"/>
                <a:sym typeface="Sofia Sans"/>
              </a:rPr>
              <a:t>Random Forests Model (Q1)</a:t>
            </a:r>
            <a:endParaRPr sz="2800">
              <a:solidFill>
                <a:schemeClr val="dk1"/>
              </a:solidFill>
              <a:latin typeface="Sofia Sans"/>
              <a:ea typeface="Sofia Sans"/>
              <a:cs typeface="Sofia Sans"/>
              <a:sym typeface="Sofia Sans"/>
            </a:endParaRPr>
          </a:p>
        </p:txBody>
      </p:sp>
      <p:sp>
        <p:nvSpPr>
          <p:cNvPr id="259" name="Google Shape;259;p48"/>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pic>
        <p:nvPicPr>
          <p:cNvPr id="260" name="Google Shape;260;p48"/>
          <p:cNvPicPr preferRelativeResize="0"/>
          <p:nvPr/>
        </p:nvPicPr>
        <p:blipFill>
          <a:blip r:embed="rId3">
            <a:alphaModFix/>
          </a:blip>
          <a:stretch>
            <a:fillRect/>
          </a:stretch>
        </p:blipFill>
        <p:spPr>
          <a:xfrm>
            <a:off x="96225" y="1789351"/>
            <a:ext cx="4173025" cy="2382223"/>
          </a:xfrm>
          <a:prstGeom prst="rect">
            <a:avLst/>
          </a:prstGeom>
          <a:noFill/>
          <a:ln>
            <a:noFill/>
          </a:ln>
        </p:spPr>
      </p:pic>
      <p:sp>
        <p:nvSpPr>
          <p:cNvPr id="261" name="Google Shape;261;p48"/>
          <p:cNvSpPr txBox="1"/>
          <p:nvPr>
            <p:ph type="title"/>
          </p:nvPr>
        </p:nvSpPr>
        <p:spPr>
          <a:xfrm>
            <a:off x="-2138625" y="1160900"/>
            <a:ext cx="8229600" cy="743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1100"/>
              <a:buNone/>
            </a:pPr>
            <a:r>
              <a:rPr lang="en" sz="2000">
                <a:solidFill>
                  <a:schemeClr val="dk1"/>
                </a:solidFill>
                <a:latin typeface="Sofia Sans"/>
                <a:ea typeface="Sofia Sans"/>
                <a:cs typeface="Sofia Sans"/>
                <a:sym typeface="Sofia Sans"/>
              </a:rPr>
              <a:t>Random Forests Tuning</a:t>
            </a:r>
            <a:endParaRPr sz="2000">
              <a:solidFill>
                <a:schemeClr val="dk1"/>
              </a:solidFill>
              <a:latin typeface="Sofia Sans"/>
              <a:ea typeface="Sofia Sans"/>
              <a:cs typeface="Sofia Sans"/>
              <a:sym typeface="Sofia Sans"/>
            </a:endParaRPr>
          </a:p>
        </p:txBody>
      </p:sp>
      <p:pic>
        <p:nvPicPr>
          <p:cNvPr id="262" name="Google Shape;262;p48"/>
          <p:cNvPicPr preferRelativeResize="0"/>
          <p:nvPr/>
        </p:nvPicPr>
        <p:blipFill>
          <a:blip r:embed="rId4">
            <a:alphaModFix/>
          </a:blip>
          <a:stretch>
            <a:fillRect/>
          </a:stretch>
        </p:blipFill>
        <p:spPr>
          <a:xfrm>
            <a:off x="4340450" y="1904000"/>
            <a:ext cx="3277425" cy="1047225"/>
          </a:xfrm>
          <a:prstGeom prst="rect">
            <a:avLst/>
          </a:prstGeom>
          <a:noFill/>
          <a:ln>
            <a:noFill/>
          </a:ln>
        </p:spPr>
      </p:pic>
      <p:sp>
        <p:nvSpPr>
          <p:cNvPr id="263" name="Google Shape;263;p48"/>
          <p:cNvSpPr txBox="1"/>
          <p:nvPr>
            <p:ph type="title"/>
          </p:nvPr>
        </p:nvSpPr>
        <p:spPr>
          <a:xfrm>
            <a:off x="2128550" y="1160900"/>
            <a:ext cx="8229600" cy="743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1100"/>
              <a:buNone/>
            </a:pPr>
            <a:r>
              <a:rPr lang="en" sz="2000">
                <a:solidFill>
                  <a:schemeClr val="dk1"/>
                </a:solidFill>
                <a:latin typeface="Sofia Sans"/>
                <a:ea typeface="Sofia Sans"/>
                <a:cs typeface="Sofia Sans"/>
                <a:sym typeface="Sofia Sans"/>
              </a:rPr>
              <a:t>Training/Testing Data (70/30)</a:t>
            </a:r>
            <a:endParaRPr sz="2000">
              <a:solidFill>
                <a:schemeClr val="dk1"/>
              </a:solidFill>
              <a:latin typeface="Sofia Sans"/>
              <a:ea typeface="Sofia Sans"/>
              <a:cs typeface="Sofia Sans"/>
              <a:sym typeface="Sofia Sans"/>
            </a:endParaRPr>
          </a:p>
        </p:txBody>
      </p:sp>
      <p:pic>
        <p:nvPicPr>
          <p:cNvPr id="264" name="Google Shape;264;p48"/>
          <p:cNvPicPr preferRelativeResize="0"/>
          <p:nvPr/>
        </p:nvPicPr>
        <p:blipFill>
          <a:blip r:embed="rId5">
            <a:alphaModFix/>
          </a:blip>
          <a:stretch>
            <a:fillRect/>
          </a:stretch>
        </p:blipFill>
        <p:spPr>
          <a:xfrm>
            <a:off x="4120801" y="2951226"/>
            <a:ext cx="4876801" cy="464827"/>
          </a:xfrm>
          <a:prstGeom prst="rect">
            <a:avLst/>
          </a:prstGeom>
          <a:noFill/>
          <a:ln>
            <a:noFill/>
          </a:ln>
        </p:spPr>
      </p:pic>
      <p:pic>
        <p:nvPicPr>
          <p:cNvPr id="265" name="Google Shape;265;p48"/>
          <p:cNvPicPr preferRelativeResize="0"/>
          <p:nvPr/>
        </p:nvPicPr>
        <p:blipFill>
          <a:blip r:embed="rId6">
            <a:alphaModFix/>
          </a:blip>
          <a:stretch>
            <a:fillRect/>
          </a:stretch>
        </p:blipFill>
        <p:spPr>
          <a:xfrm>
            <a:off x="4064600" y="3479475"/>
            <a:ext cx="4933002" cy="502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9"/>
          <p:cNvSpPr txBox="1"/>
          <p:nvPr>
            <p:ph type="title"/>
          </p:nvPr>
        </p:nvSpPr>
        <p:spPr>
          <a:xfrm>
            <a:off x="366975" y="238625"/>
            <a:ext cx="8229600" cy="743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2800">
                <a:solidFill>
                  <a:schemeClr val="dk1"/>
                </a:solidFill>
                <a:latin typeface="Sofia Sans"/>
                <a:ea typeface="Sofia Sans"/>
                <a:cs typeface="Sofia Sans"/>
                <a:sym typeface="Sofia Sans"/>
              </a:rPr>
              <a:t>Decision Trees (Q2)</a:t>
            </a:r>
            <a:endParaRPr sz="2800">
              <a:solidFill>
                <a:schemeClr val="dk1"/>
              </a:solidFill>
              <a:latin typeface="Sofia Sans"/>
              <a:ea typeface="Sofia Sans"/>
              <a:cs typeface="Sofia Sans"/>
              <a:sym typeface="Sofia Sans"/>
            </a:endParaRPr>
          </a:p>
        </p:txBody>
      </p:sp>
      <p:sp>
        <p:nvSpPr>
          <p:cNvPr id="271" name="Google Shape;271;p49"/>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pic>
        <p:nvPicPr>
          <p:cNvPr id="272" name="Google Shape;272;p49"/>
          <p:cNvPicPr preferRelativeResize="0"/>
          <p:nvPr/>
        </p:nvPicPr>
        <p:blipFill>
          <a:blip r:embed="rId3">
            <a:alphaModFix/>
          </a:blip>
          <a:stretch>
            <a:fillRect/>
          </a:stretch>
        </p:blipFill>
        <p:spPr>
          <a:xfrm>
            <a:off x="105150" y="905775"/>
            <a:ext cx="5096248" cy="2424600"/>
          </a:xfrm>
          <a:prstGeom prst="rect">
            <a:avLst/>
          </a:prstGeom>
          <a:noFill/>
          <a:ln>
            <a:noFill/>
          </a:ln>
        </p:spPr>
      </p:pic>
      <p:pic>
        <p:nvPicPr>
          <p:cNvPr id="273" name="Google Shape;273;p49"/>
          <p:cNvPicPr preferRelativeResize="0"/>
          <p:nvPr/>
        </p:nvPicPr>
        <p:blipFill>
          <a:blip r:embed="rId4">
            <a:alphaModFix/>
          </a:blip>
          <a:stretch>
            <a:fillRect/>
          </a:stretch>
        </p:blipFill>
        <p:spPr>
          <a:xfrm>
            <a:off x="4780550" y="3421398"/>
            <a:ext cx="4049650" cy="570749"/>
          </a:xfrm>
          <a:prstGeom prst="rect">
            <a:avLst/>
          </a:prstGeom>
          <a:noFill/>
          <a:ln>
            <a:noFill/>
          </a:ln>
        </p:spPr>
      </p:pic>
      <p:pic>
        <p:nvPicPr>
          <p:cNvPr id="274" name="Google Shape;274;p49"/>
          <p:cNvPicPr preferRelativeResize="0"/>
          <p:nvPr/>
        </p:nvPicPr>
        <p:blipFill>
          <a:blip r:embed="rId5">
            <a:alphaModFix/>
          </a:blip>
          <a:stretch>
            <a:fillRect/>
          </a:stretch>
        </p:blipFill>
        <p:spPr>
          <a:xfrm>
            <a:off x="150375" y="3421400"/>
            <a:ext cx="4204529" cy="570750"/>
          </a:xfrm>
          <a:prstGeom prst="rect">
            <a:avLst/>
          </a:prstGeom>
          <a:noFill/>
          <a:ln>
            <a:noFill/>
          </a:ln>
        </p:spPr>
      </p:pic>
      <p:pic>
        <p:nvPicPr>
          <p:cNvPr id="275" name="Google Shape;275;p49"/>
          <p:cNvPicPr preferRelativeResize="0"/>
          <p:nvPr/>
        </p:nvPicPr>
        <p:blipFill>
          <a:blip r:embed="rId6">
            <a:alphaModFix/>
          </a:blip>
          <a:stretch>
            <a:fillRect/>
          </a:stretch>
        </p:blipFill>
        <p:spPr>
          <a:xfrm>
            <a:off x="4780548" y="1034875"/>
            <a:ext cx="3873105" cy="21348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ph type="title"/>
          </p:nvPr>
        </p:nvSpPr>
        <p:spPr>
          <a:xfrm>
            <a:off x="285750" y="40125"/>
            <a:ext cx="8229600" cy="743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2800">
                <a:solidFill>
                  <a:schemeClr val="dk1"/>
                </a:solidFill>
                <a:latin typeface="Sofia Sans"/>
                <a:ea typeface="Sofia Sans"/>
                <a:cs typeface="Sofia Sans"/>
                <a:sym typeface="Sofia Sans"/>
              </a:rPr>
              <a:t>Decision Trees (Q3)</a:t>
            </a:r>
            <a:endParaRPr sz="2800">
              <a:solidFill>
                <a:schemeClr val="dk1"/>
              </a:solidFill>
              <a:latin typeface="Sofia Sans"/>
              <a:ea typeface="Sofia Sans"/>
              <a:cs typeface="Sofia Sans"/>
              <a:sym typeface="Sofia Sans"/>
            </a:endParaRPr>
          </a:p>
        </p:txBody>
      </p:sp>
      <p:sp>
        <p:nvSpPr>
          <p:cNvPr id="281" name="Google Shape;281;p50"/>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pic>
        <p:nvPicPr>
          <p:cNvPr id="282" name="Google Shape;282;p50"/>
          <p:cNvPicPr preferRelativeResize="0"/>
          <p:nvPr/>
        </p:nvPicPr>
        <p:blipFill>
          <a:blip r:embed="rId3">
            <a:alphaModFix/>
          </a:blip>
          <a:stretch>
            <a:fillRect/>
          </a:stretch>
        </p:blipFill>
        <p:spPr>
          <a:xfrm>
            <a:off x="1393113" y="641875"/>
            <a:ext cx="6087076" cy="3290225"/>
          </a:xfrm>
          <a:prstGeom prst="rect">
            <a:avLst/>
          </a:prstGeom>
          <a:noFill/>
          <a:ln>
            <a:noFill/>
          </a:ln>
        </p:spPr>
      </p:pic>
      <p:pic>
        <p:nvPicPr>
          <p:cNvPr id="283" name="Google Shape;283;p50"/>
          <p:cNvPicPr preferRelativeResize="0"/>
          <p:nvPr/>
        </p:nvPicPr>
        <p:blipFill>
          <a:blip r:embed="rId4">
            <a:alphaModFix/>
          </a:blip>
          <a:stretch>
            <a:fillRect/>
          </a:stretch>
        </p:blipFill>
        <p:spPr>
          <a:xfrm>
            <a:off x="1942625" y="3781800"/>
            <a:ext cx="4915851" cy="678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1"/>
          <p:cNvSpPr txBox="1"/>
          <p:nvPr>
            <p:ph idx="2" type="body"/>
          </p:nvPr>
        </p:nvSpPr>
        <p:spPr>
          <a:xfrm>
            <a:off x="685800" y="1945675"/>
            <a:ext cx="7772400" cy="106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None/>
            </a:pPr>
            <a:r>
              <a:rPr lang="en" sz="4800">
                <a:latin typeface="Sofia Sans"/>
                <a:ea typeface="Sofia Sans"/>
                <a:cs typeface="Sofia Sans"/>
                <a:sym typeface="Sofia Sans"/>
              </a:rPr>
              <a:t>Results</a:t>
            </a:r>
            <a:endParaRPr sz="4800">
              <a:latin typeface="Sofia Sans"/>
              <a:ea typeface="Sofia Sans"/>
              <a:cs typeface="Sofia Sans"/>
              <a:sym typeface="Sofia Sans"/>
            </a:endParaRPr>
          </a:p>
          <a:p>
            <a:pPr indent="0" lvl="0" marL="0" rtl="0" algn="ctr">
              <a:spcBef>
                <a:spcPts val="0"/>
              </a:spcBef>
              <a:spcAft>
                <a:spcPts val="0"/>
              </a:spcAft>
              <a:buClr>
                <a:schemeClr val="dk1"/>
              </a:buClr>
              <a:buSzPts val="1100"/>
              <a:buNone/>
            </a:pPr>
            <a:r>
              <a:rPr lang="en" sz="4800">
                <a:latin typeface="Sofia Sans"/>
                <a:ea typeface="Sofia Sans"/>
                <a:cs typeface="Sofia Sans"/>
                <a:sym typeface="Sofia Sans"/>
              </a:rPr>
              <a:t>And</a:t>
            </a:r>
            <a:endParaRPr sz="4800">
              <a:latin typeface="Sofia Sans"/>
              <a:ea typeface="Sofia Sans"/>
              <a:cs typeface="Sofia Sans"/>
              <a:sym typeface="Sofia Sans"/>
            </a:endParaRPr>
          </a:p>
          <a:p>
            <a:pPr indent="0" lvl="0" marL="0" rtl="0" algn="ctr">
              <a:spcBef>
                <a:spcPts val="0"/>
              </a:spcBef>
              <a:spcAft>
                <a:spcPts val="0"/>
              </a:spcAft>
              <a:buClr>
                <a:schemeClr val="dk1"/>
              </a:buClr>
              <a:buSzPts val="1100"/>
              <a:buNone/>
            </a:pPr>
            <a:r>
              <a:rPr lang="en" sz="4800">
                <a:latin typeface="Sofia Sans"/>
                <a:ea typeface="Sofia Sans"/>
                <a:cs typeface="Sofia Sans"/>
                <a:sym typeface="Sofia Sans"/>
              </a:rPr>
              <a:t>Recommendations</a:t>
            </a:r>
            <a:endParaRPr sz="4800">
              <a:latin typeface="Sofia Sans"/>
              <a:ea typeface="Sofia Sans"/>
              <a:cs typeface="Sofia Sans"/>
              <a:sym typeface="Sofia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2"/>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rPr lang="en" sz="2800">
                <a:solidFill>
                  <a:schemeClr val="dk1"/>
                </a:solidFill>
                <a:latin typeface="Sofia Sans"/>
                <a:ea typeface="Sofia Sans"/>
                <a:cs typeface="Sofia Sans"/>
                <a:sym typeface="Sofia Sans"/>
              </a:rPr>
              <a:t>Results</a:t>
            </a:r>
            <a:endParaRPr sz="2800">
              <a:solidFill>
                <a:schemeClr val="dk1"/>
              </a:solidFill>
              <a:latin typeface="Sofia Sans"/>
              <a:ea typeface="Sofia Sans"/>
              <a:cs typeface="Sofia Sans"/>
              <a:sym typeface="Sofia Sans"/>
            </a:endParaRPr>
          </a:p>
        </p:txBody>
      </p:sp>
      <p:sp>
        <p:nvSpPr>
          <p:cNvPr id="294" name="Google Shape;294;p52"/>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Clr>
                <a:schemeClr val="dk1"/>
              </a:buClr>
              <a:buSzPts val="1500"/>
              <a:buFont typeface="Sofia Sans"/>
              <a:buChar char="●"/>
            </a:pPr>
            <a:r>
              <a:rPr lang="en">
                <a:solidFill>
                  <a:srgbClr val="595959"/>
                </a:solidFill>
                <a:latin typeface="Sofia Sans"/>
                <a:ea typeface="Sofia Sans"/>
                <a:cs typeface="Sofia Sans"/>
                <a:sym typeface="Sofia Sans"/>
              </a:rPr>
              <a:t>Attendance, the number of hours studied, and </a:t>
            </a:r>
            <a:r>
              <a:rPr lang="en">
                <a:solidFill>
                  <a:srgbClr val="595959"/>
                </a:solidFill>
                <a:latin typeface="Sofia Sans"/>
                <a:ea typeface="Sofia Sans"/>
                <a:cs typeface="Sofia Sans"/>
                <a:sym typeface="Sofia Sans"/>
              </a:rPr>
              <a:t>tutoring</a:t>
            </a:r>
            <a:r>
              <a:rPr lang="en">
                <a:solidFill>
                  <a:srgbClr val="595959"/>
                </a:solidFill>
                <a:latin typeface="Sofia Sans"/>
                <a:ea typeface="Sofia Sans"/>
                <a:cs typeface="Sofia Sans"/>
                <a:sym typeface="Sofia Sans"/>
              </a:rPr>
              <a:t> sessions were factors that had the biggest influence on student performance</a:t>
            </a:r>
            <a:endParaRPr>
              <a:solidFill>
                <a:srgbClr val="595959"/>
              </a:solidFill>
              <a:latin typeface="Sofia Sans"/>
              <a:ea typeface="Sofia Sans"/>
              <a:cs typeface="Sofia Sans"/>
              <a:sym typeface="Sofia Sans"/>
            </a:endParaRPr>
          </a:p>
          <a:p>
            <a:pPr indent="-342900" lvl="0" marL="457200" rtl="0" algn="l">
              <a:lnSpc>
                <a:spcPct val="115000"/>
              </a:lnSpc>
              <a:spcBef>
                <a:spcPts val="0"/>
              </a:spcBef>
              <a:spcAft>
                <a:spcPts val="0"/>
              </a:spcAft>
              <a:buClr>
                <a:srgbClr val="595959"/>
              </a:buClr>
              <a:buSzPts val="1800"/>
              <a:buFont typeface="Sofia Sans"/>
              <a:buChar char="●"/>
            </a:pPr>
            <a:r>
              <a:rPr lang="en">
                <a:solidFill>
                  <a:srgbClr val="595959"/>
                </a:solidFill>
                <a:latin typeface="Sofia Sans"/>
                <a:ea typeface="Sofia Sans"/>
                <a:cs typeface="Sofia Sans"/>
                <a:sym typeface="Sofia Sans"/>
              </a:rPr>
              <a:t>Distance from home, sleep hours, extracurriculars, and physical activity did not have a significant influence on student performance</a:t>
            </a:r>
            <a:endParaRPr>
              <a:solidFill>
                <a:srgbClr val="595959"/>
              </a:solidFill>
              <a:latin typeface="Sofia Sans"/>
              <a:ea typeface="Sofia Sans"/>
              <a:cs typeface="Sofia Sans"/>
              <a:sym typeface="Sofia Sans"/>
            </a:endParaRPr>
          </a:p>
        </p:txBody>
      </p:sp>
      <p:sp>
        <p:nvSpPr>
          <p:cNvPr id="295" name="Google Shape;295;p52"/>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3"/>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rPr lang="en" sz="2800">
                <a:solidFill>
                  <a:schemeClr val="dk1"/>
                </a:solidFill>
                <a:latin typeface="Sofia Sans"/>
                <a:ea typeface="Sofia Sans"/>
                <a:cs typeface="Sofia Sans"/>
                <a:sym typeface="Sofia Sans"/>
              </a:rPr>
              <a:t>Recommendations</a:t>
            </a:r>
            <a:endParaRPr sz="2800">
              <a:solidFill>
                <a:schemeClr val="dk1"/>
              </a:solidFill>
              <a:latin typeface="Sofia Sans"/>
              <a:ea typeface="Sofia Sans"/>
              <a:cs typeface="Sofia Sans"/>
              <a:sym typeface="Sofia Sans"/>
            </a:endParaRPr>
          </a:p>
        </p:txBody>
      </p:sp>
      <p:sp>
        <p:nvSpPr>
          <p:cNvPr id="301" name="Google Shape;301;p53"/>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Clr>
                <a:schemeClr val="dk1"/>
              </a:buClr>
              <a:buSzPts val="1500"/>
              <a:buFont typeface="Sofia Sans"/>
              <a:buChar char="●"/>
            </a:pPr>
            <a:r>
              <a:rPr lang="en">
                <a:solidFill>
                  <a:srgbClr val="595959"/>
                </a:solidFill>
                <a:latin typeface="Sofia Sans"/>
                <a:ea typeface="Sofia Sans"/>
                <a:cs typeface="Sofia Sans"/>
                <a:sym typeface="Sofia Sans"/>
              </a:rPr>
              <a:t>If students want to increase their exam scores, effective ways of doing so would include getting to class, attending tutoring sessions, and focusing on studying</a:t>
            </a:r>
            <a:endParaRPr>
              <a:solidFill>
                <a:srgbClr val="595959"/>
              </a:solidFill>
              <a:latin typeface="Sofia Sans"/>
              <a:ea typeface="Sofia Sans"/>
              <a:cs typeface="Sofia Sans"/>
              <a:sym typeface="Sofia Sans"/>
            </a:endParaRPr>
          </a:p>
          <a:p>
            <a:pPr indent="-342900" lvl="0" marL="457200" rtl="0" algn="l">
              <a:lnSpc>
                <a:spcPct val="115000"/>
              </a:lnSpc>
              <a:spcBef>
                <a:spcPts val="0"/>
              </a:spcBef>
              <a:spcAft>
                <a:spcPts val="0"/>
              </a:spcAft>
              <a:buClr>
                <a:srgbClr val="595959"/>
              </a:buClr>
              <a:buSzPts val="1800"/>
              <a:buFont typeface="Sofia Sans"/>
              <a:buChar char="●"/>
            </a:pPr>
            <a:r>
              <a:rPr lang="en">
                <a:solidFill>
                  <a:srgbClr val="595959"/>
                </a:solidFill>
                <a:latin typeface="Sofia Sans"/>
                <a:ea typeface="Sofia Sans"/>
                <a:cs typeface="Sofia Sans"/>
                <a:sym typeface="Sofia Sans"/>
              </a:rPr>
              <a:t>Additional</a:t>
            </a:r>
            <a:r>
              <a:rPr lang="en">
                <a:solidFill>
                  <a:srgbClr val="595959"/>
                </a:solidFill>
                <a:latin typeface="Sofia Sans"/>
                <a:ea typeface="Sofia Sans"/>
                <a:cs typeface="Sofia Sans"/>
                <a:sym typeface="Sofia Sans"/>
              </a:rPr>
              <a:t> Recommendations:</a:t>
            </a:r>
            <a:endParaRPr>
              <a:solidFill>
                <a:srgbClr val="595959"/>
              </a:solidFill>
              <a:latin typeface="Sofia Sans"/>
              <a:ea typeface="Sofia Sans"/>
              <a:cs typeface="Sofia Sans"/>
              <a:sym typeface="Sofia Sans"/>
            </a:endParaRPr>
          </a:p>
          <a:p>
            <a:pPr indent="-317500" lvl="1" marL="914400" rtl="0" algn="l">
              <a:lnSpc>
                <a:spcPct val="115000"/>
              </a:lnSpc>
              <a:spcBef>
                <a:spcPts val="0"/>
              </a:spcBef>
              <a:spcAft>
                <a:spcPts val="0"/>
              </a:spcAft>
              <a:buClr>
                <a:srgbClr val="595959"/>
              </a:buClr>
              <a:buSzPts val="1400"/>
              <a:buFont typeface="Sofia Sans"/>
              <a:buChar char="○"/>
            </a:pPr>
            <a:r>
              <a:rPr lang="en">
                <a:solidFill>
                  <a:srgbClr val="595959"/>
                </a:solidFill>
                <a:latin typeface="Sofia Sans"/>
                <a:ea typeface="Sofia Sans"/>
                <a:cs typeface="Sofia Sans"/>
                <a:sym typeface="Sofia Sans"/>
              </a:rPr>
              <a:t>Pair Attendance With Engagement</a:t>
            </a:r>
            <a:endParaRPr>
              <a:solidFill>
                <a:srgbClr val="595959"/>
              </a:solidFill>
              <a:latin typeface="Sofia Sans"/>
              <a:ea typeface="Sofia Sans"/>
              <a:cs typeface="Sofia Sans"/>
              <a:sym typeface="Sofia Sans"/>
            </a:endParaRPr>
          </a:p>
          <a:p>
            <a:pPr indent="-317500" lvl="1" marL="914400" rtl="0" algn="l">
              <a:lnSpc>
                <a:spcPct val="115000"/>
              </a:lnSpc>
              <a:spcBef>
                <a:spcPts val="0"/>
              </a:spcBef>
              <a:spcAft>
                <a:spcPts val="0"/>
              </a:spcAft>
              <a:buClr>
                <a:srgbClr val="595959"/>
              </a:buClr>
              <a:buSzPts val="1400"/>
              <a:buFont typeface="Sofia Sans"/>
              <a:buChar char="○"/>
            </a:pPr>
            <a:r>
              <a:rPr lang="en">
                <a:solidFill>
                  <a:srgbClr val="595959"/>
                </a:solidFill>
                <a:latin typeface="Sofia Sans"/>
                <a:ea typeface="Sofia Sans"/>
                <a:cs typeface="Sofia Sans"/>
                <a:sym typeface="Sofia Sans"/>
              </a:rPr>
              <a:t>Join Study Groups</a:t>
            </a:r>
            <a:endParaRPr>
              <a:solidFill>
                <a:srgbClr val="595959"/>
              </a:solidFill>
              <a:latin typeface="Sofia Sans"/>
              <a:ea typeface="Sofia Sans"/>
              <a:cs typeface="Sofia Sans"/>
              <a:sym typeface="Sofia Sans"/>
            </a:endParaRPr>
          </a:p>
          <a:p>
            <a:pPr indent="-317500" lvl="1" marL="914400" rtl="0" algn="l">
              <a:lnSpc>
                <a:spcPct val="115000"/>
              </a:lnSpc>
              <a:spcBef>
                <a:spcPts val="0"/>
              </a:spcBef>
              <a:spcAft>
                <a:spcPts val="0"/>
              </a:spcAft>
              <a:buClr>
                <a:srgbClr val="595959"/>
              </a:buClr>
              <a:buSzPts val="1400"/>
              <a:buFont typeface="Sofia Sans"/>
              <a:buChar char="○"/>
            </a:pPr>
            <a:r>
              <a:rPr lang="en">
                <a:solidFill>
                  <a:srgbClr val="595959"/>
                </a:solidFill>
                <a:latin typeface="Sofia Sans"/>
                <a:ea typeface="Sofia Sans"/>
                <a:cs typeface="Sofia Sans"/>
                <a:sym typeface="Sofia Sans"/>
              </a:rPr>
              <a:t>Incorporate Healthy Habits </a:t>
            </a:r>
            <a:endParaRPr>
              <a:solidFill>
                <a:srgbClr val="595959"/>
              </a:solidFill>
              <a:latin typeface="Sofia Sans"/>
              <a:ea typeface="Sofia Sans"/>
              <a:cs typeface="Sofia Sans"/>
              <a:sym typeface="Sofia Sans"/>
            </a:endParaRPr>
          </a:p>
          <a:p>
            <a:pPr indent="-317500" lvl="2" marL="1371600" rtl="0" algn="l">
              <a:lnSpc>
                <a:spcPct val="115000"/>
              </a:lnSpc>
              <a:spcBef>
                <a:spcPts val="0"/>
              </a:spcBef>
              <a:spcAft>
                <a:spcPts val="0"/>
              </a:spcAft>
              <a:buClr>
                <a:srgbClr val="595959"/>
              </a:buClr>
              <a:buSzPts val="1400"/>
              <a:buFont typeface="Sofia Sans"/>
              <a:buChar char="■"/>
            </a:pPr>
            <a:r>
              <a:rPr lang="en">
                <a:solidFill>
                  <a:srgbClr val="595959"/>
                </a:solidFill>
                <a:latin typeface="Sofia Sans"/>
                <a:ea typeface="Sofia Sans"/>
                <a:cs typeface="Sofia Sans"/>
                <a:sym typeface="Sofia Sans"/>
              </a:rPr>
              <a:t>Social Connections, Exercise, Time Management</a:t>
            </a:r>
            <a:endParaRPr>
              <a:solidFill>
                <a:srgbClr val="595959"/>
              </a:solidFill>
              <a:latin typeface="Sofia Sans"/>
              <a:ea typeface="Sofia Sans"/>
              <a:cs typeface="Sofia Sans"/>
              <a:sym typeface="Sofia Sans"/>
            </a:endParaRPr>
          </a:p>
          <a:p>
            <a:pPr indent="0" lvl="0" marL="0" rtl="0" algn="l">
              <a:lnSpc>
                <a:spcPct val="115000"/>
              </a:lnSpc>
              <a:spcBef>
                <a:spcPts val="0"/>
              </a:spcBef>
              <a:spcAft>
                <a:spcPts val="0"/>
              </a:spcAft>
              <a:buNone/>
            </a:pPr>
            <a:r>
              <a:t/>
            </a:r>
            <a:endParaRPr>
              <a:solidFill>
                <a:srgbClr val="595959"/>
              </a:solidFill>
              <a:latin typeface="Sofia Sans"/>
              <a:ea typeface="Sofia Sans"/>
              <a:cs typeface="Sofia Sans"/>
              <a:sym typeface="Sofia Sans"/>
            </a:endParaRPr>
          </a:p>
        </p:txBody>
      </p:sp>
      <p:sp>
        <p:nvSpPr>
          <p:cNvPr id="302" name="Google Shape;302;p53"/>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4"/>
          <p:cNvSpPr txBox="1"/>
          <p:nvPr>
            <p:ph idx="2" type="body"/>
          </p:nvPr>
        </p:nvSpPr>
        <p:spPr>
          <a:xfrm>
            <a:off x="685800" y="1945675"/>
            <a:ext cx="7772400" cy="106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None/>
            </a:pPr>
            <a:r>
              <a:rPr lang="en" sz="4800">
                <a:latin typeface="Sofia Sans"/>
                <a:ea typeface="Sofia Sans"/>
                <a:cs typeface="Sofia Sans"/>
                <a:sym typeface="Sofia Sans"/>
              </a:rPr>
              <a:t>Questions?</a:t>
            </a:r>
            <a:endParaRPr sz="4800">
              <a:latin typeface="Sofia Sans"/>
              <a:ea typeface="Sofia Sans"/>
              <a:cs typeface="Sofia Sans"/>
              <a:sym typeface="Sofi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8"/>
          <p:cNvSpPr txBox="1"/>
          <p:nvPr>
            <p:ph idx="2" type="body"/>
          </p:nvPr>
        </p:nvSpPr>
        <p:spPr>
          <a:xfrm>
            <a:off x="685800" y="1945675"/>
            <a:ext cx="7772400" cy="106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None/>
            </a:pPr>
            <a:r>
              <a:rPr lang="en" sz="4800">
                <a:latin typeface="Sofia Sans"/>
                <a:ea typeface="Sofia Sans"/>
                <a:cs typeface="Sofia Sans"/>
                <a:sym typeface="Sofia Sans"/>
              </a:rPr>
              <a:t>Problem Statement</a:t>
            </a:r>
            <a:endParaRPr>
              <a:latin typeface="Sofia Sans"/>
              <a:ea typeface="Sofia Sans"/>
              <a:cs typeface="Sofia Sans"/>
              <a:sym typeface="Sofi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9"/>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1100"/>
              <a:buNone/>
            </a:pPr>
            <a:r>
              <a:rPr lang="en" sz="3600">
                <a:solidFill>
                  <a:schemeClr val="dk1"/>
                </a:solidFill>
                <a:latin typeface="Sofia Sans"/>
                <a:ea typeface="Sofia Sans"/>
                <a:cs typeface="Sofia Sans"/>
                <a:sym typeface="Sofia Sans"/>
              </a:rPr>
              <a:t>Purpose of Our Analysis</a:t>
            </a:r>
            <a:endParaRPr sz="3600">
              <a:solidFill>
                <a:schemeClr val="dk1"/>
              </a:solidFill>
              <a:latin typeface="Sofia Sans"/>
              <a:ea typeface="Sofia Sans"/>
              <a:cs typeface="Sofia Sans"/>
              <a:sym typeface="Sofia Sans"/>
            </a:endParaRPr>
          </a:p>
        </p:txBody>
      </p:sp>
      <p:sp>
        <p:nvSpPr>
          <p:cNvPr id="125" name="Google Shape;125;p29"/>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Clr>
                <a:schemeClr val="dk1"/>
              </a:buClr>
              <a:buSzPts val="1500"/>
              <a:buFont typeface="Sofia Sans"/>
              <a:buChar char="●"/>
            </a:pPr>
            <a:r>
              <a:rPr lang="en" sz="1500">
                <a:solidFill>
                  <a:schemeClr val="dk1"/>
                </a:solidFill>
                <a:latin typeface="Sofia Sans"/>
                <a:ea typeface="Sofia Sans"/>
                <a:cs typeface="Sofia Sans"/>
                <a:sym typeface="Sofia Sans"/>
              </a:rPr>
              <a:t>The purpose of analyzing a dataset for student performance is to identify factors that influence academic success. </a:t>
            </a:r>
            <a:endParaRPr sz="1500">
              <a:solidFill>
                <a:schemeClr val="dk1"/>
              </a:solidFill>
              <a:latin typeface="Sofia Sans"/>
              <a:ea typeface="Sofia Sans"/>
              <a:cs typeface="Sofia Sans"/>
              <a:sym typeface="Sofia Sans"/>
            </a:endParaRPr>
          </a:p>
          <a:p>
            <a:pPr indent="-323850" lvl="1" marL="914400" rtl="0" algn="l">
              <a:lnSpc>
                <a:spcPct val="115000"/>
              </a:lnSpc>
              <a:spcBef>
                <a:spcPts val="0"/>
              </a:spcBef>
              <a:spcAft>
                <a:spcPts val="0"/>
              </a:spcAft>
              <a:buClr>
                <a:schemeClr val="dk1"/>
              </a:buClr>
              <a:buSzPts val="1500"/>
              <a:buFont typeface="Sofia Sans"/>
              <a:buChar char="○"/>
            </a:pPr>
            <a:r>
              <a:rPr lang="en" sz="1500">
                <a:solidFill>
                  <a:schemeClr val="dk1"/>
                </a:solidFill>
                <a:latin typeface="Sofia Sans"/>
                <a:ea typeface="Sofia Sans"/>
                <a:cs typeface="Sofia Sans"/>
                <a:sym typeface="Sofia Sans"/>
              </a:rPr>
              <a:t>Specifically, the analysis aims to understand how students allocate their time across various activities (study, leisure, work, etc.) and how these allocations correlate with academic outcomes, such as exam scores. </a:t>
            </a:r>
            <a:endParaRPr sz="1500">
              <a:solidFill>
                <a:schemeClr val="dk1"/>
              </a:solidFill>
              <a:latin typeface="Sofia Sans"/>
              <a:ea typeface="Sofia Sans"/>
              <a:cs typeface="Sofia Sans"/>
              <a:sym typeface="Sofia Sans"/>
            </a:endParaRPr>
          </a:p>
          <a:p>
            <a:pPr indent="-323850" lvl="0" marL="457200" rtl="0" algn="l">
              <a:lnSpc>
                <a:spcPct val="115000"/>
              </a:lnSpc>
              <a:spcBef>
                <a:spcPts val="0"/>
              </a:spcBef>
              <a:spcAft>
                <a:spcPts val="0"/>
              </a:spcAft>
              <a:buClr>
                <a:schemeClr val="dk1"/>
              </a:buClr>
              <a:buSzPts val="1500"/>
              <a:buFont typeface="Sofia Sans"/>
              <a:buChar char="●"/>
            </a:pPr>
            <a:r>
              <a:rPr lang="en" sz="1500">
                <a:solidFill>
                  <a:schemeClr val="dk1"/>
                </a:solidFill>
                <a:latin typeface="Sofia Sans"/>
                <a:ea typeface="Sofia Sans"/>
                <a:cs typeface="Sofia Sans"/>
                <a:sym typeface="Sofia Sans"/>
              </a:rPr>
              <a:t>By gaining insights into these patterns, educational strategies can be improved to support student success, enhance time management practices, and identify areas where interventions may be most effective.</a:t>
            </a:r>
            <a:endParaRPr>
              <a:solidFill>
                <a:srgbClr val="595959"/>
              </a:solidFill>
              <a:latin typeface="Sofia Sans"/>
              <a:ea typeface="Sofia Sans"/>
              <a:cs typeface="Sofia Sans"/>
              <a:sym typeface="Sofia Sans"/>
            </a:endParaRPr>
          </a:p>
        </p:txBody>
      </p:sp>
      <p:sp>
        <p:nvSpPr>
          <p:cNvPr id="126" name="Google Shape;126;p29"/>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0"/>
          <p:cNvSpPr txBox="1"/>
          <p:nvPr>
            <p:ph idx="2" type="body"/>
          </p:nvPr>
        </p:nvSpPr>
        <p:spPr>
          <a:xfrm>
            <a:off x="685800" y="1945675"/>
            <a:ext cx="7772400" cy="106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None/>
            </a:pPr>
            <a:r>
              <a:rPr lang="en" sz="4800">
                <a:latin typeface="Sofia Sans"/>
                <a:ea typeface="Sofia Sans"/>
                <a:cs typeface="Sofia Sans"/>
                <a:sym typeface="Sofia Sans"/>
              </a:rPr>
              <a:t>Data Context</a:t>
            </a:r>
            <a:endParaRPr sz="4800">
              <a:latin typeface="Sofia Sans"/>
              <a:ea typeface="Sofia Sans"/>
              <a:cs typeface="Sofia Sans"/>
              <a:sym typeface="Sofi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1"/>
          <p:cNvSpPr txBox="1"/>
          <p:nvPr>
            <p:ph type="title"/>
          </p:nvPr>
        </p:nvSpPr>
        <p:spPr>
          <a:xfrm>
            <a:off x="457200" y="229125"/>
            <a:ext cx="8229600" cy="743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1100"/>
              <a:buNone/>
            </a:pPr>
            <a:r>
              <a:rPr lang="en" sz="3600">
                <a:solidFill>
                  <a:schemeClr val="dk1"/>
                </a:solidFill>
                <a:latin typeface="Sofia Sans"/>
                <a:ea typeface="Sofia Sans"/>
                <a:cs typeface="Sofia Sans"/>
                <a:sym typeface="Sofia Sans"/>
              </a:rPr>
              <a:t>Limitations</a:t>
            </a:r>
            <a:endParaRPr sz="3600">
              <a:solidFill>
                <a:schemeClr val="dk1"/>
              </a:solidFill>
              <a:latin typeface="Sofia Sans"/>
              <a:ea typeface="Sofia Sans"/>
              <a:cs typeface="Sofia Sans"/>
              <a:sym typeface="Sofia Sans"/>
            </a:endParaRPr>
          </a:p>
        </p:txBody>
      </p:sp>
      <p:sp>
        <p:nvSpPr>
          <p:cNvPr id="137" name="Google Shape;137;p31"/>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pic>
        <p:nvPicPr>
          <p:cNvPr id="138" name="Google Shape;138;p31"/>
          <p:cNvPicPr preferRelativeResize="0"/>
          <p:nvPr/>
        </p:nvPicPr>
        <p:blipFill>
          <a:blip r:embed="rId3">
            <a:alphaModFix/>
          </a:blip>
          <a:stretch>
            <a:fillRect/>
          </a:stretch>
        </p:blipFill>
        <p:spPr>
          <a:xfrm>
            <a:off x="559063" y="829225"/>
            <a:ext cx="2992575" cy="3636026"/>
          </a:xfrm>
          <a:prstGeom prst="rect">
            <a:avLst/>
          </a:prstGeom>
          <a:noFill/>
          <a:ln>
            <a:noFill/>
          </a:ln>
        </p:spPr>
      </p:pic>
      <p:pic>
        <p:nvPicPr>
          <p:cNvPr id="139" name="Google Shape;139;p31"/>
          <p:cNvPicPr preferRelativeResize="0"/>
          <p:nvPr/>
        </p:nvPicPr>
        <p:blipFill>
          <a:blip r:embed="rId4">
            <a:alphaModFix/>
          </a:blip>
          <a:stretch>
            <a:fillRect/>
          </a:stretch>
        </p:blipFill>
        <p:spPr>
          <a:xfrm>
            <a:off x="5787087" y="796035"/>
            <a:ext cx="2899700" cy="3702391"/>
          </a:xfrm>
          <a:prstGeom prst="rect">
            <a:avLst/>
          </a:prstGeom>
          <a:noFill/>
          <a:ln>
            <a:noFill/>
          </a:ln>
        </p:spPr>
      </p:pic>
      <p:cxnSp>
        <p:nvCxnSpPr>
          <p:cNvPr id="140" name="Google Shape;140;p31"/>
          <p:cNvCxnSpPr/>
          <p:nvPr/>
        </p:nvCxnSpPr>
        <p:spPr>
          <a:xfrm>
            <a:off x="3245950" y="3853250"/>
            <a:ext cx="2444400" cy="2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2"/>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1100"/>
              <a:buNone/>
            </a:pPr>
            <a:r>
              <a:rPr lang="en" sz="3600">
                <a:solidFill>
                  <a:schemeClr val="dk1"/>
                </a:solidFill>
                <a:latin typeface="Sofia Sans"/>
                <a:ea typeface="Sofia Sans"/>
                <a:cs typeface="Sofia Sans"/>
                <a:sym typeface="Sofia Sans"/>
              </a:rPr>
              <a:t>Data Dictionary</a:t>
            </a:r>
            <a:endParaRPr sz="3600">
              <a:solidFill>
                <a:schemeClr val="dk1"/>
              </a:solidFill>
              <a:latin typeface="Sofia Sans"/>
              <a:ea typeface="Sofia Sans"/>
              <a:cs typeface="Sofia Sans"/>
              <a:sym typeface="Sofia Sans"/>
            </a:endParaRPr>
          </a:p>
        </p:txBody>
      </p:sp>
      <p:sp>
        <p:nvSpPr>
          <p:cNvPr id="146" name="Google Shape;146;p32"/>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b="1" lang="en" sz="1500">
                <a:solidFill>
                  <a:schemeClr val="dk1"/>
                </a:solidFill>
                <a:latin typeface="Sofia Sans"/>
                <a:ea typeface="Sofia Sans"/>
                <a:cs typeface="Sofia Sans"/>
                <a:sym typeface="Sofia Sans"/>
              </a:rPr>
              <a:t>Strings</a:t>
            </a:r>
            <a:r>
              <a:rPr lang="en" sz="1500">
                <a:solidFill>
                  <a:schemeClr val="dk1"/>
                </a:solidFill>
                <a:latin typeface="Sofia Sans"/>
                <a:ea typeface="Sofia Sans"/>
                <a:cs typeface="Sofia Sans"/>
                <a:sym typeface="Sofia Sans"/>
              </a:rPr>
              <a:t>: </a:t>
            </a:r>
            <a:endParaRPr sz="1500">
              <a:solidFill>
                <a:schemeClr val="dk1"/>
              </a:solidFill>
              <a:latin typeface="Sofia Sans"/>
              <a:ea typeface="Sofia Sans"/>
              <a:cs typeface="Sofia Sans"/>
              <a:sym typeface="Sofia Sans"/>
            </a:endParaRPr>
          </a:p>
          <a:p>
            <a:pPr indent="0" lvl="0" marL="0" rtl="0" algn="l">
              <a:spcBef>
                <a:spcPts val="360"/>
              </a:spcBef>
              <a:spcAft>
                <a:spcPts val="0"/>
              </a:spcAft>
              <a:buNone/>
            </a:pPr>
            <a:r>
              <a:rPr lang="en" sz="1500">
                <a:solidFill>
                  <a:schemeClr val="dk1"/>
                </a:solidFill>
                <a:latin typeface="Sofia Sans"/>
                <a:ea typeface="Sofia Sans"/>
                <a:cs typeface="Sofia Sans"/>
                <a:sym typeface="Sofia Sans"/>
              </a:rPr>
              <a:t>[‘</a:t>
            </a:r>
            <a:r>
              <a:rPr lang="en" sz="1500">
                <a:solidFill>
                  <a:schemeClr val="dk1"/>
                </a:solidFill>
                <a:latin typeface="Sofia Sans"/>
                <a:ea typeface="Sofia Sans"/>
                <a:cs typeface="Sofia Sans"/>
                <a:sym typeface="Sofia Sans"/>
              </a:rPr>
              <a:t>Parental_Involvement', 'Access_to_Resources', 'Extracurricular_Activities', 'Motivation_Level', 'Internet_Access', 'Family_Income', 'Teacher_Quality', 'School_Type', 'Peer_Influence', 'Learning_Disabilities', 'Parental_Education_Level', 'Distance_from_Home', 'Gender']</a:t>
            </a:r>
            <a:endParaRPr sz="1500">
              <a:solidFill>
                <a:schemeClr val="dk1"/>
              </a:solidFill>
              <a:latin typeface="Sofia Sans"/>
              <a:ea typeface="Sofia Sans"/>
              <a:cs typeface="Sofia Sans"/>
              <a:sym typeface="Sofia Sans"/>
            </a:endParaRPr>
          </a:p>
          <a:p>
            <a:pPr indent="0" lvl="0" marL="0" rtl="0" algn="l">
              <a:spcBef>
                <a:spcPts val="360"/>
              </a:spcBef>
              <a:spcAft>
                <a:spcPts val="0"/>
              </a:spcAft>
              <a:buNone/>
            </a:pPr>
            <a:r>
              <a:rPr b="1" lang="en" sz="1500">
                <a:solidFill>
                  <a:schemeClr val="dk1"/>
                </a:solidFill>
                <a:latin typeface="Sofia Sans"/>
                <a:ea typeface="Sofia Sans"/>
                <a:cs typeface="Sofia Sans"/>
                <a:sym typeface="Sofia Sans"/>
              </a:rPr>
              <a:t>Integers</a:t>
            </a:r>
            <a:r>
              <a:rPr lang="en" sz="1500">
                <a:solidFill>
                  <a:schemeClr val="dk1"/>
                </a:solidFill>
                <a:latin typeface="Sofia Sans"/>
                <a:ea typeface="Sofia Sans"/>
                <a:cs typeface="Sofia Sans"/>
                <a:sym typeface="Sofia Sans"/>
              </a:rPr>
              <a:t>: </a:t>
            </a:r>
            <a:endParaRPr sz="1500">
              <a:solidFill>
                <a:schemeClr val="dk1"/>
              </a:solidFill>
              <a:latin typeface="Sofia Sans"/>
              <a:ea typeface="Sofia Sans"/>
              <a:cs typeface="Sofia Sans"/>
              <a:sym typeface="Sofia Sans"/>
            </a:endParaRPr>
          </a:p>
          <a:p>
            <a:pPr indent="0" lvl="0" marL="0" rtl="0" algn="l">
              <a:spcBef>
                <a:spcPts val="360"/>
              </a:spcBef>
              <a:spcAft>
                <a:spcPts val="0"/>
              </a:spcAft>
              <a:buNone/>
            </a:pPr>
            <a:r>
              <a:rPr lang="en" sz="1500">
                <a:solidFill>
                  <a:schemeClr val="dk1"/>
                </a:solidFill>
                <a:latin typeface="Sofia Sans"/>
                <a:ea typeface="Sofia Sans"/>
                <a:cs typeface="Sofia Sans"/>
                <a:sym typeface="Sofia Sans"/>
              </a:rPr>
              <a:t>['Hours_Studied', 'Attendance', 'Sleep_Hours', 'Previous_Scores', 'Tutoring_Sessions', 'Physical_Activity', 'Exam_Score']</a:t>
            </a:r>
            <a:endParaRPr sz="1200">
              <a:solidFill>
                <a:schemeClr val="dk1"/>
              </a:solidFill>
              <a:latin typeface="Sofia Sans"/>
              <a:ea typeface="Sofia Sans"/>
              <a:cs typeface="Sofia Sans"/>
              <a:sym typeface="Sofia Sans"/>
            </a:endParaRPr>
          </a:p>
        </p:txBody>
      </p:sp>
      <p:sp>
        <p:nvSpPr>
          <p:cNvPr id="147" name="Google Shape;147;p32"/>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3"/>
          <p:cNvSpPr txBox="1"/>
          <p:nvPr>
            <p:ph idx="2" type="body"/>
          </p:nvPr>
        </p:nvSpPr>
        <p:spPr>
          <a:xfrm>
            <a:off x="685800" y="1945675"/>
            <a:ext cx="7772400" cy="106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None/>
            </a:pPr>
            <a:r>
              <a:rPr lang="en" sz="4800">
                <a:latin typeface="Sofia Sans"/>
                <a:ea typeface="Sofia Sans"/>
                <a:cs typeface="Sofia Sans"/>
                <a:sym typeface="Sofia Sans"/>
              </a:rPr>
              <a:t>Data Preparation Process</a:t>
            </a:r>
            <a:endParaRPr sz="4800">
              <a:latin typeface="Sofia Sans"/>
              <a:ea typeface="Sofia Sans"/>
              <a:cs typeface="Sofia Sans"/>
              <a:sym typeface="Sofi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4"/>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1100"/>
              <a:buNone/>
            </a:pPr>
            <a:r>
              <a:rPr lang="en" sz="3600">
                <a:solidFill>
                  <a:schemeClr val="dk1"/>
                </a:solidFill>
                <a:latin typeface="Sofia Sans"/>
                <a:ea typeface="Sofia Sans"/>
                <a:cs typeface="Sofia Sans"/>
                <a:sym typeface="Sofia Sans"/>
              </a:rPr>
              <a:t>Research Questions</a:t>
            </a:r>
            <a:endParaRPr sz="3600">
              <a:solidFill>
                <a:schemeClr val="dk1"/>
              </a:solidFill>
              <a:latin typeface="Sofia Sans"/>
              <a:ea typeface="Sofia Sans"/>
              <a:cs typeface="Sofia Sans"/>
              <a:sym typeface="Sofia Sans"/>
            </a:endParaRPr>
          </a:p>
        </p:txBody>
      </p:sp>
      <p:sp>
        <p:nvSpPr>
          <p:cNvPr id="158" name="Google Shape;158;p34"/>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1200"/>
              </a:spcBef>
              <a:spcAft>
                <a:spcPts val="0"/>
              </a:spcAft>
              <a:buClr>
                <a:schemeClr val="dk1"/>
              </a:buClr>
              <a:buSzPts val="1400"/>
              <a:buFont typeface="Sofia Sans"/>
              <a:buAutoNum type="arabicParenR"/>
            </a:pPr>
            <a:r>
              <a:rPr b="1" lang="en" sz="1400">
                <a:solidFill>
                  <a:schemeClr val="dk1"/>
                </a:solidFill>
                <a:latin typeface="Sofia Sans"/>
                <a:ea typeface="Sofia Sans"/>
                <a:cs typeface="Sofia Sans"/>
                <a:sym typeface="Sofia Sans"/>
              </a:rPr>
              <a:t>How does the time allocated to different types of activities (study, leisure, work, etc.) influence student success?</a:t>
            </a:r>
            <a:endParaRPr b="1" sz="1400">
              <a:solidFill>
                <a:schemeClr val="dk1"/>
              </a:solidFill>
              <a:latin typeface="Sofia Sans"/>
              <a:ea typeface="Sofia Sans"/>
              <a:cs typeface="Sofia Sans"/>
              <a:sym typeface="Sofia Sans"/>
            </a:endParaRPr>
          </a:p>
          <a:p>
            <a:pPr indent="-317500" lvl="0" marL="914400" rtl="0" algn="l">
              <a:lnSpc>
                <a:spcPct val="115000"/>
              </a:lnSpc>
              <a:spcBef>
                <a:spcPts val="0"/>
              </a:spcBef>
              <a:spcAft>
                <a:spcPts val="0"/>
              </a:spcAft>
              <a:buClr>
                <a:schemeClr val="dk1"/>
              </a:buClr>
              <a:buSzPts val="1400"/>
              <a:buFont typeface="Sofia Sans"/>
              <a:buChar char="●"/>
            </a:pPr>
            <a:r>
              <a:rPr lang="en" sz="1400">
                <a:solidFill>
                  <a:schemeClr val="dk1"/>
                </a:solidFill>
                <a:latin typeface="Sofia Sans"/>
                <a:ea typeface="Sofia Sans"/>
                <a:cs typeface="Sofia Sans"/>
                <a:sym typeface="Sofia Sans"/>
              </a:rPr>
              <a:t>This would help uncover the balance between study time and other commitments, and its impact on academic results</a:t>
            </a:r>
            <a:endParaRPr sz="1400">
              <a:solidFill>
                <a:schemeClr val="dk1"/>
              </a:solidFill>
              <a:latin typeface="Sofia Sans"/>
              <a:ea typeface="Sofia Sans"/>
              <a:cs typeface="Sofia Sans"/>
              <a:sym typeface="Sofia Sans"/>
            </a:endParaRPr>
          </a:p>
          <a:p>
            <a:pPr indent="-317500" lvl="0" marL="457200" rtl="0" algn="l">
              <a:lnSpc>
                <a:spcPct val="115000"/>
              </a:lnSpc>
              <a:spcBef>
                <a:spcPts val="0"/>
              </a:spcBef>
              <a:spcAft>
                <a:spcPts val="0"/>
              </a:spcAft>
              <a:buClr>
                <a:schemeClr val="dk1"/>
              </a:buClr>
              <a:buSzPts val="1400"/>
              <a:buFont typeface="Sofia Sans"/>
              <a:buAutoNum type="arabicParenR"/>
            </a:pPr>
            <a:r>
              <a:rPr b="1" lang="en" sz="1400">
                <a:solidFill>
                  <a:schemeClr val="dk1"/>
                </a:solidFill>
                <a:latin typeface="Sofia Sans"/>
                <a:ea typeface="Sofia Sans"/>
                <a:cs typeface="Sofia Sans"/>
                <a:sym typeface="Sofia Sans"/>
              </a:rPr>
              <a:t>How does a student’s attendance and motivation affect student success and learning outcomes?</a:t>
            </a:r>
            <a:endParaRPr b="1" sz="1400">
              <a:solidFill>
                <a:schemeClr val="dk1"/>
              </a:solidFill>
              <a:latin typeface="Sofia Sans"/>
              <a:ea typeface="Sofia Sans"/>
              <a:cs typeface="Sofia Sans"/>
              <a:sym typeface="Sofia Sans"/>
            </a:endParaRPr>
          </a:p>
          <a:p>
            <a:pPr indent="-317500" lvl="0" marL="914400" rtl="0" algn="l">
              <a:lnSpc>
                <a:spcPct val="115000"/>
              </a:lnSpc>
              <a:spcBef>
                <a:spcPts val="0"/>
              </a:spcBef>
              <a:spcAft>
                <a:spcPts val="0"/>
              </a:spcAft>
              <a:buClr>
                <a:schemeClr val="dk1"/>
              </a:buClr>
              <a:buSzPts val="1400"/>
              <a:buFont typeface="Sofia Sans"/>
              <a:buChar char="●"/>
            </a:pPr>
            <a:r>
              <a:rPr lang="en" sz="1400">
                <a:solidFill>
                  <a:schemeClr val="dk1"/>
                </a:solidFill>
                <a:latin typeface="Sofia Sans"/>
                <a:ea typeface="Sofia Sans"/>
                <a:cs typeface="Sofia Sans"/>
                <a:sym typeface="Sofia Sans"/>
              </a:rPr>
              <a:t>Investigating the role of mental capacity and performance can lead to recommendations on student lifestyle adjustments.</a:t>
            </a:r>
            <a:endParaRPr sz="1400">
              <a:solidFill>
                <a:schemeClr val="dk1"/>
              </a:solidFill>
              <a:latin typeface="Sofia Sans"/>
              <a:ea typeface="Sofia Sans"/>
              <a:cs typeface="Sofia Sans"/>
              <a:sym typeface="Sofia Sans"/>
            </a:endParaRPr>
          </a:p>
          <a:p>
            <a:pPr indent="-317500" lvl="0" marL="457200" rtl="0" algn="l">
              <a:lnSpc>
                <a:spcPct val="115000"/>
              </a:lnSpc>
              <a:spcBef>
                <a:spcPts val="0"/>
              </a:spcBef>
              <a:spcAft>
                <a:spcPts val="0"/>
              </a:spcAft>
              <a:buClr>
                <a:schemeClr val="dk1"/>
              </a:buClr>
              <a:buSzPts val="1400"/>
              <a:buFont typeface="Sofia Sans"/>
              <a:buAutoNum type="arabicParenR"/>
            </a:pPr>
            <a:r>
              <a:rPr b="1" lang="en" sz="1400">
                <a:solidFill>
                  <a:schemeClr val="dk1"/>
                </a:solidFill>
                <a:latin typeface="Sofia Sans"/>
                <a:ea typeface="Sofia Sans"/>
                <a:cs typeface="Sofia Sans"/>
                <a:sym typeface="Sofia Sans"/>
              </a:rPr>
              <a:t>How does the distance from home to school impact student performance, and what measures can mitigate potential negative effects (e.g., fatigue or reduced study time)?</a:t>
            </a:r>
            <a:endParaRPr b="1" sz="1400">
              <a:solidFill>
                <a:schemeClr val="dk1"/>
              </a:solidFill>
              <a:latin typeface="Sofia Sans"/>
              <a:ea typeface="Sofia Sans"/>
              <a:cs typeface="Sofia Sans"/>
              <a:sym typeface="Sofia Sans"/>
            </a:endParaRPr>
          </a:p>
          <a:p>
            <a:pPr indent="-317500" lvl="0" marL="914400" rtl="0" algn="l">
              <a:lnSpc>
                <a:spcPct val="115000"/>
              </a:lnSpc>
              <a:spcBef>
                <a:spcPts val="0"/>
              </a:spcBef>
              <a:spcAft>
                <a:spcPts val="0"/>
              </a:spcAft>
              <a:buClr>
                <a:schemeClr val="dk1"/>
              </a:buClr>
              <a:buSzPts val="1400"/>
              <a:buFont typeface="Sofia Sans"/>
              <a:buChar char="●"/>
            </a:pPr>
            <a:r>
              <a:rPr lang="en" sz="1400">
                <a:solidFill>
                  <a:schemeClr val="dk1"/>
                </a:solidFill>
                <a:latin typeface="Sofia Sans"/>
                <a:ea typeface="Sofia Sans"/>
                <a:cs typeface="Sofia Sans"/>
                <a:sym typeface="Sofia Sans"/>
              </a:rPr>
              <a:t>This can lead to insights on how transportation or proximity to school affects academic success.</a:t>
            </a:r>
            <a:endParaRPr sz="1400">
              <a:solidFill>
                <a:schemeClr val="dk1"/>
              </a:solidFill>
              <a:latin typeface="Sofia Sans"/>
              <a:ea typeface="Sofia Sans"/>
              <a:cs typeface="Sofia Sans"/>
              <a:sym typeface="Sofia Sans"/>
            </a:endParaRPr>
          </a:p>
          <a:p>
            <a:pPr indent="0" lvl="0" marL="0" rtl="0" algn="l">
              <a:lnSpc>
                <a:spcPct val="115000"/>
              </a:lnSpc>
              <a:spcBef>
                <a:spcPts val="120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sp>
        <p:nvSpPr>
          <p:cNvPr id="159" name="Google Shape;159;p34"/>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D Primary and Secondary">
      <a:dk1>
        <a:srgbClr val="000000"/>
      </a:dk1>
      <a:lt1>
        <a:srgbClr val="FFFFFF"/>
      </a:lt1>
      <a:dk2>
        <a:srgbClr val="00539F"/>
      </a:dk2>
      <a:lt2>
        <a:srgbClr val="EEECE1"/>
      </a:lt2>
      <a:accent1>
        <a:srgbClr val="4F81BD"/>
      </a:accent1>
      <a:accent2>
        <a:srgbClr val="AF1E2D"/>
      </a:accent2>
      <a:accent3>
        <a:srgbClr val="BED600"/>
      </a:accent3>
      <a:accent4>
        <a:srgbClr val="5A8E22"/>
      </a:accent4>
      <a:accent5>
        <a:srgbClr val="00A0DF"/>
      </a:accent5>
      <a:accent6>
        <a:srgbClr val="EF8200"/>
      </a:accent6>
      <a:hlink>
        <a:srgbClr val="00539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