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406" r:id="rId7"/>
    <p:sldId id="287" r:id="rId8"/>
    <p:sldId id="288" r:id="rId9"/>
    <p:sldId id="289" r:id="rId10"/>
    <p:sldId id="398" r:id="rId11"/>
    <p:sldId id="265" r:id="rId12"/>
    <p:sldId id="271" r:id="rId13"/>
    <p:sldId id="272" r:id="rId14"/>
    <p:sldId id="273" r:id="rId15"/>
    <p:sldId id="274" r:id="rId16"/>
    <p:sldId id="278" r:id="rId17"/>
    <p:sldId id="405" r:id="rId18"/>
    <p:sldId id="399" r:id="rId19"/>
    <p:sldId id="279" r:id="rId20"/>
    <p:sldId id="280" r:id="rId21"/>
    <p:sldId id="282" r:id="rId22"/>
    <p:sldId id="281" r:id="rId23"/>
    <p:sldId id="283" r:id="rId24"/>
    <p:sldId id="284" r:id="rId25"/>
    <p:sldId id="270" r:id="rId26"/>
    <p:sldId id="285" r:id="rId27"/>
    <p:sldId id="400" r:id="rId28"/>
    <p:sldId id="402" r:id="rId29"/>
    <p:sldId id="401" r:id="rId30"/>
    <p:sldId id="403" r:id="rId31"/>
    <p:sldId id="26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4" d="100"/>
          <a:sy n="124" d="100"/>
        </p:scale>
        <p:origin x="10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27904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103743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247230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405011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47182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84D27-007B-48E3-98FD-D1618B55544F}" type="datetimeFigureOut">
              <a:rPr lang="en-US" smtClean="0"/>
              <a:t>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68792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84D27-007B-48E3-98FD-D1618B55544F}" type="datetimeFigureOut">
              <a:rPr lang="en-US" smtClean="0"/>
              <a:t>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39738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84D27-007B-48E3-98FD-D1618B55544F}" type="datetimeFigureOut">
              <a:rPr lang="en-US" smtClean="0"/>
              <a:t>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418126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84D27-007B-48E3-98FD-D1618B55544F}" type="datetimeFigureOut">
              <a:rPr lang="en-US" smtClean="0"/>
              <a:t>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46600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384D27-007B-48E3-98FD-D1618B55544F}" type="datetimeFigureOut">
              <a:rPr lang="en-US" smtClean="0"/>
              <a:t>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270775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384D27-007B-48E3-98FD-D1618B55544F}" type="datetimeFigureOut">
              <a:rPr lang="en-US" smtClean="0"/>
              <a:t>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17293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84D27-007B-48E3-98FD-D1618B55544F}" type="datetimeFigureOut">
              <a:rPr lang="en-US" smtClean="0"/>
              <a:t>2/2/24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FF94E-CDC5-4A0B-9DA7-FE6F739747DA}" type="slidenum">
              <a:rPr lang="en-US" smtClean="0"/>
              <a:t>‹#›</a:t>
            </a:fld>
            <a:endParaRPr lang="en-US" dirty="0"/>
          </a:p>
        </p:txBody>
      </p:sp>
    </p:spTree>
    <p:extLst>
      <p:ext uri="{BB962C8B-B14F-4D97-AF65-F5344CB8AC3E}">
        <p14:creationId xmlns:p14="http://schemas.microsoft.com/office/powerpoint/2010/main" val="706956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425452"/>
          </a:xfrm>
        </p:spPr>
        <p:txBody>
          <a:bodyPr>
            <a:normAutofit fontScale="90000"/>
          </a:bodyPr>
          <a:lstStyle/>
          <a:p>
            <a:r>
              <a:rPr lang="en-US" dirty="0">
                <a:ea typeface="Calibri" panose="020F0502020204030204" pitchFamily="34" charset="0"/>
                <a:cs typeface="Times New Roman" panose="02020603050405020304" pitchFamily="18" charset="0"/>
              </a:rPr>
              <a:t>R</a:t>
            </a:r>
            <a:r>
              <a:rPr lang="en-US" sz="6000" dirty="0">
                <a:effectLst/>
                <a:ea typeface="Calibri" panose="020F0502020204030204" pitchFamily="34" charset="0"/>
                <a:cs typeface="Times New Roman" panose="02020603050405020304" pitchFamily="18" charset="0"/>
              </a:rPr>
              <a:t>estaurant Chain </a:t>
            </a:r>
            <a:r>
              <a:rPr lang="en-US" dirty="0"/>
              <a:t>Visit Study</a:t>
            </a:r>
          </a:p>
        </p:txBody>
      </p:sp>
      <p:sp>
        <p:nvSpPr>
          <p:cNvPr id="3" name="Subtitle 2"/>
          <p:cNvSpPr>
            <a:spLocks noGrp="1"/>
          </p:cNvSpPr>
          <p:nvPr>
            <p:ph type="subTitle" idx="1"/>
          </p:nvPr>
        </p:nvSpPr>
        <p:spPr>
          <a:xfrm>
            <a:off x="1072661" y="2723906"/>
            <a:ext cx="6858000" cy="1655762"/>
          </a:xfrm>
        </p:spPr>
        <p:txBody>
          <a:bodyPr>
            <a:noAutofit/>
          </a:bodyPr>
          <a:lstStyle/>
          <a:p>
            <a:r>
              <a:rPr lang="en-US" sz="1600" dirty="0"/>
              <a:t>BAN 840</a:t>
            </a:r>
          </a:p>
          <a:p>
            <a:r>
              <a:rPr lang="en-US" sz="1600" dirty="0"/>
              <a:t>Jan 19, 2024</a:t>
            </a:r>
          </a:p>
        </p:txBody>
      </p:sp>
      <p:sp>
        <p:nvSpPr>
          <p:cNvPr id="6" name="Subtitle 2">
            <a:extLst>
              <a:ext uri="{FF2B5EF4-FFF2-40B4-BE49-F238E27FC236}">
                <a16:creationId xmlns:a16="http://schemas.microsoft.com/office/drawing/2014/main" id="{E6A044EE-CD4D-AADE-50FA-577EDA1F276E}"/>
              </a:ext>
            </a:extLst>
          </p:cNvPr>
          <p:cNvSpPr txBox="1">
            <a:spLocks/>
          </p:cNvSpPr>
          <p:nvPr/>
        </p:nvSpPr>
        <p:spPr>
          <a:xfrm>
            <a:off x="3874477" y="3668468"/>
            <a:ext cx="170439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Shiv </a:t>
            </a:r>
            <a:r>
              <a:rPr lang="en-US" sz="1600" dirty="0" err="1"/>
              <a:t>Walecha</a:t>
            </a:r>
            <a:endParaRPr lang="en-US" sz="1600" dirty="0"/>
          </a:p>
        </p:txBody>
      </p:sp>
    </p:spTree>
    <p:extLst>
      <p:ext uri="{BB962C8B-B14F-4D97-AF65-F5344CB8AC3E}">
        <p14:creationId xmlns:p14="http://schemas.microsoft.com/office/powerpoint/2010/main" val="78880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Regression Model Predictive Ability</a:t>
            </a:r>
            <a:endParaRPr lang="en-US" sz="4000" dirty="0"/>
          </a:p>
        </p:txBody>
      </p:sp>
      <p:sp>
        <p:nvSpPr>
          <p:cNvPr id="3" name="Content Placeholder 2"/>
          <p:cNvSpPr>
            <a:spLocks noGrp="1"/>
          </p:cNvSpPr>
          <p:nvPr>
            <p:ph idx="1"/>
          </p:nvPr>
        </p:nvSpPr>
        <p:spPr>
          <a:xfrm>
            <a:off x="628651" y="1690689"/>
            <a:ext cx="4987146" cy="4563463"/>
          </a:xfrm>
        </p:spPr>
        <p:txBody>
          <a:bodyPr>
            <a:normAutofit fontScale="77500" lnSpcReduction="20000"/>
          </a:bodyPr>
          <a:lstStyle/>
          <a:p>
            <a:r>
              <a:rPr lang="en-US" dirty="0"/>
              <a:t>The plot shows the visits predicted by the model on the x-axis, and actual visits on the y axis. We see that the fit is good. This is also supported by the relatively high R</a:t>
            </a:r>
            <a:r>
              <a:rPr lang="en-US" baseline="30000" dirty="0"/>
              <a:t>2</a:t>
            </a:r>
            <a:r>
              <a:rPr lang="en-US" dirty="0"/>
              <a:t> value of 0.92, </a:t>
            </a:r>
            <a:r>
              <a:rPr lang="en-US" sz="2800" dirty="0"/>
              <a:t>which indicates that a significant proportion of variability can be explained with the transformed predictor variable log x(A higher R2 suggests a stronger fit for of the predictive model of the data).</a:t>
            </a:r>
            <a:endParaRPr lang="en-US" dirty="0"/>
          </a:p>
          <a:p>
            <a:r>
              <a:rPr lang="en-US" dirty="0"/>
              <a:t>The code below shows the R commands to generate the plot and show the model R</a:t>
            </a:r>
            <a:r>
              <a:rPr lang="en-US" baseline="30000" dirty="0"/>
              <a:t>2</a:t>
            </a:r>
            <a:r>
              <a:rPr lang="en-US" dirty="0"/>
              <a:t>:</a:t>
            </a:r>
          </a:p>
          <a:p>
            <a:pPr marL="0" indent="0">
              <a:buNone/>
            </a:pPr>
            <a:r>
              <a:rPr lang="en-US" sz="2000" b="1" dirty="0">
                <a:solidFill>
                  <a:srgbClr val="FF0000"/>
                </a:solidFill>
                <a:latin typeface="Courier New" panose="02070309020205020404" pitchFamily="49" charset="0"/>
                <a:cs typeface="Courier New" panose="02070309020205020404" pitchFamily="49" charset="0"/>
              </a:rPr>
              <a:t>plot(predict(</a:t>
            </a:r>
            <a:r>
              <a:rPr lang="en-US" sz="2000" b="1" dirty="0" err="1">
                <a:solidFill>
                  <a:srgbClr val="FF0000"/>
                </a:solidFill>
                <a:latin typeface="Courier New" panose="02070309020205020404" pitchFamily="49" charset="0"/>
                <a:cs typeface="Courier New" panose="02070309020205020404" pitchFamily="49" charset="0"/>
              </a:rPr>
              <a:t>RegressionModelx</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newdata</a:t>
            </a:r>
            <a:r>
              <a:rPr lang="en-US" sz="2000" b="1" dirty="0">
                <a:solidFill>
                  <a:srgbClr val="FF0000"/>
                </a:solidFill>
                <a:latin typeface="Courier New" panose="02070309020205020404" pitchFamily="49" charset="0"/>
                <a:cs typeface="Courier New" panose="02070309020205020404" pitchFamily="49" charset="0"/>
              </a:rPr>
              <a:t> = </a:t>
            </a:r>
            <a:r>
              <a:rPr lang="en-US" sz="2000" b="1" dirty="0" err="1">
                <a:solidFill>
                  <a:srgbClr val="FF0000"/>
                </a:solidFill>
                <a:latin typeface="Courier New" panose="02070309020205020404" pitchFamily="49" charset="0"/>
                <a:cs typeface="Courier New" panose="02070309020205020404" pitchFamily="49" charset="0"/>
              </a:rPr>
              <a:t>RestVisitDataFull</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RestVisitDataFull$Visits</a:t>
            </a:r>
            <a:r>
              <a:rPr lang="en-US" sz="2000" b="1" dirty="0">
                <a:solidFill>
                  <a:srgbClr val="FF0000"/>
                </a:solidFill>
                <a:latin typeface="Courier New" panose="02070309020205020404" pitchFamily="49" charset="0"/>
                <a:cs typeface="Courier New" panose="02070309020205020404" pitchFamily="49" charset="0"/>
              </a:rPr>
              <a:t>)</a:t>
            </a:r>
          </a:p>
          <a:p>
            <a:pPr marL="0" indent="0">
              <a:buNone/>
            </a:pPr>
            <a:r>
              <a:rPr lang="en-US" sz="2000" b="1" dirty="0" err="1">
                <a:solidFill>
                  <a:srgbClr val="FF0000"/>
                </a:solidFill>
                <a:latin typeface="Courier New" panose="02070309020205020404" pitchFamily="49" charset="0"/>
                <a:cs typeface="Courier New" panose="02070309020205020404" pitchFamily="49" charset="0"/>
              </a:rPr>
              <a:t>abline</a:t>
            </a:r>
            <a:r>
              <a:rPr lang="en-US" sz="2000" b="1" dirty="0">
                <a:solidFill>
                  <a:srgbClr val="FF0000"/>
                </a:solidFill>
                <a:latin typeface="Courier New" panose="02070309020205020404" pitchFamily="49" charset="0"/>
                <a:cs typeface="Courier New" panose="02070309020205020404" pitchFamily="49" charset="0"/>
              </a:rPr>
              <a:t>(0,1) </a:t>
            </a:r>
          </a:p>
          <a:p>
            <a:pPr marL="0" indent="0">
              <a:buNone/>
            </a:pPr>
            <a:r>
              <a:rPr lang="en-US" sz="2000" b="1" dirty="0">
                <a:solidFill>
                  <a:srgbClr val="FF0000"/>
                </a:solidFill>
                <a:latin typeface="Courier New" panose="02070309020205020404" pitchFamily="49" charset="0"/>
                <a:cs typeface="Courier New" panose="02070309020205020404" pitchFamily="49" charset="0"/>
              </a:rPr>
              <a:t>summary(</a:t>
            </a:r>
            <a:r>
              <a:rPr lang="en-US" sz="2000" b="1" dirty="0" err="1">
                <a:solidFill>
                  <a:srgbClr val="FF0000"/>
                </a:solidFill>
                <a:latin typeface="Courier New" panose="02070309020205020404" pitchFamily="49" charset="0"/>
                <a:cs typeface="Courier New" panose="02070309020205020404" pitchFamily="49" charset="0"/>
              </a:rPr>
              <a:t>RegressionModelx</a:t>
            </a:r>
            <a:r>
              <a:rPr lang="en-US" sz="2000" b="1" dirty="0">
                <a:solidFill>
                  <a:srgbClr val="FF0000"/>
                </a:solidFill>
                <a:latin typeface="Courier New" panose="02070309020205020404" pitchFamily="49" charset="0"/>
                <a:cs typeface="Courier New" panose="02070309020205020404" pitchFamily="49" charset="0"/>
              </a:rPr>
              <a:t>)$</a:t>
            </a:r>
            <a:r>
              <a:rPr lang="en-US" sz="2000" b="1" dirty="0" err="1">
                <a:solidFill>
                  <a:srgbClr val="FF0000"/>
                </a:solidFill>
                <a:latin typeface="Courier New" panose="02070309020205020404" pitchFamily="49" charset="0"/>
                <a:cs typeface="Courier New" panose="02070309020205020404" pitchFamily="49" charset="0"/>
              </a:rPr>
              <a:t>r.squared</a:t>
            </a:r>
            <a:endParaRPr lang="en-US" sz="2000" b="1" dirty="0">
              <a:solidFill>
                <a:srgbClr val="FF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9A18103C-3042-DD5C-8FA0-FDDF239FCCED}"/>
              </a:ext>
            </a:extLst>
          </p:cNvPr>
          <p:cNvPicPr>
            <a:picLocks noChangeAspect="1"/>
          </p:cNvPicPr>
          <p:nvPr/>
        </p:nvPicPr>
        <p:blipFill>
          <a:blip r:embed="rId2"/>
          <a:stretch>
            <a:fillRect/>
          </a:stretch>
        </p:blipFill>
        <p:spPr>
          <a:xfrm>
            <a:off x="5677955" y="1482580"/>
            <a:ext cx="3474316" cy="3763530"/>
          </a:xfrm>
          <a:prstGeom prst="rect">
            <a:avLst/>
          </a:prstGeom>
        </p:spPr>
      </p:pic>
    </p:spTree>
    <p:extLst>
      <p:ext uri="{BB962C8B-B14F-4D97-AF65-F5344CB8AC3E}">
        <p14:creationId xmlns:p14="http://schemas.microsoft.com/office/powerpoint/2010/main" val="58904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Regression Model Validity Checks</a:t>
            </a:r>
          </a:p>
        </p:txBody>
      </p:sp>
      <p:sp>
        <p:nvSpPr>
          <p:cNvPr id="3" name="Content Placeholder 2"/>
          <p:cNvSpPr>
            <a:spLocks noGrp="1"/>
          </p:cNvSpPr>
          <p:nvPr>
            <p:ph idx="1"/>
          </p:nvPr>
        </p:nvSpPr>
        <p:spPr/>
        <p:txBody>
          <a:bodyPr>
            <a:normAutofit fontScale="92500" lnSpcReduction="20000"/>
          </a:bodyPr>
          <a:lstStyle/>
          <a:p>
            <a:r>
              <a:rPr lang="en-US" dirty="0"/>
              <a:t>We need to check model validity before we proceed forward. For this we need to check independence of error, errors always distributed with mean zero and constant variance, and errors normally distributed. Also, we need to check the influential outliers so that they do not affect the regression coefficients estimates.</a:t>
            </a:r>
          </a:p>
          <a:p>
            <a:r>
              <a:rPr lang="en-US" dirty="0"/>
              <a:t>First, we use the plot(</a:t>
            </a:r>
            <a:r>
              <a:rPr lang="en-US" dirty="0" err="1"/>
              <a:t>RegressionModelx</a:t>
            </a:r>
            <a:r>
              <a:rPr lang="en-US" dirty="0"/>
              <a:t>) for the four residual plots</a:t>
            </a:r>
          </a:p>
          <a:p>
            <a:r>
              <a:rPr lang="en-US" dirty="0"/>
              <a:t>Also, can compare the residuals for each independent variable. In this case we just have one independent variable.</a:t>
            </a:r>
          </a:p>
          <a:p>
            <a:r>
              <a:rPr lang="en-US" dirty="0"/>
              <a:t>Also, we need to check independence of error about the mean</a:t>
            </a:r>
          </a:p>
        </p:txBody>
      </p:sp>
    </p:spTree>
    <p:extLst>
      <p:ext uri="{BB962C8B-B14F-4D97-AF65-F5344CB8AC3E}">
        <p14:creationId xmlns:p14="http://schemas.microsoft.com/office/powerpoint/2010/main" val="9711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Equal Variance</a:t>
            </a:r>
          </a:p>
        </p:txBody>
      </p:sp>
      <p:sp>
        <p:nvSpPr>
          <p:cNvPr id="3" name="Content Placeholder 2"/>
          <p:cNvSpPr>
            <a:spLocks noGrp="1"/>
          </p:cNvSpPr>
          <p:nvPr>
            <p:ph idx="1"/>
          </p:nvPr>
        </p:nvSpPr>
        <p:spPr>
          <a:xfrm>
            <a:off x="628650" y="1825625"/>
            <a:ext cx="3703205" cy="4351338"/>
          </a:xfrm>
        </p:spPr>
        <p:txBody>
          <a:bodyPr>
            <a:normAutofit fontScale="85000" lnSpcReduction="20000"/>
          </a:bodyPr>
          <a:lstStyle/>
          <a:p>
            <a:r>
              <a:rPr lang="en-US" dirty="0"/>
              <a:t>We need to check that the residuals have equal variances</a:t>
            </a:r>
          </a:p>
          <a:p>
            <a:r>
              <a:rPr lang="en-US" dirty="0"/>
              <a:t>There is no clear pattern suggesting roughly equal variances</a:t>
            </a:r>
          </a:p>
          <a:p>
            <a:r>
              <a:rPr lang="en-US" dirty="0"/>
              <a:t>The vertical point spread towards the extreme values is less, with one or two outliers.</a:t>
            </a:r>
          </a:p>
          <a:p>
            <a:r>
              <a:rPr lang="en-US" sz="2800" dirty="0"/>
              <a:t>With equal variance, less spread is natural if fewer data in that region, so equal variance also supported by this plot</a:t>
            </a:r>
            <a:endParaRPr lang="en-US" dirty="0"/>
          </a:p>
        </p:txBody>
      </p:sp>
      <p:pic>
        <p:nvPicPr>
          <p:cNvPr id="6" name="Picture 5">
            <a:extLst>
              <a:ext uri="{FF2B5EF4-FFF2-40B4-BE49-F238E27FC236}">
                <a16:creationId xmlns:a16="http://schemas.microsoft.com/office/drawing/2014/main" id="{E55916FC-1107-60F8-8A2B-DF8B979A62B0}"/>
              </a:ext>
            </a:extLst>
          </p:cNvPr>
          <p:cNvPicPr>
            <a:picLocks noChangeAspect="1"/>
          </p:cNvPicPr>
          <p:nvPr/>
        </p:nvPicPr>
        <p:blipFill>
          <a:blip r:embed="rId2"/>
          <a:stretch>
            <a:fillRect/>
          </a:stretch>
        </p:blipFill>
        <p:spPr>
          <a:xfrm>
            <a:off x="4968497" y="2190750"/>
            <a:ext cx="3390900" cy="2476500"/>
          </a:xfrm>
          <a:prstGeom prst="rect">
            <a:avLst/>
          </a:prstGeom>
        </p:spPr>
      </p:pic>
    </p:spTree>
    <p:extLst>
      <p:ext uri="{BB962C8B-B14F-4D97-AF65-F5344CB8AC3E}">
        <p14:creationId xmlns:p14="http://schemas.microsoft.com/office/powerpoint/2010/main" val="21139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sz="4400" dirty="0"/>
              <a:t>Normal Distribution for Errors</a:t>
            </a:r>
            <a:endParaRPr lang="en-US" dirty="0"/>
          </a:p>
        </p:txBody>
      </p:sp>
      <p:sp>
        <p:nvSpPr>
          <p:cNvPr id="3" name="Content Placeholder 2"/>
          <p:cNvSpPr>
            <a:spLocks noGrp="1"/>
          </p:cNvSpPr>
          <p:nvPr>
            <p:ph idx="1"/>
          </p:nvPr>
        </p:nvSpPr>
        <p:spPr>
          <a:xfrm>
            <a:off x="628650" y="1825625"/>
            <a:ext cx="3443165" cy="4351338"/>
          </a:xfrm>
        </p:spPr>
        <p:txBody>
          <a:bodyPr>
            <a:normAutofit/>
          </a:bodyPr>
          <a:lstStyle/>
          <a:p>
            <a:r>
              <a:rPr lang="en-US" dirty="0"/>
              <a:t>There is just a slight deviation from the line, but most of the points fall on the line.</a:t>
            </a:r>
          </a:p>
          <a:p>
            <a:r>
              <a:rPr lang="en-US" dirty="0"/>
              <a:t>Thus, normal distribution is supported.</a:t>
            </a:r>
          </a:p>
          <a:p>
            <a:endParaRPr lang="en-US" dirty="0"/>
          </a:p>
          <a:p>
            <a:endParaRPr lang="en-US" dirty="0"/>
          </a:p>
        </p:txBody>
      </p:sp>
      <p:pic>
        <p:nvPicPr>
          <p:cNvPr id="4" name="Picture 3">
            <a:extLst>
              <a:ext uri="{FF2B5EF4-FFF2-40B4-BE49-F238E27FC236}">
                <a16:creationId xmlns:a16="http://schemas.microsoft.com/office/drawing/2014/main" id="{9F3CC30C-B3A8-4D4D-F629-EFC6E6E11575}"/>
              </a:ext>
            </a:extLst>
          </p:cNvPr>
          <p:cNvPicPr>
            <a:picLocks noChangeAspect="1"/>
          </p:cNvPicPr>
          <p:nvPr/>
        </p:nvPicPr>
        <p:blipFill>
          <a:blip r:embed="rId2"/>
          <a:stretch>
            <a:fillRect/>
          </a:stretch>
        </p:blipFill>
        <p:spPr>
          <a:xfrm>
            <a:off x="4924714" y="1524793"/>
            <a:ext cx="3390900" cy="3435133"/>
          </a:xfrm>
          <a:prstGeom prst="rect">
            <a:avLst/>
          </a:prstGeom>
        </p:spPr>
      </p:pic>
    </p:spTree>
    <p:extLst>
      <p:ext uri="{BB962C8B-B14F-4D97-AF65-F5344CB8AC3E}">
        <p14:creationId xmlns:p14="http://schemas.microsoft.com/office/powerpoint/2010/main" val="4264674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sz="4400" dirty="0"/>
              <a:t>No Unduly Influential Outliers</a:t>
            </a:r>
            <a:endParaRPr lang="en-US" dirty="0"/>
          </a:p>
        </p:txBody>
      </p:sp>
      <p:sp>
        <p:nvSpPr>
          <p:cNvPr id="3" name="Content Placeholder 2"/>
          <p:cNvSpPr>
            <a:spLocks noGrp="1"/>
          </p:cNvSpPr>
          <p:nvPr>
            <p:ph idx="1"/>
          </p:nvPr>
        </p:nvSpPr>
        <p:spPr>
          <a:xfrm>
            <a:off x="628650" y="1825625"/>
            <a:ext cx="3443165" cy="4351338"/>
          </a:xfrm>
        </p:spPr>
        <p:txBody>
          <a:bodyPr>
            <a:normAutofit fontScale="92500" lnSpcReduction="10000"/>
          </a:bodyPr>
          <a:lstStyle/>
          <a:p>
            <a:r>
              <a:rPr lang="en-US" dirty="0"/>
              <a:t>The points beyond the Cook’s dash line are influential outliers.</a:t>
            </a:r>
          </a:p>
          <a:p>
            <a:r>
              <a:rPr lang="en-US" dirty="0"/>
              <a:t>In this we can see the dash lines, and it is evident that none of the points are outside or beyond the dashed line.</a:t>
            </a:r>
          </a:p>
          <a:p>
            <a:r>
              <a:rPr lang="en-US" dirty="0"/>
              <a:t>There are no outliers that need further examination.</a:t>
            </a:r>
          </a:p>
        </p:txBody>
      </p:sp>
      <p:pic>
        <p:nvPicPr>
          <p:cNvPr id="4" name="Picture 3">
            <a:extLst>
              <a:ext uri="{FF2B5EF4-FFF2-40B4-BE49-F238E27FC236}">
                <a16:creationId xmlns:a16="http://schemas.microsoft.com/office/drawing/2014/main" id="{E91EE4ED-D57E-B279-B54B-64CDFB9AAE60}"/>
              </a:ext>
            </a:extLst>
          </p:cNvPr>
          <p:cNvPicPr>
            <a:picLocks noChangeAspect="1"/>
          </p:cNvPicPr>
          <p:nvPr/>
        </p:nvPicPr>
        <p:blipFill>
          <a:blip r:embed="rId2"/>
          <a:stretch>
            <a:fillRect/>
          </a:stretch>
        </p:blipFill>
        <p:spPr>
          <a:xfrm>
            <a:off x="4572000" y="2238630"/>
            <a:ext cx="4194664" cy="3063519"/>
          </a:xfrm>
          <a:prstGeom prst="rect">
            <a:avLst/>
          </a:prstGeom>
        </p:spPr>
      </p:pic>
    </p:spTree>
    <p:extLst>
      <p:ext uri="{BB962C8B-B14F-4D97-AF65-F5344CB8AC3E}">
        <p14:creationId xmlns:p14="http://schemas.microsoft.com/office/powerpoint/2010/main" val="300574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sz="4400" dirty="0"/>
              <a:t>Residual vs Predicted</a:t>
            </a:r>
            <a:endParaRPr lang="en-US" dirty="0"/>
          </a:p>
        </p:txBody>
      </p:sp>
      <p:sp>
        <p:nvSpPr>
          <p:cNvPr id="3" name="Content Placeholder 2"/>
          <p:cNvSpPr>
            <a:spLocks noGrp="1"/>
          </p:cNvSpPr>
          <p:nvPr>
            <p:ph idx="1"/>
          </p:nvPr>
        </p:nvSpPr>
        <p:spPr>
          <a:xfrm>
            <a:off x="628650" y="1825625"/>
            <a:ext cx="3443165" cy="4351338"/>
          </a:xfrm>
        </p:spPr>
        <p:txBody>
          <a:bodyPr>
            <a:normAutofit/>
          </a:bodyPr>
          <a:lstStyle/>
          <a:p>
            <a:r>
              <a:rPr lang="en-US" dirty="0"/>
              <a:t>There is no visible pattern in this visualization. </a:t>
            </a:r>
          </a:p>
          <a:p>
            <a:r>
              <a:rPr lang="en-US" dirty="0"/>
              <a:t>This means that 0 errors is supported across all the predicted values</a:t>
            </a:r>
          </a:p>
          <a:p>
            <a:r>
              <a:rPr lang="en-US" dirty="0"/>
              <a:t> Also, the equal variance assumption is supported</a:t>
            </a:r>
          </a:p>
        </p:txBody>
      </p:sp>
      <p:pic>
        <p:nvPicPr>
          <p:cNvPr id="5" name="Picture 4">
            <a:extLst>
              <a:ext uri="{FF2B5EF4-FFF2-40B4-BE49-F238E27FC236}">
                <a16:creationId xmlns:a16="http://schemas.microsoft.com/office/drawing/2014/main" id="{63C6CD23-9B05-017A-876D-6A24F7140ADC}"/>
              </a:ext>
            </a:extLst>
          </p:cNvPr>
          <p:cNvPicPr>
            <a:picLocks noChangeAspect="1"/>
          </p:cNvPicPr>
          <p:nvPr/>
        </p:nvPicPr>
        <p:blipFill>
          <a:blip r:embed="rId2"/>
          <a:stretch>
            <a:fillRect/>
          </a:stretch>
        </p:blipFill>
        <p:spPr>
          <a:xfrm>
            <a:off x="4475735" y="2303764"/>
            <a:ext cx="4231152" cy="3090167"/>
          </a:xfrm>
          <a:prstGeom prst="rect">
            <a:avLst/>
          </a:prstGeom>
        </p:spPr>
      </p:pic>
    </p:spTree>
    <p:extLst>
      <p:ext uri="{BB962C8B-B14F-4D97-AF65-F5344CB8AC3E}">
        <p14:creationId xmlns:p14="http://schemas.microsoft.com/office/powerpoint/2010/main" val="5255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sz="4400" dirty="0"/>
              <a:t>Validity Check: Independence of Error (Auto correlation check)</a:t>
            </a:r>
            <a:endParaRPr lang="en-US" dirty="0"/>
          </a:p>
        </p:txBody>
      </p:sp>
      <p:sp>
        <p:nvSpPr>
          <p:cNvPr id="3" name="Content Placeholder 2"/>
          <p:cNvSpPr>
            <a:spLocks noGrp="1"/>
          </p:cNvSpPr>
          <p:nvPr>
            <p:ph idx="1"/>
          </p:nvPr>
        </p:nvSpPr>
        <p:spPr>
          <a:xfrm>
            <a:off x="628650" y="1825625"/>
            <a:ext cx="3443165" cy="4351338"/>
          </a:xfrm>
        </p:spPr>
        <p:txBody>
          <a:bodyPr>
            <a:normAutofit fontScale="47500" lnSpcReduction="20000"/>
          </a:bodyPr>
          <a:lstStyle/>
          <a:p>
            <a:r>
              <a:rPr lang="en-US" b="0" i="0" dirty="0">
                <a:effectLst/>
                <a:latin typeface="Söhne"/>
              </a:rPr>
              <a:t>Autocorrelation checks if the errors in our predictions are related to nearby errors in the dataset. We look at up to 20 positions behind each error.</a:t>
            </a:r>
          </a:p>
          <a:p>
            <a:r>
              <a:rPr lang="en-US" sz="2800" dirty="0"/>
              <a:t>The dashed lines show bounds for autocorrelations indistinguishable from zero with 95% confidence.</a:t>
            </a:r>
            <a:endParaRPr lang="en-US" b="0" i="0" dirty="0">
              <a:effectLst/>
              <a:latin typeface="Söhne"/>
            </a:endParaRPr>
          </a:p>
          <a:p>
            <a:r>
              <a:rPr lang="en-US" dirty="0">
                <a:latin typeface="Söhne"/>
              </a:rPr>
              <a:t>The dash lines give us a range, if the auto correlation  fall within this range, it is likely due to random chance.</a:t>
            </a:r>
          </a:p>
          <a:p>
            <a:r>
              <a:rPr lang="en-US" b="0" i="0" dirty="0">
                <a:effectLst/>
                <a:latin typeface="Söhne"/>
              </a:rPr>
              <a:t>One important thing to note is that the correlation of each data point with itself is always 1, so we don't include it in this check.</a:t>
            </a:r>
          </a:p>
          <a:p>
            <a:r>
              <a:rPr lang="en-US" b="0" i="0" dirty="0">
                <a:effectLst/>
                <a:latin typeface="Söhne"/>
              </a:rPr>
              <a:t>In our case, only one of the other 20 autocorrelations falls outside the expected range. So, 5% (1 out of 20) could expected to fall outside the bounds when the population correlation is 0. </a:t>
            </a:r>
            <a:endParaRPr lang="en-US" dirty="0">
              <a:latin typeface="Söhne"/>
            </a:endParaRPr>
          </a:p>
          <a:p>
            <a:r>
              <a:rPr lang="en-US" b="0" i="0" dirty="0">
                <a:effectLst/>
                <a:latin typeface="Söhne"/>
              </a:rPr>
              <a:t>Also</a:t>
            </a:r>
            <a:r>
              <a:rPr lang="en-US" dirty="0">
                <a:latin typeface="Söhne"/>
              </a:rPr>
              <a:t>, </a:t>
            </a:r>
            <a:r>
              <a:rPr lang="en-US" b="0" i="0" dirty="0">
                <a:effectLst/>
                <a:latin typeface="Söhne"/>
              </a:rPr>
              <a:t>there is one point that almost crosses the dotted line, which is not that significant.</a:t>
            </a:r>
          </a:p>
          <a:p>
            <a:r>
              <a:rPr lang="en-US" dirty="0">
                <a:latin typeface="Söhne"/>
              </a:rPr>
              <a:t>Therefore, the independence assumption is supported by the data.</a:t>
            </a:r>
            <a:endParaRPr lang="en-US" dirty="0"/>
          </a:p>
        </p:txBody>
      </p:sp>
      <p:pic>
        <p:nvPicPr>
          <p:cNvPr id="5" name="Picture 4">
            <a:extLst>
              <a:ext uri="{FF2B5EF4-FFF2-40B4-BE49-F238E27FC236}">
                <a16:creationId xmlns:a16="http://schemas.microsoft.com/office/drawing/2014/main" id="{70FAC8D1-1C48-BA08-C9A8-C87CA007A52D}"/>
              </a:ext>
            </a:extLst>
          </p:cNvPr>
          <p:cNvPicPr>
            <a:picLocks noChangeAspect="1"/>
          </p:cNvPicPr>
          <p:nvPr/>
        </p:nvPicPr>
        <p:blipFill>
          <a:blip r:embed="rId2"/>
          <a:stretch>
            <a:fillRect/>
          </a:stretch>
        </p:blipFill>
        <p:spPr>
          <a:xfrm>
            <a:off x="4572000" y="1939636"/>
            <a:ext cx="3705225" cy="3708111"/>
          </a:xfrm>
          <a:prstGeom prst="rect">
            <a:avLst/>
          </a:prstGeom>
        </p:spPr>
      </p:pic>
    </p:spTree>
    <p:extLst>
      <p:ext uri="{BB962C8B-B14F-4D97-AF65-F5344CB8AC3E}">
        <p14:creationId xmlns:p14="http://schemas.microsoft.com/office/powerpoint/2010/main" val="263335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6C5B9-5E53-4083-BE90-456219147040}"/>
              </a:ext>
            </a:extLst>
          </p:cNvPr>
          <p:cNvSpPr>
            <a:spLocks noGrp="1"/>
          </p:cNvSpPr>
          <p:nvPr>
            <p:ph idx="1"/>
          </p:nvPr>
        </p:nvSpPr>
        <p:spPr>
          <a:xfrm>
            <a:off x="187038" y="2335695"/>
            <a:ext cx="3722884" cy="2534479"/>
          </a:xfrm>
        </p:spPr>
        <p:txBody>
          <a:bodyPr>
            <a:normAutofit/>
          </a:bodyPr>
          <a:lstStyle/>
          <a:p>
            <a:r>
              <a:rPr lang="en-US" sz="2400" dirty="0"/>
              <a:t>No apparent pattern. Mean zero errors is supported across all predicted values. </a:t>
            </a:r>
          </a:p>
          <a:p>
            <a:r>
              <a:rPr lang="en-US" sz="2400" dirty="0"/>
              <a:t>Equal variance errors also supported.</a:t>
            </a:r>
          </a:p>
        </p:txBody>
      </p:sp>
      <p:sp>
        <p:nvSpPr>
          <p:cNvPr id="7" name="Title 1">
            <a:extLst>
              <a:ext uri="{FF2B5EF4-FFF2-40B4-BE49-F238E27FC236}">
                <a16:creationId xmlns:a16="http://schemas.microsoft.com/office/drawing/2014/main" id="{738B753A-2ADC-052B-6C0C-C5D8F190ED64}"/>
              </a:ext>
            </a:extLst>
          </p:cNvPr>
          <p:cNvSpPr>
            <a:spLocks noGrp="1"/>
          </p:cNvSpPr>
          <p:nvPr>
            <p:ph type="title"/>
          </p:nvPr>
        </p:nvSpPr>
        <p:spPr>
          <a:xfrm>
            <a:off x="628649" y="365128"/>
            <a:ext cx="4190093" cy="2209107"/>
          </a:xfrm>
        </p:spPr>
        <p:txBody>
          <a:bodyPr>
            <a:normAutofit/>
          </a:bodyPr>
          <a:lstStyle/>
          <a:p>
            <a:r>
              <a:rPr lang="en-US" sz="3600" dirty="0"/>
              <a:t>Validity Check: Residuals vs. Income</a:t>
            </a:r>
          </a:p>
        </p:txBody>
      </p:sp>
      <p:pic>
        <p:nvPicPr>
          <p:cNvPr id="5" name="Picture 4">
            <a:extLst>
              <a:ext uri="{FF2B5EF4-FFF2-40B4-BE49-F238E27FC236}">
                <a16:creationId xmlns:a16="http://schemas.microsoft.com/office/drawing/2014/main" id="{717B52C8-62FD-388E-90B5-891DE6343E32}"/>
              </a:ext>
            </a:extLst>
          </p:cNvPr>
          <p:cNvPicPr>
            <a:picLocks noChangeAspect="1"/>
          </p:cNvPicPr>
          <p:nvPr/>
        </p:nvPicPr>
        <p:blipFill>
          <a:blip r:embed="rId2"/>
          <a:stretch>
            <a:fillRect/>
          </a:stretch>
        </p:blipFill>
        <p:spPr>
          <a:xfrm>
            <a:off x="4151085" y="1988457"/>
            <a:ext cx="3864882" cy="3815414"/>
          </a:xfrm>
          <a:prstGeom prst="rect">
            <a:avLst/>
          </a:prstGeom>
        </p:spPr>
      </p:pic>
    </p:spTree>
    <p:extLst>
      <p:ext uri="{BB962C8B-B14F-4D97-AF65-F5344CB8AC3E}">
        <p14:creationId xmlns:p14="http://schemas.microsoft.com/office/powerpoint/2010/main" val="377810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sz="4400" dirty="0"/>
              <a:t>Validity Check: Summary</a:t>
            </a:r>
            <a:endParaRPr lang="en-US" dirty="0"/>
          </a:p>
        </p:txBody>
      </p:sp>
      <p:sp>
        <p:nvSpPr>
          <p:cNvPr id="3" name="Content Placeholder 2"/>
          <p:cNvSpPr>
            <a:spLocks noGrp="1"/>
          </p:cNvSpPr>
          <p:nvPr>
            <p:ph idx="1"/>
          </p:nvPr>
        </p:nvSpPr>
        <p:spPr>
          <a:xfrm>
            <a:off x="628650" y="1825625"/>
            <a:ext cx="7582477" cy="4351338"/>
          </a:xfrm>
        </p:spPr>
        <p:txBody>
          <a:bodyPr>
            <a:normAutofit/>
          </a:bodyPr>
          <a:lstStyle/>
          <a:p>
            <a:r>
              <a:rPr lang="en-US" dirty="0"/>
              <a:t>Based on the above validity checks, we can say assumption of independent and identically distributed is valid (including the autocorrelation check to check the independence of error).</a:t>
            </a:r>
          </a:p>
          <a:p>
            <a:r>
              <a:rPr lang="en-US" dirty="0"/>
              <a:t>Thus, the model with transformed x (Income, log x)  can be used to predict the value of the y (visits)</a:t>
            </a:r>
          </a:p>
          <a:p>
            <a:pPr marL="0" indent="0">
              <a:buNone/>
            </a:pPr>
            <a:endParaRPr lang="en-US" dirty="0"/>
          </a:p>
        </p:txBody>
      </p:sp>
    </p:spTree>
    <p:extLst>
      <p:ext uri="{BB962C8B-B14F-4D97-AF65-F5344CB8AC3E}">
        <p14:creationId xmlns:p14="http://schemas.microsoft.com/office/powerpoint/2010/main" val="40051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Statistical Characterization</a:t>
            </a:r>
          </a:p>
        </p:txBody>
      </p:sp>
      <p:sp>
        <p:nvSpPr>
          <p:cNvPr id="3" name="Content Placeholder 2"/>
          <p:cNvSpPr>
            <a:spLocks noGrp="1"/>
          </p:cNvSpPr>
          <p:nvPr>
            <p:ph idx="1"/>
          </p:nvPr>
        </p:nvSpPr>
        <p:spPr/>
        <p:txBody>
          <a:bodyPr>
            <a:normAutofit/>
          </a:bodyPr>
          <a:lstStyle/>
          <a:p>
            <a:r>
              <a:rPr lang="en-US" b="0" i="0" dirty="0">
                <a:effectLst/>
                <a:latin typeface="Söhne"/>
              </a:rPr>
              <a:t>We have confirmed the validity of the regression model, relying on the statistical properties of model terms and the associated uncertainty. This validation process involves scrutiny through specific R commands: </a:t>
            </a:r>
          </a:p>
          <a:p>
            <a:pPr marL="0" indent="0">
              <a:buNone/>
            </a:pPr>
            <a:br>
              <a:rPr lang="en-US" dirty="0"/>
            </a:br>
            <a:r>
              <a:rPr lang="it-IT" sz="2000" err="1">
                <a:solidFill>
                  <a:srgbClr val="FF0000"/>
                </a:solidFill>
                <a:latin typeface="Courier New" panose="02070309020205020404" pitchFamily="49" charset="0"/>
                <a:cs typeface="Courier New" panose="02070309020205020404" pitchFamily="49" charset="0"/>
              </a:rPr>
              <a:t>anova</a:t>
            </a:r>
            <a:r>
              <a:rPr lang="it-IT" sz="2000">
                <a:solidFill>
                  <a:srgbClr val="FF0000"/>
                </a:solidFill>
                <a:latin typeface="Courier New" panose="02070309020205020404" pitchFamily="49" charset="0"/>
                <a:cs typeface="Courier New" panose="02070309020205020404" pitchFamily="49" charset="0"/>
              </a:rPr>
              <a:t>(</a:t>
            </a:r>
            <a:r>
              <a:rPr lang="it-IT" sz="2000" err="1">
                <a:solidFill>
                  <a:srgbClr val="FF0000"/>
                </a:solidFill>
                <a:latin typeface="Courier New" panose="02070309020205020404" pitchFamily="49" charset="0"/>
                <a:cs typeface="Courier New" panose="02070309020205020404" pitchFamily="49" charset="0"/>
              </a:rPr>
              <a:t>RegressionModelx</a:t>
            </a:r>
            <a:r>
              <a:rPr lang="it-IT" sz="2000">
                <a:solidFill>
                  <a:srgbClr val="FF0000"/>
                </a:solidFill>
                <a:latin typeface="Courier New" panose="02070309020205020404" pitchFamily="49" charset="0"/>
                <a:cs typeface="Courier New" panose="02070309020205020404" pitchFamily="49" charset="0"/>
              </a:rPr>
              <a:t>)</a:t>
            </a:r>
          </a:p>
          <a:p>
            <a:pPr marL="0" indent="0">
              <a:buNone/>
            </a:pPr>
            <a:r>
              <a:rPr lang="it-IT" sz="2000" err="1">
                <a:solidFill>
                  <a:srgbClr val="FF0000"/>
                </a:solidFill>
                <a:latin typeface="Courier New" panose="02070309020205020404" pitchFamily="49" charset="0"/>
                <a:cs typeface="Courier New" panose="02070309020205020404" pitchFamily="49" charset="0"/>
              </a:rPr>
              <a:t>summary</a:t>
            </a:r>
            <a:r>
              <a:rPr lang="it-IT" sz="2000">
                <a:solidFill>
                  <a:srgbClr val="FF0000"/>
                </a:solidFill>
                <a:latin typeface="Courier New" panose="02070309020205020404" pitchFamily="49" charset="0"/>
                <a:cs typeface="Courier New" panose="02070309020205020404" pitchFamily="49" charset="0"/>
              </a:rPr>
              <a:t>(</a:t>
            </a:r>
            <a:r>
              <a:rPr lang="it-IT" sz="2000" err="1">
                <a:solidFill>
                  <a:srgbClr val="FF0000"/>
                </a:solidFill>
                <a:latin typeface="Courier New" panose="02070309020205020404" pitchFamily="49" charset="0"/>
                <a:cs typeface="Courier New" panose="02070309020205020404" pitchFamily="49" charset="0"/>
              </a:rPr>
              <a:t>RegressionModelx</a:t>
            </a:r>
            <a:r>
              <a:rPr lang="it-IT" sz="2000">
                <a:solidFill>
                  <a:srgbClr val="FF0000"/>
                </a:solidFill>
                <a:latin typeface="Courier New" panose="02070309020205020404" pitchFamily="49" charset="0"/>
                <a:cs typeface="Courier New" panose="02070309020205020404" pitchFamily="49" charset="0"/>
              </a:rPr>
              <a:t>)</a:t>
            </a:r>
          </a:p>
          <a:p>
            <a:pPr marL="0" indent="0">
              <a:buNone/>
            </a:pPr>
            <a:r>
              <a:rPr lang="it-IT" sz="2000" err="1">
                <a:solidFill>
                  <a:srgbClr val="FF0000"/>
                </a:solidFill>
                <a:latin typeface="Courier New" panose="02070309020205020404" pitchFamily="49" charset="0"/>
                <a:cs typeface="Courier New" panose="02070309020205020404" pitchFamily="49" charset="0"/>
              </a:rPr>
              <a:t>confint</a:t>
            </a:r>
            <a:r>
              <a:rPr lang="it-IT" sz="2000">
                <a:solidFill>
                  <a:srgbClr val="FF0000"/>
                </a:solidFill>
                <a:latin typeface="Courier New" panose="02070309020205020404" pitchFamily="49" charset="0"/>
                <a:cs typeface="Courier New" panose="02070309020205020404" pitchFamily="49" charset="0"/>
              </a:rPr>
              <a:t>(</a:t>
            </a:r>
            <a:r>
              <a:rPr lang="it-IT" sz="2000" err="1">
                <a:solidFill>
                  <a:srgbClr val="FF0000"/>
                </a:solidFill>
                <a:latin typeface="Courier New" panose="02070309020205020404" pitchFamily="49" charset="0"/>
                <a:cs typeface="Courier New" panose="02070309020205020404" pitchFamily="49" charset="0"/>
              </a:rPr>
              <a:t>RegressionModelx</a:t>
            </a:r>
            <a:r>
              <a:rPr lang="it-IT" sz="2000">
                <a:solidFill>
                  <a:srgbClr val="FF0000"/>
                </a:solidFill>
                <a:latin typeface="Courier New" panose="02070309020205020404" pitchFamily="49" charset="0"/>
                <a:cs typeface="Courier New" panose="02070309020205020404" pitchFamily="49" charset="0"/>
              </a:rPr>
              <a:t>)</a:t>
            </a:r>
            <a:endParaRPr lang="en-US" sz="2000">
              <a:solidFill>
                <a:srgbClr val="FF0000"/>
              </a:solidFill>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7585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 &amp; G Visits Analysis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R&amp;G restaurant chain needs to create a promotion that will encourage customers to visit their restaurant</a:t>
            </a:r>
          </a:p>
          <a:p>
            <a:r>
              <a:rPr lang="en-US" dirty="0">
                <a:latin typeface="Calibri" panose="020F0502020204030204" pitchFamily="34" charset="0"/>
                <a:ea typeface="Calibri" panose="020F0502020204030204" pitchFamily="34" charset="0"/>
                <a:cs typeface="Times New Roman" panose="02020603050405020304" pitchFamily="18" charset="0"/>
              </a:rPr>
              <a:t>Data includes a survey of average monthly restaurant visits (including not to Ranch and Garden) for 60 customers</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Household incomes studied </a:t>
            </a:r>
            <a:r>
              <a:rPr lang="en-US" dirty="0">
                <a:latin typeface="Calibri" panose="020F0502020204030204" pitchFamily="34" charset="0"/>
                <a:ea typeface="Calibri" panose="020F0502020204030204" pitchFamily="34" charset="0"/>
                <a:cs typeface="Times New Roman" panose="02020603050405020304" pitchFamily="18" charset="0"/>
              </a:rPr>
              <a:t>are between the range of $29,000 and $316,000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Study objective: </a:t>
            </a:r>
          </a:p>
          <a:p>
            <a:pPr lvl="1"/>
            <a:r>
              <a:rPr lang="en-US" dirty="0"/>
              <a:t>Determine the strength of the relationship between </a:t>
            </a:r>
          </a:p>
          <a:p>
            <a:pPr lvl="2"/>
            <a:r>
              <a:rPr lang="en-US" dirty="0"/>
              <a:t>Income of the customer </a:t>
            </a:r>
          </a:p>
          <a:p>
            <a:pPr lvl="2"/>
            <a:r>
              <a:rPr lang="en-US" dirty="0"/>
              <a:t>Number of visits</a:t>
            </a:r>
          </a:p>
          <a:p>
            <a:pPr lvl="1"/>
            <a:r>
              <a:rPr lang="en-US" dirty="0"/>
              <a:t>Develop a regression model to predict the average monthly visits based on income</a:t>
            </a:r>
          </a:p>
          <a:p>
            <a:pPr lvl="2"/>
            <a:r>
              <a:rPr lang="en-US" dirty="0"/>
              <a:t>Characterize the regression model</a:t>
            </a:r>
          </a:p>
          <a:p>
            <a:pPr lvl="1"/>
            <a:endParaRPr lang="en-US" dirty="0"/>
          </a:p>
        </p:txBody>
      </p:sp>
    </p:spTree>
    <p:extLst>
      <p:ext uri="{BB962C8B-B14F-4D97-AF65-F5344CB8AC3E}">
        <p14:creationId xmlns:p14="http://schemas.microsoft.com/office/powerpoint/2010/main" val="169394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ANOVA and Interpretation : Comment on the f value</a:t>
            </a:r>
          </a:p>
        </p:txBody>
      </p:sp>
      <p:sp>
        <p:nvSpPr>
          <p:cNvPr id="3" name="Content Placeholder 2"/>
          <p:cNvSpPr>
            <a:spLocks noGrp="1"/>
          </p:cNvSpPr>
          <p:nvPr>
            <p:ph idx="1"/>
          </p:nvPr>
        </p:nvSpPr>
        <p:spPr/>
        <p:txBody>
          <a:bodyPr>
            <a:normAutofit fontScale="25000" lnSpcReduction="20000"/>
          </a:bodyPr>
          <a:lstStyle/>
          <a:p>
            <a:pPr marL="0" indent="0">
              <a:buNone/>
            </a:pPr>
            <a:r>
              <a:rPr lang="en-US" sz="4300" b="0" i="0" dirty="0" err="1">
                <a:effectLst/>
                <a:latin typeface="Söhne"/>
              </a:rPr>
              <a:t>Anova</a:t>
            </a:r>
            <a:r>
              <a:rPr lang="en-US" sz="4300" b="0" i="0" dirty="0">
                <a:effectLst/>
                <a:latin typeface="Söhne"/>
              </a:rPr>
              <a:t> test:</a:t>
            </a:r>
          </a:p>
          <a:p>
            <a:r>
              <a:rPr lang="en-US" sz="4300" dirty="0"/>
              <a:t>The pr&gt;f is also extremely low which indicates a high level of significance and the effects of this factor on visits is not just due to random chance. The low p-value provides strong evidence against the null hypothesis that the coefficient for log-transformed "Income" is zero (no effect).</a:t>
            </a:r>
          </a:p>
          <a:p>
            <a:r>
              <a:rPr lang="en-US" sz="4300" dirty="0"/>
              <a:t>A lower mean square of the residuals indicates that is well fitted model.</a:t>
            </a:r>
          </a:p>
          <a:p>
            <a:r>
              <a:rPr lang="en-US" sz="4300" dirty="0"/>
              <a:t>The mean square for Residuals is the estimate for </a:t>
            </a:r>
            <a:r>
              <a:rPr lang="en-US" sz="4300" i="1" dirty="0">
                <a:latin typeface="Symbol" panose="05050102010706020507" pitchFamily="18" charset="2"/>
              </a:rPr>
              <a:t>s</a:t>
            </a:r>
            <a:r>
              <a:rPr lang="en-US" sz="4300" baseline="30000" dirty="0"/>
              <a:t> 2</a:t>
            </a:r>
            <a:r>
              <a:rPr lang="en-US" sz="4300" dirty="0"/>
              <a:t>, the error variance so the estimate for </a:t>
            </a:r>
            <a:r>
              <a:rPr lang="en-US" sz="4300" i="1" dirty="0">
                <a:latin typeface="Symbol" panose="05050102010706020507" pitchFamily="18" charset="2"/>
              </a:rPr>
              <a:t>s</a:t>
            </a:r>
            <a:r>
              <a:rPr lang="en-US" sz="4300" dirty="0"/>
              <a:t> = sqrt(0.389) = 0.6236 (thousand). This is basically the standard deviation of the errors in our regression model.</a:t>
            </a:r>
          </a:p>
          <a:p>
            <a:pPr marL="0" indent="0">
              <a:buNone/>
            </a:pPr>
            <a:r>
              <a:rPr lang="en-US" sz="4300" dirty="0"/>
              <a:t>Analysis of Variance Table</a:t>
            </a:r>
          </a:p>
          <a:p>
            <a:pPr marL="0" indent="0">
              <a:buNone/>
            </a:pPr>
            <a:endParaRPr lang="en-US" dirty="0"/>
          </a:p>
          <a:p>
            <a:pPr marL="0" indent="0">
              <a:buNone/>
            </a:pPr>
            <a:r>
              <a:rPr lang="en-US" sz="4400" dirty="0">
                <a:solidFill>
                  <a:srgbClr val="FF0000"/>
                </a:solidFill>
                <a:latin typeface="Courier New" panose="02070309020205020404" pitchFamily="49" charset="0"/>
                <a:cs typeface="Courier New" panose="02070309020205020404" pitchFamily="49" charset="0"/>
              </a:rPr>
              <a:t>&gt; </a:t>
            </a:r>
            <a:r>
              <a:rPr lang="en-US" sz="4400" dirty="0" err="1">
                <a:solidFill>
                  <a:srgbClr val="FF0000"/>
                </a:solidFill>
                <a:latin typeface="Courier New" panose="02070309020205020404" pitchFamily="49" charset="0"/>
                <a:cs typeface="Courier New" panose="02070309020205020404" pitchFamily="49" charset="0"/>
              </a:rPr>
              <a:t>anova</a:t>
            </a:r>
            <a:r>
              <a:rPr lang="en-US" sz="4400" dirty="0">
                <a:solidFill>
                  <a:srgbClr val="FF0000"/>
                </a:solidFill>
                <a:latin typeface="Courier New" panose="02070309020205020404" pitchFamily="49" charset="0"/>
                <a:cs typeface="Courier New" panose="02070309020205020404" pitchFamily="49" charset="0"/>
              </a:rPr>
              <a:t>(</a:t>
            </a:r>
            <a:r>
              <a:rPr lang="en-US" sz="4400" dirty="0" err="1">
                <a:solidFill>
                  <a:srgbClr val="FF0000"/>
                </a:solidFill>
                <a:latin typeface="Courier New" panose="02070309020205020404" pitchFamily="49" charset="0"/>
                <a:cs typeface="Courier New" panose="02070309020205020404" pitchFamily="49" charset="0"/>
              </a:rPr>
              <a:t>RegressionModelx</a:t>
            </a:r>
            <a:r>
              <a:rPr lang="en-US" sz="4400" dirty="0">
                <a:solidFill>
                  <a:srgbClr val="FF0000"/>
                </a:solidFill>
                <a:latin typeface="Courier New" panose="02070309020205020404" pitchFamily="49" charset="0"/>
                <a:cs typeface="Courier New" panose="02070309020205020404" pitchFamily="49" charset="0"/>
              </a:rPr>
              <a:t>)</a:t>
            </a:r>
          </a:p>
          <a:p>
            <a:pPr marL="0" indent="0">
              <a:buNone/>
            </a:pPr>
            <a:r>
              <a:rPr lang="en-US" sz="4400" dirty="0">
                <a:solidFill>
                  <a:srgbClr val="FF0000"/>
                </a:solidFill>
                <a:latin typeface="Courier New" panose="02070309020205020404" pitchFamily="49" charset="0"/>
                <a:cs typeface="Courier New" panose="02070309020205020404" pitchFamily="49" charset="0"/>
              </a:rPr>
              <a:t>Analysis of Variance Table</a:t>
            </a:r>
          </a:p>
          <a:p>
            <a:pPr marL="0" indent="0">
              <a:buNone/>
            </a:pPr>
            <a:endParaRPr lang="en-US" sz="4400" dirty="0">
              <a:solidFill>
                <a:srgbClr val="FF0000"/>
              </a:solidFill>
              <a:latin typeface="Courier New" panose="02070309020205020404" pitchFamily="49" charset="0"/>
              <a:cs typeface="Courier New" panose="02070309020205020404" pitchFamily="49" charset="0"/>
            </a:endParaRPr>
          </a:p>
          <a:p>
            <a:pPr marL="0" indent="0">
              <a:buNone/>
            </a:pPr>
            <a:r>
              <a:rPr lang="en-US" sz="4800" dirty="0">
                <a:solidFill>
                  <a:srgbClr val="FF0000"/>
                </a:solidFill>
                <a:latin typeface="Courier New" panose="02070309020205020404" pitchFamily="49" charset="0"/>
                <a:cs typeface="Courier New" panose="02070309020205020404" pitchFamily="49" charset="0"/>
              </a:rPr>
              <a:t>Response: Visits</a:t>
            </a:r>
          </a:p>
          <a:p>
            <a:pPr marL="0" indent="0">
              <a:buNone/>
            </a:pPr>
            <a:r>
              <a:rPr lang="en-US" sz="4800" dirty="0">
                <a:solidFill>
                  <a:srgbClr val="FF0000"/>
                </a:solidFill>
                <a:latin typeface="Courier New" panose="02070309020205020404" pitchFamily="49" charset="0"/>
                <a:cs typeface="Courier New" panose="02070309020205020404" pitchFamily="49" charset="0"/>
              </a:rPr>
              <a:t>            </a:t>
            </a:r>
            <a:r>
              <a:rPr lang="en-US" sz="4800" dirty="0" err="1">
                <a:solidFill>
                  <a:srgbClr val="FF0000"/>
                </a:solidFill>
                <a:latin typeface="Courier New" panose="02070309020205020404" pitchFamily="49" charset="0"/>
                <a:cs typeface="Courier New" panose="02070309020205020404" pitchFamily="49" charset="0"/>
              </a:rPr>
              <a:t>Df</a:t>
            </a:r>
            <a:r>
              <a:rPr lang="en-US" sz="4800" dirty="0">
                <a:solidFill>
                  <a:srgbClr val="FF0000"/>
                </a:solidFill>
                <a:latin typeface="Courier New" panose="02070309020205020404" pitchFamily="49" charset="0"/>
                <a:cs typeface="Courier New" panose="02070309020205020404" pitchFamily="49" charset="0"/>
              </a:rPr>
              <a:t>  Sum Sq Mean Sq F value    </a:t>
            </a:r>
            <a:r>
              <a:rPr lang="en-US" sz="4800" dirty="0" err="1">
                <a:solidFill>
                  <a:srgbClr val="FF0000"/>
                </a:solidFill>
                <a:latin typeface="Courier New" panose="02070309020205020404" pitchFamily="49" charset="0"/>
                <a:cs typeface="Courier New" panose="02070309020205020404" pitchFamily="49" charset="0"/>
              </a:rPr>
              <a:t>Pr</a:t>
            </a:r>
            <a:r>
              <a:rPr lang="en-US" sz="4800" dirty="0">
                <a:solidFill>
                  <a:srgbClr val="FF0000"/>
                </a:solidFill>
                <a:latin typeface="Courier New" panose="02070309020205020404" pitchFamily="49" charset="0"/>
                <a:cs typeface="Courier New" panose="02070309020205020404" pitchFamily="49" charset="0"/>
              </a:rPr>
              <a:t>(&gt;F)    </a:t>
            </a:r>
          </a:p>
          <a:p>
            <a:pPr marL="0" indent="0">
              <a:buNone/>
            </a:pPr>
            <a:r>
              <a:rPr lang="en-US" sz="4800" dirty="0">
                <a:solidFill>
                  <a:srgbClr val="FF0000"/>
                </a:solidFill>
                <a:latin typeface="Courier New" panose="02070309020205020404" pitchFamily="49" charset="0"/>
                <a:cs typeface="Courier New" panose="02070309020205020404" pitchFamily="49" charset="0"/>
              </a:rPr>
              <a:t>log(Income)  1 262.898 262.898  676.46 &lt; 2.2e-16 ***</a:t>
            </a:r>
          </a:p>
          <a:p>
            <a:pPr marL="0" indent="0">
              <a:buNone/>
            </a:pPr>
            <a:r>
              <a:rPr lang="en-US" sz="4800" dirty="0">
                <a:solidFill>
                  <a:srgbClr val="FF0000"/>
                </a:solidFill>
                <a:latin typeface="Courier New" panose="02070309020205020404" pitchFamily="49" charset="0"/>
                <a:cs typeface="Courier New" panose="02070309020205020404" pitchFamily="49" charset="0"/>
              </a:rPr>
              <a:t>Residuals   58  22.541   0.389                      </a:t>
            </a:r>
          </a:p>
          <a:p>
            <a:pPr marL="0" indent="0">
              <a:buNone/>
            </a:pPr>
            <a:r>
              <a:rPr lang="en-US" sz="4800" dirty="0">
                <a:solidFill>
                  <a:srgbClr val="FF0000"/>
                </a:solidFill>
                <a:latin typeface="Courier New" panose="02070309020205020404" pitchFamily="49" charset="0"/>
                <a:cs typeface="Courier New" panose="02070309020205020404" pitchFamily="49" charset="0"/>
              </a:rPr>
              <a:t>---</a:t>
            </a:r>
          </a:p>
          <a:p>
            <a:pPr marL="0" indent="0">
              <a:buNone/>
            </a:pPr>
            <a:r>
              <a:rPr lang="en-US" sz="4800" dirty="0" err="1">
                <a:solidFill>
                  <a:srgbClr val="FF0000"/>
                </a:solidFill>
                <a:latin typeface="Courier New" panose="02070309020205020404" pitchFamily="49" charset="0"/>
                <a:cs typeface="Courier New" panose="02070309020205020404" pitchFamily="49" charset="0"/>
              </a:rPr>
              <a:t>Signif</a:t>
            </a:r>
            <a:r>
              <a:rPr lang="en-US" sz="4800" dirty="0">
                <a:solidFill>
                  <a:srgbClr val="FF0000"/>
                </a:solidFill>
                <a:latin typeface="Courier New" panose="02070309020205020404" pitchFamily="49" charset="0"/>
                <a:cs typeface="Courier New" panose="02070309020205020404" pitchFamily="49" charset="0"/>
              </a:rPr>
              <a:t>. codes:  0 ‘***’ 0.001 ‘**’ 0.01 ‘*’ 0.05 ‘.’ 0.1 ‘ ’ 1</a:t>
            </a:r>
          </a:p>
        </p:txBody>
      </p:sp>
    </p:spTree>
    <p:extLst>
      <p:ext uri="{BB962C8B-B14F-4D97-AF65-F5344CB8AC3E}">
        <p14:creationId xmlns:p14="http://schemas.microsoft.com/office/powerpoint/2010/main" val="3605531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Summary and Interpretation</a:t>
            </a:r>
          </a:p>
        </p:txBody>
      </p:sp>
      <p:sp>
        <p:nvSpPr>
          <p:cNvPr id="3" name="Content Placeholder 2"/>
          <p:cNvSpPr>
            <a:spLocks noGrp="1"/>
          </p:cNvSpPr>
          <p:nvPr>
            <p:ph idx="1"/>
          </p:nvPr>
        </p:nvSpPr>
        <p:spPr/>
        <p:txBody>
          <a:bodyPr>
            <a:normAutofit fontScale="55000" lnSpcReduction="20000"/>
          </a:bodyPr>
          <a:lstStyle/>
          <a:p>
            <a:pPr marL="0" indent="0">
              <a:buNone/>
            </a:pPr>
            <a:r>
              <a:rPr lang="en-US" b="0" i="0" dirty="0">
                <a:effectLst/>
                <a:latin typeface="Söhne"/>
              </a:rPr>
              <a:t>Summary function</a:t>
            </a:r>
          </a:p>
          <a:p>
            <a:pPr algn="l"/>
            <a:r>
              <a:rPr lang="en-US" sz="2800" b="0" i="0" u="none" strike="noStrike" baseline="0" dirty="0">
                <a:latin typeface="CMR10"/>
              </a:rPr>
              <a:t>The </a:t>
            </a:r>
            <a:r>
              <a:rPr lang="en-US" sz="2800" b="0" i="0" u="none" strike="noStrike" baseline="0" dirty="0">
                <a:latin typeface="CMTT10"/>
              </a:rPr>
              <a:t>summary() </a:t>
            </a:r>
            <a:r>
              <a:rPr lang="en-US" sz="2800" b="0" i="0" u="none" strike="noStrike" baseline="0" dirty="0">
                <a:latin typeface="CMR10"/>
              </a:rPr>
              <a:t>function output provides a </a:t>
            </a:r>
            <a:r>
              <a:rPr lang="en-US" sz="2800" b="0" i="1" u="none" strike="noStrike" baseline="0" dirty="0">
                <a:latin typeface="CMMI10"/>
              </a:rPr>
              <a:t>t</a:t>
            </a:r>
            <a:r>
              <a:rPr lang="en-US" sz="2800" b="0" i="0" u="none" strike="noStrike" baseline="0" dirty="0">
                <a:latin typeface="CMMI10"/>
              </a:rPr>
              <a:t> </a:t>
            </a:r>
            <a:r>
              <a:rPr lang="en-US" sz="2800" b="0" i="0" u="none" strike="noStrike" baseline="0" dirty="0">
                <a:latin typeface="CMR10"/>
              </a:rPr>
              <a:t>statistic and p-value for each</a:t>
            </a:r>
          </a:p>
          <a:p>
            <a:pPr marL="227013" indent="0" algn="l">
              <a:buNone/>
            </a:pPr>
            <a:r>
              <a:rPr lang="en-US" sz="2800" b="0" i="0" u="none" strike="noStrike" baseline="0" dirty="0">
                <a:latin typeface="CMR10"/>
              </a:rPr>
              <a:t>of the following hypothesis tests:</a:t>
            </a:r>
          </a:p>
          <a:p>
            <a:pPr marL="0" indent="0" algn="ctr">
              <a:buNone/>
            </a:pPr>
            <a:r>
              <a:rPr lang="pt-BR" sz="2800" b="0" i="0" u="none" strike="noStrike" baseline="0" dirty="0">
                <a:latin typeface="CMR10"/>
              </a:rPr>
              <a:t>H</a:t>
            </a:r>
            <a:r>
              <a:rPr lang="pt-BR" sz="2800" b="0" i="0" u="none" strike="noStrike" baseline="-25000" dirty="0">
                <a:latin typeface="CMR7"/>
              </a:rPr>
              <a:t>0</a:t>
            </a:r>
            <a:r>
              <a:rPr lang="pt-BR" sz="2800" b="0" i="0" u="none" strike="noStrike" baseline="0" dirty="0">
                <a:latin typeface="CMR10"/>
              </a:rPr>
              <a:t>: </a:t>
            </a:r>
            <a:r>
              <a:rPr lang="pt-BR" sz="2800" b="0" i="0" u="none" strike="noStrike" baseline="0" dirty="0">
                <a:latin typeface="CMMI10"/>
              </a:rPr>
              <a:t>β</a:t>
            </a:r>
            <a:r>
              <a:rPr lang="pt-BR" sz="2800" baseline="-25000" dirty="0">
                <a:latin typeface="CMR7"/>
              </a:rPr>
              <a:t>0</a:t>
            </a:r>
            <a:r>
              <a:rPr lang="pt-BR" sz="2800" b="0" i="0" u="none" strike="noStrike" baseline="0" dirty="0">
                <a:latin typeface="CMR7"/>
              </a:rPr>
              <a:t> </a:t>
            </a:r>
            <a:r>
              <a:rPr lang="pt-BR" sz="2800" b="0" i="0" u="none" strike="noStrike" baseline="0" dirty="0">
                <a:latin typeface="CMR10"/>
              </a:rPr>
              <a:t>= 0 vs. H</a:t>
            </a:r>
            <a:r>
              <a:rPr lang="pt-BR" sz="2800" baseline="-25000" dirty="0">
                <a:latin typeface="CMR7"/>
              </a:rPr>
              <a:t>1</a:t>
            </a:r>
            <a:r>
              <a:rPr lang="pt-BR" sz="2800" b="0" i="0" u="none" strike="noStrike" baseline="0" dirty="0">
                <a:latin typeface="CMR10"/>
              </a:rPr>
              <a:t>: </a:t>
            </a:r>
            <a:r>
              <a:rPr lang="pt-BR" sz="2800" b="0" i="0" u="none" strike="noStrike" baseline="0" dirty="0">
                <a:latin typeface="CMMI10"/>
              </a:rPr>
              <a:t>β</a:t>
            </a:r>
            <a:r>
              <a:rPr lang="pt-BR" sz="2800" baseline="-25000" dirty="0">
                <a:latin typeface="CMR7"/>
              </a:rPr>
              <a:t>0</a:t>
            </a:r>
            <a:r>
              <a:rPr lang="pt-BR" sz="2800" b="0" i="0" u="none" strike="noStrike" baseline="0" dirty="0">
                <a:latin typeface="CMR7"/>
              </a:rPr>
              <a:t> </a:t>
            </a:r>
            <a:r>
              <a:rPr lang="pt-BR" sz="2800" dirty="0">
                <a:latin typeface="CMSY10"/>
              </a:rPr>
              <a:t>≠</a:t>
            </a:r>
            <a:r>
              <a:rPr lang="pt-BR" sz="2800" b="0" i="0" u="none" strike="noStrike" baseline="0" dirty="0">
                <a:latin typeface="CMR10"/>
              </a:rPr>
              <a:t> 0.</a:t>
            </a:r>
          </a:p>
          <a:p>
            <a:pPr marL="0" indent="0" algn="ctr">
              <a:buNone/>
            </a:pPr>
            <a:r>
              <a:rPr lang="pt-BR" sz="2800" b="0" i="0" u="none" strike="noStrike" baseline="0" dirty="0">
                <a:latin typeface="CMR10"/>
              </a:rPr>
              <a:t>H</a:t>
            </a:r>
            <a:r>
              <a:rPr lang="pt-BR" sz="2800" baseline="-25000" dirty="0">
                <a:latin typeface="CMR7"/>
              </a:rPr>
              <a:t>0</a:t>
            </a:r>
            <a:r>
              <a:rPr lang="pt-BR" sz="2800" b="0" i="0" u="none" strike="noStrike" baseline="0" dirty="0">
                <a:latin typeface="CMR10"/>
              </a:rPr>
              <a:t>: </a:t>
            </a:r>
            <a:r>
              <a:rPr lang="pt-BR" sz="2800" b="0" i="0" u="none" strike="noStrike" baseline="0" dirty="0">
                <a:latin typeface="CMMI10"/>
              </a:rPr>
              <a:t>β</a:t>
            </a:r>
            <a:r>
              <a:rPr lang="pt-BR" sz="2800" baseline="-25000" dirty="0">
                <a:latin typeface="CMR7"/>
              </a:rPr>
              <a:t>1</a:t>
            </a:r>
            <a:r>
              <a:rPr lang="pt-BR" sz="2800" b="0" i="0" u="none" strike="noStrike" baseline="0" dirty="0">
                <a:latin typeface="CMR7"/>
              </a:rPr>
              <a:t> </a:t>
            </a:r>
            <a:r>
              <a:rPr lang="pt-BR" sz="2800" b="0" i="0" u="none" strike="noStrike" baseline="0" dirty="0">
                <a:latin typeface="CMR10"/>
              </a:rPr>
              <a:t>= 0 vs. H</a:t>
            </a:r>
            <a:r>
              <a:rPr lang="pt-BR" sz="2800" baseline="-25000" dirty="0">
                <a:latin typeface="CMR7"/>
              </a:rPr>
              <a:t>1</a:t>
            </a:r>
            <a:r>
              <a:rPr lang="pt-BR" sz="2800" b="0" i="0" u="none" strike="noStrike" baseline="0" dirty="0">
                <a:latin typeface="CMR10"/>
              </a:rPr>
              <a:t>: </a:t>
            </a:r>
            <a:r>
              <a:rPr lang="pt-BR" sz="2800" b="0" i="0" u="none" strike="noStrike" baseline="0" dirty="0">
                <a:latin typeface="CMMI10"/>
              </a:rPr>
              <a:t>β</a:t>
            </a:r>
            <a:r>
              <a:rPr lang="pt-BR" sz="2800" baseline="-25000" dirty="0">
                <a:latin typeface="CMR7"/>
              </a:rPr>
              <a:t>1</a:t>
            </a:r>
            <a:r>
              <a:rPr lang="pt-BR" sz="2800" b="0" i="0" u="none" strike="noStrike" baseline="0" dirty="0">
                <a:latin typeface="CMR7"/>
              </a:rPr>
              <a:t> </a:t>
            </a:r>
            <a:r>
              <a:rPr lang="pt-BR" sz="2800" dirty="0">
                <a:latin typeface="CMSY10"/>
              </a:rPr>
              <a:t>≠</a:t>
            </a:r>
            <a:r>
              <a:rPr lang="pt-BR" sz="2800" b="0" i="0" u="none" strike="noStrike" baseline="0" dirty="0">
                <a:latin typeface="CMR10"/>
              </a:rPr>
              <a:t> 0.</a:t>
            </a:r>
          </a:p>
          <a:p>
            <a:pPr algn="l"/>
            <a:r>
              <a:rPr lang="en-US" sz="2800" b="0" i="0" u="none" strike="noStrike" baseline="0" dirty="0">
                <a:latin typeface="CMR10"/>
              </a:rPr>
              <a:t>The </a:t>
            </a:r>
            <a:r>
              <a:rPr lang="en-US" sz="2800" b="0" i="0" u="none" strike="noStrike" baseline="0" dirty="0" err="1">
                <a:latin typeface="CMR10"/>
              </a:rPr>
              <a:t>pvalues</a:t>
            </a:r>
            <a:r>
              <a:rPr lang="en-US" sz="2800" b="0" i="0" u="none" strike="noStrike" baseline="0" dirty="0">
                <a:latin typeface="CMR10"/>
              </a:rPr>
              <a:t> are less than 5%, so all the </a:t>
            </a:r>
            <a:r>
              <a:rPr lang="en-US" sz="2800" b="0" i="0" u="none" strike="noStrike" baseline="0" dirty="0" err="1">
                <a:latin typeface="CMR10"/>
              </a:rPr>
              <a:t>coef</a:t>
            </a:r>
            <a:r>
              <a:rPr lang="en-US" sz="2800" dirty="0">
                <a:latin typeface="CMR10"/>
              </a:rPr>
              <a:t> coefficients are nonzero with 95% confidence</a:t>
            </a:r>
          </a:p>
          <a:p>
            <a:pPr algn="l"/>
            <a:r>
              <a:rPr lang="en-US" sz="2800" b="0" i="0" u="none" strike="noStrike" baseline="0" dirty="0">
                <a:latin typeface="CMR10"/>
              </a:rPr>
              <a:t>Std error gives th</a:t>
            </a:r>
            <a:r>
              <a:rPr lang="en-US" dirty="0">
                <a:latin typeface="CMR10"/>
              </a:rPr>
              <a:t>e uncertainty of each of the variables. In this case we can see that the Log(Income) has the std deviation of 3.8%(Std error/ estimate) which is significantly less. Thus, it is a more precise estimation.</a:t>
            </a:r>
            <a:endParaRPr lang="en-US" dirty="0"/>
          </a:p>
          <a:p>
            <a:pPr marL="0" indent="0">
              <a:buNone/>
            </a:pP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Coefficients:</a:t>
            </a:r>
          </a:p>
          <a:p>
            <a:pPr marL="0" indent="0">
              <a:buNone/>
            </a:pPr>
            <a:r>
              <a:rPr lang="en-US" dirty="0">
                <a:solidFill>
                  <a:srgbClr val="FF0000"/>
                </a:solidFill>
                <a:latin typeface="Courier New" panose="02070309020205020404" pitchFamily="49" charset="0"/>
                <a:cs typeface="Courier New" panose="02070309020205020404" pitchFamily="49" charset="0"/>
              </a:rPr>
              <a:t>            Estimate Std. Error t value </a:t>
            </a:r>
            <a:r>
              <a:rPr lang="en-US" dirty="0" err="1">
                <a:solidFill>
                  <a:srgbClr val="FF0000"/>
                </a:solidFill>
                <a:latin typeface="Courier New" panose="02070309020205020404" pitchFamily="49" charset="0"/>
                <a:cs typeface="Courier New" panose="02070309020205020404" pitchFamily="49" charset="0"/>
              </a:rPr>
              <a:t>Pr</a:t>
            </a:r>
            <a:r>
              <a:rPr lang="en-US" dirty="0">
                <a:solidFill>
                  <a:srgbClr val="FF0000"/>
                </a:solidFill>
                <a:latin typeface="Courier New" panose="02070309020205020404" pitchFamily="49" charset="0"/>
                <a:cs typeface="Courier New" panose="02070309020205020404" pitchFamily="49" charset="0"/>
              </a:rPr>
              <a:t>(&gt;|t|)    </a:t>
            </a:r>
          </a:p>
          <a:p>
            <a:pPr marL="0" indent="0">
              <a:buNone/>
            </a:pPr>
            <a:r>
              <a:rPr lang="en-US" dirty="0">
                <a:solidFill>
                  <a:srgbClr val="FF0000"/>
                </a:solidFill>
                <a:latin typeface="Courier New" panose="02070309020205020404" pitchFamily="49" charset="0"/>
                <a:cs typeface="Courier New" panose="02070309020205020404" pitchFamily="49" charset="0"/>
              </a:rPr>
              <a:t>(Intercept) -11.2972     0.6583  -17.16   &lt;2e-16 ***</a:t>
            </a:r>
          </a:p>
          <a:p>
            <a:pPr marL="0" indent="0">
              <a:buNone/>
            </a:pPr>
            <a:r>
              <a:rPr lang="en-US" dirty="0">
                <a:solidFill>
                  <a:srgbClr val="FF0000"/>
                </a:solidFill>
                <a:latin typeface="Courier New" panose="02070309020205020404" pitchFamily="49" charset="0"/>
                <a:cs typeface="Courier New" panose="02070309020205020404" pitchFamily="49" charset="0"/>
              </a:rPr>
              <a:t>log(Income)   3.9198     0.1507   26.01   &lt;2e-16 ***</a:t>
            </a:r>
          </a:p>
          <a:p>
            <a:pPr marL="0" indent="0">
              <a:buNone/>
            </a:pPr>
            <a:r>
              <a:rPr lang="en-US"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842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Summary and Interpretation</a:t>
            </a:r>
          </a:p>
        </p:txBody>
      </p:sp>
      <p:sp>
        <p:nvSpPr>
          <p:cNvPr id="3" name="Content Placeholder 2"/>
          <p:cNvSpPr>
            <a:spLocks noGrp="1"/>
          </p:cNvSpPr>
          <p:nvPr>
            <p:ph idx="1"/>
          </p:nvPr>
        </p:nvSpPr>
        <p:spPr>
          <a:xfrm>
            <a:off x="628650" y="1825625"/>
            <a:ext cx="3419368" cy="4326758"/>
          </a:xfrm>
        </p:spPr>
        <p:txBody>
          <a:bodyPr>
            <a:normAutofit fontScale="70000" lnSpcReduction="20000"/>
          </a:bodyPr>
          <a:lstStyle/>
          <a:p>
            <a:pPr marL="0" indent="0">
              <a:buNone/>
            </a:pPr>
            <a:r>
              <a:rPr lang="en-US" b="0" i="0" dirty="0">
                <a:effectLst/>
                <a:latin typeface="Söhne"/>
              </a:rPr>
              <a:t>Summary function</a:t>
            </a:r>
          </a:p>
          <a:p>
            <a:pPr algn="l"/>
            <a:r>
              <a:rPr lang="en-US" b="0" i="0" dirty="0">
                <a:effectLst/>
                <a:latin typeface="Söhne"/>
              </a:rPr>
              <a:t>The F statistic tests whether there is at least one coefficient in the model that is different from zero. </a:t>
            </a:r>
          </a:p>
          <a:p>
            <a:pPr algn="l"/>
            <a:r>
              <a:rPr lang="en-US" dirty="0">
                <a:latin typeface="Söhne"/>
              </a:rPr>
              <a:t>It has a very small p-value associated with it, that indicates that model’s predictive value is non-zero</a:t>
            </a:r>
          </a:p>
          <a:p>
            <a:pPr algn="l"/>
            <a:r>
              <a:rPr lang="en-US" b="0" i="0" dirty="0">
                <a:effectLst/>
                <a:latin typeface="Söhne"/>
              </a:rPr>
              <a:t>R2 is almost </a:t>
            </a:r>
            <a:r>
              <a:rPr lang="en-US" dirty="0">
                <a:latin typeface="Söhne"/>
              </a:rPr>
              <a:t>92</a:t>
            </a:r>
            <a:r>
              <a:rPr lang="en-US" b="0" i="0" dirty="0">
                <a:effectLst/>
                <a:latin typeface="Söhne"/>
              </a:rPr>
              <a:t>% which means the model</a:t>
            </a:r>
            <a:r>
              <a:rPr lang="en-US" dirty="0">
                <a:latin typeface="Söhne"/>
              </a:rPr>
              <a:t>’s predictive power is good, </a:t>
            </a:r>
            <a:r>
              <a:rPr lang="en-US" dirty="0" err="1">
                <a:latin typeface="Söhne"/>
              </a:rPr>
              <a:t>i.e</a:t>
            </a:r>
            <a:r>
              <a:rPr lang="en-US" dirty="0">
                <a:latin typeface="Söhne"/>
              </a:rPr>
              <a:t> almost 92% visits can be predicted by the model i.e. by log(income)</a:t>
            </a:r>
            <a:endParaRPr lang="en-US" dirty="0"/>
          </a:p>
        </p:txBody>
      </p:sp>
      <p:sp>
        <p:nvSpPr>
          <p:cNvPr id="4" name="TextBox 3">
            <a:extLst>
              <a:ext uri="{FF2B5EF4-FFF2-40B4-BE49-F238E27FC236}">
                <a16:creationId xmlns:a16="http://schemas.microsoft.com/office/drawing/2014/main" id="{049BADC6-DCC3-5B89-496D-E1CB8A499C9A}"/>
              </a:ext>
            </a:extLst>
          </p:cNvPr>
          <p:cNvSpPr txBox="1"/>
          <p:nvPr/>
        </p:nvSpPr>
        <p:spPr>
          <a:xfrm>
            <a:off x="4890500" y="1697317"/>
            <a:ext cx="3965824" cy="1061829"/>
          </a:xfrm>
          <a:prstGeom prst="rect">
            <a:avLst/>
          </a:prstGeom>
          <a:noFill/>
        </p:spPr>
        <p:txBody>
          <a:bodyPr wrap="square" rtlCol="0">
            <a:spAutoFit/>
          </a:bodyPr>
          <a:lstStyle/>
          <a:p>
            <a:r>
              <a:rPr lang="en-US" sz="1050" dirty="0">
                <a:solidFill>
                  <a:srgbClr val="FF0000"/>
                </a:solidFill>
                <a:latin typeface="Courier New" panose="02070309020205020404" pitchFamily="49" charset="0"/>
                <a:cs typeface="Courier New" panose="02070309020205020404" pitchFamily="49" charset="0"/>
              </a:rPr>
              <a:t>Residual standard error: 0.6234 on 58 degrees of freedom</a:t>
            </a:r>
          </a:p>
          <a:p>
            <a:r>
              <a:rPr lang="en-US" sz="1050" dirty="0">
                <a:solidFill>
                  <a:srgbClr val="FF0000"/>
                </a:solidFill>
                <a:latin typeface="Courier New" panose="02070309020205020404" pitchFamily="49" charset="0"/>
                <a:cs typeface="Courier New" panose="02070309020205020404" pitchFamily="49" charset="0"/>
              </a:rPr>
              <a:t>Multiple R-squared:  0.921,	Adjusted R-squared:  0.9197 </a:t>
            </a:r>
          </a:p>
          <a:p>
            <a:r>
              <a:rPr lang="en-US" sz="1050" dirty="0">
                <a:solidFill>
                  <a:srgbClr val="FF0000"/>
                </a:solidFill>
                <a:latin typeface="Courier New" panose="02070309020205020404" pitchFamily="49" charset="0"/>
                <a:cs typeface="Courier New" panose="02070309020205020404" pitchFamily="49" charset="0"/>
              </a:rPr>
              <a:t>F-statistic: 676.5 on 1 and 58 DF,  p-value: &lt; 2.2e-16</a:t>
            </a:r>
          </a:p>
        </p:txBody>
      </p:sp>
    </p:spTree>
    <p:extLst>
      <p:ext uri="{BB962C8B-B14F-4D97-AF65-F5344CB8AC3E}">
        <p14:creationId xmlns:p14="http://schemas.microsoft.com/office/powerpoint/2010/main" val="111428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Coefficient Confidence Intervals:</a:t>
            </a:r>
          </a:p>
        </p:txBody>
      </p:sp>
      <p:sp>
        <p:nvSpPr>
          <p:cNvPr id="3" name="Content Placeholder 2"/>
          <p:cNvSpPr>
            <a:spLocks noGrp="1"/>
          </p:cNvSpPr>
          <p:nvPr>
            <p:ph idx="1"/>
          </p:nvPr>
        </p:nvSpPr>
        <p:spPr/>
        <p:txBody>
          <a:bodyPr>
            <a:normAutofit/>
          </a:bodyPr>
          <a:lstStyle/>
          <a:p>
            <a:pPr marL="0" indent="0">
              <a:buNone/>
            </a:pPr>
            <a:r>
              <a:rPr lang="en-US" sz="2800" dirty="0" err="1"/>
              <a:t>confint</a:t>
            </a:r>
            <a:r>
              <a:rPr lang="en-US" sz="2800" dirty="0"/>
              <a:t>() results are as follows:</a:t>
            </a:r>
          </a:p>
          <a:p>
            <a:r>
              <a:rPr lang="en-US" dirty="0"/>
              <a:t>What we can say that these intervals provide the range of values within which the actual values for the coefficients will fall. Narrower the range more precise more precise the estimate.</a:t>
            </a:r>
            <a:endParaRPr lang="en-US" sz="2800" dirty="0"/>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2.5 %    97.5 %</a:t>
            </a:r>
          </a:p>
          <a:p>
            <a:pPr marL="0" indent="0">
              <a:buNone/>
            </a:pPr>
            <a:r>
              <a:rPr lang="en-US" sz="1600" dirty="0">
                <a:latin typeface="Courier New" panose="02070309020205020404" pitchFamily="49" charset="0"/>
                <a:cs typeface="Courier New" panose="02070309020205020404" pitchFamily="49" charset="0"/>
              </a:rPr>
              <a:t>(Intercept) -12.614998 -9.979428</a:t>
            </a:r>
          </a:p>
          <a:p>
            <a:pPr marL="0" indent="0">
              <a:buNone/>
            </a:pPr>
            <a:r>
              <a:rPr lang="en-US" sz="1600" dirty="0">
                <a:latin typeface="Courier New" panose="02070309020205020404" pitchFamily="49" charset="0"/>
                <a:cs typeface="Courier New" panose="02070309020205020404" pitchFamily="49" charset="0"/>
              </a:rPr>
              <a:t>log(Income)   3.618163  4.221529</a:t>
            </a:r>
          </a:p>
        </p:txBody>
      </p:sp>
    </p:spTree>
    <p:extLst>
      <p:ext uri="{BB962C8B-B14F-4D97-AF65-F5344CB8AC3E}">
        <p14:creationId xmlns:p14="http://schemas.microsoft.com/office/powerpoint/2010/main" val="250025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normAutofit/>
          </a:bodyPr>
          <a:lstStyle/>
          <a:p>
            <a:r>
              <a:rPr lang="en-US" dirty="0"/>
              <a:t>Model Coefficient Confidence Intervals:</a:t>
            </a:r>
          </a:p>
        </p:txBody>
      </p:sp>
      <p:sp>
        <p:nvSpPr>
          <p:cNvPr id="3" name="Content Placeholder 2"/>
          <p:cNvSpPr>
            <a:spLocks noGrp="1"/>
          </p:cNvSpPr>
          <p:nvPr>
            <p:ph idx="1"/>
          </p:nvPr>
        </p:nvSpPr>
        <p:spPr/>
        <p:txBody>
          <a:bodyPr>
            <a:normAutofit/>
          </a:bodyPr>
          <a:lstStyle/>
          <a:p>
            <a:pPr marL="0" indent="0">
              <a:buNone/>
            </a:pPr>
            <a:r>
              <a:rPr lang="en-US" sz="1800" dirty="0" err="1">
                <a:latin typeface="CMR10"/>
              </a:rPr>
              <a:t>confint</a:t>
            </a:r>
            <a:r>
              <a:rPr lang="en-US" sz="1800" dirty="0">
                <a:latin typeface="CMR10"/>
              </a:rPr>
              <a:t>() results are as follows:</a:t>
            </a:r>
          </a:p>
          <a:p>
            <a:pPr algn="l">
              <a:buFont typeface="Arial" panose="020B0604020202020204" pitchFamily="34" charset="0"/>
              <a:buChar char="•"/>
            </a:pPr>
            <a:r>
              <a:rPr lang="en-US" sz="1800" dirty="0">
                <a:latin typeface="CMR10"/>
                <a:cs typeface="Arial" panose="020B0604020202020204" pitchFamily="34" charset="0"/>
              </a:rPr>
              <a:t>With 95% confidence, we can say that for 1% increase in income, the model estimates that the visits will increase between 0.0362 to 0.0422 approx.</a:t>
            </a:r>
            <a:endParaRPr lang="en-US" sz="1800" dirty="0">
              <a:latin typeface="CMR10"/>
            </a:endParaRPr>
          </a:p>
          <a:p>
            <a:endParaRPr lang="en-US" sz="1800" dirty="0">
              <a:latin typeface="CMR10"/>
              <a:cs typeface="Courier New" panose="02070309020205020404" pitchFamily="49" charset="0"/>
            </a:endParaRPr>
          </a:p>
        </p:txBody>
      </p:sp>
    </p:spTree>
    <p:extLst>
      <p:ext uri="{BB962C8B-B14F-4D97-AF65-F5344CB8AC3E}">
        <p14:creationId xmlns:p14="http://schemas.microsoft.com/office/powerpoint/2010/main" val="4091511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Prediction for Targets given</a:t>
            </a:r>
          </a:p>
        </p:txBody>
      </p:sp>
      <p:sp>
        <p:nvSpPr>
          <p:cNvPr id="3" name="Content Placeholder 2"/>
          <p:cNvSpPr>
            <a:spLocks noGrp="1"/>
          </p:cNvSpPr>
          <p:nvPr>
            <p:ph idx="1"/>
          </p:nvPr>
        </p:nvSpPr>
        <p:spPr/>
        <p:txBody>
          <a:bodyPr>
            <a:normAutofit fontScale="92500" lnSpcReduction="20000"/>
          </a:bodyPr>
          <a:lstStyle/>
          <a:p>
            <a:r>
              <a:rPr lang="en-US" dirty="0"/>
              <a:t>Now we have established the regression model validity and it also has a high R2 of 92%</a:t>
            </a:r>
          </a:p>
          <a:p>
            <a:r>
              <a:rPr lang="en-US" dirty="0"/>
              <a:t>Next, we can use the fitted model the predict the average visits particular value for a given household income</a:t>
            </a:r>
          </a:p>
          <a:p>
            <a:r>
              <a:rPr lang="en-US" dirty="0"/>
              <a:t>Following are the R commands for forecasting the confidence and prediction intervals for mean number of restaurant visit when the annual income is 50,000:</a:t>
            </a:r>
          </a:p>
          <a:p>
            <a:pPr marL="0" indent="0">
              <a:buNone/>
            </a:pPr>
            <a:r>
              <a:rPr lang="en-US" dirty="0">
                <a:solidFill>
                  <a:srgbClr val="FF0000"/>
                </a:solidFill>
              </a:rPr>
              <a:t>Forecast1 = </a:t>
            </a:r>
            <a:r>
              <a:rPr lang="en-US" dirty="0" err="1">
                <a:solidFill>
                  <a:srgbClr val="FF0000"/>
                </a:solidFill>
              </a:rPr>
              <a:t>data.frame</a:t>
            </a:r>
            <a:r>
              <a:rPr lang="en-US" dirty="0">
                <a:solidFill>
                  <a:srgbClr val="FF0000"/>
                </a:solidFill>
              </a:rPr>
              <a:t>(Income = 50)</a:t>
            </a:r>
          </a:p>
          <a:p>
            <a:pPr marL="0" indent="0">
              <a:buNone/>
            </a:pPr>
            <a:r>
              <a:rPr lang="en-US" dirty="0">
                <a:solidFill>
                  <a:srgbClr val="FF0000"/>
                </a:solidFill>
              </a:rPr>
              <a:t>predict(</a:t>
            </a:r>
            <a:r>
              <a:rPr lang="en-US" dirty="0" err="1">
                <a:solidFill>
                  <a:srgbClr val="FF0000"/>
                </a:solidFill>
              </a:rPr>
              <a:t>RegressionModelx</a:t>
            </a:r>
            <a:r>
              <a:rPr lang="en-US" dirty="0">
                <a:solidFill>
                  <a:srgbClr val="FF0000"/>
                </a:solidFill>
              </a:rPr>
              <a:t>, </a:t>
            </a:r>
            <a:r>
              <a:rPr lang="en-US" dirty="0" err="1">
                <a:solidFill>
                  <a:srgbClr val="FF0000"/>
                </a:solidFill>
              </a:rPr>
              <a:t>newdata</a:t>
            </a:r>
            <a:r>
              <a:rPr lang="en-US" dirty="0">
                <a:solidFill>
                  <a:srgbClr val="FF0000"/>
                </a:solidFill>
              </a:rPr>
              <a:t> = Forecast1, interval = 'confidence’)</a:t>
            </a:r>
          </a:p>
          <a:p>
            <a:pPr marL="0" indent="0">
              <a:buNone/>
            </a:pPr>
            <a:r>
              <a:rPr lang="en-US" dirty="0">
                <a:solidFill>
                  <a:srgbClr val="FF0000"/>
                </a:solidFill>
              </a:rPr>
              <a:t>predict(</a:t>
            </a:r>
            <a:r>
              <a:rPr lang="en-US" dirty="0" err="1">
                <a:solidFill>
                  <a:srgbClr val="FF0000"/>
                </a:solidFill>
              </a:rPr>
              <a:t>RegressionModelx</a:t>
            </a:r>
            <a:r>
              <a:rPr lang="en-US" dirty="0">
                <a:solidFill>
                  <a:srgbClr val="FF0000"/>
                </a:solidFill>
              </a:rPr>
              <a:t>, </a:t>
            </a:r>
            <a:r>
              <a:rPr lang="en-US" dirty="0" err="1">
                <a:solidFill>
                  <a:srgbClr val="FF0000"/>
                </a:solidFill>
              </a:rPr>
              <a:t>newdata</a:t>
            </a:r>
            <a:r>
              <a:rPr lang="en-US" dirty="0">
                <a:solidFill>
                  <a:srgbClr val="FF0000"/>
                </a:solidFill>
              </a:rPr>
              <a:t> = Forecast1, interval = 'prediction')</a:t>
            </a:r>
          </a:p>
        </p:txBody>
      </p:sp>
    </p:spTree>
    <p:extLst>
      <p:ext uri="{BB962C8B-B14F-4D97-AF65-F5344CB8AC3E}">
        <p14:creationId xmlns:p14="http://schemas.microsoft.com/office/powerpoint/2010/main" val="2959083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Prediction for Targets Given</a:t>
            </a:r>
          </a:p>
        </p:txBody>
      </p:sp>
      <p:sp>
        <p:nvSpPr>
          <p:cNvPr id="3" name="Content Placeholder 2"/>
          <p:cNvSpPr>
            <a:spLocks noGrp="1"/>
          </p:cNvSpPr>
          <p:nvPr>
            <p:ph idx="1"/>
          </p:nvPr>
        </p:nvSpPr>
        <p:spPr/>
        <p:txBody>
          <a:bodyPr>
            <a:normAutofit lnSpcReduction="10000"/>
          </a:bodyPr>
          <a:lstStyle/>
          <a:p>
            <a:r>
              <a:rPr lang="en-US" dirty="0"/>
              <a:t>Based on the output below, what we can say is the following: </a:t>
            </a:r>
          </a:p>
          <a:p>
            <a:pPr lvl="1"/>
            <a:r>
              <a:rPr lang="en-US" dirty="0"/>
              <a:t>Forecasted average monthly visits to the restaurant for annual income of 50,000 would be approx. 4.037</a:t>
            </a:r>
          </a:p>
          <a:p>
            <a:pPr lvl="1"/>
            <a:r>
              <a:rPr lang="en-US" dirty="0"/>
              <a:t>Taking sampling error into account forecasted average visits, falls between 3.8317 and 4.2429 for annual income of $50,000 with 95% confidence</a:t>
            </a:r>
          </a:p>
          <a:p>
            <a:r>
              <a:rPr lang="en-US" dirty="0">
                <a:latin typeface="Courier New" panose="02070309020205020404" pitchFamily="49" charset="0"/>
                <a:cs typeface="Courier New" panose="02070309020205020404" pitchFamily="49" charset="0"/>
              </a:rPr>
              <a:t>predict(</a:t>
            </a:r>
            <a:r>
              <a:rPr lang="en-US" dirty="0" err="1">
                <a:latin typeface="Courier New" panose="02070309020205020404" pitchFamily="49" charset="0"/>
                <a:cs typeface="Courier New" panose="02070309020205020404" pitchFamily="49" charset="0"/>
              </a:rPr>
              <a:t>RegressionModelx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newdata</a:t>
            </a:r>
            <a:r>
              <a:rPr lang="en-US" dirty="0">
                <a:latin typeface="Courier New" panose="02070309020205020404" pitchFamily="49" charset="0"/>
                <a:cs typeface="Courier New" panose="02070309020205020404" pitchFamily="49" charset="0"/>
              </a:rPr>
              <a:t> = Forecast1, interval = 'confidence')</a:t>
            </a:r>
          </a:p>
          <a:p>
            <a:pPr marL="0" indent="0">
              <a:buNone/>
            </a:pPr>
            <a:r>
              <a:rPr lang="en-US" dirty="0">
                <a:latin typeface="Courier New" panose="02070309020205020404" pitchFamily="49" charset="0"/>
                <a:cs typeface="Courier New" panose="02070309020205020404" pitchFamily="49" charset="0"/>
              </a:rPr>
              <a:t>    fit      </a:t>
            </a:r>
            <a:r>
              <a:rPr lang="en-US" dirty="0" err="1">
                <a:latin typeface="Courier New" panose="02070309020205020404" pitchFamily="49" charset="0"/>
                <a:cs typeface="Courier New" panose="02070309020205020404" pitchFamily="49" charset="0"/>
              </a:rPr>
              <a:t>lwr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upr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4.037315 3.831735 4.242896</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3356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Prediction for Targets given</a:t>
            </a:r>
          </a:p>
        </p:txBody>
      </p:sp>
      <p:sp>
        <p:nvSpPr>
          <p:cNvPr id="3" name="Content Placeholder 2"/>
          <p:cNvSpPr>
            <a:spLocks noGrp="1"/>
          </p:cNvSpPr>
          <p:nvPr>
            <p:ph idx="1"/>
          </p:nvPr>
        </p:nvSpPr>
        <p:spPr/>
        <p:txBody>
          <a:bodyPr>
            <a:normAutofit fontScale="92500" lnSpcReduction="20000"/>
          </a:bodyPr>
          <a:lstStyle/>
          <a:p>
            <a:r>
              <a:rPr lang="en-US" dirty="0"/>
              <a:t>Now we have established the regression model validity and it also has a high R2 of 92%</a:t>
            </a:r>
          </a:p>
          <a:p>
            <a:r>
              <a:rPr lang="en-US" dirty="0"/>
              <a:t>Next, we can use the fitted model the predict the average visits particular value for a given household income</a:t>
            </a:r>
          </a:p>
          <a:p>
            <a:r>
              <a:rPr lang="en-US" dirty="0"/>
              <a:t>Following are the R commands for forecasting the confidence and prediction intervals for mean number of restaurant visit when the annual income is 100,000:</a:t>
            </a:r>
          </a:p>
          <a:p>
            <a:pPr marL="0" indent="0">
              <a:buNone/>
            </a:pPr>
            <a:r>
              <a:rPr lang="en-US" dirty="0">
                <a:solidFill>
                  <a:srgbClr val="FF0000"/>
                </a:solidFill>
              </a:rPr>
              <a:t>Forecast2 = </a:t>
            </a:r>
            <a:r>
              <a:rPr lang="en-US" dirty="0" err="1">
                <a:solidFill>
                  <a:srgbClr val="FF0000"/>
                </a:solidFill>
              </a:rPr>
              <a:t>data.frame</a:t>
            </a:r>
            <a:r>
              <a:rPr lang="en-US" dirty="0">
                <a:solidFill>
                  <a:srgbClr val="FF0000"/>
                </a:solidFill>
              </a:rPr>
              <a:t>(Income = 100)</a:t>
            </a:r>
          </a:p>
          <a:p>
            <a:pPr marL="0" indent="0">
              <a:buNone/>
            </a:pPr>
            <a:r>
              <a:rPr lang="en-US" dirty="0">
                <a:solidFill>
                  <a:srgbClr val="FF0000"/>
                </a:solidFill>
              </a:rPr>
              <a:t>predict(</a:t>
            </a:r>
            <a:r>
              <a:rPr lang="en-US" dirty="0" err="1">
                <a:solidFill>
                  <a:srgbClr val="FF0000"/>
                </a:solidFill>
              </a:rPr>
              <a:t>RegressionModelx</a:t>
            </a:r>
            <a:r>
              <a:rPr lang="en-US" dirty="0">
                <a:solidFill>
                  <a:srgbClr val="FF0000"/>
                </a:solidFill>
              </a:rPr>
              <a:t>, </a:t>
            </a:r>
            <a:r>
              <a:rPr lang="en-US" dirty="0" err="1">
                <a:solidFill>
                  <a:srgbClr val="FF0000"/>
                </a:solidFill>
              </a:rPr>
              <a:t>newdata</a:t>
            </a:r>
            <a:r>
              <a:rPr lang="en-US" dirty="0">
                <a:solidFill>
                  <a:srgbClr val="FF0000"/>
                </a:solidFill>
              </a:rPr>
              <a:t> = Forecast2, interval = 'confidence’)</a:t>
            </a:r>
          </a:p>
          <a:p>
            <a:pPr marL="0" indent="0">
              <a:buNone/>
            </a:pPr>
            <a:r>
              <a:rPr lang="en-US" dirty="0">
                <a:solidFill>
                  <a:srgbClr val="FF0000"/>
                </a:solidFill>
              </a:rPr>
              <a:t>predict(</a:t>
            </a:r>
            <a:r>
              <a:rPr lang="en-US" dirty="0" err="1">
                <a:solidFill>
                  <a:srgbClr val="FF0000"/>
                </a:solidFill>
              </a:rPr>
              <a:t>RegressionModelx</a:t>
            </a:r>
            <a:r>
              <a:rPr lang="en-US" dirty="0">
                <a:solidFill>
                  <a:srgbClr val="FF0000"/>
                </a:solidFill>
              </a:rPr>
              <a:t>, </a:t>
            </a:r>
            <a:r>
              <a:rPr lang="en-US" dirty="0" err="1">
                <a:solidFill>
                  <a:srgbClr val="FF0000"/>
                </a:solidFill>
              </a:rPr>
              <a:t>newdata</a:t>
            </a:r>
            <a:r>
              <a:rPr lang="en-US" dirty="0">
                <a:solidFill>
                  <a:srgbClr val="FF0000"/>
                </a:solidFill>
              </a:rPr>
              <a:t> = Forecast2, interval = 'prediction')</a:t>
            </a:r>
          </a:p>
        </p:txBody>
      </p:sp>
    </p:spTree>
    <p:extLst>
      <p:ext uri="{BB962C8B-B14F-4D97-AF65-F5344CB8AC3E}">
        <p14:creationId xmlns:p14="http://schemas.microsoft.com/office/powerpoint/2010/main" val="2586384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Prediction for Targets Given</a:t>
            </a:r>
          </a:p>
        </p:txBody>
      </p:sp>
      <p:sp>
        <p:nvSpPr>
          <p:cNvPr id="3" name="Content Placeholder 2"/>
          <p:cNvSpPr>
            <a:spLocks noGrp="1"/>
          </p:cNvSpPr>
          <p:nvPr>
            <p:ph idx="1"/>
          </p:nvPr>
        </p:nvSpPr>
        <p:spPr/>
        <p:txBody>
          <a:bodyPr>
            <a:normAutofit lnSpcReduction="10000"/>
          </a:bodyPr>
          <a:lstStyle/>
          <a:p>
            <a:r>
              <a:rPr lang="en-US" dirty="0"/>
              <a:t>Based on the output below, what we can say is the following: </a:t>
            </a:r>
          </a:p>
          <a:p>
            <a:pPr lvl="1"/>
            <a:r>
              <a:rPr lang="en-US" dirty="0"/>
              <a:t>Forecasted average visits to the restaurant for income of 100,000 would be approx. 6.7543</a:t>
            </a:r>
          </a:p>
          <a:p>
            <a:pPr lvl="1"/>
            <a:r>
              <a:rPr lang="en-US" dirty="0"/>
              <a:t>Taking sampling error into account forecasted average visits, falls between 6.5739 and 6.9348 for annual income of $100,000 with 95% confidence</a:t>
            </a:r>
          </a:p>
          <a:p>
            <a:r>
              <a:rPr lang="en-US" dirty="0">
                <a:latin typeface="Courier New" panose="02070309020205020404" pitchFamily="49" charset="0"/>
                <a:cs typeface="Courier New" panose="02070309020205020404" pitchFamily="49" charset="0"/>
              </a:rPr>
              <a:t>predict(</a:t>
            </a:r>
            <a:r>
              <a:rPr lang="en-US" dirty="0" err="1">
                <a:latin typeface="Courier New" panose="02070309020205020404" pitchFamily="49" charset="0"/>
                <a:cs typeface="Courier New" panose="02070309020205020404" pitchFamily="49" charset="0"/>
              </a:rPr>
              <a:t>RegressionModelx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newdata</a:t>
            </a:r>
            <a:r>
              <a:rPr lang="en-US" dirty="0">
                <a:latin typeface="Courier New" panose="02070309020205020404" pitchFamily="49" charset="0"/>
                <a:cs typeface="Courier New" panose="02070309020205020404" pitchFamily="49" charset="0"/>
              </a:rPr>
              <a:t> = Forecast2, interval = 'confidence')</a:t>
            </a:r>
          </a:p>
          <a:p>
            <a:r>
              <a:rPr lang="en-US" dirty="0">
                <a:latin typeface="Courier New" panose="02070309020205020404" pitchFamily="49" charset="0"/>
                <a:cs typeface="Courier New" panose="02070309020205020404" pitchFamily="49" charset="0"/>
              </a:rPr>
              <a:t>       fit      </a:t>
            </a:r>
            <a:r>
              <a:rPr lang="en-US" dirty="0" err="1">
                <a:latin typeface="Courier New" panose="02070309020205020404" pitchFamily="49" charset="0"/>
                <a:cs typeface="Courier New" panose="02070309020205020404" pitchFamily="49" charset="0"/>
              </a:rPr>
              <a:t>lwr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upr</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6.754345 6.573846 6.934845</a:t>
            </a:r>
          </a:p>
        </p:txBody>
      </p:sp>
    </p:spTree>
    <p:extLst>
      <p:ext uri="{BB962C8B-B14F-4D97-AF65-F5344CB8AC3E}">
        <p14:creationId xmlns:p14="http://schemas.microsoft.com/office/powerpoint/2010/main" val="3645199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Prediction for Targets given</a:t>
            </a:r>
          </a:p>
        </p:txBody>
      </p:sp>
      <p:sp>
        <p:nvSpPr>
          <p:cNvPr id="3" name="Content Placeholder 2"/>
          <p:cNvSpPr>
            <a:spLocks noGrp="1"/>
          </p:cNvSpPr>
          <p:nvPr>
            <p:ph idx="1"/>
          </p:nvPr>
        </p:nvSpPr>
        <p:spPr/>
        <p:txBody>
          <a:bodyPr>
            <a:normAutofit fontScale="92500" lnSpcReduction="20000"/>
          </a:bodyPr>
          <a:lstStyle/>
          <a:p>
            <a:r>
              <a:rPr lang="en-US" dirty="0"/>
              <a:t>Now we have established the regression model validity and it also has a high R2 of 92%</a:t>
            </a:r>
          </a:p>
          <a:p>
            <a:r>
              <a:rPr lang="en-US" dirty="0"/>
              <a:t>Next, we can use the fitted model the predict the average visits particular value for a given household income</a:t>
            </a:r>
          </a:p>
          <a:p>
            <a:r>
              <a:rPr lang="en-US" dirty="0"/>
              <a:t>Following are the R commands for forecasting the confidence and prediction intervals for mean number of restaurant visit when the annual income is 200,000:</a:t>
            </a:r>
          </a:p>
          <a:p>
            <a:pPr marL="0" indent="0">
              <a:buNone/>
            </a:pPr>
            <a:r>
              <a:rPr lang="en-US" dirty="0">
                <a:solidFill>
                  <a:srgbClr val="FF0000"/>
                </a:solidFill>
              </a:rPr>
              <a:t>Forecast3 = </a:t>
            </a:r>
            <a:r>
              <a:rPr lang="en-US" dirty="0" err="1">
                <a:solidFill>
                  <a:srgbClr val="FF0000"/>
                </a:solidFill>
              </a:rPr>
              <a:t>data.frame</a:t>
            </a:r>
            <a:r>
              <a:rPr lang="en-US" dirty="0">
                <a:solidFill>
                  <a:srgbClr val="FF0000"/>
                </a:solidFill>
              </a:rPr>
              <a:t>(Income = 200)</a:t>
            </a:r>
          </a:p>
          <a:p>
            <a:pPr marL="0" indent="0">
              <a:buNone/>
            </a:pPr>
            <a:r>
              <a:rPr lang="en-US" dirty="0">
                <a:solidFill>
                  <a:srgbClr val="FF0000"/>
                </a:solidFill>
              </a:rPr>
              <a:t>predict(</a:t>
            </a:r>
            <a:r>
              <a:rPr lang="en-US" dirty="0" err="1">
                <a:solidFill>
                  <a:srgbClr val="FF0000"/>
                </a:solidFill>
              </a:rPr>
              <a:t>RegressionModelx</a:t>
            </a:r>
            <a:r>
              <a:rPr lang="en-US" dirty="0">
                <a:solidFill>
                  <a:srgbClr val="FF0000"/>
                </a:solidFill>
              </a:rPr>
              <a:t>, </a:t>
            </a:r>
            <a:r>
              <a:rPr lang="en-US" dirty="0" err="1">
                <a:solidFill>
                  <a:srgbClr val="FF0000"/>
                </a:solidFill>
              </a:rPr>
              <a:t>newdata</a:t>
            </a:r>
            <a:r>
              <a:rPr lang="en-US" dirty="0">
                <a:solidFill>
                  <a:srgbClr val="FF0000"/>
                </a:solidFill>
              </a:rPr>
              <a:t> = Forecast3, interval = 'confidence’)</a:t>
            </a:r>
          </a:p>
          <a:p>
            <a:pPr marL="0" indent="0">
              <a:buNone/>
            </a:pPr>
            <a:r>
              <a:rPr lang="en-US" dirty="0">
                <a:solidFill>
                  <a:srgbClr val="FF0000"/>
                </a:solidFill>
              </a:rPr>
              <a:t>predict(</a:t>
            </a:r>
            <a:r>
              <a:rPr lang="en-US" dirty="0" err="1">
                <a:solidFill>
                  <a:srgbClr val="FF0000"/>
                </a:solidFill>
              </a:rPr>
              <a:t>RegressionModelx</a:t>
            </a:r>
            <a:r>
              <a:rPr lang="en-US" dirty="0">
                <a:solidFill>
                  <a:srgbClr val="FF0000"/>
                </a:solidFill>
              </a:rPr>
              <a:t>, </a:t>
            </a:r>
            <a:r>
              <a:rPr lang="en-US" dirty="0" err="1">
                <a:solidFill>
                  <a:srgbClr val="FF0000"/>
                </a:solidFill>
              </a:rPr>
              <a:t>newdata</a:t>
            </a:r>
            <a:r>
              <a:rPr lang="en-US" dirty="0">
                <a:solidFill>
                  <a:srgbClr val="FF0000"/>
                </a:solidFill>
              </a:rPr>
              <a:t> = Forecast3, interval = 'prediction')</a:t>
            </a:r>
          </a:p>
        </p:txBody>
      </p:sp>
    </p:spTree>
    <p:extLst>
      <p:ext uri="{BB962C8B-B14F-4D97-AF65-F5344CB8AC3E}">
        <p14:creationId xmlns:p14="http://schemas.microsoft.com/office/powerpoint/2010/main" val="209130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Approach</a:t>
            </a:r>
            <a:endParaRPr lang="en-US" dirty="0"/>
          </a:p>
        </p:txBody>
      </p:sp>
      <p:sp>
        <p:nvSpPr>
          <p:cNvPr id="3" name="Content Placeholder 2"/>
          <p:cNvSpPr>
            <a:spLocks noGrp="1"/>
          </p:cNvSpPr>
          <p:nvPr>
            <p:ph idx="1"/>
          </p:nvPr>
        </p:nvSpPr>
        <p:spPr>
          <a:xfrm>
            <a:off x="628650" y="1825625"/>
            <a:ext cx="7886700" cy="4412338"/>
          </a:xfrm>
        </p:spPr>
        <p:txBody>
          <a:bodyPr>
            <a:normAutofit fontScale="70000" lnSpcReduction="20000"/>
          </a:bodyPr>
          <a:lstStyle/>
          <a:p>
            <a:r>
              <a:rPr lang="en-US" dirty="0"/>
              <a:t>Describe and summarize data (what data do I have)</a:t>
            </a:r>
          </a:p>
          <a:p>
            <a:r>
              <a:rPr lang="en-US" dirty="0"/>
              <a:t>Prepare statistical summary of data and scatter plots to assess correlations and determine if the linear regression is appropriate</a:t>
            </a:r>
          </a:p>
          <a:p>
            <a:r>
              <a:rPr lang="en-US" dirty="0"/>
              <a:t>Determine if transformation of variables is appropriate or not</a:t>
            </a:r>
          </a:p>
          <a:p>
            <a:pPr lvl="1"/>
            <a:r>
              <a:rPr lang="en-US" dirty="0"/>
              <a:t>For our case variable </a:t>
            </a:r>
            <a:r>
              <a:rPr lang="en-US" i="1" dirty="0">
                <a:effectLst/>
                <a:latin typeface="Calibri" panose="020F0502020204030204" pitchFamily="34" charset="0"/>
                <a:ea typeface="Calibri" panose="020F0502020204030204" pitchFamily="34" charset="0"/>
                <a:cs typeface="Times New Roman" panose="02020603050405020304" pitchFamily="18" charset="0"/>
              </a:rPr>
              <a:t>y</a:t>
            </a:r>
            <a:r>
              <a:rPr lang="en-US" dirty="0">
                <a:effectLst/>
                <a:latin typeface="Calibri" panose="020F0502020204030204" pitchFamily="34" charset="0"/>
                <a:ea typeface="Calibri" panose="020F0502020204030204" pitchFamily="34" charset="0"/>
                <a:cs typeface="Times New Roman" panose="02020603050405020304" pitchFamily="18" charset="0"/>
              </a:rPr>
              <a:t> is average monthly restaurant visits per individual and </a:t>
            </a:r>
            <a:r>
              <a:rPr lang="en-US" dirty="0"/>
              <a:t>variable</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i="1" dirty="0">
                <a:effectLst/>
                <a:latin typeface="Calibri" panose="020F0502020204030204" pitchFamily="34" charset="0"/>
                <a:ea typeface="Calibri" panose="020F0502020204030204" pitchFamily="34" charset="0"/>
                <a:cs typeface="Times New Roman" panose="02020603050405020304" pitchFamily="18" charset="0"/>
              </a:rPr>
              <a:t>x</a:t>
            </a:r>
            <a:r>
              <a:rPr lang="en-US" dirty="0">
                <a:effectLst/>
                <a:latin typeface="Calibri" panose="020F0502020204030204" pitchFamily="34" charset="0"/>
                <a:ea typeface="Calibri" panose="020F0502020204030204" pitchFamily="34" charset="0"/>
                <a:cs typeface="Times New Roman" panose="02020603050405020304" pitchFamily="18" charset="0"/>
              </a:rPr>
              <a:t> is household income</a:t>
            </a:r>
          </a:p>
          <a:p>
            <a:r>
              <a:rPr lang="en-US" dirty="0">
                <a:latin typeface="Calibri" panose="020F0502020204030204" pitchFamily="34" charset="0"/>
                <a:ea typeface="Calibri" panose="020F0502020204030204" pitchFamily="34" charset="0"/>
                <a:cs typeface="Times New Roman" panose="02020603050405020304" pitchFamily="18" charset="0"/>
              </a:rPr>
              <a:t>Once </a:t>
            </a:r>
            <a:r>
              <a:rPr lang="en-US" sz="2800" dirty="0">
                <a:effectLst/>
                <a:latin typeface="Calibri" panose="020F0502020204030204" pitchFamily="34" charset="0"/>
                <a:ea typeface="Calibri" panose="020F0502020204030204" pitchFamily="34" charset="0"/>
                <a:cs typeface="Times New Roman" panose="02020603050405020304" pitchFamily="18" charset="0"/>
              </a:rPr>
              <a:t>we </a:t>
            </a:r>
            <a:r>
              <a:rPr lang="en-US" dirty="0">
                <a:latin typeface="Calibri" panose="020F0502020204030204" pitchFamily="34" charset="0"/>
                <a:ea typeface="Calibri" panose="020F0502020204030204" pitchFamily="34" charset="0"/>
                <a:cs typeface="Times New Roman" panose="02020603050405020304" pitchFamily="18" charset="0"/>
              </a:rPr>
              <a:t>determine which transformation is required, we will make the changes to the r code accordingly.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Fit and present the regression model and </a:t>
            </a:r>
            <a:r>
              <a:rPr lang="en-US" dirty="0"/>
              <a:t>assess the predictive ability of the model</a:t>
            </a:r>
          </a:p>
          <a:p>
            <a:r>
              <a:rPr lang="en-US" dirty="0">
                <a:effectLst/>
                <a:latin typeface="Calibri" panose="020F0502020204030204" pitchFamily="34" charset="0"/>
                <a:ea typeface="Calibri" panose="020F0502020204030204" pitchFamily="34" charset="0"/>
                <a:cs typeface="Times New Roman" panose="02020603050405020304" pitchFamily="18" charset="0"/>
              </a:rPr>
              <a:t>Perform performance measures, validity checks, and statistical characterization</a:t>
            </a:r>
          </a:p>
          <a:p>
            <a:r>
              <a:rPr lang="en-US" dirty="0"/>
              <a:t>Characterize statistically the model with </a:t>
            </a:r>
            <a:r>
              <a:rPr lang="en-US" sz="2800" dirty="0">
                <a:effectLst/>
                <a:latin typeface="Calibri" panose="020F0502020204030204" pitchFamily="34" charset="0"/>
                <a:ea typeface="Calibri" panose="020F0502020204030204" pitchFamily="34" charset="0"/>
                <a:cs typeface="Times New Roman" panose="02020603050405020304" pitchFamily="18" charset="0"/>
              </a:rPr>
              <a:t>annual incomes of $50,000, $100,000, $200,000 using 95% confidence and prediction intervals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Give recommendations to the restaurant on which income bracket to target </a:t>
            </a:r>
          </a:p>
          <a:p>
            <a:endParaRPr lang="en-US" dirty="0"/>
          </a:p>
          <a:p>
            <a:endParaRPr lang="en-US" dirty="0"/>
          </a:p>
          <a:p>
            <a:endParaRPr lang="en-US" dirty="0"/>
          </a:p>
        </p:txBody>
      </p:sp>
    </p:spTree>
    <p:extLst>
      <p:ext uri="{BB962C8B-B14F-4D97-AF65-F5344CB8AC3E}">
        <p14:creationId xmlns:p14="http://schemas.microsoft.com/office/powerpoint/2010/main" val="704364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498"/>
            <a:ext cx="7886700" cy="1338819"/>
          </a:xfrm>
        </p:spPr>
        <p:txBody>
          <a:bodyPr/>
          <a:lstStyle/>
          <a:p>
            <a:r>
              <a:rPr lang="en-US" dirty="0"/>
              <a:t>Model Prediction for Targets Given</a:t>
            </a:r>
          </a:p>
        </p:txBody>
      </p:sp>
      <p:sp>
        <p:nvSpPr>
          <p:cNvPr id="3" name="Content Placeholder 2"/>
          <p:cNvSpPr>
            <a:spLocks noGrp="1"/>
          </p:cNvSpPr>
          <p:nvPr>
            <p:ph idx="1"/>
          </p:nvPr>
        </p:nvSpPr>
        <p:spPr/>
        <p:txBody>
          <a:bodyPr>
            <a:normAutofit lnSpcReduction="10000"/>
          </a:bodyPr>
          <a:lstStyle/>
          <a:p>
            <a:r>
              <a:rPr lang="en-US" dirty="0"/>
              <a:t>Based on the output below, what we can say is the following: </a:t>
            </a:r>
          </a:p>
          <a:p>
            <a:pPr lvl="1"/>
            <a:r>
              <a:rPr lang="en-US" dirty="0"/>
              <a:t>Forecasted average visits to the restaurant for income of 200,000 would be approx. 9.4713</a:t>
            </a:r>
          </a:p>
          <a:p>
            <a:pPr lvl="1"/>
            <a:r>
              <a:rPr lang="en-US" dirty="0"/>
              <a:t>Taking sampling error into account forecasted average visits, falls between 9.1392 and 9.8035 for annual income of $200,000 with 95% confidence</a:t>
            </a:r>
          </a:p>
          <a:p>
            <a:r>
              <a:rPr lang="en-US" dirty="0">
                <a:latin typeface="Courier New" panose="02070309020205020404" pitchFamily="49" charset="0"/>
                <a:cs typeface="Courier New" panose="02070309020205020404" pitchFamily="49" charset="0"/>
              </a:rPr>
              <a:t>predict(</a:t>
            </a:r>
            <a:r>
              <a:rPr lang="en-US" dirty="0" err="1">
                <a:latin typeface="Courier New" panose="02070309020205020404" pitchFamily="49" charset="0"/>
                <a:cs typeface="Courier New" panose="02070309020205020404" pitchFamily="49" charset="0"/>
              </a:rPr>
              <a:t>RegressionModelx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newdata</a:t>
            </a:r>
            <a:r>
              <a:rPr lang="en-US" dirty="0">
                <a:latin typeface="Courier New" panose="02070309020205020404" pitchFamily="49" charset="0"/>
                <a:cs typeface="Courier New" panose="02070309020205020404" pitchFamily="49" charset="0"/>
              </a:rPr>
              <a:t> = Forecast3, interval = 'confidence')</a:t>
            </a:r>
          </a:p>
          <a:p>
            <a:r>
              <a:rPr lang="en-US" dirty="0">
                <a:latin typeface="Courier New" panose="02070309020205020404" pitchFamily="49" charset="0"/>
                <a:cs typeface="Courier New" panose="02070309020205020404" pitchFamily="49" charset="0"/>
              </a:rPr>
              <a:t>       fit      </a:t>
            </a:r>
            <a:r>
              <a:rPr lang="en-US" dirty="0" err="1">
                <a:latin typeface="Courier New" panose="02070309020205020404" pitchFamily="49" charset="0"/>
                <a:cs typeface="Courier New" panose="02070309020205020404" pitchFamily="49" charset="0"/>
              </a:rPr>
              <a:t>lwr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upr</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9.471376 9.139183 9.803568</a:t>
            </a:r>
          </a:p>
        </p:txBody>
      </p:sp>
    </p:spTree>
    <p:extLst>
      <p:ext uri="{BB962C8B-B14F-4D97-AF65-F5344CB8AC3E}">
        <p14:creationId xmlns:p14="http://schemas.microsoft.com/office/powerpoint/2010/main" val="1661248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t>Study Summary and Recommendations</a:t>
            </a:r>
            <a:br>
              <a:rPr lang="en-US" altLang="en-US" dirty="0"/>
            </a:br>
            <a:r>
              <a:rPr lang="en-US" altLang="en-US" sz="2800" dirty="0"/>
              <a:t>(so we recommend...)</a:t>
            </a:r>
            <a:endParaRPr lang="en-US" dirty="0"/>
          </a:p>
        </p:txBody>
      </p:sp>
      <p:sp>
        <p:nvSpPr>
          <p:cNvPr id="3" name="Content Placeholder 2"/>
          <p:cNvSpPr>
            <a:spLocks noGrp="1"/>
          </p:cNvSpPr>
          <p:nvPr>
            <p:ph idx="1"/>
          </p:nvPr>
        </p:nvSpPr>
        <p:spPr/>
        <p:txBody>
          <a:bodyPr>
            <a:noAutofit/>
          </a:bodyPr>
          <a:lstStyle/>
          <a:p>
            <a:r>
              <a:rPr lang="en-US" sz="1200" dirty="0">
                <a:latin typeface="Arial" panose="020B0604020202020204" pitchFamily="34" charset="0"/>
                <a:cs typeface="Arial" panose="020B0604020202020204" pitchFamily="34" charset="0"/>
              </a:rPr>
              <a:t>R&amp;G restaurant provided data for visits and income data.</a:t>
            </a:r>
            <a:endParaRPr lang="en-US" sz="1200" b="0" i="0" dirty="0">
              <a:effectLst/>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Objective: </a:t>
            </a:r>
            <a:r>
              <a:rPr lang="en-US" sz="1200" b="0" i="0" dirty="0">
                <a:effectLst/>
                <a:latin typeface="Arial" panose="020B0604020202020204" pitchFamily="34" charset="0"/>
                <a:cs typeface="Arial" panose="020B0604020202020204" pitchFamily="34" charset="0"/>
              </a:rPr>
              <a:t>To establish the relationship between visits and income as mentioned above and evaluate the effectiveness of a predictive analytics tool.</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Result: </a:t>
            </a:r>
            <a:r>
              <a:rPr lang="en-US" sz="1200" b="0" i="0" dirty="0">
                <a:effectLst/>
                <a:latin typeface="Arial" panose="020B0604020202020204" pitchFamily="34" charset="0"/>
                <a:cs typeface="Arial" panose="020B0604020202020204" pitchFamily="34" charset="0"/>
              </a:rPr>
              <a:t>The results reveal a valid predictive model, showing that the visits to the restaurant is in fact influenced by the income of the customer</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For every 1% increase in income, the visits increase by approx. 0.0392</a:t>
            </a:r>
          </a:p>
          <a:p>
            <a:r>
              <a:rPr lang="en-US" sz="1200" b="0" i="0" dirty="0">
                <a:effectLst/>
                <a:latin typeface="Arial" panose="020B0604020202020204" pitchFamily="34" charset="0"/>
                <a:cs typeface="Arial" panose="020B0604020202020204" pitchFamily="34" charset="0"/>
              </a:rPr>
              <a:t>The model accounts for over </a:t>
            </a:r>
            <a:r>
              <a:rPr lang="en-US" sz="1200" dirty="0">
                <a:latin typeface="Arial" panose="020B0604020202020204" pitchFamily="34" charset="0"/>
                <a:cs typeface="Arial" panose="020B0604020202020204" pitchFamily="34" charset="0"/>
              </a:rPr>
              <a:t>92</a:t>
            </a:r>
            <a:r>
              <a:rPr lang="en-US" sz="1200" b="0" i="0" dirty="0">
                <a:effectLst/>
                <a:latin typeface="Arial" panose="020B0604020202020204" pitchFamily="34" charset="0"/>
                <a:cs typeface="Arial" panose="020B0604020202020204" pitchFamily="34" charset="0"/>
              </a:rPr>
              <a:t>% of the variation in visits to the restaurant, demonstrating its usefulness for prediction.</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Key examples: </a:t>
            </a:r>
          </a:p>
          <a:p>
            <a:pPr lvl="1"/>
            <a:r>
              <a:rPr lang="en-US" sz="1200" dirty="0">
                <a:latin typeface="Arial" panose="020B0604020202020204" pitchFamily="34" charset="0"/>
                <a:cs typeface="Arial" panose="020B0604020202020204" pitchFamily="34" charset="0"/>
              </a:rPr>
              <a:t>Taking sampling error into account forecast average visits income of $50,000 falls between 3.8317 and 4.2429 with 95% confidence</a:t>
            </a:r>
          </a:p>
          <a:p>
            <a:pPr lvl="1"/>
            <a:r>
              <a:rPr lang="en-US" sz="1200" dirty="0">
                <a:latin typeface="Arial" panose="020B0604020202020204" pitchFamily="34" charset="0"/>
                <a:cs typeface="Arial" panose="020B0604020202020204" pitchFamily="34" charset="0"/>
              </a:rPr>
              <a:t>Taking sampling error into account forecast average visits income of $100,000 falls between 6.7543 and 6.9348 with 95% confidence</a:t>
            </a:r>
          </a:p>
          <a:p>
            <a:pPr lvl="1"/>
            <a:r>
              <a:rPr lang="en-US" sz="1200" dirty="0">
                <a:latin typeface="Arial" panose="020B0604020202020204" pitchFamily="34" charset="0"/>
                <a:cs typeface="Arial" panose="020B0604020202020204" pitchFamily="34" charset="0"/>
              </a:rPr>
              <a:t>Taking sampling error into account forecast average visits income of $200,000 falls between 9.1392 and 9.8036 with 95% confidence</a:t>
            </a:r>
          </a:p>
          <a:p>
            <a:pPr lvl="1"/>
            <a:endParaRPr lang="en-US" sz="1200"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Recommendation:</a:t>
            </a:r>
            <a:r>
              <a:rPr lang="en-US" sz="1200" dirty="0">
                <a:latin typeface="Arial" panose="020B0604020202020204" pitchFamily="34" charset="0"/>
                <a:cs typeface="Arial" panose="020B0604020202020204" pitchFamily="34" charset="0"/>
              </a:rPr>
              <a:t> From the results we can see that the highest average visits will come from the higher income group, i.e. the income group around 200,000 and the lowest visits come from the from the $50,000 income group – As forecasted. The company management should focus their promotional campaigns on the lower income group ($50,000) and maybe even the $100,000 income group to increase their number of visits.</a:t>
            </a:r>
          </a:p>
        </p:txBody>
      </p:sp>
    </p:spTree>
    <p:extLst>
      <p:ext uri="{BB962C8B-B14F-4D97-AF65-F5344CB8AC3E}">
        <p14:creationId xmlns:p14="http://schemas.microsoft.com/office/powerpoint/2010/main" val="353329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7311"/>
            <a:ext cx="7886700" cy="1325563"/>
          </a:xfrm>
        </p:spPr>
        <p:txBody>
          <a:bodyPr/>
          <a:lstStyle/>
          <a:p>
            <a:r>
              <a:rPr lang="en-US" altLang="en-US" dirty="0"/>
              <a:t>Income and Visits summary</a:t>
            </a:r>
            <a:endParaRPr lang="en-US" dirty="0"/>
          </a:p>
        </p:txBody>
      </p:sp>
      <p:sp>
        <p:nvSpPr>
          <p:cNvPr id="3" name="Content Placeholder 2"/>
          <p:cNvSpPr>
            <a:spLocks noGrp="1"/>
          </p:cNvSpPr>
          <p:nvPr>
            <p:ph idx="1"/>
          </p:nvPr>
        </p:nvSpPr>
        <p:spPr>
          <a:xfrm>
            <a:off x="628649" y="3657598"/>
            <a:ext cx="8194919" cy="3042994"/>
          </a:xfrm>
        </p:spPr>
        <p:txBody>
          <a:bodyPr>
            <a:noAutofit/>
          </a:bodyPr>
          <a:lstStyle/>
          <a:p>
            <a:pPr marL="0" indent="0">
              <a:lnSpc>
                <a:spcPct val="100000"/>
              </a:lnSpc>
              <a:buNone/>
            </a:pPr>
            <a:r>
              <a:rPr lang="en-US" sz="1300" dirty="0">
                <a:latin typeface="Courier New" panose="02070309020205020404" pitchFamily="49" charset="0"/>
                <a:cs typeface="Courier New" panose="02070309020205020404" pitchFamily="49" charset="0"/>
              </a:rPr>
              <a:t>Income          </a:t>
            </a:r>
            <a:r>
              <a:rPr lang="en-US" sz="1400" dirty="0">
                <a:latin typeface="Courier New" panose="02070309020205020404" pitchFamily="49" charset="0"/>
                <a:cs typeface="Courier New" panose="02070309020205020404" pitchFamily="49" charset="0"/>
              </a:rPr>
              <a:t> Visits      </a:t>
            </a:r>
          </a:p>
          <a:p>
            <a:pPr marL="0" indent="0">
              <a:buNone/>
            </a:pPr>
            <a:r>
              <a:rPr lang="en-US" sz="1400" dirty="0">
                <a:latin typeface="Courier New" panose="02070309020205020404" pitchFamily="49" charset="0"/>
                <a:cs typeface="Courier New" panose="02070309020205020404" pitchFamily="49" charset="0"/>
              </a:rPr>
              <a:t> Min.   : 28.80   Min.   : 1.200  </a:t>
            </a:r>
          </a:p>
          <a:p>
            <a:pPr marL="0" indent="0">
              <a:buNone/>
            </a:pPr>
            <a:r>
              <a:rPr lang="en-US" sz="1400" dirty="0">
                <a:latin typeface="Courier New" panose="02070309020205020404" pitchFamily="49" charset="0"/>
                <a:cs typeface="Courier New" panose="02070309020205020404" pitchFamily="49" charset="0"/>
              </a:rPr>
              <a:t> 1st Qu.: 53.33   1st Qu.: 4.250  </a:t>
            </a:r>
          </a:p>
          <a:p>
            <a:pPr marL="0" indent="0">
              <a:buNone/>
            </a:pPr>
            <a:r>
              <a:rPr lang="en-US" sz="1400" dirty="0">
                <a:latin typeface="Courier New" panose="02070309020205020404" pitchFamily="49" charset="0"/>
                <a:cs typeface="Courier New" panose="02070309020205020404" pitchFamily="49" charset="0"/>
              </a:rPr>
              <a:t> Median : 70.05   Median : 5.200  </a:t>
            </a:r>
          </a:p>
          <a:p>
            <a:pPr marL="0" indent="0">
              <a:buNone/>
            </a:pPr>
            <a:r>
              <a:rPr lang="en-US" sz="1400" dirty="0">
                <a:latin typeface="Courier New" panose="02070309020205020404" pitchFamily="49" charset="0"/>
                <a:cs typeface="Courier New" panose="02070309020205020404" pitchFamily="49" charset="0"/>
              </a:rPr>
              <a:t> Mean   : 90.11   Mean   : 5.697  </a:t>
            </a:r>
          </a:p>
          <a:p>
            <a:pPr marL="0" indent="0">
              <a:buNone/>
            </a:pPr>
            <a:r>
              <a:rPr lang="en-US" sz="1400" dirty="0">
                <a:latin typeface="Courier New" panose="02070309020205020404" pitchFamily="49" charset="0"/>
                <a:cs typeface="Courier New" panose="02070309020205020404" pitchFamily="49" charset="0"/>
              </a:rPr>
              <a:t> 3rd Qu.: 91.38   3rd Qu.: 6.575  </a:t>
            </a:r>
          </a:p>
          <a:p>
            <a:pPr marL="0" indent="0">
              <a:buNone/>
            </a:pPr>
            <a:r>
              <a:rPr lang="en-US" sz="1400" dirty="0">
                <a:latin typeface="Courier New" panose="02070309020205020404" pitchFamily="49" charset="0"/>
                <a:cs typeface="Courier New" panose="02070309020205020404" pitchFamily="49" charset="0"/>
              </a:rPr>
              <a:t> Max.   :316.90   Max.   :12.000</a:t>
            </a:r>
          </a:p>
        </p:txBody>
      </p:sp>
      <p:sp>
        <p:nvSpPr>
          <p:cNvPr id="7" name="TextBox 6">
            <a:extLst>
              <a:ext uri="{FF2B5EF4-FFF2-40B4-BE49-F238E27FC236}">
                <a16:creationId xmlns:a16="http://schemas.microsoft.com/office/drawing/2014/main" id="{A1D3D1F4-983C-A1D5-7F0E-C551C937C7ED}"/>
              </a:ext>
            </a:extLst>
          </p:cNvPr>
          <p:cNvSpPr txBox="1"/>
          <p:nvPr/>
        </p:nvSpPr>
        <p:spPr>
          <a:xfrm>
            <a:off x="804985" y="2735386"/>
            <a:ext cx="7174524" cy="923330"/>
          </a:xfrm>
          <a:prstGeom prst="rect">
            <a:avLst/>
          </a:prstGeom>
          <a:noFill/>
        </p:spPr>
        <p:txBody>
          <a:bodyPr wrap="square" rtlCol="0">
            <a:spAutoFit/>
          </a:bodyPr>
          <a:lstStyle/>
          <a:p>
            <a:pPr marL="285750" indent="-285750">
              <a:buFont typeface="Arial" panose="020B0604020202020204" pitchFamily="34" charset="0"/>
              <a:buChar char="•"/>
            </a:pPr>
            <a:r>
              <a:rPr lang="en-US" dirty="0"/>
              <a:t>60 records</a:t>
            </a:r>
          </a:p>
          <a:p>
            <a:pPr marL="285750" indent="-285750">
              <a:buFont typeface="Arial" panose="020B0604020202020204" pitchFamily="34" charset="0"/>
              <a:buChar char="•"/>
            </a:pPr>
            <a:r>
              <a:rPr lang="en-US" dirty="0"/>
              <a:t>Maximum income, 316,900, minimum 28,800.</a:t>
            </a:r>
          </a:p>
          <a:p>
            <a:pPr marL="285750" indent="-285750">
              <a:buFont typeface="Arial" panose="020B0604020202020204" pitchFamily="34" charset="0"/>
              <a:buChar char="•"/>
            </a:pPr>
            <a:r>
              <a:rPr lang="en-US" dirty="0"/>
              <a:t>Maximum visits, 12, minimum 1.2.</a:t>
            </a:r>
          </a:p>
        </p:txBody>
      </p:sp>
      <p:sp>
        <p:nvSpPr>
          <p:cNvPr id="4" name="Content Placeholder 2">
            <a:extLst>
              <a:ext uri="{FF2B5EF4-FFF2-40B4-BE49-F238E27FC236}">
                <a16:creationId xmlns:a16="http://schemas.microsoft.com/office/drawing/2014/main" id="{7EC8BF6C-CE0E-20D4-FDB8-9DF8626AB89D}"/>
              </a:ext>
            </a:extLst>
          </p:cNvPr>
          <p:cNvSpPr txBox="1">
            <a:spLocks/>
          </p:cNvSpPr>
          <p:nvPr/>
        </p:nvSpPr>
        <p:spPr>
          <a:xfrm>
            <a:off x="781049" y="1441938"/>
            <a:ext cx="8194919" cy="974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300" dirty="0">
                <a:solidFill>
                  <a:srgbClr val="FF0000"/>
                </a:solidFill>
                <a:latin typeface="Arial" panose="020B0604020202020204" pitchFamily="34" charset="0"/>
                <a:cs typeface="Arial" panose="020B0604020202020204" pitchFamily="34" charset="0"/>
              </a:rPr>
              <a:t>R Code to import the data and store it in a variable Rest Visit Data Full file</a:t>
            </a:r>
          </a:p>
          <a:p>
            <a:pPr marL="0" indent="0">
              <a:lnSpc>
                <a:spcPct val="100000"/>
              </a:lnSpc>
              <a:buFont typeface="Arial" panose="020B0604020202020204" pitchFamily="34" charset="0"/>
              <a:buNone/>
            </a:pPr>
            <a:r>
              <a:rPr lang="en-US" sz="1300" dirty="0">
                <a:solidFill>
                  <a:srgbClr val="FF0000"/>
                </a:solidFill>
                <a:latin typeface="Arial" panose="020B0604020202020204" pitchFamily="34" charset="0"/>
                <a:cs typeface="Arial" panose="020B0604020202020204" pitchFamily="34" charset="0"/>
              </a:rPr>
              <a:t>library(</a:t>
            </a:r>
            <a:r>
              <a:rPr lang="en-US" sz="1300" dirty="0" err="1">
                <a:solidFill>
                  <a:srgbClr val="FF0000"/>
                </a:solidFill>
                <a:latin typeface="Arial" panose="020B0604020202020204" pitchFamily="34" charset="0"/>
                <a:cs typeface="Arial" panose="020B0604020202020204" pitchFamily="34" charset="0"/>
              </a:rPr>
              <a:t>readxl</a:t>
            </a:r>
            <a:r>
              <a:rPr lang="en-US" sz="1300" dirty="0">
                <a:solidFill>
                  <a:srgbClr val="FF0000"/>
                </a:solidFill>
                <a:latin typeface="Arial" panose="020B0604020202020204" pitchFamily="34" charset="0"/>
                <a:cs typeface="Arial" panose="020B0604020202020204" pitchFamily="34" charset="0"/>
              </a:rPr>
              <a:t>)</a:t>
            </a:r>
          </a:p>
          <a:p>
            <a:pPr marL="0" indent="0">
              <a:lnSpc>
                <a:spcPct val="100000"/>
              </a:lnSpc>
              <a:buFont typeface="Arial" panose="020B0604020202020204" pitchFamily="34" charset="0"/>
              <a:buNone/>
            </a:pPr>
            <a:r>
              <a:rPr lang="en-US" sz="1300" dirty="0" err="1">
                <a:solidFill>
                  <a:srgbClr val="FF0000"/>
                </a:solidFill>
                <a:latin typeface="Arial" panose="020B0604020202020204" pitchFamily="34" charset="0"/>
                <a:cs typeface="Arial" panose="020B0604020202020204" pitchFamily="34" charset="0"/>
              </a:rPr>
              <a:t>RestVisitDataFull</a:t>
            </a:r>
            <a:r>
              <a:rPr lang="en-US" sz="1300" dirty="0">
                <a:solidFill>
                  <a:srgbClr val="FF0000"/>
                </a:solidFill>
                <a:latin typeface="Arial" panose="020B0604020202020204" pitchFamily="34" charset="0"/>
                <a:cs typeface="Arial" panose="020B0604020202020204" pitchFamily="34" charset="0"/>
              </a:rPr>
              <a:t> &lt;- </a:t>
            </a:r>
            <a:r>
              <a:rPr lang="en-US" sz="1300" dirty="0" err="1">
                <a:solidFill>
                  <a:srgbClr val="FF0000"/>
                </a:solidFill>
                <a:latin typeface="Arial" panose="020B0604020202020204" pitchFamily="34" charset="0"/>
                <a:cs typeface="Arial" panose="020B0604020202020204" pitchFamily="34" charset="0"/>
              </a:rPr>
              <a:t>read_excel</a:t>
            </a:r>
            <a:r>
              <a:rPr lang="en-US" sz="1300" dirty="0">
                <a:solidFill>
                  <a:srgbClr val="FF0000"/>
                </a:solidFill>
                <a:latin typeface="Arial" panose="020B0604020202020204" pitchFamily="34" charset="0"/>
                <a:cs typeface="Arial" panose="020B0604020202020204" pitchFamily="34" charset="0"/>
              </a:rPr>
              <a:t>("D:/MBAN/Predictive Analytics/Group Assignment/RestVisitDataFull.xlsx")</a:t>
            </a:r>
          </a:p>
          <a:p>
            <a:pPr marL="0" indent="0">
              <a:lnSpc>
                <a:spcPct val="100000"/>
              </a:lnSpc>
              <a:buFont typeface="Arial" panose="020B0604020202020204" pitchFamily="34" charset="0"/>
              <a:buNone/>
            </a:pPr>
            <a:r>
              <a:rPr lang="en-US" sz="1300" dirty="0">
                <a:solidFill>
                  <a:srgbClr val="FF0000"/>
                </a:solidFill>
                <a:latin typeface="Arial" panose="020B0604020202020204" pitchFamily="34" charset="0"/>
                <a:cs typeface="Arial" panose="020B0604020202020204" pitchFamily="34" charset="0"/>
              </a:rPr>
              <a:t>summary(</a:t>
            </a:r>
            <a:r>
              <a:rPr lang="en-US" sz="1300" dirty="0" err="1">
                <a:solidFill>
                  <a:srgbClr val="FF0000"/>
                </a:solidFill>
                <a:latin typeface="Arial" panose="020B0604020202020204" pitchFamily="34" charset="0"/>
                <a:cs typeface="Arial" panose="020B0604020202020204" pitchFamily="34" charset="0"/>
              </a:rPr>
              <a:t>RestVisitDataFull</a:t>
            </a:r>
            <a:r>
              <a:rPr lang="en-US" sz="13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6153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Correlation plots</a:t>
            </a:r>
            <a:endParaRPr lang="en-US" dirty="0"/>
          </a:p>
        </p:txBody>
      </p:sp>
      <p:sp>
        <p:nvSpPr>
          <p:cNvPr id="3" name="Content Placeholder 2"/>
          <p:cNvSpPr>
            <a:spLocks noGrp="1"/>
          </p:cNvSpPr>
          <p:nvPr>
            <p:ph idx="1"/>
          </p:nvPr>
        </p:nvSpPr>
        <p:spPr>
          <a:xfrm>
            <a:off x="628650" y="1825625"/>
            <a:ext cx="4095750" cy="3959954"/>
          </a:xfrm>
        </p:spPr>
        <p:txBody>
          <a:bodyPr>
            <a:noAutofit/>
          </a:bodyPr>
          <a:lstStyle/>
          <a:p>
            <a:r>
              <a:rPr lang="en-US" sz="1500" dirty="0"/>
              <a:t>We first check the scatter plot using the following R code: </a:t>
            </a:r>
            <a:r>
              <a:rPr lang="en-US" sz="1500" dirty="0">
                <a:solidFill>
                  <a:srgbClr val="FF0000"/>
                </a:solidFill>
              </a:rPr>
              <a:t>pairs(</a:t>
            </a:r>
            <a:r>
              <a:rPr lang="en-US" sz="1500" dirty="0" err="1">
                <a:solidFill>
                  <a:srgbClr val="FF0000"/>
                </a:solidFill>
              </a:rPr>
              <a:t>RestVisitDataFull</a:t>
            </a:r>
            <a:r>
              <a:rPr lang="en-US" sz="1500" dirty="0">
                <a:solidFill>
                  <a:srgbClr val="FF0000"/>
                </a:solidFill>
              </a:rPr>
              <a:t>)</a:t>
            </a:r>
          </a:p>
          <a:p>
            <a:r>
              <a:rPr lang="en-US" sz="1500" dirty="0"/>
              <a:t>This R code describes the correlation between the two variables.</a:t>
            </a:r>
          </a:p>
          <a:p>
            <a:r>
              <a:rPr lang="en-US" sz="1500" dirty="0"/>
              <a:t>It is clear from the graph that the scatter points are concentrated towards the left, there are some distant points towards the right, (x axis – Income and y axis – Visits). Thus, we can say that the data is skewed towards one side and there is a non-linear pattern.</a:t>
            </a:r>
          </a:p>
        </p:txBody>
      </p:sp>
      <p:sp>
        <p:nvSpPr>
          <p:cNvPr id="6" name="AutoShape 6">
            <a:extLst>
              <a:ext uri="{FF2B5EF4-FFF2-40B4-BE49-F238E27FC236}">
                <a16:creationId xmlns:a16="http://schemas.microsoft.com/office/drawing/2014/main" id="{90B5CAFF-4552-479D-A981-73D23390EFE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6F1DBC6-3596-9615-0F72-7DCE23839C5F}"/>
              </a:ext>
            </a:extLst>
          </p:cNvPr>
          <p:cNvPicPr>
            <a:picLocks noChangeAspect="1"/>
          </p:cNvPicPr>
          <p:nvPr/>
        </p:nvPicPr>
        <p:blipFill>
          <a:blip r:embed="rId2"/>
          <a:stretch>
            <a:fillRect/>
          </a:stretch>
        </p:blipFill>
        <p:spPr>
          <a:xfrm>
            <a:off x="5251451" y="1272864"/>
            <a:ext cx="3550747" cy="3571492"/>
          </a:xfrm>
          <a:prstGeom prst="rect">
            <a:avLst/>
          </a:prstGeom>
        </p:spPr>
      </p:pic>
    </p:spTree>
    <p:extLst>
      <p:ext uri="{BB962C8B-B14F-4D97-AF65-F5344CB8AC3E}">
        <p14:creationId xmlns:p14="http://schemas.microsoft.com/office/powerpoint/2010/main" val="264985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Before and After transformation of x</a:t>
            </a:r>
            <a:endParaRPr lang="en-US" dirty="0"/>
          </a:p>
        </p:txBody>
      </p:sp>
      <p:pic>
        <p:nvPicPr>
          <p:cNvPr id="7" name="Picture 6">
            <a:extLst>
              <a:ext uri="{FF2B5EF4-FFF2-40B4-BE49-F238E27FC236}">
                <a16:creationId xmlns:a16="http://schemas.microsoft.com/office/drawing/2014/main" id="{F57B3085-06F6-594F-C994-8D19E9FF21ED}"/>
              </a:ext>
            </a:extLst>
          </p:cNvPr>
          <p:cNvPicPr>
            <a:picLocks noChangeAspect="1"/>
          </p:cNvPicPr>
          <p:nvPr/>
        </p:nvPicPr>
        <p:blipFill>
          <a:blip r:embed="rId2"/>
          <a:stretch>
            <a:fillRect/>
          </a:stretch>
        </p:blipFill>
        <p:spPr>
          <a:xfrm>
            <a:off x="5342816" y="3429000"/>
            <a:ext cx="3339969" cy="2720377"/>
          </a:xfrm>
          <a:prstGeom prst="rect">
            <a:avLst/>
          </a:prstGeom>
        </p:spPr>
      </p:pic>
      <p:pic>
        <p:nvPicPr>
          <p:cNvPr id="10" name="Picture 9">
            <a:extLst>
              <a:ext uri="{FF2B5EF4-FFF2-40B4-BE49-F238E27FC236}">
                <a16:creationId xmlns:a16="http://schemas.microsoft.com/office/drawing/2014/main" id="{C225369B-B230-64C1-C7B2-777CB0EB19E4}"/>
              </a:ext>
            </a:extLst>
          </p:cNvPr>
          <p:cNvPicPr>
            <a:picLocks noChangeAspect="1"/>
          </p:cNvPicPr>
          <p:nvPr/>
        </p:nvPicPr>
        <p:blipFill>
          <a:blip r:embed="rId3"/>
          <a:stretch>
            <a:fillRect/>
          </a:stretch>
        </p:blipFill>
        <p:spPr>
          <a:xfrm>
            <a:off x="5463965" y="1027907"/>
            <a:ext cx="2742964" cy="2321817"/>
          </a:xfrm>
          <a:prstGeom prst="rect">
            <a:avLst/>
          </a:prstGeom>
        </p:spPr>
      </p:pic>
      <p:sp>
        <p:nvSpPr>
          <p:cNvPr id="12" name="Content Placeholder 11">
            <a:extLst>
              <a:ext uri="{FF2B5EF4-FFF2-40B4-BE49-F238E27FC236}">
                <a16:creationId xmlns:a16="http://schemas.microsoft.com/office/drawing/2014/main" id="{535E02CF-7C92-66FC-4A27-89A13D35B5E0}"/>
              </a:ext>
            </a:extLst>
          </p:cNvPr>
          <p:cNvSpPr>
            <a:spLocks noGrp="1"/>
          </p:cNvSpPr>
          <p:nvPr>
            <p:ph idx="1"/>
          </p:nvPr>
        </p:nvSpPr>
        <p:spPr>
          <a:xfrm>
            <a:off x="628650" y="1825625"/>
            <a:ext cx="4268302" cy="4351338"/>
          </a:xfrm>
        </p:spPr>
        <p:txBody>
          <a:bodyPr>
            <a:normAutofit fontScale="92500" lnSpcReduction="20000"/>
          </a:bodyPr>
          <a:lstStyle/>
          <a:p>
            <a:r>
              <a:rPr lang="en-US" dirty="0"/>
              <a:t>The histogram initially exhibited skewness in the distribution of variable X.</a:t>
            </a:r>
          </a:p>
          <a:p>
            <a:r>
              <a:rPr lang="en-US" dirty="0"/>
              <a:t>However, upon applying a logarithmic transformation to X (log X), the distribution shows signs of becoming more symmetrical or normal.</a:t>
            </a:r>
          </a:p>
          <a:p>
            <a:pPr marL="0" indent="0">
              <a:buNone/>
            </a:pPr>
            <a:r>
              <a:rPr lang="en-US" dirty="0"/>
              <a:t>R-code: </a:t>
            </a:r>
            <a:r>
              <a:rPr lang="en-US" dirty="0" err="1">
                <a:solidFill>
                  <a:srgbClr val="FF0000"/>
                </a:solidFill>
              </a:rPr>
              <a:t>Histogramhist</a:t>
            </a:r>
            <a:r>
              <a:rPr lang="en-US" dirty="0">
                <a:solidFill>
                  <a:srgbClr val="FF0000"/>
                </a:solidFill>
              </a:rPr>
              <a:t>(</a:t>
            </a:r>
            <a:r>
              <a:rPr lang="en-US" dirty="0" err="1">
                <a:solidFill>
                  <a:srgbClr val="FF0000"/>
                </a:solidFill>
              </a:rPr>
              <a:t>RestVisitDataFull$Income</a:t>
            </a:r>
            <a:r>
              <a:rPr lang="en-US" dirty="0">
                <a:solidFill>
                  <a:srgbClr val="FF0000"/>
                </a:solidFill>
              </a:rPr>
              <a:t>)hist(log(</a:t>
            </a:r>
            <a:r>
              <a:rPr lang="en-US" dirty="0" err="1">
                <a:solidFill>
                  <a:srgbClr val="FF0000"/>
                </a:solidFill>
              </a:rPr>
              <a:t>RestVisitDataFull$Income</a:t>
            </a:r>
            <a:r>
              <a:rPr lang="en-US" dirty="0">
                <a:solidFill>
                  <a:srgbClr val="FF0000"/>
                </a:solidFill>
              </a:rPr>
              <a:t>))</a:t>
            </a:r>
          </a:p>
        </p:txBody>
      </p:sp>
    </p:spTree>
    <p:extLst>
      <p:ext uri="{BB962C8B-B14F-4D97-AF65-F5344CB8AC3E}">
        <p14:creationId xmlns:p14="http://schemas.microsoft.com/office/powerpoint/2010/main" val="357084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Transformation of X</a:t>
            </a:r>
            <a:endParaRPr lang="en-US" dirty="0"/>
          </a:p>
        </p:txBody>
      </p:sp>
      <p:sp>
        <p:nvSpPr>
          <p:cNvPr id="3" name="Content Placeholder 2"/>
          <p:cNvSpPr>
            <a:spLocks noGrp="1"/>
          </p:cNvSpPr>
          <p:nvPr>
            <p:ph idx="1"/>
          </p:nvPr>
        </p:nvSpPr>
        <p:spPr>
          <a:xfrm>
            <a:off x="628649" y="1825625"/>
            <a:ext cx="8395277" cy="2866448"/>
          </a:xfrm>
        </p:spPr>
        <p:txBody>
          <a:bodyPr>
            <a:normAutofit fontScale="92500" lnSpcReduction="20000"/>
          </a:bodyPr>
          <a:lstStyle/>
          <a:p>
            <a:pPr marL="0" indent="0">
              <a:buNone/>
            </a:pPr>
            <a:r>
              <a:rPr lang="en-US" sz="1800" b="1" dirty="0"/>
              <a:t>Justification for using log x:</a:t>
            </a:r>
          </a:p>
          <a:p>
            <a:r>
              <a:rPr lang="en-US" sz="1800" dirty="0"/>
              <a:t>The scatter plot showed non-linear relationship and hence transformation is necessary. Based on the pattern and the skewness of the data, transformation of variable x using logs would be appropriate to make the model more linear.</a:t>
            </a:r>
          </a:p>
          <a:p>
            <a:r>
              <a:rPr lang="en-US" sz="1800" dirty="0"/>
              <a:t>Because there is a curvilinear relationship but the variability (vertical spread) of the residuals seem pretty constant, we should transform x.</a:t>
            </a:r>
          </a:p>
          <a:p>
            <a:r>
              <a:rPr lang="en-US" sz="1800" dirty="0"/>
              <a:t>The r-code to transform x to log x would be: </a:t>
            </a:r>
          </a:p>
          <a:p>
            <a:pPr marL="0" indent="0">
              <a:buNone/>
            </a:pPr>
            <a:r>
              <a:rPr lang="en-US" sz="1100" dirty="0" err="1">
                <a:solidFill>
                  <a:srgbClr val="FF0000"/>
                </a:solidFill>
                <a:latin typeface="Courier New" panose="02070309020205020404" pitchFamily="49" charset="0"/>
                <a:cs typeface="Courier New" panose="02070309020205020404" pitchFamily="49" charset="0"/>
              </a:rPr>
              <a:t>RegressionModelx</a:t>
            </a:r>
            <a:r>
              <a:rPr lang="en-US" sz="1100" dirty="0">
                <a:solidFill>
                  <a:srgbClr val="FF0000"/>
                </a:solidFill>
                <a:latin typeface="Courier New" panose="02070309020205020404" pitchFamily="49" charset="0"/>
                <a:cs typeface="Courier New" panose="02070309020205020404" pitchFamily="49" charset="0"/>
              </a:rPr>
              <a:t> = </a:t>
            </a:r>
            <a:r>
              <a:rPr lang="en-US" sz="1100" dirty="0" err="1">
                <a:solidFill>
                  <a:srgbClr val="FF0000"/>
                </a:solidFill>
                <a:latin typeface="Courier New" panose="02070309020205020404" pitchFamily="49" charset="0"/>
                <a:cs typeface="Courier New" panose="02070309020205020404" pitchFamily="49" charset="0"/>
              </a:rPr>
              <a:t>lm</a:t>
            </a:r>
            <a:r>
              <a:rPr lang="en-US" sz="1100" dirty="0">
                <a:solidFill>
                  <a:srgbClr val="FF0000"/>
                </a:solidFill>
                <a:latin typeface="Courier New" panose="02070309020205020404" pitchFamily="49" charset="0"/>
                <a:cs typeface="Courier New" panose="02070309020205020404" pitchFamily="49" charset="0"/>
              </a:rPr>
              <a:t> (Visits ~ log(Income) , data = </a:t>
            </a:r>
            <a:r>
              <a:rPr lang="en-US" sz="1100" dirty="0" err="1">
                <a:solidFill>
                  <a:srgbClr val="FF0000"/>
                </a:solidFill>
                <a:latin typeface="Courier New" panose="02070309020205020404" pitchFamily="49" charset="0"/>
                <a:cs typeface="Courier New" panose="02070309020205020404" pitchFamily="49" charset="0"/>
              </a:rPr>
              <a:t>RestVisitDataFull</a:t>
            </a:r>
            <a:r>
              <a:rPr lang="en-US" sz="1100" dirty="0">
                <a:solidFill>
                  <a:srgbClr val="FF0000"/>
                </a:solidFill>
                <a:latin typeface="Courier New" panose="02070309020205020404" pitchFamily="49" charset="0"/>
                <a:cs typeface="Courier New" panose="02070309020205020404" pitchFamily="49" charset="0"/>
              </a:rPr>
              <a:t>)</a:t>
            </a:r>
          </a:p>
          <a:p>
            <a:pPr marL="0" indent="0">
              <a:buNone/>
            </a:pPr>
            <a:r>
              <a:rPr lang="en-US" sz="1100" dirty="0">
                <a:solidFill>
                  <a:srgbClr val="FF0000"/>
                </a:solidFill>
                <a:latin typeface="Courier New" panose="02070309020205020404" pitchFamily="49" charset="0"/>
                <a:cs typeface="Courier New" panose="02070309020205020404" pitchFamily="49" charset="0"/>
              </a:rPr>
              <a:t>summary(</a:t>
            </a:r>
            <a:r>
              <a:rPr lang="en-US" sz="1100" dirty="0" err="1">
                <a:solidFill>
                  <a:srgbClr val="FF0000"/>
                </a:solidFill>
                <a:latin typeface="Courier New" panose="02070309020205020404" pitchFamily="49" charset="0"/>
                <a:cs typeface="Courier New" panose="02070309020205020404" pitchFamily="49" charset="0"/>
              </a:rPr>
              <a:t>RegressionModelx</a:t>
            </a:r>
            <a:r>
              <a:rPr lang="en-US" sz="1100" dirty="0">
                <a:solidFill>
                  <a:srgbClr val="FF0000"/>
                </a:solidFill>
                <a:latin typeface="Courier New" panose="02070309020205020404" pitchFamily="49" charset="0"/>
                <a:cs typeface="Courier New" panose="02070309020205020404" pitchFamily="49" charset="0"/>
              </a:rPr>
              <a:t>)$coefficients[,1]</a:t>
            </a:r>
          </a:p>
          <a:p>
            <a:pPr marL="0" indent="0">
              <a:buNone/>
            </a:pPr>
            <a:r>
              <a:rPr lang="en-US" sz="1100" dirty="0">
                <a:solidFill>
                  <a:srgbClr val="FF0000"/>
                </a:solidFill>
                <a:latin typeface="Courier New" panose="02070309020205020404" pitchFamily="49" charset="0"/>
                <a:cs typeface="Courier New" panose="02070309020205020404" pitchFamily="49" charset="0"/>
              </a:rPr>
              <a:t>plot(predict(</a:t>
            </a:r>
            <a:r>
              <a:rPr lang="en-US" sz="1100" dirty="0" err="1">
                <a:solidFill>
                  <a:srgbClr val="FF0000"/>
                </a:solidFill>
                <a:latin typeface="Courier New" panose="02070309020205020404" pitchFamily="49" charset="0"/>
                <a:cs typeface="Courier New" panose="02070309020205020404" pitchFamily="49" charset="0"/>
              </a:rPr>
              <a:t>RegressionModelx</a:t>
            </a:r>
            <a:r>
              <a:rPr lang="en-US" sz="1100" dirty="0">
                <a:solidFill>
                  <a:srgbClr val="FF0000"/>
                </a:solidFill>
                <a:latin typeface="Courier New" panose="02070309020205020404" pitchFamily="49" charset="0"/>
                <a:cs typeface="Courier New" panose="02070309020205020404" pitchFamily="49" charset="0"/>
              </a:rPr>
              <a:t>, </a:t>
            </a:r>
            <a:r>
              <a:rPr lang="en-US" sz="1100" dirty="0" err="1">
                <a:solidFill>
                  <a:srgbClr val="FF0000"/>
                </a:solidFill>
                <a:latin typeface="Courier New" panose="02070309020205020404" pitchFamily="49" charset="0"/>
                <a:cs typeface="Courier New" panose="02070309020205020404" pitchFamily="49" charset="0"/>
              </a:rPr>
              <a:t>newdata</a:t>
            </a:r>
            <a:r>
              <a:rPr lang="en-US" sz="1100" dirty="0">
                <a:solidFill>
                  <a:srgbClr val="FF0000"/>
                </a:solidFill>
                <a:latin typeface="Courier New" panose="02070309020205020404" pitchFamily="49" charset="0"/>
                <a:cs typeface="Courier New" panose="02070309020205020404" pitchFamily="49" charset="0"/>
              </a:rPr>
              <a:t> = </a:t>
            </a:r>
            <a:r>
              <a:rPr lang="en-US" sz="1100" dirty="0" err="1">
                <a:solidFill>
                  <a:srgbClr val="FF0000"/>
                </a:solidFill>
                <a:latin typeface="Courier New" panose="02070309020205020404" pitchFamily="49" charset="0"/>
                <a:cs typeface="Courier New" panose="02070309020205020404" pitchFamily="49" charset="0"/>
              </a:rPr>
              <a:t>RestVisitDataFull</a:t>
            </a:r>
            <a:r>
              <a:rPr lang="en-US" sz="1100" dirty="0">
                <a:solidFill>
                  <a:srgbClr val="FF0000"/>
                </a:solidFill>
                <a:latin typeface="Courier New" panose="02070309020205020404" pitchFamily="49" charset="0"/>
                <a:cs typeface="Courier New" panose="02070309020205020404" pitchFamily="49" charset="0"/>
              </a:rPr>
              <a:t>), </a:t>
            </a:r>
            <a:r>
              <a:rPr lang="en-US" sz="1100" dirty="0" err="1">
                <a:solidFill>
                  <a:srgbClr val="FF0000"/>
                </a:solidFill>
                <a:latin typeface="Courier New" panose="02070309020205020404" pitchFamily="49" charset="0"/>
                <a:cs typeface="Courier New" panose="02070309020205020404" pitchFamily="49" charset="0"/>
              </a:rPr>
              <a:t>RestVisitDataFull$Visits</a:t>
            </a:r>
            <a:r>
              <a:rPr lang="en-US" sz="1100" dirty="0">
                <a:solidFill>
                  <a:srgbClr val="FF0000"/>
                </a:solidFill>
                <a:latin typeface="Courier New" panose="02070309020205020404" pitchFamily="49" charset="0"/>
                <a:cs typeface="Courier New" panose="02070309020205020404" pitchFamily="49" charset="0"/>
              </a:rPr>
              <a:t>)</a:t>
            </a:r>
            <a:r>
              <a:rPr lang="en-US" sz="1100" dirty="0" err="1">
                <a:solidFill>
                  <a:srgbClr val="FF0000"/>
                </a:solidFill>
                <a:latin typeface="Courier New" panose="02070309020205020404" pitchFamily="49" charset="0"/>
                <a:cs typeface="Courier New" panose="02070309020205020404" pitchFamily="49" charset="0"/>
              </a:rPr>
              <a:t>abline</a:t>
            </a:r>
            <a:r>
              <a:rPr lang="en-US" sz="1100" dirty="0">
                <a:solidFill>
                  <a:srgbClr val="FF0000"/>
                </a:solidFill>
                <a:latin typeface="Courier New" panose="02070309020205020404" pitchFamily="49" charset="0"/>
                <a:cs typeface="Courier New" panose="02070309020205020404" pitchFamily="49" charset="0"/>
              </a:rPr>
              <a:t>(0,1)</a:t>
            </a:r>
          </a:p>
          <a:p>
            <a:pPr marL="0" indent="0">
              <a:buNone/>
            </a:pPr>
            <a:r>
              <a:rPr lang="en-US" sz="1100" dirty="0">
                <a:solidFill>
                  <a:srgbClr val="FF0000"/>
                </a:solidFill>
                <a:latin typeface="Courier New" panose="02070309020205020404" pitchFamily="49" charset="0"/>
                <a:cs typeface="Courier New" panose="02070309020205020404" pitchFamily="49" charset="0"/>
              </a:rPr>
              <a:t>summary(</a:t>
            </a:r>
            <a:r>
              <a:rPr lang="en-US" sz="1100" dirty="0" err="1">
                <a:solidFill>
                  <a:srgbClr val="FF0000"/>
                </a:solidFill>
                <a:latin typeface="Courier New" panose="02070309020205020404" pitchFamily="49" charset="0"/>
                <a:cs typeface="Courier New" panose="02070309020205020404" pitchFamily="49" charset="0"/>
              </a:rPr>
              <a:t>RegressionModelx</a:t>
            </a:r>
            <a:r>
              <a:rPr lang="en-US" sz="1100" dirty="0">
                <a:solidFill>
                  <a:srgbClr val="FF0000"/>
                </a:solidFill>
                <a:latin typeface="Courier New" panose="02070309020205020404" pitchFamily="49" charset="0"/>
                <a:cs typeface="Courier New" panose="02070309020205020404" pitchFamily="49" charset="0"/>
              </a:rPr>
              <a:t>)$</a:t>
            </a:r>
            <a:r>
              <a:rPr lang="en-US" sz="1100" dirty="0" err="1">
                <a:solidFill>
                  <a:srgbClr val="FF0000"/>
                </a:solidFill>
                <a:latin typeface="Courier New" panose="02070309020205020404" pitchFamily="49" charset="0"/>
                <a:cs typeface="Courier New" panose="02070309020205020404" pitchFamily="49" charset="0"/>
              </a:rPr>
              <a:t>r.squared</a:t>
            </a:r>
            <a:endParaRPr lang="en-US" sz="1100" dirty="0">
              <a:solidFill>
                <a:srgbClr val="FF0000"/>
              </a:solidFill>
              <a:latin typeface="Courier New" panose="02070309020205020404" pitchFamily="49" charset="0"/>
              <a:cs typeface="Courier New" panose="02070309020205020404" pitchFamily="49" charset="0"/>
            </a:endParaRPr>
          </a:p>
        </p:txBody>
      </p:sp>
      <p:pic>
        <p:nvPicPr>
          <p:cNvPr id="6" name="Picture 5" descr="Chart, scatter chart&#10;&#10;Description automatically generated">
            <a:extLst>
              <a:ext uri="{FF2B5EF4-FFF2-40B4-BE49-F238E27FC236}">
                <a16:creationId xmlns:a16="http://schemas.microsoft.com/office/drawing/2014/main" id="{8EB86AFA-D0BF-07A7-E193-5673AB68CA24}"/>
              </a:ext>
            </a:extLst>
          </p:cNvPr>
          <p:cNvPicPr>
            <a:picLocks noChangeAspect="1"/>
          </p:cNvPicPr>
          <p:nvPr/>
        </p:nvPicPr>
        <p:blipFill rotWithShape="1">
          <a:blip r:embed="rId2">
            <a:extLst>
              <a:ext uri="{28A0092B-C50C-407E-A947-70E740481C1C}">
                <a14:useLocalDpi xmlns:a14="http://schemas.microsoft.com/office/drawing/2010/main" val="0"/>
              </a:ext>
            </a:extLst>
          </a:blip>
          <a:srcRect t="15531"/>
          <a:stretch/>
        </p:blipFill>
        <p:spPr>
          <a:xfrm>
            <a:off x="637885" y="4692074"/>
            <a:ext cx="3065897" cy="1888836"/>
          </a:xfrm>
          <a:prstGeom prst="rect">
            <a:avLst/>
          </a:prstGeom>
        </p:spPr>
      </p:pic>
      <p:sp>
        <p:nvSpPr>
          <p:cNvPr id="8" name="Content Placeholder 2">
            <a:extLst>
              <a:ext uri="{FF2B5EF4-FFF2-40B4-BE49-F238E27FC236}">
                <a16:creationId xmlns:a16="http://schemas.microsoft.com/office/drawing/2014/main" id="{7BD5A130-601B-BBFE-D0C5-67DF797E4938}"/>
              </a:ext>
            </a:extLst>
          </p:cNvPr>
          <p:cNvSpPr txBox="1">
            <a:spLocks/>
          </p:cNvSpPr>
          <p:nvPr/>
        </p:nvSpPr>
        <p:spPr>
          <a:xfrm>
            <a:off x="3575049" y="5118098"/>
            <a:ext cx="3333750" cy="8483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00" b="1" dirty="0"/>
              <a:t>Use log x, in case the data exhibits the above pattern</a:t>
            </a:r>
          </a:p>
        </p:txBody>
      </p:sp>
    </p:spTree>
    <p:extLst>
      <p:ext uri="{BB962C8B-B14F-4D97-AF65-F5344CB8AC3E}">
        <p14:creationId xmlns:p14="http://schemas.microsoft.com/office/powerpoint/2010/main" val="52892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Transformation of X</a:t>
            </a:r>
            <a:endParaRPr lang="en-US" dirty="0"/>
          </a:p>
        </p:txBody>
      </p:sp>
      <p:sp>
        <p:nvSpPr>
          <p:cNvPr id="3" name="Content Placeholder 2"/>
          <p:cNvSpPr>
            <a:spLocks noGrp="1"/>
          </p:cNvSpPr>
          <p:nvPr>
            <p:ph idx="1"/>
          </p:nvPr>
        </p:nvSpPr>
        <p:spPr>
          <a:xfrm>
            <a:off x="628650" y="1825624"/>
            <a:ext cx="4811568" cy="4371975"/>
          </a:xfrm>
        </p:spPr>
        <p:txBody>
          <a:bodyPr>
            <a:normAutofit fontScale="85000" lnSpcReduction="20000"/>
          </a:bodyPr>
          <a:lstStyle/>
          <a:p>
            <a:r>
              <a:rPr lang="en-US" sz="1800" dirty="0"/>
              <a:t>On transforming the x as log x, we get the adjacent visualization.</a:t>
            </a:r>
          </a:p>
          <a:p>
            <a:r>
              <a:rPr lang="en-US" sz="1800" dirty="0"/>
              <a:t>As we can see the visualization is a lot linear now. Further the R2 is 92.10% which indicates that a significant proportion of variability can be explained with the transformed predictor variable log x. A higher R2 suggests a stronger fit for of the predictive model of the data.</a:t>
            </a:r>
          </a:p>
          <a:p>
            <a:r>
              <a:rPr lang="en-US" sz="1800" dirty="0"/>
              <a:t>On transforming the data using log x, we now have a near to linear relationship as we can see the graph.</a:t>
            </a:r>
          </a:p>
          <a:p>
            <a:r>
              <a:rPr lang="en-US" sz="1800" dirty="0"/>
              <a:t>Also, there is a reduced skewness in the data.</a:t>
            </a:r>
          </a:p>
          <a:p>
            <a:r>
              <a:rPr lang="en-US" sz="1800" dirty="0"/>
              <a:t>Further the spread of the data from the predictor line is also less and the model is now a closer fit. This further increases the predictive power of the model. </a:t>
            </a:r>
          </a:p>
          <a:p>
            <a:r>
              <a:rPr lang="en-US" sz="1800" dirty="0"/>
              <a:t>We have not used any indicator variables to predict the model. </a:t>
            </a:r>
          </a:p>
          <a:p>
            <a:r>
              <a:rPr lang="en-US" sz="1800" dirty="0"/>
              <a:t>For checking the </a:t>
            </a:r>
            <a:r>
              <a:rPr lang="en-US" sz="1800" dirty="0" err="1"/>
              <a:t>i.i.d</a:t>
            </a:r>
            <a:r>
              <a:rPr lang="en-US" sz="1800" dirty="0"/>
              <a:t> assumptions, validity test have been performed on the slides to come.</a:t>
            </a:r>
          </a:p>
          <a:p>
            <a:r>
              <a:rPr lang="en-US" sz="1800" dirty="0"/>
              <a:t>Mathematical presentation of the model</a:t>
            </a:r>
          </a:p>
          <a:p>
            <a:pPr marL="0" indent="0">
              <a:buNone/>
            </a:pPr>
            <a:r>
              <a:rPr lang="en-US" sz="1900" dirty="0">
                <a:solidFill>
                  <a:srgbClr val="000000"/>
                </a:solidFill>
                <a:effectLst/>
                <a:latin typeface="Helvetica" pitchFamily="2" charset="0"/>
              </a:rPr>
              <a:t>𝑌 = 𝛽0 + 𝛽 1𝐿𝑜𝑔(𝑥) + 𝜀, 𝜀~𝑖. 𝑖. 𝑑. 𝑁(0, 𝜎2)</a:t>
            </a:r>
          </a:p>
          <a:p>
            <a:pPr marL="0" indent="0">
              <a:buNone/>
            </a:pPr>
            <a:endParaRPr lang="en-US" sz="1900" dirty="0">
              <a:solidFill>
                <a:srgbClr val="000000"/>
              </a:solidFill>
              <a:effectLst/>
              <a:latin typeface="Helvetica" pitchFamily="2" charset="0"/>
            </a:endParaRPr>
          </a:p>
        </p:txBody>
      </p:sp>
      <p:pic>
        <p:nvPicPr>
          <p:cNvPr id="5" name="Picture 4">
            <a:extLst>
              <a:ext uri="{FF2B5EF4-FFF2-40B4-BE49-F238E27FC236}">
                <a16:creationId xmlns:a16="http://schemas.microsoft.com/office/drawing/2014/main" id="{8A97AB15-0280-3AEA-DF69-0F8A63C6C23B}"/>
              </a:ext>
            </a:extLst>
          </p:cNvPr>
          <p:cNvPicPr>
            <a:picLocks noChangeAspect="1"/>
          </p:cNvPicPr>
          <p:nvPr/>
        </p:nvPicPr>
        <p:blipFill>
          <a:blip r:embed="rId2"/>
          <a:stretch>
            <a:fillRect/>
          </a:stretch>
        </p:blipFill>
        <p:spPr>
          <a:xfrm>
            <a:off x="6103085" y="3545151"/>
            <a:ext cx="2749340" cy="2422028"/>
          </a:xfrm>
          <a:prstGeom prst="rect">
            <a:avLst/>
          </a:prstGeom>
        </p:spPr>
      </p:pic>
      <p:pic>
        <p:nvPicPr>
          <p:cNvPr id="9" name="Picture 8">
            <a:extLst>
              <a:ext uri="{FF2B5EF4-FFF2-40B4-BE49-F238E27FC236}">
                <a16:creationId xmlns:a16="http://schemas.microsoft.com/office/drawing/2014/main" id="{1EA2CD92-5B35-D6E8-46A8-C2208A635F74}"/>
              </a:ext>
            </a:extLst>
          </p:cNvPr>
          <p:cNvPicPr>
            <a:picLocks noChangeAspect="1"/>
          </p:cNvPicPr>
          <p:nvPr/>
        </p:nvPicPr>
        <p:blipFill>
          <a:blip r:embed="rId3"/>
          <a:stretch>
            <a:fillRect/>
          </a:stretch>
        </p:blipFill>
        <p:spPr>
          <a:xfrm>
            <a:off x="6210694" y="695246"/>
            <a:ext cx="2304656" cy="2526646"/>
          </a:xfrm>
          <a:prstGeom prst="rect">
            <a:avLst/>
          </a:prstGeom>
        </p:spPr>
      </p:pic>
      <p:sp>
        <p:nvSpPr>
          <p:cNvPr id="10" name="TextBox 9">
            <a:extLst>
              <a:ext uri="{FF2B5EF4-FFF2-40B4-BE49-F238E27FC236}">
                <a16:creationId xmlns:a16="http://schemas.microsoft.com/office/drawing/2014/main" id="{0A66E2C1-F420-8157-782F-41967DFB8D4A}"/>
              </a:ext>
            </a:extLst>
          </p:cNvPr>
          <p:cNvSpPr txBox="1"/>
          <p:nvPr/>
        </p:nvSpPr>
        <p:spPr>
          <a:xfrm>
            <a:off x="6400800" y="3257078"/>
            <a:ext cx="2304656" cy="369332"/>
          </a:xfrm>
          <a:prstGeom prst="rect">
            <a:avLst/>
          </a:prstGeom>
          <a:noFill/>
        </p:spPr>
        <p:txBody>
          <a:bodyPr wrap="square" rtlCol="0">
            <a:spAutoFit/>
          </a:bodyPr>
          <a:lstStyle/>
          <a:p>
            <a:r>
              <a:rPr lang="en-US" dirty="0"/>
              <a:t>Before transforming</a:t>
            </a:r>
          </a:p>
        </p:txBody>
      </p:sp>
      <p:sp>
        <p:nvSpPr>
          <p:cNvPr id="11" name="TextBox 10">
            <a:extLst>
              <a:ext uri="{FF2B5EF4-FFF2-40B4-BE49-F238E27FC236}">
                <a16:creationId xmlns:a16="http://schemas.microsoft.com/office/drawing/2014/main" id="{7EC19381-9369-B464-D258-494AE4F9F41D}"/>
              </a:ext>
            </a:extLst>
          </p:cNvPr>
          <p:cNvSpPr txBox="1"/>
          <p:nvPr/>
        </p:nvSpPr>
        <p:spPr>
          <a:xfrm>
            <a:off x="6400800" y="5967179"/>
            <a:ext cx="2304656" cy="369332"/>
          </a:xfrm>
          <a:prstGeom prst="rect">
            <a:avLst/>
          </a:prstGeom>
          <a:noFill/>
        </p:spPr>
        <p:txBody>
          <a:bodyPr wrap="square" rtlCol="0">
            <a:spAutoFit/>
          </a:bodyPr>
          <a:lstStyle/>
          <a:p>
            <a:r>
              <a:rPr lang="en-US" dirty="0"/>
              <a:t>After transforming</a:t>
            </a:r>
          </a:p>
        </p:txBody>
      </p:sp>
    </p:spTree>
    <p:extLst>
      <p:ext uri="{BB962C8B-B14F-4D97-AF65-F5344CB8AC3E}">
        <p14:creationId xmlns:p14="http://schemas.microsoft.com/office/powerpoint/2010/main" val="79204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(Regression Model Fitted Coefficients)</a:t>
            </a:r>
          </a:p>
        </p:txBody>
      </p:sp>
      <p:sp>
        <p:nvSpPr>
          <p:cNvPr id="3" name="Content Placeholder 2"/>
          <p:cNvSpPr>
            <a:spLocks noGrp="1"/>
          </p:cNvSpPr>
          <p:nvPr>
            <p:ph idx="1"/>
          </p:nvPr>
        </p:nvSpPr>
        <p:spPr>
          <a:xfrm>
            <a:off x="628650" y="1825625"/>
            <a:ext cx="3943350" cy="4351338"/>
          </a:xfrm>
        </p:spPr>
        <p:txBody>
          <a:bodyPr>
            <a:normAutofit/>
          </a:bodyPr>
          <a:lstStyle/>
          <a:p>
            <a:pPr marL="0" indent="0">
              <a:buNone/>
            </a:pPr>
            <a:r>
              <a:rPr lang="en-US" sz="1600" b="1" dirty="0">
                <a:latin typeface="Courier New" panose="02070309020205020404" pitchFamily="49" charset="0"/>
                <a:cs typeface="Courier New" panose="02070309020205020404" pitchFamily="49" charset="0"/>
              </a:rPr>
              <a:t>Summary intercepts:</a:t>
            </a:r>
          </a:p>
          <a:p>
            <a:pPr marL="0" indent="0">
              <a:buNone/>
            </a:pPr>
            <a:r>
              <a:rPr lang="en-US" sz="1600" dirty="0">
                <a:solidFill>
                  <a:srgbClr val="FF0000"/>
                </a:solidFill>
                <a:latin typeface="Courier New" panose="02070309020205020404" pitchFamily="49" charset="0"/>
                <a:cs typeface="Courier New" panose="02070309020205020404" pitchFamily="49" charset="0"/>
              </a:rPr>
              <a:t>(Intercept) log(Income) </a:t>
            </a:r>
          </a:p>
          <a:p>
            <a:r>
              <a:rPr lang="en-US" sz="1600" dirty="0">
                <a:solidFill>
                  <a:srgbClr val="FF0000"/>
                </a:solidFill>
                <a:latin typeface="Courier New" panose="02070309020205020404" pitchFamily="49" charset="0"/>
                <a:cs typeface="Courier New" panose="02070309020205020404" pitchFamily="49" charset="0"/>
              </a:rPr>
              <a:t> -11.297213    3.919846 </a:t>
            </a:r>
          </a:p>
          <a:p>
            <a:r>
              <a:rPr lang="en-US" sz="1600" dirty="0">
                <a:latin typeface="Arial" panose="020B0604020202020204" pitchFamily="34" charset="0"/>
                <a:cs typeface="Arial" panose="020B0604020202020204" pitchFamily="34" charset="0"/>
              </a:rPr>
              <a:t>When we are using log, the interpretation is in % terms.</a:t>
            </a:r>
          </a:p>
          <a:p>
            <a:r>
              <a:rPr lang="en-US" sz="1600" dirty="0">
                <a:latin typeface="Arial" panose="020B0604020202020204" pitchFamily="34" charset="0"/>
                <a:cs typeface="Arial" panose="020B0604020202020204" pitchFamily="34" charset="0"/>
              </a:rPr>
              <a:t>Now log of 0 is undefined so in no case can it be considered as NIL</a:t>
            </a:r>
          </a:p>
          <a:p>
            <a:r>
              <a:rPr lang="en-US" sz="1600" dirty="0">
                <a:latin typeface="Arial" panose="020B0604020202020204" pitchFamily="34" charset="0"/>
                <a:cs typeface="Arial" panose="020B0604020202020204" pitchFamily="34" charset="0"/>
              </a:rPr>
              <a:t>Simply put, for every 1% increase in the income the visits increase by 0.0392</a:t>
            </a:r>
          </a:p>
          <a:p>
            <a:pPr marL="0" indent="0">
              <a:buNone/>
            </a:pP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23DAAF1B-CE36-902A-9E9E-0449D5F34C90}"/>
              </a:ext>
            </a:extLst>
          </p:cNvPr>
          <p:cNvPicPr>
            <a:picLocks noChangeAspect="1"/>
          </p:cNvPicPr>
          <p:nvPr/>
        </p:nvPicPr>
        <p:blipFill>
          <a:blip r:embed="rId2"/>
          <a:stretch>
            <a:fillRect/>
          </a:stretch>
        </p:blipFill>
        <p:spPr>
          <a:xfrm>
            <a:off x="4904509" y="2136940"/>
            <a:ext cx="3474316" cy="3763530"/>
          </a:xfrm>
          <a:prstGeom prst="rect">
            <a:avLst/>
          </a:prstGeom>
        </p:spPr>
      </p:pic>
    </p:spTree>
    <p:extLst>
      <p:ext uri="{BB962C8B-B14F-4D97-AF65-F5344CB8AC3E}">
        <p14:creationId xmlns:p14="http://schemas.microsoft.com/office/powerpoint/2010/main" val="25282549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6584</TotalTime>
  <Words>2989</Words>
  <Application>Microsoft Macintosh PowerPoint</Application>
  <PresentationFormat>On-screen Show (4:3)</PresentationFormat>
  <Paragraphs>225</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Calibri</vt:lpstr>
      <vt:lpstr>Calibri Light</vt:lpstr>
      <vt:lpstr>CMMI10</vt:lpstr>
      <vt:lpstr>CMR10</vt:lpstr>
      <vt:lpstr>CMR7</vt:lpstr>
      <vt:lpstr>CMSY10</vt:lpstr>
      <vt:lpstr>CMTT10</vt:lpstr>
      <vt:lpstr>Courier New</vt:lpstr>
      <vt:lpstr>Helvetica</vt:lpstr>
      <vt:lpstr>Söhne</vt:lpstr>
      <vt:lpstr>Symbol</vt:lpstr>
      <vt:lpstr>Office Theme</vt:lpstr>
      <vt:lpstr>Restaurant Chain Visit Study</vt:lpstr>
      <vt:lpstr>R &amp; G Visits Analysis</vt:lpstr>
      <vt:lpstr>Approach</vt:lpstr>
      <vt:lpstr>Income and Visits summary</vt:lpstr>
      <vt:lpstr>Correlation plots</vt:lpstr>
      <vt:lpstr>Before and After transformation of x</vt:lpstr>
      <vt:lpstr>Transformation of X</vt:lpstr>
      <vt:lpstr>Transformation of X</vt:lpstr>
      <vt:lpstr>Interpretation (Regression Model Fitted Coefficients)</vt:lpstr>
      <vt:lpstr>Regression Model Predictive Ability</vt:lpstr>
      <vt:lpstr>Regression Model Validity Checks</vt:lpstr>
      <vt:lpstr>Equal Variance</vt:lpstr>
      <vt:lpstr>Normal Distribution for Errors</vt:lpstr>
      <vt:lpstr>No Unduly Influential Outliers</vt:lpstr>
      <vt:lpstr>Residual vs Predicted</vt:lpstr>
      <vt:lpstr>Validity Check: Independence of Error (Auto correlation check)</vt:lpstr>
      <vt:lpstr>Validity Check: Residuals vs. Income</vt:lpstr>
      <vt:lpstr>Validity Check: Summary</vt:lpstr>
      <vt:lpstr>Statistical Characterization</vt:lpstr>
      <vt:lpstr>Model ANOVA and Interpretation : Comment on the f value</vt:lpstr>
      <vt:lpstr>Model Summary and Interpretation</vt:lpstr>
      <vt:lpstr>Model Summary and Interpretation</vt:lpstr>
      <vt:lpstr>Model Coefficient Confidence Intervals:</vt:lpstr>
      <vt:lpstr>Model Coefficient Confidence Intervals:</vt:lpstr>
      <vt:lpstr>Model Prediction for Targets given</vt:lpstr>
      <vt:lpstr>Model Prediction for Targets Given</vt:lpstr>
      <vt:lpstr>Model Prediction for Targets given</vt:lpstr>
      <vt:lpstr>Model Prediction for Targets Given</vt:lpstr>
      <vt:lpstr>Model Prediction for Targets given</vt:lpstr>
      <vt:lpstr>Model Prediction for Targets Given</vt:lpstr>
      <vt:lpstr>Study Summary and Recommendations (so we recommend...)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&lt;Name of Case&gt;</dc:title>
  <dc:creator>Russell Barton</dc:creator>
  <cp:lastModifiedBy>Waleacha, Shiv</cp:lastModifiedBy>
  <cp:revision>21</cp:revision>
  <dcterms:created xsi:type="dcterms:W3CDTF">2018-08-20T12:22:54Z</dcterms:created>
  <dcterms:modified xsi:type="dcterms:W3CDTF">2024-02-02T18:37:41Z</dcterms:modified>
</cp:coreProperties>
</file>