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62" r:id="rId5"/>
    <p:sldId id="264" r:id="rId6"/>
    <p:sldId id="265" r:id="rId7"/>
    <p:sldId id="266" r:id="rId8"/>
    <p:sldId id="267" r:id="rId9"/>
    <p:sldId id="268" r:id="rId10"/>
    <p:sldId id="269" r:id="rId11"/>
    <p:sldId id="270" r:id="rId12"/>
    <p:sldId id="274" r:id="rId13"/>
    <p:sldId id="273" r:id="rId14"/>
    <p:sldId id="401" r:id="rId15"/>
    <p:sldId id="402" r:id="rId16"/>
    <p:sldId id="275" r:id="rId17"/>
    <p:sldId id="398" r:id="rId18"/>
    <p:sldId id="417" r:id="rId19"/>
    <p:sldId id="433" r:id="rId20"/>
    <p:sldId id="405" r:id="rId21"/>
    <p:sldId id="406" r:id="rId22"/>
    <p:sldId id="408" r:id="rId23"/>
    <p:sldId id="409" r:id="rId24"/>
    <p:sldId id="410" r:id="rId25"/>
    <p:sldId id="426" r:id="rId26"/>
    <p:sldId id="427" r:id="rId27"/>
    <p:sldId id="428" r:id="rId28"/>
    <p:sldId id="411" r:id="rId29"/>
    <p:sldId id="412" r:id="rId30"/>
    <p:sldId id="413" r:id="rId31"/>
    <p:sldId id="414" r:id="rId32"/>
    <p:sldId id="415" r:id="rId33"/>
    <p:sldId id="416" r:id="rId34"/>
    <p:sldId id="403" r:id="rId35"/>
    <p:sldId id="418" r:id="rId36"/>
    <p:sldId id="424" r:id="rId37"/>
    <p:sldId id="429" r:id="rId38"/>
    <p:sldId id="430" r:id="rId39"/>
    <p:sldId id="420" r:id="rId40"/>
    <p:sldId id="431" r:id="rId41"/>
    <p:sldId id="432" r:id="rId42"/>
    <p:sldId id="435" r:id="rId43"/>
    <p:sldId id="434" r:id="rId44"/>
    <p:sldId id="436" r:id="rId45"/>
    <p:sldId id="440" r:id="rId46"/>
    <p:sldId id="437" r:id="rId47"/>
    <p:sldId id="438" r:id="rId48"/>
    <p:sldId id="439" r:id="rId49"/>
    <p:sldId id="26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34" autoAdjust="0"/>
    <p:restoredTop sz="94660"/>
  </p:normalViewPr>
  <p:slideViewPr>
    <p:cSldViewPr snapToGrid="0">
      <p:cViewPr varScale="1">
        <p:scale>
          <a:sx n="124" d="100"/>
          <a:sy n="124" d="100"/>
        </p:scale>
        <p:origin x="7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27904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103743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247230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84D27-007B-48E3-98FD-D1618B55544F}" type="datetimeFigureOut">
              <a:rPr lang="en-US" smtClean="0"/>
              <a:t>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405011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384D27-007B-48E3-98FD-D1618B55544F}" type="datetimeFigureOut">
              <a:rPr lang="en-US" smtClean="0"/>
              <a:t>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47182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84D27-007B-48E3-98FD-D1618B55544F}" type="datetimeFigureOut">
              <a:rPr lang="en-US" smtClean="0"/>
              <a:t>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68792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84D27-007B-48E3-98FD-D1618B55544F}" type="datetimeFigureOut">
              <a:rPr lang="en-US" smtClean="0"/>
              <a:t>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39738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84D27-007B-48E3-98FD-D1618B55544F}" type="datetimeFigureOut">
              <a:rPr lang="en-US" smtClean="0"/>
              <a:t>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418126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84D27-007B-48E3-98FD-D1618B55544F}" type="datetimeFigureOut">
              <a:rPr lang="en-US" smtClean="0"/>
              <a:t>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46600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384D27-007B-48E3-98FD-D1618B55544F}" type="datetimeFigureOut">
              <a:rPr lang="en-US" smtClean="0"/>
              <a:t>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270775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384D27-007B-48E3-98FD-D1618B55544F}" type="datetimeFigureOut">
              <a:rPr lang="en-US" smtClean="0"/>
              <a:t>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FF94E-CDC5-4A0B-9DA7-FE6F739747DA}" type="slidenum">
              <a:rPr lang="en-US" smtClean="0"/>
              <a:t>‹#›</a:t>
            </a:fld>
            <a:endParaRPr lang="en-US" dirty="0"/>
          </a:p>
        </p:txBody>
      </p:sp>
    </p:spTree>
    <p:extLst>
      <p:ext uri="{BB962C8B-B14F-4D97-AF65-F5344CB8AC3E}">
        <p14:creationId xmlns:p14="http://schemas.microsoft.com/office/powerpoint/2010/main" val="317293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84D27-007B-48E3-98FD-D1618B55544F}" type="datetimeFigureOut">
              <a:rPr lang="en-US" smtClean="0"/>
              <a:t>2/2/24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FF94E-CDC5-4A0B-9DA7-FE6F739747DA}" type="slidenum">
              <a:rPr lang="en-US" smtClean="0"/>
              <a:t>‹#›</a:t>
            </a:fld>
            <a:endParaRPr lang="en-US" dirty="0"/>
          </a:p>
        </p:txBody>
      </p:sp>
    </p:spTree>
    <p:extLst>
      <p:ext uri="{BB962C8B-B14F-4D97-AF65-F5344CB8AC3E}">
        <p14:creationId xmlns:p14="http://schemas.microsoft.com/office/powerpoint/2010/main" val="706956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Dodger’s Case Study</a:t>
            </a:r>
          </a:p>
        </p:txBody>
      </p:sp>
      <p:sp>
        <p:nvSpPr>
          <p:cNvPr id="3" name="Subtitle 2"/>
          <p:cNvSpPr>
            <a:spLocks noGrp="1"/>
          </p:cNvSpPr>
          <p:nvPr>
            <p:ph type="subTitle" idx="1"/>
          </p:nvPr>
        </p:nvSpPr>
        <p:spPr/>
        <p:txBody>
          <a:bodyPr/>
          <a:lstStyle/>
          <a:p>
            <a:r>
              <a:rPr lang="en-US" dirty="0"/>
              <a:t>BAN 840</a:t>
            </a:r>
          </a:p>
          <a:p>
            <a:r>
              <a:rPr lang="en-US" dirty="0"/>
              <a:t>January 23, 2024</a:t>
            </a:r>
          </a:p>
          <a:p>
            <a:r>
              <a:rPr lang="en-US" dirty="0"/>
              <a:t>Shiv </a:t>
            </a:r>
            <a:r>
              <a:rPr lang="en-US" dirty="0" err="1"/>
              <a:t>Walecha</a:t>
            </a:r>
            <a:endParaRPr lang="en-US" dirty="0"/>
          </a:p>
        </p:txBody>
      </p:sp>
    </p:spTree>
    <p:extLst>
      <p:ext uri="{BB962C8B-B14F-4D97-AF65-F5344CB8AC3E}">
        <p14:creationId xmlns:p14="http://schemas.microsoft.com/office/powerpoint/2010/main" val="78880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AF8A-D221-2FD9-CC93-57B688B4E80D}"/>
              </a:ext>
            </a:extLst>
          </p:cNvPr>
          <p:cNvSpPr>
            <a:spLocks noGrp="1"/>
          </p:cNvSpPr>
          <p:nvPr>
            <p:ph type="title"/>
          </p:nvPr>
        </p:nvSpPr>
        <p:spPr/>
        <p:txBody>
          <a:bodyPr/>
          <a:lstStyle/>
          <a:p>
            <a:r>
              <a:rPr lang="en-US"/>
              <a:t>Shirt vs. Attendance Boxplot</a:t>
            </a:r>
          </a:p>
        </p:txBody>
      </p:sp>
      <p:pic>
        <p:nvPicPr>
          <p:cNvPr id="4" name="Content Placeholder 3">
            <a:extLst>
              <a:ext uri="{FF2B5EF4-FFF2-40B4-BE49-F238E27FC236}">
                <a16:creationId xmlns:a16="http://schemas.microsoft.com/office/drawing/2014/main" id="{36B70E7B-FE00-D5E8-AEF9-06E5365DBFA9}"/>
              </a:ext>
            </a:extLst>
          </p:cNvPr>
          <p:cNvPicPr>
            <a:picLocks noGrp="1" noChangeAspect="1"/>
          </p:cNvPicPr>
          <p:nvPr>
            <p:ph idx="1"/>
          </p:nvPr>
        </p:nvPicPr>
        <p:blipFill>
          <a:blip r:embed="rId2"/>
          <a:stretch>
            <a:fillRect/>
          </a:stretch>
        </p:blipFill>
        <p:spPr>
          <a:xfrm>
            <a:off x="4369734" y="2017058"/>
            <a:ext cx="4774266" cy="4065775"/>
          </a:xfrm>
          <a:prstGeom prst="rect">
            <a:avLst/>
          </a:prstGeom>
        </p:spPr>
      </p:pic>
      <p:sp>
        <p:nvSpPr>
          <p:cNvPr id="6" name="TextBox 5">
            <a:extLst>
              <a:ext uri="{FF2B5EF4-FFF2-40B4-BE49-F238E27FC236}">
                <a16:creationId xmlns:a16="http://schemas.microsoft.com/office/drawing/2014/main" id="{B0E49F1F-75C3-05B9-DB2E-893045D467A9}"/>
              </a:ext>
            </a:extLst>
          </p:cNvPr>
          <p:cNvSpPr txBox="1"/>
          <p:nvPr/>
        </p:nvSpPr>
        <p:spPr>
          <a:xfrm>
            <a:off x="628650" y="2017058"/>
            <a:ext cx="3466143" cy="2308324"/>
          </a:xfrm>
          <a:prstGeom prst="rect">
            <a:avLst/>
          </a:prstGeom>
          <a:noFill/>
        </p:spPr>
        <p:txBody>
          <a:bodyPr wrap="square" rtlCol="0">
            <a:spAutoFit/>
          </a:bodyPr>
          <a:lstStyle/>
          <a:p>
            <a:pPr marL="285750" indent="-285750">
              <a:buFont typeface="Arial" panose="020B0604020202020204" pitchFamily="34" charset="0"/>
              <a:buChar char="•"/>
            </a:pPr>
            <a:r>
              <a:rPr lang="en-US"/>
              <a:t>Based on this data, it appears that shirt does have a small impact on the attendance</a:t>
            </a:r>
          </a:p>
          <a:p>
            <a:pPr marL="285750" indent="-285750">
              <a:buFont typeface="Arial" panose="020B0604020202020204" pitchFamily="34" charset="0"/>
              <a:buChar char="•"/>
            </a:pPr>
            <a:r>
              <a:rPr lang="en-US"/>
              <a:t>We only have three observations for shirts, however, so we cannot come to a solid conclusion on this </a:t>
            </a:r>
          </a:p>
          <a:p>
            <a:endParaRPr lang="en-US"/>
          </a:p>
        </p:txBody>
      </p:sp>
      <p:sp>
        <p:nvSpPr>
          <p:cNvPr id="7" name="TextBox 6">
            <a:extLst>
              <a:ext uri="{FF2B5EF4-FFF2-40B4-BE49-F238E27FC236}">
                <a16:creationId xmlns:a16="http://schemas.microsoft.com/office/drawing/2014/main" id="{8E754410-603C-425A-700F-0CD48E9A0E84}"/>
              </a:ext>
            </a:extLst>
          </p:cNvPr>
          <p:cNvSpPr txBox="1"/>
          <p:nvPr/>
        </p:nvSpPr>
        <p:spPr>
          <a:xfrm>
            <a:off x="811865" y="4921623"/>
            <a:ext cx="3099711" cy="646331"/>
          </a:xfrm>
          <a:prstGeom prst="rect">
            <a:avLst/>
          </a:prstGeom>
          <a:noFill/>
        </p:spPr>
        <p:txBody>
          <a:bodyPr wrap="square" rtlCol="0">
            <a:spAutoFit/>
          </a:bodyPr>
          <a:lstStyle/>
          <a:p>
            <a:r>
              <a:rPr lang="en-US">
                <a:solidFill>
                  <a:srgbClr val="FF0000"/>
                </a:solidFill>
              </a:rPr>
              <a:t>R code: boxplot(</a:t>
            </a:r>
            <a:r>
              <a:rPr lang="en-US" err="1">
                <a:solidFill>
                  <a:srgbClr val="FF0000"/>
                </a:solidFill>
              </a:rPr>
              <a:t>attend~shirt</a:t>
            </a:r>
            <a:r>
              <a:rPr lang="en-US">
                <a:solidFill>
                  <a:srgbClr val="FF0000"/>
                </a:solidFill>
              </a:rPr>
              <a:t>, data = dodgers</a:t>
            </a:r>
          </a:p>
        </p:txBody>
      </p:sp>
    </p:spTree>
    <p:extLst>
      <p:ext uri="{BB962C8B-B14F-4D97-AF65-F5344CB8AC3E}">
        <p14:creationId xmlns:p14="http://schemas.microsoft.com/office/powerpoint/2010/main" val="164889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5FC0-DF00-41F6-88CD-825308D06F94}"/>
              </a:ext>
            </a:extLst>
          </p:cNvPr>
          <p:cNvSpPr>
            <a:spLocks noGrp="1"/>
          </p:cNvSpPr>
          <p:nvPr>
            <p:ph type="title"/>
          </p:nvPr>
        </p:nvSpPr>
        <p:spPr/>
        <p:txBody>
          <a:bodyPr/>
          <a:lstStyle/>
          <a:p>
            <a:r>
              <a:rPr lang="en-US"/>
              <a:t>Fireworks vs. Attendance </a:t>
            </a:r>
          </a:p>
        </p:txBody>
      </p:sp>
      <p:pic>
        <p:nvPicPr>
          <p:cNvPr id="4" name="Content Placeholder 3">
            <a:extLst>
              <a:ext uri="{FF2B5EF4-FFF2-40B4-BE49-F238E27FC236}">
                <a16:creationId xmlns:a16="http://schemas.microsoft.com/office/drawing/2014/main" id="{6151EA6C-987D-E529-99B8-E0DBB9404F7D}"/>
              </a:ext>
            </a:extLst>
          </p:cNvPr>
          <p:cNvPicPr>
            <a:picLocks noGrp="1" noChangeAspect="1"/>
          </p:cNvPicPr>
          <p:nvPr>
            <p:ph idx="1"/>
          </p:nvPr>
        </p:nvPicPr>
        <p:blipFill>
          <a:blip r:embed="rId2"/>
          <a:stretch>
            <a:fillRect/>
          </a:stretch>
        </p:blipFill>
        <p:spPr>
          <a:xfrm>
            <a:off x="5631207" y="1690689"/>
            <a:ext cx="2884143" cy="4351338"/>
          </a:xfrm>
          <a:prstGeom prst="rect">
            <a:avLst/>
          </a:prstGeom>
        </p:spPr>
      </p:pic>
      <p:sp>
        <p:nvSpPr>
          <p:cNvPr id="5" name="TextBox 4">
            <a:extLst>
              <a:ext uri="{FF2B5EF4-FFF2-40B4-BE49-F238E27FC236}">
                <a16:creationId xmlns:a16="http://schemas.microsoft.com/office/drawing/2014/main" id="{8BBEAAD7-F510-74F1-A29D-8BE82EC27A5C}"/>
              </a:ext>
            </a:extLst>
          </p:cNvPr>
          <p:cNvSpPr txBox="1"/>
          <p:nvPr/>
        </p:nvSpPr>
        <p:spPr>
          <a:xfrm>
            <a:off x="793377" y="2191871"/>
            <a:ext cx="4343400" cy="1754326"/>
          </a:xfrm>
          <a:prstGeom prst="rect">
            <a:avLst/>
          </a:prstGeom>
          <a:noFill/>
        </p:spPr>
        <p:txBody>
          <a:bodyPr wrap="square" rtlCol="0">
            <a:spAutoFit/>
          </a:bodyPr>
          <a:lstStyle/>
          <a:p>
            <a:pPr marL="285750" indent="-285750">
              <a:buFont typeface="Arial" panose="020B0604020202020204" pitchFamily="34" charset="0"/>
              <a:buChar char="•"/>
            </a:pPr>
            <a:r>
              <a:rPr lang="en-US"/>
              <a:t>Based on this data, fireworks do not have a significant effect on the attendance </a:t>
            </a:r>
          </a:p>
          <a:p>
            <a:pPr marL="285750" indent="-285750">
              <a:buFont typeface="Arial" panose="020B0604020202020204" pitchFamily="34" charset="0"/>
              <a:buChar char="•"/>
            </a:pPr>
            <a:r>
              <a:rPr lang="en-US"/>
              <a:t>The average attendance didn’t change much based on whether there were fireworks or not</a:t>
            </a:r>
          </a:p>
          <a:p>
            <a:endParaRPr lang="en-US"/>
          </a:p>
        </p:txBody>
      </p:sp>
      <p:sp>
        <p:nvSpPr>
          <p:cNvPr id="6" name="TextBox 5">
            <a:extLst>
              <a:ext uri="{FF2B5EF4-FFF2-40B4-BE49-F238E27FC236}">
                <a16:creationId xmlns:a16="http://schemas.microsoft.com/office/drawing/2014/main" id="{2A08E9C0-016B-3C62-2AFB-10D512CAB4BD}"/>
              </a:ext>
            </a:extLst>
          </p:cNvPr>
          <p:cNvSpPr txBox="1"/>
          <p:nvPr/>
        </p:nvSpPr>
        <p:spPr>
          <a:xfrm>
            <a:off x="954741" y="4639235"/>
            <a:ext cx="4676466" cy="646331"/>
          </a:xfrm>
          <a:prstGeom prst="rect">
            <a:avLst/>
          </a:prstGeom>
          <a:noFill/>
        </p:spPr>
        <p:txBody>
          <a:bodyPr wrap="square" rtlCol="0">
            <a:spAutoFit/>
          </a:bodyPr>
          <a:lstStyle/>
          <a:p>
            <a:r>
              <a:rPr lang="en-US">
                <a:solidFill>
                  <a:srgbClr val="FF0000"/>
                </a:solidFill>
              </a:rPr>
              <a:t>R code: boxplot(</a:t>
            </a:r>
            <a:r>
              <a:rPr lang="en-US" err="1">
                <a:solidFill>
                  <a:srgbClr val="FF0000"/>
                </a:solidFill>
              </a:rPr>
              <a:t>attend~fireworks</a:t>
            </a:r>
            <a:r>
              <a:rPr lang="en-US">
                <a:solidFill>
                  <a:srgbClr val="FF0000"/>
                </a:solidFill>
              </a:rPr>
              <a:t>, data = dodgers)</a:t>
            </a:r>
          </a:p>
        </p:txBody>
      </p:sp>
    </p:spTree>
    <p:extLst>
      <p:ext uri="{BB962C8B-B14F-4D97-AF65-F5344CB8AC3E}">
        <p14:creationId xmlns:p14="http://schemas.microsoft.com/office/powerpoint/2010/main" val="241923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5FC0-DF00-41F6-88CD-825308D06F94}"/>
              </a:ext>
            </a:extLst>
          </p:cNvPr>
          <p:cNvSpPr>
            <a:spLocks noGrp="1"/>
          </p:cNvSpPr>
          <p:nvPr>
            <p:ph type="title"/>
          </p:nvPr>
        </p:nvSpPr>
        <p:spPr/>
        <p:txBody>
          <a:bodyPr/>
          <a:lstStyle/>
          <a:p>
            <a:r>
              <a:rPr lang="en-US" dirty="0"/>
              <a:t>Justification for Quadratic Temp Term and the Need for Scaling</a:t>
            </a:r>
          </a:p>
        </p:txBody>
      </p:sp>
      <p:sp>
        <p:nvSpPr>
          <p:cNvPr id="5" name="TextBox 4">
            <a:extLst>
              <a:ext uri="{FF2B5EF4-FFF2-40B4-BE49-F238E27FC236}">
                <a16:creationId xmlns:a16="http://schemas.microsoft.com/office/drawing/2014/main" id="{8BBEAAD7-F510-74F1-A29D-8BE82EC27A5C}"/>
              </a:ext>
            </a:extLst>
          </p:cNvPr>
          <p:cNvSpPr txBox="1"/>
          <p:nvPr/>
        </p:nvSpPr>
        <p:spPr>
          <a:xfrm>
            <a:off x="793377" y="2191871"/>
            <a:ext cx="4450746" cy="3108543"/>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effectLst/>
                <a:latin typeface="Söhne"/>
              </a:rPr>
              <a:t>Based on the observed graph, it's evident that there is curvature in the relationship between temperature and attendance</a:t>
            </a:r>
            <a:endParaRPr lang="en-US" sz="1400">
              <a:latin typeface="Söhne"/>
            </a:endParaRPr>
          </a:p>
          <a:p>
            <a:pPr marL="285750" indent="-285750">
              <a:buFont typeface="Arial" panose="020B0604020202020204" pitchFamily="34" charset="0"/>
              <a:buChar char="•"/>
            </a:pPr>
            <a:r>
              <a:rPr lang="en-US" sz="1400" b="0" i="0" dirty="0">
                <a:effectLst/>
                <a:latin typeface="Söhne"/>
              </a:rPr>
              <a:t>Specifically, attendance tends to increase within a temperature range of 70 to 80 degrees, but decreases on either side of this range</a:t>
            </a:r>
            <a:endParaRPr lang="en-US" sz="1400">
              <a:latin typeface="Söhne"/>
            </a:endParaRPr>
          </a:p>
          <a:p>
            <a:pPr marL="285750" indent="-285750">
              <a:buFont typeface="Arial" panose="020B0604020202020204" pitchFamily="34" charset="0"/>
              <a:buChar char="•"/>
            </a:pPr>
            <a:r>
              <a:rPr lang="en-US" sz="1400" b="0" i="0" dirty="0">
                <a:effectLst/>
                <a:latin typeface="Söhne"/>
              </a:rPr>
              <a:t>To accurately capture these curvatures and account for the non-linear relationships, it's necessary to include a quadratic term in the regression model</a:t>
            </a:r>
            <a:endParaRPr lang="en-US" sz="1400">
              <a:latin typeface="Söhne"/>
            </a:endParaRPr>
          </a:p>
          <a:p>
            <a:pPr marL="285750" indent="-285750">
              <a:buFont typeface="Arial" panose="020B0604020202020204" pitchFamily="34" charset="0"/>
              <a:buChar char="•"/>
            </a:pPr>
            <a:r>
              <a:rPr lang="en-US" sz="1400">
                <a:latin typeface="Söhne"/>
              </a:rPr>
              <a:t>S</a:t>
            </a:r>
            <a:r>
              <a:rPr lang="en-US" sz="1400" b="0" i="0">
                <a:effectLst/>
                <a:latin typeface="Söhne"/>
              </a:rPr>
              <a:t>caling </a:t>
            </a:r>
            <a:r>
              <a:rPr lang="en-US" sz="1400" b="0" i="0" dirty="0">
                <a:effectLst/>
                <a:latin typeface="Söhne"/>
              </a:rPr>
              <a:t>the variables appropriately ensures that the model effectively captures the magnitude and direction of the effects</a:t>
            </a:r>
          </a:p>
          <a:p>
            <a:pPr marL="285750" indent="-285750">
              <a:buFont typeface="Arial" panose="020B0604020202020204" pitchFamily="34" charset="0"/>
              <a:buChar char="•"/>
            </a:pPr>
            <a:r>
              <a:rPr lang="en-US" sz="1400" b="0" i="0" dirty="0">
                <a:effectLst/>
                <a:latin typeface="Söhne"/>
              </a:rPr>
              <a:t>Scaling ensures that all variables in the model are on a comparable scale</a:t>
            </a:r>
            <a:endParaRPr lang="en-US" sz="1400" dirty="0"/>
          </a:p>
        </p:txBody>
      </p:sp>
      <p:sp>
        <p:nvSpPr>
          <p:cNvPr id="6" name="TextBox 5">
            <a:extLst>
              <a:ext uri="{FF2B5EF4-FFF2-40B4-BE49-F238E27FC236}">
                <a16:creationId xmlns:a16="http://schemas.microsoft.com/office/drawing/2014/main" id="{2A08E9C0-016B-3C62-2AFB-10D512CAB4BD}"/>
              </a:ext>
            </a:extLst>
          </p:cNvPr>
          <p:cNvSpPr txBox="1"/>
          <p:nvPr/>
        </p:nvSpPr>
        <p:spPr>
          <a:xfrm>
            <a:off x="964827" y="5256742"/>
            <a:ext cx="4676466" cy="1200329"/>
          </a:xfrm>
          <a:prstGeom prst="rect">
            <a:avLst/>
          </a:prstGeom>
          <a:noFill/>
        </p:spPr>
        <p:txBody>
          <a:bodyPr wrap="square" rtlCol="0">
            <a:spAutoFit/>
          </a:bodyPr>
          <a:lstStyle/>
          <a:p>
            <a:r>
              <a:rPr lang="en-US" dirty="0">
                <a:solidFill>
                  <a:srgbClr val="FF0000"/>
                </a:solidFill>
              </a:rPr>
              <a:t>R code: </a:t>
            </a:r>
          </a:p>
          <a:p>
            <a:r>
              <a:rPr lang="en-US" dirty="0">
                <a:solidFill>
                  <a:srgbClr val="FF0000"/>
                </a:solidFill>
              </a:rPr>
              <a:t>scalpm1 = function (x ){( x -( min (x )+ max ( x ))/2)/(.5*( max ( x)- min (x )))}</a:t>
            </a:r>
          </a:p>
          <a:p>
            <a:r>
              <a:rPr lang="en-US" dirty="0" err="1">
                <a:solidFill>
                  <a:srgbClr val="FF0000"/>
                </a:solidFill>
              </a:rPr>
              <a:t>stemp</a:t>
            </a:r>
            <a:r>
              <a:rPr lang="en-US" dirty="0">
                <a:solidFill>
                  <a:srgbClr val="FF0000"/>
                </a:solidFill>
              </a:rPr>
              <a:t> = scalpm1(</a:t>
            </a:r>
            <a:r>
              <a:rPr lang="en-US" dirty="0" err="1">
                <a:solidFill>
                  <a:srgbClr val="FF0000"/>
                </a:solidFill>
              </a:rPr>
              <a:t>dodgers$temp</a:t>
            </a:r>
            <a:r>
              <a:rPr lang="en-US" dirty="0">
                <a:solidFill>
                  <a:srgbClr val="FF0000"/>
                </a:solidFill>
              </a:rPr>
              <a:t>) </a:t>
            </a:r>
          </a:p>
        </p:txBody>
      </p:sp>
      <p:pic>
        <p:nvPicPr>
          <p:cNvPr id="10" name="Content Placeholder 3">
            <a:extLst>
              <a:ext uri="{FF2B5EF4-FFF2-40B4-BE49-F238E27FC236}">
                <a16:creationId xmlns:a16="http://schemas.microsoft.com/office/drawing/2014/main" id="{0EF4C328-4EF5-1955-7533-3FCE0CE1F145}"/>
              </a:ext>
            </a:extLst>
          </p:cNvPr>
          <p:cNvPicPr>
            <a:picLocks noChangeAspect="1"/>
          </p:cNvPicPr>
          <p:nvPr/>
        </p:nvPicPr>
        <p:blipFill>
          <a:blip r:embed="rId2"/>
          <a:stretch>
            <a:fillRect/>
          </a:stretch>
        </p:blipFill>
        <p:spPr>
          <a:xfrm>
            <a:off x="5416062" y="2141536"/>
            <a:ext cx="3099288" cy="3144030"/>
          </a:xfrm>
          <a:prstGeom prst="rect">
            <a:avLst/>
          </a:prstGeom>
        </p:spPr>
      </p:pic>
    </p:spTree>
    <p:extLst>
      <p:ext uri="{BB962C8B-B14F-4D97-AF65-F5344CB8AC3E}">
        <p14:creationId xmlns:p14="http://schemas.microsoft.com/office/powerpoint/2010/main" val="2343205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5FC0-DF00-41F6-88CD-825308D06F94}"/>
              </a:ext>
            </a:extLst>
          </p:cNvPr>
          <p:cNvSpPr>
            <a:spLocks noGrp="1"/>
          </p:cNvSpPr>
          <p:nvPr>
            <p:ph type="title"/>
          </p:nvPr>
        </p:nvSpPr>
        <p:spPr/>
        <p:txBody>
          <a:bodyPr/>
          <a:lstStyle/>
          <a:p>
            <a:r>
              <a:rPr lang="en-US"/>
              <a:t>Coding of Qualitative Variables</a:t>
            </a:r>
          </a:p>
        </p:txBody>
      </p:sp>
      <p:sp>
        <p:nvSpPr>
          <p:cNvPr id="7" name="TextBox 6">
            <a:extLst>
              <a:ext uri="{FF2B5EF4-FFF2-40B4-BE49-F238E27FC236}">
                <a16:creationId xmlns:a16="http://schemas.microsoft.com/office/drawing/2014/main" id="{A3C19C14-6F34-C9D8-C24D-0DEE64871E01}"/>
              </a:ext>
            </a:extLst>
          </p:cNvPr>
          <p:cNvSpPr txBox="1"/>
          <p:nvPr/>
        </p:nvSpPr>
        <p:spPr>
          <a:xfrm>
            <a:off x="628650" y="1550530"/>
            <a:ext cx="7063273" cy="4801314"/>
          </a:xfrm>
          <a:prstGeom prst="rect">
            <a:avLst/>
          </a:prstGeom>
          <a:noFill/>
        </p:spPr>
        <p:txBody>
          <a:bodyPr wrap="square">
            <a:spAutoFit/>
          </a:bodyPr>
          <a:lstStyle/>
          <a:p>
            <a:r>
              <a:rPr lang="en-US">
                <a:solidFill>
                  <a:srgbClr val="FF0000"/>
                </a:solidFill>
              </a:rPr>
              <a:t>R code:</a:t>
            </a:r>
          </a:p>
          <a:p>
            <a:r>
              <a:rPr lang="en-US">
                <a:solidFill>
                  <a:srgbClr val="FF0000"/>
                </a:solidFill>
              </a:rPr>
              <a:t># Create the dummy variables for </a:t>
            </a:r>
            <a:r>
              <a:rPr lang="en-US" err="1">
                <a:solidFill>
                  <a:srgbClr val="FF0000"/>
                </a:solidFill>
              </a:rPr>
              <a:t>day_night</a:t>
            </a:r>
            <a:r>
              <a:rPr lang="en-US">
                <a:solidFill>
                  <a:srgbClr val="FF0000"/>
                </a:solidFill>
              </a:rPr>
              <a:t> cap shirt fireworks</a:t>
            </a:r>
          </a:p>
          <a:p>
            <a:r>
              <a:rPr lang="en-US">
                <a:solidFill>
                  <a:srgbClr val="FF0000"/>
                </a:solidFill>
              </a:rPr>
              <a:t>#   (dummy for bobblehead already done)</a:t>
            </a:r>
          </a:p>
          <a:p>
            <a:r>
              <a:rPr lang="en-US" err="1">
                <a:solidFill>
                  <a:srgbClr val="FF0000"/>
                </a:solidFill>
              </a:rPr>
              <a:t>dodgers$cBob</a:t>
            </a:r>
            <a:r>
              <a:rPr lang="en-US">
                <a:solidFill>
                  <a:srgbClr val="FF0000"/>
                </a:solidFill>
              </a:rPr>
              <a:t> = </a:t>
            </a:r>
            <a:r>
              <a:rPr lang="en-US" err="1">
                <a:solidFill>
                  <a:srgbClr val="FF0000"/>
                </a:solidFill>
              </a:rPr>
              <a:t>ifelse</a:t>
            </a:r>
            <a:r>
              <a:rPr lang="en-US">
                <a:solidFill>
                  <a:srgbClr val="FF0000"/>
                </a:solidFill>
              </a:rPr>
              <a:t>(</a:t>
            </a:r>
            <a:r>
              <a:rPr lang="en-US" err="1">
                <a:solidFill>
                  <a:srgbClr val="FF0000"/>
                </a:solidFill>
              </a:rPr>
              <a:t>dodgers$bobblehead</a:t>
            </a:r>
            <a:r>
              <a:rPr lang="en-US">
                <a:solidFill>
                  <a:srgbClr val="FF0000"/>
                </a:solidFill>
              </a:rPr>
              <a:t>=="YES",1,0)</a:t>
            </a:r>
          </a:p>
          <a:p>
            <a:r>
              <a:rPr lang="en-US">
                <a:solidFill>
                  <a:srgbClr val="FF0000"/>
                </a:solidFill>
              </a:rPr>
              <a:t>dodgers = dodgers[,!names(dodgers)%in% c("bobblehead")]</a:t>
            </a:r>
          </a:p>
          <a:p>
            <a:r>
              <a:rPr lang="en-US">
                <a:solidFill>
                  <a:srgbClr val="FF0000"/>
                </a:solidFill>
              </a:rPr>
              <a:t>#Create the dummy variable for </a:t>
            </a:r>
            <a:r>
              <a:rPr lang="en-US" err="1">
                <a:solidFill>
                  <a:srgbClr val="FF0000"/>
                </a:solidFill>
              </a:rPr>
              <a:t>day_night</a:t>
            </a:r>
            <a:endParaRPr lang="en-US">
              <a:solidFill>
                <a:srgbClr val="FF0000"/>
              </a:solidFill>
            </a:endParaRPr>
          </a:p>
          <a:p>
            <a:r>
              <a:rPr lang="en-US" err="1">
                <a:solidFill>
                  <a:srgbClr val="FF0000"/>
                </a:solidFill>
              </a:rPr>
              <a:t>dodgers$cDay_Night</a:t>
            </a:r>
            <a:r>
              <a:rPr lang="en-US">
                <a:solidFill>
                  <a:srgbClr val="FF0000"/>
                </a:solidFill>
              </a:rPr>
              <a:t> = </a:t>
            </a:r>
            <a:r>
              <a:rPr lang="en-US" err="1">
                <a:solidFill>
                  <a:srgbClr val="FF0000"/>
                </a:solidFill>
              </a:rPr>
              <a:t>ifelse</a:t>
            </a:r>
            <a:r>
              <a:rPr lang="en-US">
                <a:solidFill>
                  <a:srgbClr val="FF0000"/>
                </a:solidFill>
              </a:rPr>
              <a:t>(</a:t>
            </a:r>
            <a:r>
              <a:rPr lang="en-US" err="1">
                <a:solidFill>
                  <a:srgbClr val="FF0000"/>
                </a:solidFill>
              </a:rPr>
              <a:t>dodgers$day_night</a:t>
            </a:r>
            <a:r>
              <a:rPr lang="en-US">
                <a:solidFill>
                  <a:srgbClr val="FF0000"/>
                </a:solidFill>
              </a:rPr>
              <a:t>=="Day",1,0)</a:t>
            </a:r>
          </a:p>
          <a:p>
            <a:r>
              <a:rPr lang="en-US">
                <a:solidFill>
                  <a:srgbClr val="FF0000"/>
                </a:solidFill>
              </a:rPr>
              <a:t>dodgers = dodgers[,!names(dodgers)%in% c("</a:t>
            </a:r>
            <a:r>
              <a:rPr lang="en-US" err="1">
                <a:solidFill>
                  <a:srgbClr val="FF0000"/>
                </a:solidFill>
              </a:rPr>
              <a:t>day_night</a:t>
            </a:r>
            <a:r>
              <a:rPr lang="en-US">
                <a:solidFill>
                  <a:srgbClr val="FF0000"/>
                </a:solidFill>
              </a:rPr>
              <a:t>")]</a:t>
            </a:r>
          </a:p>
          <a:p>
            <a:r>
              <a:rPr lang="en-US">
                <a:solidFill>
                  <a:srgbClr val="FF0000"/>
                </a:solidFill>
              </a:rPr>
              <a:t>#Create the dummy variable for cap</a:t>
            </a:r>
          </a:p>
          <a:p>
            <a:r>
              <a:rPr lang="en-US" err="1">
                <a:solidFill>
                  <a:srgbClr val="FF0000"/>
                </a:solidFill>
              </a:rPr>
              <a:t>dodgers$ccap</a:t>
            </a:r>
            <a:r>
              <a:rPr lang="en-US">
                <a:solidFill>
                  <a:srgbClr val="FF0000"/>
                </a:solidFill>
              </a:rPr>
              <a:t> = </a:t>
            </a:r>
            <a:r>
              <a:rPr lang="en-US" err="1">
                <a:solidFill>
                  <a:srgbClr val="FF0000"/>
                </a:solidFill>
              </a:rPr>
              <a:t>ifelse</a:t>
            </a:r>
            <a:r>
              <a:rPr lang="en-US">
                <a:solidFill>
                  <a:srgbClr val="FF0000"/>
                </a:solidFill>
              </a:rPr>
              <a:t>(</a:t>
            </a:r>
            <a:r>
              <a:rPr lang="en-US" err="1">
                <a:solidFill>
                  <a:srgbClr val="FF0000"/>
                </a:solidFill>
              </a:rPr>
              <a:t>dodgers$cap</a:t>
            </a:r>
            <a:r>
              <a:rPr lang="en-US">
                <a:solidFill>
                  <a:srgbClr val="FF0000"/>
                </a:solidFill>
              </a:rPr>
              <a:t>=="YES",1,0)</a:t>
            </a:r>
          </a:p>
          <a:p>
            <a:r>
              <a:rPr lang="en-US">
                <a:solidFill>
                  <a:srgbClr val="FF0000"/>
                </a:solidFill>
              </a:rPr>
              <a:t>dodgers = dodgers[,!names(dodgers)%in% c("cap")]</a:t>
            </a:r>
          </a:p>
          <a:p>
            <a:r>
              <a:rPr lang="en-US">
                <a:solidFill>
                  <a:srgbClr val="FF0000"/>
                </a:solidFill>
              </a:rPr>
              <a:t>#Create the dummy variable for shirt</a:t>
            </a:r>
          </a:p>
          <a:p>
            <a:r>
              <a:rPr lang="en-US" err="1">
                <a:solidFill>
                  <a:srgbClr val="FF0000"/>
                </a:solidFill>
              </a:rPr>
              <a:t>dodgers$cshirt</a:t>
            </a:r>
            <a:r>
              <a:rPr lang="en-US">
                <a:solidFill>
                  <a:srgbClr val="FF0000"/>
                </a:solidFill>
              </a:rPr>
              <a:t> = </a:t>
            </a:r>
            <a:r>
              <a:rPr lang="en-US" err="1">
                <a:solidFill>
                  <a:srgbClr val="FF0000"/>
                </a:solidFill>
              </a:rPr>
              <a:t>ifelse</a:t>
            </a:r>
            <a:r>
              <a:rPr lang="en-US">
                <a:solidFill>
                  <a:srgbClr val="FF0000"/>
                </a:solidFill>
              </a:rPr>
              <a:t>(</a:t>
            </a:r>
            <a:r>
              <a:rPr lang="en-US" err="1">
                <a:solidFill>
                  <a:srgbClr val="FF0000"/>
                </a:solidFill>
              </a:rPr>
              <a:t>dodgers$shirt</a:t>
            </a:r>
            <a:r>
              <a:rPr lang="en-US">
                <a:solidFill>
                  <a:srgbClr val="FF0000"/>
                </a:solidFill>
              </a:rPr>
              <a:t>=="YES",1,0)</a:t>
            </a:r>
          </a:p>
          <a:p>
            <a:r>
              <a:rPr lang="en-US">
                <a:solidFill>
                  <a:srgbClr val="FF0000"/>
                </a:solidFill>
              </a:rPr>
              <a:t>dodgers = dodgers[,!names(dodgers)%in% c("shirt")]</a:t>
            </a:r>
          </a:p>
          <a:p>
            <a:r>
              <a:rPr lang="en-US">
                <a:solidFill>
                  <a:srgbClr val="FF0000"/>
                </a:solidFill>
              </a:rPr>
              <a:t>#Create the dummy variable for fireworks</a:t>
            </a:r>
          </a:p>
          <a:p>
            <a:r>
              <a:rPr lang="en-US" err="1">
                <a:solidFill>
                  <a:srgbClr val="FF0000"/>
                </a:solidFill>
              </a:rPr>
              <a:t>dodgers$cfireworks</a:t>
            </a:r>
            <a:r>
              <a:rPr lang="en-US">
                <a:solidFill>
                  <a:srgbClr val="FF0000"/>
                </a:solidFill>
              </a:rPr>
              <a:t> = </a:t>
            </a:r>
            <a:r>
              <a:rPr lang="en-US" err="1">
                <a:solidFill>
                  <a:srgbClr val="FF0000"/>
                </a:solidFill>
              </a:rPr>
              <a:t>ifelse</a:t>
            </a:r>
            <a:r>
              <a:rPr lang="en-US">
                <a:solidFill>
                  <a:srgbClr val="FF0000"/>
                </a:solidFill>
              </a:rPr>
              <a:t>(</a:t>
            </a:r>
            <a:r>
              <a:rPr lang="en-US" err="1">
                <a:solidFill>
                  <a:srgbClr val="FF0000"/>
                </a:solidFill>
              </a:rPr>
              <a:t>dodgers$fireworks</a:t>
            </a:r>
            <a:r>
              <a:rPr lang="en-US">
                <a:solidFill>
                  <a:srgbClr val="FF0000"/>
                </a:solidFill>
              </a:rPr>
              <a:t>=="YES",1,0)</a:t>
            </a:r>
          </a:p>
          <a:p>
            <a:r>
              <a:rPr lang="en-US">
                <a:solidFill>
                  <a:srgbClr val="FF0000"/>
                </a:solidFill>
              </a:rPr>
              <a:t>dodgers = dodgers[,!names(dodgers)%in% c("fireworks")]</a:t>
            </a:r>
          </a:p>
        </p:txBody>
      </p:sp>
    </p:spTree>
    <p:extLst>
      <p:ext uri="{BB962C8B-B14F-4D97-AF65-F5344CB8AC3E}">
        <p14:creationId xmlns:p14="http://schemas.microsoft.com/office/powerpoint/2010/main" val="3355591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5FC0-DF00-41F6-88CD-825308D06F94}"/>
              </a:ext>
            </a:extLst>
          </p:cNvPr>
          <p:cNvSpPr>
            <a:spLocks noGrp="1"/>
          </p:cNvSpPr>
          <p:nvPr>
            <p:ph type="title"/>
          </p:nvPr>
        </p:nvSpPr>
        <p:spPr/>
        <p:txBody>
          <a:bodyPr/>
          <a:lstStyle/>
          <a:p>
            <a:r>
              <a:rPr lang="en-US"/>
              <a:t>Coding of Qualitative Variables</a:t>
            </a:r>
          </a:p>
        </p:txBody>
      </p:sp>
      <p:sp>
        <p:nvSpPr>
          <p:cNvPr id="3" name="TextBox 2">
            <a:extLst>
              <a:ext uri="{FF2B5EF4-FFF2-40B4-BE49-F238E27FC236}">
                <a16:creationId xmlns:a16="http://schemas.microsoft.com/office/drawing/2014/main" id="{2B6AD4A9-6C76-50E7-AE1B-89BA2C8FCBBB}"/>
              </a:ext>
            </a:extLst>
          </p:cNvPr>
          <p:cNvSpPr txBox="1"/>
          <p:nvPr/>
        </p:nvSpPr>
        <p:spPr>
          <a:xfrm>
            <a:off x="628650" y="1383884"/>
            <a:ext cx="6538713" cy="2308324"/>
          </a:xfrm>
          <a:prstGeom prst="rect">
            <a:avLst/>
          </a:prstGeom>
          <a:noFill/>
        </p:spPr>
        <p:txBody>
          <a:bodyPr wrap="none" rtlCol="0">
            <a:spAutoFit/>
          </a:bodyPr>
          <a:lstStyle/>
          <a:p>
            <a:r>
              <a:rPr lang="en-US" dirty="0">
                <a:solidFill>
                  <a:srgbClr val="FF0000"/>
                </a:solidFill>
              </a:rPr>
              <a:t>R code: </a:t>
            </a:r>
          </a:p>
          <a:p>
            <a:r>
              <a:rPr lang="en-US" dirty="0">
                <a:solidFill>
                  <a:srgbClr val="FF0000"/>
                </a:solidFill>
              </a:rPr>
              <a:t># Create the </a:t>
            </a:r>
            <a:r>
              <a:rPr lang="en-US" dirty="0" err="1">
                <a:solidFill>
                  <a:srgbClr val="FF0000"/>
                </a:solidFill>
              </a:rPr>
              <a:t>day_of_week</a:t>
            </a:r>
            <a:r>
              <a:rPr lang="en-US" dirty="0">
                <a:solidFill>
                  <a:srgbClr val="FF0000"/>
                </a:solidFill>
              </a:rPr>
              <a:t> dummy variables</a:t>
            </a:r>
          </a:p>
          <a:p>
            <a:r>
              <a:rPr lang="en-US" dirty="0" err="1">
                <a:solidFill>
                  <a:srgbClr val="FF0000"/>
                </a:solidFill>
              </a:rPr>
              <a:t>dodgers$Sun</a:t>
            </a:r>
            <a:r>
              <a:rPr lang="en-US" dirty="0">
                <a:solidFill>
                  <a:srgbClr val="FF0000"/>
                </a:solidFill>
              </a:rPr>
              <a:t> = </a:t>
            </a:r>
            <a:r>
              <a:rPr lang="en-US" dirty="0" err="1">
                <a:solidFill>
                  <a:srgbClr val="FF0000"/>
                </a:solidFill>
              </a:rPr>
              <a:t>ifelse</a:t>
            </a:r>
            <a:r>
              <a:rPr lang="en-US" dirty="0">
                <a:solidFill>
                  <a:srgbClr val="FF0000"/>
                </a:solidFill>
              </a:rPr>
              <a:t>(</a:t>
            </a:r>
            <a:r>
              <a:rPr lang="en-US" dirty="0" err="1">
                <a:solidFill>
                  <a:srgbClr val="FF0000"/>
                </a:solidFill>
              </a:rPr>
              <a:t>dodgers$day_of_week</a:t>
            </a:r>
            <a:r>
              <a:rPr lang="en-US" dirty="0">
                <a:solidFill>
                  <a:srgbClr val="FF0000"/>
                </a:solidFill>
              </a:rPr>
              <a:t>=="Sunday",1,0)</a:t>
            </a:r>
          </a:p>
          <a:p>
            <a:r>
              <a:rPr lang="en-US" dirty="0" err="1">
                <a:solidFill>
                  <a:srgbClr val="FF0000"/>
                </a:solidFill>
              </a:rPr>
              <a:t>dodgers$Mon</a:t>
            </a:r>
            <a:r>
              <a:rPr lang="en-US" dirty="0">
                <a:solidFill>
                  <a:srgbClr val="FF0000"/>
                </a:solidFill>
              </a:rPr>
              <a:t> = </a:t>
            </a:r>
            <a:r>
              <a:rPr lang="en-US" dirty="0" err="1">
                <a:solidFill>
                  <a:srgbClr val="FF0000"/>
                </a:solidFill>
              </a:rPr>
              <a:t>ifelse</a:t>
            </a:r>
            <a:r>
              <a:rPr lang="en-US" dirty="0">
                <a:solidFill>
                  <a:srgbClr val="FF0000"/>
                </a:solidFill>
              </a:rPr>
              <a:t>(</a:t>
            </a:r>
            <a:r>
              <a:rPr lang="en-US" dirty="0" err="1">
                <a:solidFill>
                  <a:srgbClr val="FF0000"/>
                </a:solidFill>
              </a:rPr>
              <a:t>dodgers$day_of_week</a:t>
            </a:r>
            <a:r>
              <a:rPr lang="en-US" dirty="0">
                <a:solidFill>
                  <a:srgbClr val="FF0000"/>
                </a:solidFill>
              </a:rPr>
              <a:t> == "Monday", 1, 0)</a:t>
            </a:r>
          </a:p>
          <a:p>
            <a:r>
              <a:rPr lang="en-US" dirty="0" err="1">
                <a:solidFill>
                  <a:srgbClr val="FF0000"/>
                </a:solidFill>
              </a:rPr>
              <a:t>dodgers$Tue</a:t>
            </a:r>
            <a:r>
              <a:rPr lang="en-US" dirty="0">
                <a:solidFill>
                  <a:srgbClr val="FF0000"/>
                </a:solidFill>
              </a:rPr>
              <a:t> = </a:t>
            </a:r>
            <a:r>
              <a:rPr lang="en-US" dirty="0" err="1">
                <a:solidFill>
                  <a:srgbClr val="FF0000"/>
                </a:solidFill>
              </a:rPr>
              <a:t>ifelse</a:t>
            </a:r>
            <a:r>
              <a:rPr lang="en-US" dirty="0">
                <a:solidFill>
                  <a:srgbClr val="FF0000"/>
                </a:solidFill>
              </a:rPr>
              <a:t>(</a:t>
            </a:r>
            <a:r>
              <a:rPr lang="en-US" dirty="0" err="1">
                <a:solidFill>
                  <a:srgbClr val="FF0000"/>
                </a:solidFill>
              </a:rPr>
              <a:t>dodgers$day_of_week</a:t>
            </a:r>
            <a:r>
              <a:rPr lang="en-US" dirty="0">
                <a:solidFill>
                  <a:srgbClr val="FF0000"/>
                </a:solidFill>
              </a:rPr>
              <a:t> == "Tuesday", 1, 0)</a:t>
            </a:r>
          </a:p>
          <a:p>
            <a:r>
              <a:rPr lang="en-US" dirty="0" err="1">
                <a:solidFill>
                  <a:srgbClr val="FF0000"/>
                </a:solidFill>
              </a:rPr>
              <a:t>dodgers$Wed</a:t>
            </a:r>
            <a:r>
              <a:rPr lang="en-US" dirty="0">
                <a:solidFill>
                  <a:srgbClr val="FF0000"/>
                </a:solidFill>
              </a:rPr>
              <a:t> = </a:t>
            </a:r>
            <a:r>
              <a:rPr lang="en-US" dirty="0" err="1">
                <a:solidFill>
                  <a:srgbClr val="FF0000"/>
                </a:solidFill>
              </a:rPr>
              <a:t>ifelse</a:t>
            </a:r>
            <a:r>
              <a:rPr lang="en-US" dirty="0">
                <a:solidFill>
                  <a:srgbClr val="FF0000"/>
                </a:solidFill>
              </a:rPr>
              <a:t>(</a:t>
            </a:r>
            <a:r>
              <a:rPr lang="en-US" dirty="0" err="1">
                <a:solidFill>
                  <a:srgbClr val="FF0000"/>
                </a:solidFill>
              </a:rPr>
              <a:t>dodgers$day_of_week</a:t>
            </a:r>
            <a:r>
              <a:rPr lang="en-US" dirty="0">
                <a:solidFill>
                  <a:srgbClr val="FF0000"/>
                </a:solidFill>
              </a:rPr>
              <a:t> == "Wednesday", 1, 0)</a:t>
            </a:r>
          </a:p>
          <a:p>
            <a:r>
              <a:rPr lang="en-US" dirty="0" err="1">
                <a:solidFill>
                  <a:srgbClr val="FF0000"/>
                </a:solidFill>
              </a:rPr>
              <a:t>dodgers$Thu</a:t>
            </a:r>
            <a:r>
              <a:rPr lang="en-US" dirty="0">
                <a:solidFill>
                  <a:srgbClr val="FF0000"/>
                </a:solidFill>
              </a:rPr>
              <a:t> = </a:t>
            </a:r>
            <a:r>
              <a:rPr lang="en-US" dirty="0" err="1">
                <a:solidFill>
                  <a:srgbClr val="FF0000"/>
                </a:solidFill>
              </a:rPr>
              <a:t>ifelse</a:t>
            </a:r>
            <a:r>
              <a:rPr lang="en-US" dirty="0">
                <a:solidFill>
                  <a:srgbClr val="FF0000"/>
                </a:solidFill>
              </a:rPr>
              <a:t>(</a:t>
            </a:r>
            <a:r>
              <a:rPr lang="en-US" dirty="0" err="1">
                <a:solidFill>
                  <a:srgbClr val="FF0000"/>
                </a:solidFill>
              </a:rPr>
              <a:t>dodgers$day_of_week</a:t>
            </a:r>
            <a:r>
              <a:rPr lang="en-US" dirty="0">
                <a:solidFill>
                  <a:srgbClr val="FF0000"/>
                </a:solidFill>
              </a:rPr>
              <a:t> == "Thursday", 1, 0)</a:t>
            </a:r>
          </a:p>
          <a:p>
            <a:r>
              <a:rPr lang="en-US" dirty="0" err="1">
                <a:solidFill>
                  <a:srgbClr val="FF0000"/>
                </a:solidFill>
              </a:rPr>
              <a:t>dodgers$Fri</a:t>
            </a:r>
            <a:r>
              <a:rPr lang="en-US" dirty="0">
                <a:solidFill>
                  <a:srgbClr val="FF0000"/>
                </a:solidFill>
              </a:rPr>
              <a:t> = </a:t>
            </a:r>
            <a:r>
              <a:rPr lang="en-US" dirty="0" err="1">
                <a:solidFill>
                  <a:srgbClr val="FF0000"/>
                </a:solidFill>
              </a:rPr>
              <a:t>ifelse</a:t>
            </a:r>
            <a:r>
              <a:rPr lang="en-US" dirty="0">
                <a:solidFill>
                  <a:srgbClr val="FF0000"/>
                </a:solidFill>
              </a:rPr>
              <a:t>(</a:t>
            </a:r>
            <a:r>
              <a:rPr lang="en-US" dirty="0" err="1">
                <a:solidFill>
                  <a:srgbClr val="FF0000"/>
                </a:solidFill>
              </a:rPr>
              <a:t>dodgers$day_of_week</a:t>
            </a:r>
            <a:r>
              <a:rPr lang="en-US" dirty="0">
                <a:solidFill>
                  <a:srgbClr val="FF0000"/>
                </a:solidFill>
              </a:rPr>
              <a:t> == "Friday", 1, 0)</a:t>
            </a:r>
          </a:p>
        </p:txBody>
      </p:sp>
      <p:sp>
        <p:nvSpPr>
          <p:cNvPr id="4" name="TextBox 3">
            <a:extLst>
              <a:ext uri="{FF2B5EF4-FFF2-40B4-BE49-F238E27FC236}">
                <a16:creationId xmlns:a16="http://schemas.microsoft.com/office/drawing/2014/main" id="{8B385CD3-4B44-F31D-1346-3D2AA783C09D}"/>
              </a:ext>
            </a:extLst>
          </p:cNvPr>
          <p:cNvSpPr txBox="1"/>
          <p:nvPr/>
        </p:nvSpPr>
        <p:spPr>
          <a:xfrm>
            <a:off x="656006" y="3849639"/>
            <a:ext cx="7096856" cy="1708160"/>
          </a:xfrm>
          <a:prstGeom prst="rect">
            <a:avLst/>
          </a:prstGeom>
          <a:noFill/>
        </p:spPr>
        <p:txBody>
          <a:bodyPr wrap="square" rtlCol="0">
            <a:spAutoFit/>
          </a:bodyPr>
          <a:lstStyle/>
          <a:p>
            <a:pPr marL="285750" indent="-285750">
              <a:buFont typeface="Arial" panose="020B0604020202020204" pitchFamily="34" charset="0"/>
              <a:buChar char="•"/>
            </a:pPr>
            <a:r>
              <a:rPr lang="en-US" sz="1500" b="0" i="0" dirty="0">
                <a:effectLst/>
                <a:latin typeface="Söhne"/>
              </a:rPr>
              <a:t>For binary qualitative variables (e.g., bobblehead promotion, caps given), use a 1 for "Yes" and 0 for "No" in your regression model.</a:t>
            </a:r>
            <a:endParaRPr lang="en-US" sz="1500" dirty="0"/>
          </a:p>
          <a:p>
            <a:pPr marL="285750" indent="-285750">
              <a:buFont typeface="Arial" panose="020B0604020202020204" pitchFamily="34" charset="0"/>
              <a:buChar char="•"/>
            </a:pPr>
            <a:r>
              <a:rPr lang="en-US" sz="1500" dirty="0"/>
              <a:t>For categorical variables like the day of the week (e.g., Saturday), we capture them by using binary indicators for the other categories. For example, we use a binary indicators for each day of the week (e.g., Sun, Mon, Tue, etc.), when all other indicators are 0, it automatically implies that it’s the remaining day, which in our model is Saturday. </a:t>
            </a:r>
            <a:r>
              <a:rPr lang="en-US" sz="1500" b="1" dirty="0"/>
              <a:t>So, Saturday would be our reference value.</a:t>
            </a:r>
          </a:p>
        </p:txBody>
      </p:sp>
    </p:spTree>
    <p:extLst>
      <p:ext uri="{BB962C8B-B14F-4D97-AF65-F5344CB8AC3E}">
        <p14:creationId xmlns:p14="http://schemas.microsoft.com/office/powerpoint/2010/main" val="322103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Proposed Regression Model</a:t>
            </a:r>
            <a:endParaRPr lang="en-US"/>
          </a:p>
        </p:txBody>
      </p:sp>
      <p:pic>
        <p:nvPicPr>
          <p:cNvPr id="6" name="Content Placeholder 5">
            <a:extLst>
              <a:ext uri="{FF2B5EF4-FFF2-40B4-BE49-F238E27FC236}">
                <a16:creationId xmlns:a16="http://schemas.microsoft.com/office/drawing/2014/main" id="{C774DB9E-F4B1-714A-E74E-94B8A4C412AA}"/>
              </a:ext>
            </a:extLst>
          </p:cNvPr>
          <p:cNvPicPr>
            <a:picLocks noGrp="1" noChangeAspect="1"/>
          </p:cNvPicPr>
          <p:nvPr>
            <p:ph idx="1"/>
          </p:nvPr>
        </p:nvPicPr>
        <p:blipFill>
          <a:blip r:embed="rId2"/>
          <a:stretch>
            <a:fillRect/>
          </a:stretch>
        </p:blipFill>
        <p:spPr>
          <a:xfrm>
            <a:off x="5416064" y="2313687"/>
            <a:ext cx="3701982" cy="3152616"/>
          </a:xfrm>
          <a:prstGeom prst="rect">
            <a:avLst/>
          </a:prstGeom>
        </p:spPr>
      </p:pic>
      <p:sp>
        <p:nvSpPr>
          <p:cNvPr id="7" name="TextBox 6">
            <a:extLst>
              <a:ext uri="{FF2B5EF4-FFF2-40B4-BE49-F238E27FC236}">
                <a16:creationId xmlns:a16="http://schemas.microsoft.com/office/drawing/2014/main" id="{733FC472-3DA0-4521-289E-6E0C4F925DD1}"/>
              </a:ext>
            </a:extLst>
          </p:cNvPr>
          <p:cNvSpPr txBox="1"/>
          <p:nvPr/>
        </p:nvSpPr>
        <p:spPr>
          <a:xfrm>
            <a:off x="489550" y="3146003"/>
            <a:ext cx="4717125" cy="1815882"/>
          </a:xfrm>
          <a:prstGeom prst="rect">
            <a:avLst/>
          </a:prstGeom>
          <a:noFill/>
        </p:spPr>
        <p:txBody>
          <a:bodyPr wrap="square" rtlCol="0">
            <a:spAutoFit/>
          </a:bodyPr>
          <a:lstStyle/>
          <a:p>
            <a:r>
              <a:rPr lang="en-US" sz="1400" dirty="0">
                <a:solidFill>
                  <a:srgbClr val="FF0000"/>
                </a:solidFill>
              </a:rPr>
              <a:t>R code: </a:t>
            </a:r>
          </a:p>
          <a:p>
            <a:r>
              <a:rPr lang="en-US" sz="1400" dirty="0">
                <a:solidFill>
                  <a:srgbClr val="FF0000"/>
                </a:solidFill>
              </a:rPr>
              <a:t># Fitting the regression model</a:t>
            </a:r>
          </a:p>
          <a:p>
            <a:r>
              <a:rPr lang="en-US" sz="1400" dirty="0" err="1">
                <a:solidFill>
                  <a:srgbClr val="FF0000"/>
                </a:solidFill>
              </a:rPr>
              <a:t>regModel</a:t>
            </a:r>
            <a:r>
              <a:rPr lang="en-US" sz="1400" dirty="0">
                <a:solidFill>
                  <a:srgbClr val="FF0000"/>
                </a:solidFill>
              </a:rPr>
              <a:t> &lt;- </a:t>
            </a:r>
            <a:r>
              <a:rPr lang="en-US" sz="1400" dirty="0" err="1">
                <a:solidFill>
                  <a:srgbClr val="FF0000"/>
                </a:solidFill>
              </a:rPr>
              <a:t>lm</a:t>
            </a:r>
            <a:r>
              <a:rPr lang="en-US" sz="1400" dirty="0">
                <a:solidFill>
                  <a:srgbClr val="FF0000"/>
                </a:solidFill>
              </a:rPr>
              <a:t>(attend ~ </a:t>
            </a:r>
            <a:r>
              <a:rPr lang="en-US" sz="1400" dirty="0" err="1">
                <a:solidFill>
                  <a:srgbClr val="FF0000"/>
                </a:solidFill>
              </a:rPr>
              <a:t>stemp</a:t>
            </a:r>
            <a:r>
              <a:rPr lang="en-US" sz="1400" dirty="0">
                <a:solidFill>
                  <a:srgbClr val="FF0000"/>
                </a:solidFill>
              </a:rPr>
              <a:t> + I(stemp^2) + </a:t>
            </a:r>
            <a:r>
              <a:rPr lang="en-US" sz="1400" dirty="0" err="1">
                <a:solidFill>
                  <a:srgbClr val="FF0000"/>
                </a:solidFill>
              </a:rPr>
              <a:t>cBob</a:t>
            </a:r>
            <a:r>
              <a:rPr lang="en-US" sz="1400" dirty="0">
                <a:solidFill>
                  <a:srgbClr val="FF0000"/>
                </a:solidFill>
              </a:rPr>
              <a:t> + </a:t>
            </a:r>
            <a:r>
              <a:rPr lang="en-US" sz="1400" dirty="0" err="1">
                <a:solidFill>
                  <a:srgbClr val="FF0000"/>
                </a:solidFill>
              </a:rPr>
              <a:t>cDay_Night</a:t>
            </a:r>
            <a:r>
              <a:rPr lang="en-US" sz="1400" dirty="0">
                <a:solidFill>
                  <a:srgbClr val="FF0000"/>
                </a:solidFill>
              </a:rPr>
              <a:t> + </a:t>
            </a:r>
            <a:r>
              <a:rPr lang="en-US" sz="1400" dirty="0" err="1">
                <a:solidFill>
                  <a:srgbClr val="FF0000"/>
                </a:solidFill>
              </a:rPr>
              <a:t>ccap</a:t>
            </a:r>
            <a:r>
              <a:rPr lang="en-US" sz="1400" dirty="0">
                <a:solidFill>
                  <a:srgbClr val="FF0000"/>
                </a:solidFill>
              </a:rPr>
              <a:t> + </a:t>
            </a:r>
            <a:r>
              <a:rPr lang="en-US" sz="1400" dirty="0" err="1">
                <a:solidFill>
                  <a:srgbClr val="FF0000"/>
                </a:solidFill>
              </a:rPr>
              <a:t>cshirt</a:t>
            </a:r>
            <a:r>
              <a:rPr lang="en-US" sz="1400" dirty="0">
                <a:solidFill>
                  <a:srgbClr val="FF0000"/>
                </a:solidFill>
              </a:rPr>
              <a:t> + </a:t>
            </a:r>
            <a:r>
              <a:rPr lang="en-US" sz="1400" dirty="0" err="1">
                <a:solidFill>
                  <a:srgbClr val="FF0000"/>
                </a:solidFill>
              </a:rPr>
              <a:t>cfireworks</a:t>
            </a:r>
            <a:r>
              <a:rPr lang="en-US" sz="1400" dirty="0">
                <a:solidFill>
                  <a:srgbClr val="FF0000"/>
                </a:solidFill>
              </a:rPr>
              <a:t> + Sun + Mon + Tue + Wed + Thu + Fri, data = dodgers)</a:t>
            </a:r>
          </a:p>
          <a:p>
            <a:r>
              <a:rPr lang="en-US" sz="1400" dirty="0">
                <a:solidFill>
                  <a:srgbClr val="FF0000"/>
                </a:solidFill>
              </a:rPr>
              <a:t>summary(</a:t>
            </a:r>
            <a:r>
              <a:rPr lang="en-US" sz="1400" dirty="0" err="1">
                <a:solidFill>
                  <a:srgbClr val="FF0000"/>
                </a:solidFill>
              </a:rPr>
              <a:t>regModel</a:t>
            </a:r>
            <a:r>
              <a:rPr lang="en-US" sz="1400" dirty="0">
                <a:solidFill>
                  <a:srgbClr val="FF0000"/>
                </a:solidFill>
              </a:rPr>
              <a:t>)$coefficients[,1]</a:t>
            </a:r>
          </a:p>
          <a:p>
            <a:r>
              <a:rPr lang="en-US" sz="1400" dirty="0">
                <a:solidFill>
                  <a:srgbClr val="FF0000"/>
                </a:solidFill>
              </a:rPr>
              <a:t>plot(predict(</a:t>
            </a:r>
            <a:r>
              <a:rPr lang="en-US" sz="1400" dirty="0" err="1">
                <a:solidFill>
                  <a:srgbClr val="FF0000"/>
                </a:solidFill>
              </a:rPr>
              <a:t>regModel</a:t>
            </a:r>
            <a:r>
              <a:rPr lang="en-US" sz="1400" dirty="0">
                <a:solidFill>
                  <a:srgbClr val="FF0000"/>
                </a:solidFill>
              </a:rPr>
              <a:t>, </a:t>
            </a:r>
            <a:r>
              <a:rPr lang="en-US" sz="1400" dirty="0" err="1">
                <a:solidFill>
                  <a:srgbClr val="FF0000"/>
                </a:solidFill>
              </a:rPr>
              <a:t>newdata</a:t>
            </a:r>
            <a:r>
              <a:rPr lang="en-US" sz="1400" dirty="0">
                <a:solidFill>
                  <a:srgbClr val="FF0000"/>
                </a:solidFill>
              </a:rPr>
              <a:t> = dodgers), </a:t>
            </a:r>
            <a:r>
              <a:rPr lang="en-US" sz="1400" dirty="0" err="1">
                <a:solidFill>
                  <a:srgbClr val="FF0000"/>
                </a:solidFill>
              </a:rPr>
              <a:t>dodgers$attend</a:t>
            </a:r>
            <a:r>
              <a:rPr lang="en-US" sz="1400" dirty="0">
                <a:solidFill>
                  <a:srgbClr val="FF0000"/>
                </a:solidFill>
              </a:rPr>
              <a:t>)</a:t>
            </a:r>
          </a:p>
          <a:p>
            <a:r>
              <a:rPr lang="en-US" sz="1400" dirty="0" err="1">
                <a:solidFill>
                  <a:srgbClr val="FF0000"/>
                </a:solidFill>
              </a:rPr>
              <a:t>abline</a:t>
            </a:r>
            <a:r>
              <a:rPr lang="en-US" sz="1400" dirty="0">
                <a:solidFill>
                  <a:srgbClr val="FF0000"/>
                </a:solidFill>
              </a:rPr>
              <a:t>(0,1) </a:t>
            </a:r>
          </a:p>
        </p:txBody>
      </p:sp>
      <p:sp>
        <p:nvSpPr>
          <p:cNvPr id="8" name="TextBox 7">
            <a:extLst>
              <a:ext uri="{FF2B5EF4-FFF2-40B4-BE49-F238E27FC236}">
                <a16:creationId xmlns:a16="http://schemas.microsoft.com/office/drawing/2014/main" id="{C790E80C-9268-3FF3-803A-F1BC13DED801}"/>
              </a:ext>
            </a:extLst>
          </p:cNvPr>
          <p:cNvSpPr txBox="1"/>
          <p:nvPr/>
        </p:nvSpPr>
        <p:spPr>
          <a:xfrm>
            <a:off x="628650" y="1690689"/>
            <a:ext cx="428761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is our fitted regression line for the data. The fit of line is decent. This is also supported by a good R square of 0.5732287. However, we need to check the VIF.</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BE1A68B3-0FE9-B14B-9F93-0B6213016C5C}"/>
              </a:ext>
            </a:extLst>
          </p:cNvPr>
          <p:cNvSpPr txBox="1"/>
          <p:nvPr/>
        </p:nvSpPr>
        <p:spPr>
          <a:xfrm>
            <a:off x="489550" y="4949434"/>
            <a:ext cx="3118931" cy="923330"/>
          </a:xfrm>
          <a:prstGeom prst="rect">
            <a:avLst/>
          </a:prstGeom>
          <a:noFill/>
        </p:spPr>
        <p:txBody>
          <a:bodyPr wrap="none" rtlCol="0">
            <a:spAutoFit/>
          </a:bodyPr>
          <a:lstStyle/>
          <a:p>
            <a:r>
              <a:rPr lang="en-US">
                <a:solidFill>
                  <a:srgbClr val="FF0000"/>
                </a:solidFill>
              </a:rPr>
              <a:t>R code: </a:t>
            </a:r>
          </a:p>
          <a:p>
            <a:r>
              <a:rPr lang="en-US">
                <a:solidFill>
                  <a:srgbClr val="FF0000"/>
                </a:solidFill>
              </a:rPr>
              <a:t>Summary(</a:t>
            </a:r>
            <a:r>
              <a:rPr lang="en-US" err="1">
                <a:solidFill>
                  <a:srgbClr val="FF0000"/>
                </a:solidFill>
              </a:rPr>
              <a:t>regModel</a:t>
            </a:r>
            <a:r>
              <a:rPr lang="en-US">
                <a:solidFill>
                  <a:srgbClr val="FF0000"/>
                </a:solidFill>
              </a:rPr>
              <a:t>)$</a:t>
            </a:r>
            <a:r>
              <a:rPr lang="en-US" err="1">
                <a:solidFill>
                  <a:srgbClr val="FF0000"/>
                </a:solidFill>
              </a:rPr>
              <a:t>r.squared</a:t>
            </a:r>
            <a:endParaRPr lang="en-US">
              <a:solidFill>
                <a:srgbClr val="FF0000"/>
              </a:solidFill>
            </a:endParaRPr>
          </a:p>
          <a:p>
            <a:endParaRPr lang="en-US"/>
          </a:p>
        </p:txBody>
      </p:sp>
    </p:spTree>
    <p:extLst>
      <p:ext uri="{BB962C8B-B14F-4D97-AF65-F5344CB8AC3E}">
        <p14:creationId xmlns:p14="http://schemas.microsoft.com/office/powerpoint/2010/main" val="245461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Proposed Regression Model</a:t>
            </a:r>
            <a:endParaRPr lang="en-US" dirty="0"/>
          </a:p>
        </p:txBody>
      </p:sp>
      <p:sp>
        <p:nvSpPr>
          <p:cNvPr id="3" name="Content Placeholder 2"/>
          <p:cNvSpPr>
            <a:spLocks noGrp="1"/>
          </p:cNvSpPr>
          <p:nvPr>
            <p:ph idx="1"/>
          </p:nvPr>
        </p:nvSpPr>
        <p:spPr/>
        <p:txBody>
          <a:bodyPr>
            <a:normAutofit lnSpcReduction="10000"/>
          </a:bodyPr>
          <a:lstStyle/>
          <a:p>
            <a:r>
              <a:rPr lang="en-US" sz="1400" dirty="0">
                <a:latin typeface="Arial" panose="020B0604020202020204" pitchFamily="34" charset="0"/>
                <a:cs typeface="Arial" panose="020B0604020202020204" pitchFamily="34" charset="0"/>
              </a:rPr>
              <a:t>Based on the plot and practical experience, we hypothesize a model that predicts attendance as a linear function of the day of week, temperature, day/night, bobbleheads, </a:t>
            </a:r>
            <a:r>
              <a:rPr lang="en-US" sz="1400" dirty="0" err="1">
                <a:latin typeface="Arial" panose="020B0604020202020204" pitchFamily="34" charset="0"/>
                <a:cs typeface="Arial" panose="020B0604020202020204" pitchFamily="34" charset="0"/>
              </a:rPr>
              <a:t>etc</a:t>
            </a:r>
            <a:r>
              <a:rPr lang="en-US" sz="1400" dirty="0">
                <a:latin typeface="Arial" panose="020B0604020202020204" pitchFamily="34" charset="0"/>
                <a:cs typeface="Arial" panose="020B0604020202020204" pitchFamily="34" charset="0"/>
              </a:rPr>
              <a:t> :</a:t>
            </a:r>
          </a:p>
          <a:p>
            <a:pPr marL="0" indent="0">
              <a:buNone/>
            </a:pPr>
            <a:r>
              <a:rPr lang="en-US" sz="1400" b="0" i="1" dirty="0">
                <a:effectLst/>
                <a:latin typeface="Arial" panose="020B0604020202020204" pitchFamily="34" charset="0"/>
                <a:cs typeface="Arial" panose="020B0604020202020204" pitchFamily="34" charset="0"/>
              </a:rPr>
              <a:t>Y</a:t>
            </a:r>
            <a:r>
              <a:rPr lang="en-US" sz="1400" b="0" i="0" dirty="0">
                <a:effectLst/>
                <a:latin typeface="Arial" panose="020B0604020202020204" pitchFamily="34" charset="0"/>
                <a:cs typeface="Arial" panose="020B0604020202020204" pitchFamily="34" charset="0"/>
              </a:rPr>
              <a:t>=</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0​+</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1​×</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1​+</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2​×</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2​+</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3​×</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3​+</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4​×</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4​+</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5​×</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5​+</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6​×</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6​+</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7​×</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7​+</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8​×</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8​+</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9​×</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9​+</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10​×</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10​+</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11​×</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11​+</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12​×</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12​+</a:t>
            </a:r>
            <a:r>
              <a:rPr lang="el-GR" sz="1400" b="0" i="1" dirty="0">
                <a:effectLst/>
                <a:latin typeface="Arial" panose="020B0604020202020204" pitchFamily="34" charset="0"/>
                <a:cs typeface="Arial" panose="020B0604020202020204" pitchFamily="34" charset="0"/>
              </a:rPr>
              <a:t>β</a:t>
            </a:r>
            <a:r>
              <a:rPr lang="el-GR" sz="1400" b="0" i="0" dirty="0">
                <a:effectLst/>
                <a:latin typeface="Arial" panose="020B0604020202020204" pitchFamily="34" charset="0"/>
                <a:cs typeface="Arial" panose="020B0604020202020204" pitchFamily="34" charset="0"/>
              </a:rPr>
              <a:t>13​×</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13​+</a:t>
            </a:r>
            <a:r>
              <a:rPr lang="el-GR" sz="1400" b="0" i="1" dirty="0">
                <a:effectLst/>
                <a:latin typeface="Arial" panose="020B0604020202020204" pitchFamily="34" charset="0"/>
                <a:cs typeface="Arial" panose="020B0604020202020204" pitchFamily="34" charset="0"/>
              </a:rPr>
              <a:t>ϵ</a:t>
            </a:r>
            <a:endParaRPr lang="en-US" sz="1400" b="0" i="1"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i="1" dirty="0">
                <a:latin typeface="Arial" panose="020B0604020202020204" pitchFamily="34" charset="0"/>
                <a:cs typeface="Arial" panose="020B0604020202020204" pitchFamily="34" charset="0"/>
              </a:rPr>
              <a:t>Where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1​: Temperature, </a:t>
            </a:r>
            <a:r>
              <a:rPr lang="en-US" sz="1400" dirty="0">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2​: </a:t>
            </a:r>
            <a:r>
              <a:rPr lang="en-US" sz="1400" b="0" i="0" dirty="0" err="1">
                <a:effectLst/>
                <a:latin typeface="Arial" panose="020B0604020202020204" pitchFamily="34" charset="0"/>
                <a:cs typeface="Arial" panose="020B0604020202020204" pitchFamily="34" charset="0"/>
              </a:rPr>
              <a:t>DayOfWeek</a:t>
            </a:r>
            <a:r>
              <a:rPr lang="en-US" sz="1400" b="0" i="0" dirty="0">
                <a:effectLst/>
                <a:latin typeface="Arial" panose="020B0604020202020204" pitchFamily="34" charset="0"/>
                <a:cs typeface="Arial" panose="020B0604020202020204" pitchFamily="34" charset="0"/>
              </a:rPr>
              <a:t> (using dummy variables),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3​: </a:t>
            </a:r>
            <a:r>
              <a:rPr lang="en-US" sz="1400" b="0" i="0" dirty="0" err="1">
                <a:effectLst/>
                <a:latin typeface="Arial" panose="020B0604020202020204" pitchFamily="34" charset="0"/>
                <a:cs typeface="Arial" panose="020B0604020202020204" pitchFamily="34" charset="0"/>
              </a:rPr>
              <a:t>DayNight</a:t>
            </a:r>
            <a:r>
              <a:rPr lang="en-US" sz="1400" dirty="0">
                <a:latin typeface="Arial" panose="020B0604020202020204" pitchFamily="34" charset="0"/>
                <a:cs typeface="Arial" panose="020B0604020202020204" pitchFamily="34" charset="0"/>
              </a:rPr>
              <a:t>,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4​: </a:t>
            </a:r>
            <a:r>
              <a:rPr lang="en-US" sz="1400" b="0" i="0" dirty="0" err="1">
                <a:effectLst/>
                <a:latin typeface="Arial" panose="020B0604020202020204" pitchFamily="34" charset="0"/>
                <a:cs typeface="Arial" panose="020B0604020202020204" pitchFamily="34" charset="0"/>
              </a:rPr>
              <a:t>BobbleheadPromotion</a:t>
            </a:r>
            <a:r>
              <a:rPr lang="en-US" sz="1400" b="0" i="0" dirty="0">
                <a:effectLst/>
                <a:latin typeface="Arial" panose="020B0604020202020204" pitchFamily="34" charset="0"/>
                <a:cs typeface="Arial" panose="020B0604020202020204" pitchFamily="34" charset="0"/>
              </a:rPr>
              <a:t>,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5​: cap,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6​: </a:t>
            </a:r>
            <a:r>
              <a:rPr lang="en-US" sz="1400" b="0" i="0" dirty="0" err="1">
                <a:effectLst/>
                <a:latin typeface="Arial" panose="020B0604020202020204" pitchFamily="34" charset="0"/>
                <a:cs typeface="Arial" panose="020B0604020202020204" pitchFamily="34" charset="0"/>
              </a:rPr>
              <a:t>cshirt</a:t>
            </a:r>
            <a:r>
              <a:rPr lang="en-US" sz="1400" dirty="0">
                <a:latin typeface="Arial" panose="020B0604020202020204" pitchFamily="34" charset="0"/>
                <a:cs typeface="Arial" panose="020B0604020202020204" pitchFamily="34" charset="0"/>
              </a:rPr>
              <a:t>,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7​: </a:t>
            </a:r>
            <a:r>
              <a:rPr lang="en-US" sz="1400" b="0" i="0" dirty="0" err="1">
                <a:effectLst/>
                <a:latin typeface="Arial" panose="020B0604020202020204" pitchFamily="34" charset="0"/>
                <a:cs typeface="Arial" panose="020B0604020202020204" pitchFamily="34" charset="0"/>
              </a:rPr>
              <a:t>cfireworks</a:t>
            </a:r>
            <a:r>
              <a:rPr lang="en-US" sz="1400" b="0" i="0" dirty="0">
                <a:effectLst/>
                <a:latin typeface="Arial" panose="020B0604020202020204" pitchFamily="34" charset="0"/>
                <a:cs typeface="Arial" panose="020B0604020202020204" pitchFamily="34" charset="0"/>
              </a:rPr>
              <a:t>,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8​: Monday,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9​: Tuesday,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10​: Wednesday,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11​: Thursday</a:t>
            </a:r>
            <a:r>
              <a:rPr lang="en-US" sz="1400" dirty="0">
                <a:latin typeface="Arial" panose="020B0604020202020204" pitchFamily="34" charset="0"/>
                <a:cs typeface="Arial" panose="020B0604020202020204" pitchFamily="34" charset="0"/>
              </a:rPr>
              <a:t>, </a:t>
            </a:r>
            <a:r>
              <a:rPr lang="en-US" sz="1400" b="0" i="1" dirty="0">
                <a:effectLst/>
                <a:latin typeface="Arial" panose="020B0604020202020204" pitchFamily="34" charset="0"/>
                <a:cs typeface="Arial" panose="020B0604020202020204" pitchFamily="34" charset="0"/>
              </a:rPr>
              <a:t>x</a:t>
            </a:r>
            <a:r>
              <a:rPr lang="en-US" sz="1400" b="0" i="0" dirty="0">
                <a:effectLst/>
                <a:latin typeface="Arial" panose="020B0604020202020204" pitchFamily="34" charset="0"/>
                <a:cs typeface="Arial" panose="020B0604020202020204" pitchFamily="34" charset="0"/>
              </a:rPr>
              <a:t>12​: Friday</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model coefficients are unknown and will be estimated by fitting a regression model in R.</a:t>
            </a:r>
          </a:p>
          <a:p>
            <a:r>
              <a:rPr lang="en-US" sz="1400" dirty="0">
                <a:latin typeface="Arial" panose="020B0604020202020204" pitchFamily="34" charset="0"/>
                <a:cs typeface="Arial" panose="020B0604020202020204" pitchFamily="34" charset="0"/>
              </a:rPr>
              <a:t>In this case </a:t>
            </a:r>
            <a:r>
              <a:rPr lang="en-US" sz="1400" dirty="0" err="1">
                <a:latin typeface="Arial" panose="020B0604020202020204" pitchFamily="34" charset="0"/>
                <a:cs typeface="Arial" panose="020B0604020202020204" pitchFamily="34" charset="0"/>
              </a:rPr>
              <a:t>DayOfWeek</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DayNight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BobbleheadPromotion</a:t>
            </a:r>
            <a:r>
              <a:rPr lang="en-US" sz="1400" dirty="0">
                <a:latin typeface="Arial" panose="020B0604020202020204" pitchFamily="34" charset="0"/>
                <a:cs typeface="Arial" panose="020B0604020202020204" pitchFamily="34" charset="0"/>
              </a:rPr>
              <a:t>, cap, shirt, fireworks will be converted to dummy variables as they are qualitative variables.</a:t>
            </a:r>
          </a:p>
          <a:p>
            <a:r>
              <a:rPr lang="en-US" sz="1400" dirty="0">
                <a:latin typeface="Arial" panose="020B0604020202020204" pitchFamily="34" charset="0"/>
                <a:cs typeface="Arial" panose="020B0604020202020204" pitchFamily="34" charset="0"/>
              </a:rPr>
              <a:t>Remember we are using dummy variables as per the justification given in the previous slides.</a:t>
            </a:r>
          </a:p>
          <a:p>
            <a:r>
              <a:rPr lang="en-US" sz="1400" dirty="0">
                <a:latin typeface="Arial" panose="020B0604020202020204" pitchFamily="34" charset="0"/>
                <a:cs typeface="Arial" panose="020B0604020202020204" pitchFamily="34" charset="0"/>
              </a:rPr>
              <a:t>R commands for the regression and resulting coefficient estimates:</a:t>
            </a:r>
          </a:p>
          <a:p>
            <a:pPr marL="0" indent="0">
              <a:buNone/>
            </a:pPr>
            <a:r>
              <a:rPr lang="en-US" sz="1400" dirty="0" err="1">
                <a:solidFill>
                  <a:srgbClr val="FF0000"/>
                </a:solidFill>
                <a:latin typeface="Arial" panose="020B0604020202020204" pitchFamily="34" charset="0"/>
                <a:cs typeface="Arial" panose="020B0604020202020204" pitchFamily="34" charset="0"/>
              </a:rPr>
              <a:t>regModel</a:t>
            </a:r>
            <a:r>
              <a:rPr lang="en-US" sz="1400" dirty="0">
                <a:solidFill>
                  <a:srgbClr val="FF0000"/>
                </a:solidFill>
                <a:latin typeface="Arial" panose="020B0604020202020204" pitchFamily="34" charset="0"/>
                <a:cs typeface="Arial" panose="020B0604020202020204" pitchFamily="34" charset="0"/>
              </a:rPr>
              <a:t> &lt;- </a:t>
            </a:r>
            <a:r>
              <a:rPr lang="en-US" sz="1400" dirty="0" err="1">
                <a:solidFill>
                  <a:srgbClr val="FF0000"/>
                </a:solidFill>
                <a:latin typeface="Arial" panose="020B0604020202020204" pitchFamily="34" charset="0"/>
                <a:cs typeface="Arial" panose="020B0604020202020204" pitchFamily="34" charset="0"/>
              </a:rPr>
              <a:t>lm</a:t>
            </a:r>
            <a:r>
              <a:rPr lang="en-US" sz="1400" dirty="0">
                <a:solidFill>
                  <a:srgbClr val="FF0000"/>
                </a:solidFill>
                <a:latin typeface="Arial" panose="020B0604020202020204" pitchFamily="34" charset="0"/>
                <a:cs typeface="Arial" panose="020B0604020202020204" pitchFamily="34" charset="0"/>
              </a:rPr>
              <a:t>(attend ~ </a:t>
            </a:r>
            <a:r>
              <a:rPr lang="en-US" sz="1400" dirty="0" err="1">
                <a:solidFill>
                  <a:srgbClr val="FF0000"/>
                </a:solidFill>
                <a:latin typeface="Arial" panose="020B0604020202020204" pitchFamily="34" charset="0"/>
                <a:cs typeface="Arial" panose="020B0604020202020204" pitchFamily="34" charset="0"/>
              </a:rPr>
              <a:t>stemp</a:t>
            </a:r>
            <a:r>
              <a:rPr lang="en-US" sz="1400" dirty="0">
                <a:solidFill>
                  <a:srgbClr val="FF0000"/>
                </a:solidFill>
                <a:latin typeface="Arial" panose="020B0604020202020204" pitchFamily="34" charset="0"/>
                <a:cs typeface="Arial" panose="020B0604020202020204" pitchFamily="34" charset="0"/>
              </a:rPr>
              <a:t> + I(stemp^2) + </a:t>
            </a:r>
            <a:r>
              <a:rPr lang="en-US" sz="1400" dirty="0" err="1">
                <a:solidFill>
                  <a:srgbClr val="FF0000"/>
                </a:solidFill>
                <a:latin typeface="Arial" panose="020B0604020202020204" pitchFamily="34" charset="0"/>
                <a:cs typeface="Arial" panose="020B0604020202020204" pitchFamily="34" charset="0"/>
              </a:rPr>
              <a:t>cBob</a:t>
            </a:r>
            <a:r>
              <a:rPr lang="en-US" sz="1400" dirty="0">
                <a:solidFill>
                  <a:srgbClr val="FF0000"/>
                </a:solidFill>
                <a:latin typeface="Arial" panose="020B0604020202020204" pitchFamily="34" charset="0"/>
                <a:cs typeface="Arial" panose="020B0604020202020204" pitchFamily="34" charset="0"/>
              </a:rPr>
              <a:t> + </a:t>
            </a:r>
            <a:r>
              <a:rPr lang="en-US" sz="1400" dirty="0" err="1">
                <a:solidFill>
                  <a:srgbClr val="FF0000"/>
                </a:solidFill>
                <a:latin typeface="Arial" panose="020B0604020202020204" pitchFamily="34" charset="0"/>
                <a:cs typeface="Arial" panose="020B0604020202020204" pitchFamily="34" charset="0"/>
              </a:rPr>
              <a:t>cDay_Night</a:t>
            </a:r>
            <a:r>
              <a:rPr lang="en-US" sz="1400" dirty="0">
                <a:solidFill>
                  <a:srgbClr val="FF0000"/>
                </a:solidFill>
                <a:latin typeface="Arial" panose="020B0604020202020204" pitchFamily="34" charset="0"/>
                <a:cs typeface="Arial" panose="020B0604020202020204" pitchFamily="34" charset="0"/>
              </a:rPr>
              <a:t> + </a:t>
            </a:r>
            <a:r>
              <a:rPr lang="en-US" sz="1400" dirty="0" err="1">
                <a:solidFill>
                  <a:srgbClr val="FF0000"/>
                </a:solidFill>
                <a:latin typeface="Arial" panose="020B0604020202020204" pitchFamily="34" charset="0"/>
                <a:cs typeface="Arial" panose="020B0604020202020204" pitchFamily="34" charset="0"/>
              </a:rPr>
              <a:t>ccap</a:t>
            </a:r>
            <a:r>
              <a:rPr lang="en-US" sz="1400" dirty="0">
                <a:solidFill>
                  <a:srgbClr val="FF0000"/>
                </a:solidFill>
                <a:latin typeface="Arial" panose="020B0604020202020204" pitchFamily="34" charset="0"/>
                <a:cs typeface="Arial" panose="020B0604020202020204" pitchFamily="34" charset="0"/>
              </a:rPr>
              <a:t> + </a:t>
            </a:r>
            <a:r>
              <a:rPr lang="en-US" sz="1400" dirty="0" err="1">
                <a:solidFill>
                  <a:srgbClr val="FF0000"/>
                </a:solidFill>
                <a:latin typeface="Arial" panose="020B0604020202020204" pitchFamily="34" charset="0"/>
                <a:cs typeface="Arial" panose="020B0604020202020204" pitchFamily="34" charset="0"/>
              </a:rPr>
              <a:t>cshirt</a:t>
            </a:r>
            <a:r>
              <a:rPr lang="en-US" sz="1400" dirty="0">
                <a:solidFill>
                  <a:srgbClr val="FF0000"/>
                </a:solidFill>
                <a:latin typeface="Arial" panose="020B0604020202020204" pitchFamily="34" charset="0"/>
                <a:cs typeface="Arial" panose="020B0604020202020204" pitchFamily="34" charset="0"/>
              </a:rPr>
              <a:t> + </a:t>
            </a:r>
            <a:r>
              <a:rPr lang="en-US" sz="1400" dirty="0" err="1">
                <a:solidFill>
                  <a:srgbClr val="FF0000"/>
                </a:solidFill>
                <a:latin typeface="Arial" panose="020B0604020202020204" pitchFamily="34" charset="0"/>
                <a:cs typeface="Arial" panose="020B0604020202020204" pitchFamily="34" charset="0"/>
              </a:rPr>
              <a:t>cfireworks</a:t>
            </a:r>
            <a:r>
              <a:rPr lang="en-US" sz="1400" dirty="0">
                <a:solidFill>
                  <a:srgbClr val="FF0000"/>
                </a:solidFill>
                <a:latin typeface="Arial" panose="020B0604020202020204" pitchFamily="34" charset="0"/>
                <a:cs typeface="Arial" panose="020B0604020202020204" pitchFamily="34" charset="0"/>
              </a:rPr>
              <a:t> + Sun + Mon + Tue + Wed + Thu + Fri, data = dodgers)</a:t>
            </a:r>
          </a:p>
          <a:p>
            <a:pPr marL="0" indent="0">
              <a:buNone/>
            </a:pPr>
            <a:r>
              <a:rPr lang="en-US" sz="1400" dirty="0">
                <a:solidFill>
                  <a:srgbClr val="FF0000"/>
                </a:solidFill>
                <a:latin typeface="Arial" panose="020B0604020202020204" pitchFamily="34" charset="0"/>
                <a:cs typeface="Arial" panose="020B0604020202020204" pitchFamily="34" charset="0"/>
              </a:rPr>
              <a:t>summary(</a:t>
            </a:r>
            <a:r>
              <a:rPr lang="en-US" sz="1400" dirty="0" err="1">
                <a:solidFill>
                  <a:srgbClr val="FF0000"/>
                </a:solidFill>
                <a:latin typeface="Arial" panose="020B0604020202020204" pitchFamily="34" charset="0"/>
                <a:cs typeface="Arial" panose="020B0604020202020204" pitchFamily="34" charset="0"/>
              </a:rPr>
              <a:t>regModel</a:t>
            </a:r>
            <a:r>
              <a:rPr lang="en-US" sz="1400" dirty="0">
                <a:solidFill>
                  <a:srgbClr val="FF0000"/>
                </a:solidFill>
                <a:latin typeface="Arial" panose="020B0604020202020204" pitchFamily="34" charset="0"/>
                <a:cs typeface="Arial" panose="020B0604020202020204" pitchFamily="34" charset="0"/>
              </a:rPr>
              <a:t>)$coefficients[,1]</a:t>
            </a:r>
          </a:p>
          <a:p>
            <a:pPr marL="0" indent="0">
              <a:buNone/>
            </a:pPr>
            <a:r>
              <a:rPr lang="en-US" sz="1400" dirty="0">
                <a:solidFill>
                  <a:srgbClr val="FF0000"/>
                </a:solidFill>
                <a:latin typeface="Arial" panose="020B0604020202020204" pitchFamily="34" charset="0"/>
                <a:cs typeface="Arial" panose="020B0604020202020204" pitchFamily="34" charset="0"/>
              </a:rPr>
              <a:t>plot(predict(</a:t>
            </a:r>
            <a:r>
              <a:rPr lang="en-US" sz="1400" dirty="0" err="1">
                <a:solidFill>
                  <a:srgbClr val="FF0000"/>
                </a:solidFill>
                <a:latin typeface="Arial" panose="020B0604020202020204" pitchFamily="34" charset="0"/>
                <a:cs typeface="Arial" panose="020B0604020202020204" pitchFamily="34" charset="0"/>
              </a:rPr>
              <a:t>regModel</a:t>
            </a:r>
            <a:r>
              <a:rPr lang="en-US" sz="1400" dirty="0">
                <a:solidFill>
                  <a:srgbClr val="FF0000"/>
                </a:solidFill>
                <a:latin typeface="Arial" panose="020B0604020202020204" pitchFamily="34" charset="0"/>
                <a:cs typeface="Arial" panose="020B0604020202020204" pitchFamily="34" charset="0"/>
              </a:rPr>
              <a:t>, </a:t>
            </a:r>
            <a:r>
              <a:rPr lang="en-US" sz="1400" dirty="0" err="1">
                <a:solidFill>
                  <a:srgbClr val="FF0000"/>
                </a:solidFill>
                <a:latin typeface="Arial" panose="020B0604020202020204" pitchFamily="34" charset="0"/>
                <a:cs typeface="Arial" panose="020B0604020202020204" pitchFamily="34" charset="0"/>
              </a:rPr>
              <a:t>newdata</a:t>
            </a:r>
            <a:r>
              <a:rPr lang="en-US" sz="1400" dirty="0">
                <a:solidFill>
                  <a:srgbClr val="FF0000"/>
                </a:solidFill>
                <a:latin typeface="Arial" panose="020B0604020202020204" pitchFamily="34" charset="0"/>
                <a:cs typeface="Arial" panose="020B0604020202020204" pitchFamily="34" charset="0"/>
              </a:rPr>
              <a:t> = dodgers), </a:t>
            </a:r>
            <a:r>
              <a:rPr lang="en-US" sz="1400" dirty="0" err="1">
                <a:solidFill>
                  <a:srgbClr val="FF0000"/>
                </a:solidFill>
                <a:latin typeface="Arial" panose="020B0604020202020204" pitchFamily="34" charset="0"/>
                <a:cs typeface="Arial" panose="020B0604020202020204" pitchFamily="34" charset="0"/>
              </a:rPr>
              <a:t>dodgers$attend</a:t>
            </a:r>
            <a:r>
              <a:rPr lang="en-US" sz="1400" dirty="0">
                <a:solidFill>
                  <a:srgbClr val="FF0000"/>
                </a:solidFill>
                <a:latin typeface="Arial" panose="020B0604020202020204" pitchFamily="34" charset="0"/>
                <a:cs typeface="Arial" panose="020B0604020202020204" pitchFamily="34" charset="0"/>
              </a:rPr>
              <a:t>)</a:t>
            </a:r>
          </a:p>
          <a:p>
            <a:pPr marL="0" indent="0">
              <a:buNone/>
            </a:pPr>
            <a:r>
              <a:rPr lang="en-US" sz="1400" dirty="0" err="1">
                <a:solidFill>
                  <a:srgbClr val="FF0000"/>
                </a:solidFill>
                <a:latin typeface="Arial" panose="020B0604020202020204" pitchFamily="34" charset="0"/>
                <a:cs typeface="Arial" panose="020B0604020202020204" pitchFamily="34" charset="0"/>
              </a:rPr>
              <a:t>abline</a:t>
            </a:r>
            <a:r>
              <a:rPr lang="en-US" sz="1400" dirty="0">
                <a:solidFill>
                  <a:srgbClr val="FF0000"/>
                </a:solidFill>
                <a:latin typeface="Arial" panose="020B0604020202020204" pitchFamily="34" charset="0"/>
                <a:cs typeface="Arial" panose="020B0604020202020204" pitchFamily="34" charset="0"/>
              </a:rPr>
              <a:t>(0,1) </a:t>
            </a:r>
          </a:p>
        </p:txBody>
      </p:sp>
    </p:spTree>
    <p:extLst>
      <p:ext uri="{BB962C8B-B14F-4D97-AF65-F5344CB8AC3E}">
        <p14:creationId xmlns:p14="http://schemas.microsoft.com/office/powerpoint/2010/main" val="31710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t>Regression Model Fitted Coefficients</a:t>
            </a:r>
            <a:endParaRPr lang="en-US" sz="4000" dirty="0"/>
          </a:p>
        </p:txBody>
      </p:sp>
      <p:sp>
        <p:nvSpPr>
          <p:cNvPr id="3" name="Content Placeholder 2"/>
          <p:cNvSpPr>
            <a:spLocks noGrp="1"/>
          </p:cNvSpPr>
          <p:nvPr>
            <p:ph idx="1"/>
          </p:nvPr>
        </p:nvSpPr>
        <p:spPr/>
        <p:txBody>
          <a:bodyPr>
            <a:normAutofit fontScale="92500"/>
          </a:bodyPr>
          <a:lstStyle/>
          <a:p>
            <a:r>
              <a:rPr lang="en-US" dirty="0"/>
              <a:t>The result is:</a:t>
            </a:r>
          </a:p>
          <a:p>
            <a:pPr marL="0" indent="0">
              <a:buNone/>
            </a:pPr>
            <a:r>
              <a:rPr lang="en-US" sz="1100" b="1" dirty="0">
                <a:solidFill>
                  <a:srgbClr val="FF0000"/>
                </a:solidFill>
                <a:latin typeface="Courier New" panose="02070309020205020404" pitchFamily="49" charset="0"/>
                <a:cs typeface="Courier New" panose="02070309020205020404" pitchFamily="49" charset="0"/>
              </a:rPr>
              <a:t>(Intercept)       </a:t>
            </a:r>
            <a:r>
              <a:rPr lang="en-US" sz="1100" b="1" dirty="0" err="1">
                <a:solidFill>
                  <a:srgbClr val="FF0000"/>
                </a:solidFill>
                <a:latin typeface="Courier New" panose="02070309020205020404" pitchFamily="49" charset="0"/>
                <a:cs typeface="Courier New" panose="02070309020205020404" pitchFamily="49" charset="0"/>
              </a:rPr>
              <a:t>stemp</a:t>
            </a:r>
            <a:r>
              <a:rPr lang="en-US" sz="1100" b="1" dirty="0">
                <a:solidFill>
                  <a:srgbClr val="FF0000"/>
                </a:solidFill>
                <a:latin typeface="Courier New" panose="02070309020205020404" pitchFamily="49" charset="0"/>
                <a:cs typeface="Courier New" panose="02070309020205020404" pitchFamily="49" charset="0"/>
              </a:rPr>
              <a:t>  I(stemp^2)        </a:t>
            </a:r>
            <a:r>
              <a:rPr lang="en-US" sz="1100" b="1" dirty="0" err="1">
                <a:solidFill>
                  <a:srgbClr val="FF0000"/>
                </a:solidFill>
                <a:latin typeface="Courier New" panose="02070309020205020404" pitchFamily="49" charset="0"/>
                <a:cs typeface="Courier New" panose="02070309020205020404" pitchFamily="49" charset="0"/>
              </a:rPr>
              <a:t>cBob</a:t>
            </a:r>
            <a:r>
              <a:rPr lang="en-US" sz="1100" b="1" dirty="0">
                <a:solidFill>
                  <a:srgbClr val="FF0000"/>
                </a:solidFill>
                <a:latin typeface="Courier New" panose="02070309020205020404" pitchFamily="49" charset="0"/>
                <a:cs typeface="Courier New" panose="02070309020205020404" pitchFamily="49" charset="0"/>
              </a:rPr>
              <a:t>  </a:t>
            </a:r>
            <a:r>
              <a:rPr lang="en-US" sz="1100" b="1" dirty="0" err="1">
                <a:solidFill>
                  <a:srgbClr val="FF0000"/>
                </a:solidFill>
                <a:latin typeface="Courier New" panose="02070309020205020404" pitchFamily="49" charset="0"/>
                <a:cs typeface="Courier New" panose="02070309020205020404" pitchFamily="49" charset="0"/>
              </a:rPr>
              <a:t>cDay_Night</a:t>
            </a:r>
            <a:r>
              <a:rPr lang="en-US" sz="1100" b="1" dirty="0">
                <a:solidFill>
                  <a:srgbClr val="FF0000"/>
                </a:solidFill>
                <a:latin typeface="Courier New" panose="02070309020205020404" pitchFamily="49" charset="0"/>
                <a:cs typeface="Courier New" panose="02070309020205020404" pitchFamily="49" charset="0"/>
              </a:rPr>
              <a:t>        </a:t>
            </a:r>
            <a:r>
              <a:rPr lang="en-US" sz="1100" b="1" dirty="0" err="1">
                <a:solidFill>
                  <a:srgbClr val="FF0000"/>
                </a:solidFill>
                <a:latin typeface="Courier New" panose="02070309020205020404" pitchFamily="49" charset="0"/>
                <a:cs typeface="Courier New" panose="02070309020205020404" pitchFamily="49" charset="0"/>
              </a:rPr>
              <a:t>ccap</a:t>
            </a:r>
            <a:r>
              <a:rPr lang="en-US" sz="1100" b="1" dirty="0">
                <a:solidFill>
                  <a:srgbClr val="FF0000"/>
                </a:solidFill>
                <a:latin typeface="Courier New" panose="02070309020205020404" pitchFamily="49" charset="0"/>
                <a:cs typeface="Courier New" panose="02070309020205020404" pitchFamily="49" charset="0"/>
              </a:rPr>
              <a:t>      </a:t>
            </a:r>
            <a:r>
              <a:rPr lang="en-US" sz="1100" b="1" dirty="0" err="1">
                <a:solidFill>
                  <a:srgbClr val="FF0000"/>
                </a:solidFill>
                <a:latin typeface="Courier New" panose="02070309020205020404" pitchFamily="49" charset="0"/>
                <a:cs typeface="Courier New" panose="02070309020205020404" pitchFamily="49" charset="0"/>
              </a:rPr>
              <a:t>cshirt</a:t>
            </a:r>
            <a:r>
              <a:rPr lang="en-US" sz="1100" b="1" dirty="0">
                <a:solidFill>
                  <a:srgbClr val="FF0000"/>
                </a:solidFill>
                <a:latin typeface="Courier New" panose="02070309020205020404" pitchFamily="49" charset="0"/>
                <a:cs typeface="Courier New" panose="02070309020205020404" pitchFamily="49" charset="0"/>
              </a:rPr>
              <a:t>  </a:t>
            </a:r>
            <a:r>
              <a:rPr lang="en-US" sz="1100" b="1" dirty="0" err="1">
                <a:solidFill>
                  <a:srgbClr val="FF0000"/>
                </a:solidFill>
                <a:latin typeface="Courier New" panose="02070309020205020404" pitchFamily="49" charset="0"/>
                <a:cs typeface="Courier New" panose="02070309020205020404" pitchFamily="49" charset="0"/>
              </a:rPr>
              <a:t>cfireworks</a:t>
            </a:r>
            <a:r>
              <a:rPr lang="en-US" sz="1100" b="1" dirty="0">
                <a:solidFill>
                  <a:srgbClr val="FF0000"/>
                </a:solidFill>
                <a:latin typeface="Courier New" panose="02070309020205020404" pitchFamily="49" charset="0"/>
                <a:cs typeface="Courier New" panose="02070309020205020404" pitchFamily="49" charset="0"/>
              </a:rPr>
              <a:t> </a:t>
            </a:r>
          </a:p>
          <a:p>
            <a:pPr marL="0" indent="0">
              <a:buNone/>
            </a:pPr>
            <a:r>
              <a:rPr lang="en-US" sz="1100" b="1" dirty="0">
                <a:solidFill>
                  <a:srgbClr val="FF0000"/>
                </a:solidFill>
                <a:latin typeface="Courier New" panose="02070309020205020404" pitchFamily="49" charset="0"/>
                <a:cs typeface="Courier New" panose="02070309020205020404" pitchFamily="49" charset="0"/>
              </a:rPr>
              <a:t> 42816.5791    843.6659  -7660.8572  12238.1599   3106.6360  -3618.2377   6791.8395  17371.9002 </a:t>
            </a:r>
          </a:p>
          <a:p>
            <a:pPr marL="0" indent="0">
              <a:buNone/>
            </a:pPr>
            <a:r>
              <a:rPr lang="en-US" sz="1100" b="1" dirty="0">
                <a:solidFill>
                  <a:srgbClr val="FF0000"/>
                </a:solidFill>
                <a:latin typeface="Courier New" panose="02070309020205020404" pitchFamily="49" charset="0"/>
                <a:cs typeface="Courier New" panose="02070309020205020404" pitchFamily="49" charset="0"/>
              </a:rPr>
              <a:t>        Sun         Mon         Tue         Wed         Thu         Fri </a:t>
            </a:r>
          </a:p>
          <a:p>
            <a:pPr marL="0" indent="0">
              <a:buNone/>
            </a:pPr>
            <a:r>
              <a:rPr lang="en-US" sz="1100" b="1" dirty="0">
                <a:solidFill>
                  <a:srgbClr val="FF0000"/>
                </a:solidFill>
                <a:latin typeface="Courier New" panose="02070309020205020404" pitchFamily="49" charset="0"/>
                <a:cs typeface="Courier New" panose="02070309020205020404" pitchFamily="49" charset="0"/>
              </a:rPr>
              <a:t> -3080.2664  -7256.0703   -522.4612  -6064.1413  -5806.1606 -18281.7909</a:t>
            </a:r>
          </a:p>
          <a:p>
            <a:pPr marL="0" indent="0">
              <a:buNone/>
            </a:pPr>
            <a:endParaRPr lang="en-US" sz="1800" dirty="0"/>
          </a:p>
          <a:p>
            <a:pPr marL="0" indent="0">
              <a:buNone/>
            </a:pPr>
            <a:r>
              <a:rPr lang="en-US" sz="2000" dirty="0"/>
              <a:t>Attendance=42816.5791+843.6659×Temperature−7660.8572×(Temperature)^2+12238.1599×BobbleheadPromotion+3106.6360×DayNight−3618.2377×CapPromotion+6791.8395×ShirtPromotion+17371.9002×FireworksPromotion−3080.2664×Sunday−7256.0703×Monday−522.4612×Tuesday−6064.1413×Wednesday−5806.1606×Thursday−18281.7909×Friday</a:t>
            </a:r>
          </a:p>
          <a:p>
            <a:pPr marL="0" indent="0">
              <a:buNone/>
            </a:pPr>
            <a:endParaRPr lang="en-US" sz="2000" dirty="0"/>
          </a:p>
          <a:p>
            <a:r>
              <a:rPr lang="en-US" sz="1400" b="1" dirty="0"/>
              <a:t>Illustrative Interpretation for bobblehead:</a:t>
            </a:r>
            <a:r>
              <a:rPr lang="en-US" sz="1400" dirty="0"/>
              <a:t> </a:t>
            </a:r>
            <a:r>
              <a:rPr lang="en-US" sz="1400" b="0" i="0" dirty="0">
                <a:effectLst/>
                <a:latin typeface="Söhne"/>
              </a:rPr>
              <a:t>On days with a bobblehead promotion, attendance is expected to increase by 12238.1599 units compared to days without a bobblehead promotion, holding all other variables constant.</a:t>
            </a:r>
            <a:endParaRPr lang="en-US" sz="1400" dirty="0"/>
          </a:p>
        </p:txBody>
      </p:sp>
    </p:spTree>
    <p:extLst>
      <p:ext uri="{BB962C8B-B14F-4D97-AF65-F5344CB8AC3E}">
        <p14:creationId xmlns:p14="http://schemas.microsoft.com/office/powerpoint/2010/main" val="4236909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t>VIF Validity Discussion and Decision to Drop Friday</a:t>
            </a:r>
            <a:endParaRPr lang="en-US" sz="4000" dirty="0"/>
          </a:p>
        </p:txBody>
      </p:sp>
      <p:sp>
        <p:nvSpPr>
          <p:cNvPr id="7" name="TextBox 6">
            <a:extLst>
              <a:ext uri="{FF2B5EF4-FFF2-40B4-BE49-F238E27FC236}">
                <a16:creationId xmlns:a16="http://schemas.microsoft.com/office/drawing/2014/main" id="{05BB6806-2259-C3EE-6B9F-1E0EBBC91C0C}"/>
              </a:ext>
            </a:extLst>
          </p:cNvPr>
          <p:cNvSpPr txBox="1"/>
          <p:nvPr/>
        </p:nvSpPr>
        <p:spPr>
          <a:xfrm>
            <a:off x="756456" y="2662936"/>
            <a:ext cx="6375863" cy="1384995"/>
          </a:xfrm>
          <a:prstGeom prst="rect">
            <a:avLst/>
          </a:prstGeom>
          <a:noFill/>
        </p:spPr>
        <p:txBody>
          <a:bodyPr wrap="square">
            <a:spAutoFit/>
          </a:bodyPr>
          <a:lstStyle/>
          <a:p>
            <a:r>
              <a:rPr lang="en-US" sz="1400" dirty="0" err="1">
                <a:latin typeface="Courier New" panose="02070309020205020404" pitchFamily="49" charset="0"/>
                <a:cs typeface="Courier New" panose="02070309020205020404" pitchFamily="49" charset="0"/>
              </a:rPr>
              <a:t>stemp</a:t>
            </a:r>
            <a:r>
              <a:rPr lang="en-US" sz="1400" dirty="0">
                <a:latin typeface="Courier New" panose="02070309020205020404" pitchFamily="49" charset="0"/>
                <a:cs typeface="Courier New" panose="02070309020205020404" pitchFamily="49" charset="0"/>
              </a:rPr>
              <a:t> I(stemp^2)       </a:t>
            </a:r>
            <a:r>
              <a:rPr lang="en-US" sz="1400" dirty="0" err="1">
                <a:latin typeface="Courier New" panose="02070309020205020404" pitchFamily="49" charset="0"/>
                <a:cs typeface="Courier New" panose="02070309020205020404" pitchFamily="49" charset="0"/>
              </a:rPr>
              <a:t>cBob</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cDay_Night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ccap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cshirt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cfireworks</a:t>
            </a:r>
            <a:r>
              <a:rPr lang="en-US" sz="1400" dirty="0">
                <a:latin typeface="Courier New" panose="02070309020205020404" pitchFamily="49" charset="0"/>
                <a:cs typeface="Courier New" panose="02070309020205020404" pitchFamily="49" charset="0"/>
              </a:rPr>
              <a:t>        Sun        Mon </a:t>
            </a:r>
          </a:p>
          <a:p>
            <a:r>
              <a:rPr lang="en-US" sz="1400" dirty="0">
                <a:latin typeface="Courier New" panose="02070309020205020404" pitchFamily="49" charset="0"/>
                <a:cs typeface="Courier New" panose="02070309020205020404" pitchFamily="49" charset="0"/>
              </a:rPr>
              <a:t>  1.133151   1.128278   1.578393   2.548605   1.093824   1.085580  12.766795   3.039228   1.748993 </a:t>
            </a:r>
          </a:p>
          <a:p>
            <a:r>
              <a:rPr lang="en-US" sz="1400" dirty="0">
                <a:latin typeface="Courier New" panose="02070309020205020404" pitchFamily="49" charset="0"/>
                <a:cs typeface="Courier New" panose="02070309020205020404" pitchFamily="49" charset="0"/>
              </a:rPr>
              <a:t>       Tue        Wed        Thu        Fri </a:t>
            </a:r>
          </a:p>
          <a:p>
            <a:r>
              <a:rPr lang="en-US" sz="1400" dirty="0">
                <a:latin typeface="Courier New" panose="02070309020205020404" pitchFamily="49" charset="0"/>
                <a:cs typeface="Courier New" panose="02070309020205020404" pitchFamily="49" charset="0"/>
              </a:rPr>
              <a:t>  1.966801   1.793625   1.342213  </a:t>
            </a:r>
            <a:r>
              <a:rPr lang="en-US" sz="1400" b="1" dirty="0">
                <a:latin typeface="Courier New" panose="02070309020205020404" pitchFamily="49" charset="0"/>
                <a:cs typeface="Courier New" panose="02070309020205020404" pitchFamily="49" charset="0"/>
              </a:rPr>
              <a:t>13.642125</a:t>
            </a:r>
            <a:r>
              <a:rPr lang="en-US" sz="1400" dirty="0">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86896FC6-8473-61F1-DB03-E14AA166795F}"/>
              </a:ext>
            </a:extLst>
          </p:cNvPr>
          <p:cNvSpPr txBox="1"/>
          <p:nvPr/>
        </p:nvSpPr>
        <p:spPr>
          <a:xfrm>
            <a:off x="756456" y="1462607"/>
            <a:ext cx="2329420" cy="1200329"/>
          </a:xfrm>
          <a:prstGeom prst="rect">
            <a:avLst/>
          </a:prstGeom>
          <a:noFill/>
        </p:spPr>
        <p:txBody>
          <a:bodyPr wrap="none" rtlCol="0">
            <a:spAutoFit/>
          </a:bodyPr>
          <a:lstStyle/>
          <a:p>
            <a:r>
              <a:rPr lang="en-US" dirty="0">
                <a:solidFill>
                  <a:srgbClr val="FF0000"/>
                </a:solidFill>
              </a:rPr>
              <a:t>R Code: </a:t>
            </a:r>
          </a:p>
          <a:p>
            <a:r>
              <a:rPr lang="en-US" dirty="0" err="1">
                <a:solidFill>
                  <a:srgbClr val="FF0000"/>
                </a:solidFill>
              </a:rPr>
              <a:t>install.packages</a:t>
            </a:r>
            <a:r>
              <a:rPr lang="en-US" dirty="0">
                <a:solidFill>
                  <a:srgbClr val="FF0000"/>
                </a:solidFill>
              </a:rPr>
              <a:t>("rms")</a:t>
            </a:r>
          </a:p>
          <a:p>
            <a:r>
              <a:rPr lang="en-US" dirty="0">
                <a:solidFill>
                  <a:srgbClr val="FF0000"/>
                </a:solidFill>
              </a:rPr>
              <a:t>library(rms)</a:t>
            </a:r>
          </a:p>
          <a:p>
            <a:r>
              <a:rPr lang="en-US" dirty="0" err="1">
                <a:solidFill>
                  <a:srgbClr val="FF0000"/>
                </a:solidFill>
              </a:rPr>
              <a:t>vif</a:t>
            </a:r>
            <a:r>
              <a:rPr lang="en-US" dirty="0">
                <a:solidFill>
                  <a:srgbClr val="FF0000"/>
                </a:solidFill>
              </a:rPr>
              <a:t>(</a:t>
            </a:r>
            <a:r>
              <a:rPr lang="en-US" dirty="0" err="1">
                <a:solidFill>
                  <a:srgbClr val="FF0000"/>
                </a:solidFill>
              </a:rPr>
              <a:t>regModel</a:t>
            </a:r>
            <a:r>
              <a:rPr lang="en-US" dirty="0">
                <a:solidFill>
                  <a:srgbClr val="FF0000"/>
                </a:solidFill>
              </a:rPr>
              <a:t>)</a:t>
            </a:r>
          </a:p>
        </p:txBody>
      </p:sp>
      <p:sp>
        <p:nvSpPr>
          <p:cNvPr id="9" name="TextBox 8">
            <a:extLst>
              <a:ext uri="{FF2B5EF4-FFF2-40B4-BE49-F238E27FC236}">
                <a16:creationId xmlns:a16="http://schemas.microsoft.com/office/drawing/2014/main" id="{A5EE41C1-DD94-2E25-C5EA-E8EE4CBB97F3}"/>
              </a:ext>
            </a:extLst>
          </p:cNvPr>
          <p:cNvSpPr txBox="1"/>
          <p:nvPr/>
        </p:nvSpPr>
        <p:spPr>
          <a:xfrm>
            <a:off x="881149" y="4047931"/>
            <a:ext cx="763420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When doing the VIF validity check, we found that all our variables other than Friday had values under 10</a:t>
            </a:r>
          </a:p>
          <a:p>
            <a:pPr marL="742950" lvl="1" indent="-285750">
              <a:buFont typeface="Arial" panose="020B0604020202020204" pitchFamily="34" charset="0"/>
              <a:buChar char="•"/>
            </a:pPr>
            <a:r>
              <a:rPr lang="en-US" dirty="0"/>
              <a:t>We can use all these variables</a:t>
            </a:r>
          </a:p>
          <a:p>
            <a:pPr marL="285750" indent="-285750">
              <a:buFont typeface="Arial" panose="020B0604020202020204" pitchFamily="34" charset="0"/>
              <a:buChar char="•"/>
            </a:pPr>
            <a:r>
              <a:rPr lang="en-US" dirty="0"/>
              <a:t>Since Friday’s VIF value is above 10, we decided to remove Friday from the variables used </a:t>
            </a:r>
          </a:p>
        </p:txBody>
      </p:sp>
      <p:sp>
        <p:nvSpPr>
          <p:cNvPr id="10" name="TextBox 9">
            <a:extLst>
              <a:ext uri="{FF2B5EF4-FFF2-40B4-BE49-F238E27FC236}">
                <a16:creationId xmlns:a16="http://schemas.microsoft.com/office/drawing/2014/main" id="{638EF557-27B0-CEB3-FCA1-98979BC6F019}"/>
              </a:ext>
            </a:extLst>
          </p:cNvPr>
          <p:cNvSpPr txBox="1"/>
          <p:nvPr/>
        </p:nvSpPr>
        <p:spPr>
          <a:xfrm>
            <a:off x="756456" y="5525259"/>
            <a:ext cx="7368194" cy="923330"/>
          </a:xfrm>
          <a:prstGeom prst="rect">
            <a:avLst/>
          </a:prstGeom>
          <a:noFill/>
        </p:spPr>
        <p:txBody>
          <a:bodyPr wrap="square" rtlCol="0">
            <a:spAutoFit/>
          </a:bodyPr>
          <a:lstStyle/>
          <a:p>
            <a:r>
              <a:rPr lang="en-US" dirty="0">
                <a:solidFill>
                  <a:srgbClr val="FF0000"/>
                </a:solidFill>
              </a:rPr>
              <a:t>R Code to Remove Friday:</a:t>
            </a:r>
          </a:p>
          <a:p>
            <a:r>
              <a:rPr lang="en-US" dirty="0" err="1">
                <a:solidFill>
                  <a:srgbClr val="FF0000"/>
                </a:solidFill>
              </a:rPr>
              <a:t>regModel</a:t>
            </a:r>
            <a:r>
              <a:rPr lang="en-US" dirty="0">
                <a:solidFill>
                  <a:srgbClr val="FF0000"/>
                </a:solidFill>
              </a:rPr>
              <a:t> &lt;- </a:t>
            </a:r>
            <a:r>
              <a:rPr lang="en-US" dirty="0" err="1">
                <a:solidFill>
                  <a:srgbClr val="FF0000"/>
                </a:solidFill>
              </a:rPr>
              <a:t>lm</a:t>
            </a:r>
            <a:r>
              <a:rPr lang="en-US" dirty="0">
                <a:solidFill>
                  <a:srgbClr val="FF0000"/>
                </a:solidFill>
              </a:rPr>
              <a:t>(attend ~ </a:t>
            </a:r>
            <a:r>
              <a:rPr lang="en-US" dirty="0" err="1">
                <a:solidFill>
                  <a:srgbClr val="FF0000"/>
                </a:solidFill>
              </a:rPr>
              <a:t>stemp</a:t>
            </a:r>
            <a:r>
              <a:rPr lang="en-US" dirty="0">
                <a:solidFill>
                  <a:srgbClr val="FF0000"/>
                </a:solidFill>
              </a:rPr>
              <a:t> + I(stemp^2) + </a:t>
            </a:r>
            <a:r>
              <a:rPr lang="en-US" dirty="0" err="1">
                <a:solidFill>
                  <a:srgbClr val="FF0000"/>
                </a:solidFill>
              </a:rPr>
              <a:t>cBob</a:t>
            </a:r>
            <a:r>
              <a:rPr lang="en-US" dirty="0">
                <a:solidFill>
                  <a:srgbClr val="FF0000"/>
                </a:solidFill>
              </a:rPr>
              <a:t> + </a:t>
            </a:r>
            <a:r>
              <a:rPr lang="en-US" dirty="0" err="1">
                <a:solidFill>
                  <a:srgbClr val="FF0000"/>
                </a:solidFill>
              </a:rPr>
              <a:t>cDay_Night</a:t>
            </a:r>
            <a:r>
              <a:rPr lang="en-US" dirty="0">
                <a:solidFill>
                  <a:srgbClr val="FF0000"/>
                </a:solidFill>
              </a:rPr>
              <a:t> + </a:t>
            </a:r>
            <a:r>
              <a:rPr lang="en-US" dirty="0" err="1">
                <a:solidFill>
                  <a:srgbClr val="FF0000"/>
                </a:solidFill>
              </a:rPr>
              <a:t>ccap</a:t>
            </a:r>
            <a:r>
              <a:rPr lang="en-US" dirty="0">
                <a:solidFill>
                  <a:srgbClr val="FF0000"/>
                </a:solidFill>
              </a:rPr>
              <a:t> + </a:t>
            </a:r>
            <a:r>
              <a:rPr lang="en-US" dirty="0" err="1">
                <a:solidFill>
                  <a:srgbClr val="FF0000"/>
                </a:solidFill>
              </a:rPr>
              <a:t>cshirt</a:t>
            </a:r>
            <a:r>
              <a:rPr lang="en-US" dirty="0">
                <a:solidFill>
                  <a:srgbClr val="FF0000"/>
                </a:solidFill>
              </a:rPr>
              <a:t> + </a:t>
            </a:r>
            <a:r>
              <a:rPr lang="en-US" dirty="0" err="1">
                <a:solidFill>
                  <a:srgbClr val="FF0000"/>
                </a:solidFill>
              </a:rPr>
              <a:t>cfireworks</a:t>
            </a:r>
            <a:r>
              <a:rPr lang="en-US" dirty="0">
                <a:solidFill>
                  <a:srgbClr val="FF0000"/>
                </a:solidFill>
              </a:rPr>
              <a:t> + Sun + Mon + Tue + Wed + Thu, data = dodgers)</a:t>
            </a:r>
          </a:p>
        </p:txBody>
      </p:sp>
    </p:spTree>
    <p:extLst>
      <p:ext uri="{BB962C8B-B14F-4D97-AF65-F5344CB8AC3E}">
        <p14:creationId xmlns:p14="http://schemas.microsoft.com/office/powerpoint/2010/main" val="75528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F774-107B-CCF2-6D10-FC0F6352450F}"/>
              </a:ext>
            </a:extLst>
          </p:cNvPr>
          <p:cNvSpPr>
            <a:spLocks noGrp="1"/>
          </p:cNvSpPr>
          <p:nvPr>
            <p:ph type="title"/>
          </p:nvPr>
        </p:nvSpPr>
        <p:spPr/>
        <p:txBody>
          <a:bodyPr/>
          <a:lstStyle/>
          <a:p>
            <a:r>
              <a:rPr lang="en-US"/>
              <a:t>Regression Model After Removing Friday</a:t>
            </a:r>
          </a:p>
        </p:txBody>
      </p:sp>
      <p:pic>
        <p:nvPicPr>
          <p:cNvPr id="4" name="Content Placeholder 3">
            <a:extLst>
              <a:ext uri="{FF2B5EF4-FFF2-40B4-BE49-F238E27FC236}">
                <a16:creationId xmlns:a16="http://schemas.microsoft.com/office/drawing/2014/main" id="{4102C236-B94F-83FC-BD80-26F6F3562723}"/>
              </a:ext>
            </a:extLst>
          </p:cNvPr>
          <p:cNvPicPr>
            <a:picLocks noGrp="1" noChangeAspect="1"/>
          </p:cNvPicPr>
          <p:nvPr>
            <p:ph idx="1"/>
          </p:nvPr>
        </p:nvPicPr>
        <p:blipFill>
          <a:blip r:embed="rId2"/>
          <a:stretch>
            <a:fillRect/>
          </a:stretch>
        </p:blipFill>
        <p:spPr>
          <a:xfrm>
            <a:off x="4572000" y="1858106"/>
            <a:ext cx="4418667" cy="3762946"/>
          </a:xfrm>
          <a:prstGeom prst="rect">
            <a:avLst/>
          </a:prstGeom>
        </p:spPr>
      </p:pic>
      <p:sp>
        <p:nvSpPr>
          <p:cNvPr id="5" name="TextBox 4">
            <a:extLst>
              <a:ext uri="{FF2B5EF4-FFF2-40B4-BE49-F238E27FC236}">
                <a16:creationId xmlns:a16="http://schemas.microsoft.com/office/drawing/2014/main" id="{AE8A55A9-B180-0EBA-8002-E7A4F4F7D819}"/>
              </a:ext>
            </a:extLst>
          </p:cNvPr>
          <p:cNvSpPr txBox="1"/>
          <p:nvPr/>
        </p:nvSpPr>
        <p:spPr>
          <a:xfrm>
            <a:off x="628650" y="2037315"/>
            <a:ext cx="345909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After removing Friday, our regression model looks like this</a:t>
            </a:r>
          </a:p>
          <a:p>
            <a:pPr marL="285750" indent="-285750">
              <a:buFont typeface="Arial" panose="020B0604020202020204" pitchFamily="34" charset="0"/>
              <a:buChar char="•"/>
            </a:pPr>
            <a:r>
              <a:rPr lang="en-US" dirty="0"/>
              <a:t>We will next check the validity of this regression model to ensure that it will be a good predictor for attendance</a:t>
            </a:r>
          </a:p>
          <a:p>
            <a:pPr marL="285750" indent="-285750">
              <a:buFont typeface="Arial" panose="020B0604020202020204" pitchFamily="34" charset="0"/>
              <a:buChar char="•"/>
            </a:pPr>
            <a:r>
              <a:rPr lang="en-US" dirty="0"/>
              <a:t>R squared = 0.52</a:t>
            </a:r>
          </a:p>
          <a:p>
            <a:pPr marL="742950" lvl="1" indent="-285750">
              <a:buFont typeface="Arial" panose="020B0604020202020204" pitchFamily="34" charset="0"/>
              <a:buChar char="•"/>
            </a:pPr>
            <a:r>
              <a:rPr lang="en-US" dirty="0"/>
              <a:t>Deleting Friday did lower our R squared value a little, but it is still a decent fit and a moderate predictive power.</a:t>
            </a:r>
          </a:p>
        </p:txBody>
      </p:sp>
      <p:sp>
        <p:nvSpPr>
          <p:cNvPr id="6" name="TextBox 5">
            <a:extLst>
              <a:ext uri="{FF2B5EF4-FFF2-40B4-BE49-F238E27FC236}">
                <a16:creationId xmlns:a16="http://schemas.microsoft.com/office/drawing/2014/main" id="{273D5B2B-AEAB-94B6-D589-DAA68C9B146B}"/>
              </a:ext>
            </a:extLst>
          </p:cNvPr>
          <p:cNvSpPr txBox="1"/>
          <p:nvPr/>
        </p:nvSpPr>
        <p:spPr>
          <a:xfrm>
            <a:off x="734212" y="5621052"/>
            <a:ext cx="5266506" cy="1077218"/>
          </a:xfrm>
          <a:prstGeom prst="rect">
            <a:avLst/>
          </a:prstGeom>
          <a:noFill/>
        </p:spPr>
        <p:txBody>
          <a:bodyPr wrap="none" rtlCol="0">
            <a:spAutoFit/>
          </a:bodyPr>
          <a:lstStyle/>
          <a:p>
            <a:r>
              <a:rPr lang="en-US" sz="1600">
                <a:solidFill>
                  <a:srgbClr val="FF0000"/>
                </a:solidFill>
              </a:rPr>
              <a:t>R code: </a:t>
            </a:r>
          </a:p>
          <a:p>
            <a:r>
              <a:rPr lang="en-US" sz="1600">
                <a:solidFill>
                  <a:srgbClr val="FF0000"/>
                </a:solidFill>
              </a:rPr>
              <a:t>plot(predict(</a:t>
            </a:r>
            <a:r>
              <a:rPr lang="en-US" sz="1600" err="1">
                <a:solidFill>
                  <a:srgbClr val="FF0000"/>
                </a:solidFill>
              </a:rPr>
              <a:t>regModel</a:t>
            </a:r>
            <a:r>
              <a:rPr lang="en-US" sz="1600">
                <a:solidFill>
                  <a:srgbClr val="FF0000"/>
                </a:solidFill>
              </a:rPr>
              <a:t>, </a:t>
            </a:r>
            <a:r>
              <a:rPr lang="en-US" sz="1600" err="1">
                <a:solidFill>
                  <a:srgbClr val="FF0000"/>
                </a:solidFill>
              </a:rPr>
              <a:t>newdata</a:t>
            </a:r>
            <a:r>
              <a:rPr lang="en-US" sz="1600">
                <a:solidFill>
                  <a:srgbClr val="FF0000"/>
                </a:solidFill>
              </a:rPr>
              <a:t> = dodgers), </a:t>
            </a:r>
            <a:r>
              <a:rPr lang="en-US" sz="1600" err="1">
                <a:solidFill>
                  <a:srgbClr val="FF0000"/>
                </a:solidFill>
              </a:rPr>
              <a:t>dodgers$attend</a:t>
            </a:r>
            <a:r>
              <a:rPr lang="en-US" sz="1600">
                <a:solidFill>
                  <a:srgbClr val="FF0000"/>
                </a:solidFill>
              </a:rPr>
              <a:t>)</a:t>
            </a:r>
          </a:p>
          <a:p>
            <a:r>
              <a:rPr lang="en-US" sz="1600" err="1">
                <a:solidFill>
                  <a:srgbClr val="FF0000"/>
                </a:solidFill>
              </a:rPr>
              <a:t>abline</a:t>
            </a:r>
            <a:r>
              <a:rPr lang="en-US" sz="1600">
                <a:solidFill>
                  <a:srgbClr val="FF0000"/>
                </a:solidFill>
              </a:rPr>
              <a:t>(0,1) </a:t>
            </a:r>
          </a:p>
          <a:p>
            <a:r>
              <a:rPr lang="en-US" sz="1600">
                <a:solidFill>
                  <a:srgbClr val="FF0000"/>
                </a:solidFill>
              </a:rPr>
              <a:t>summary(</a:t>
            </a:r>
            <a:r>
              <a:rPr lang="en-US" sz="1600" err="1">
                <a:solidFill>
                  <a:srgbClr val="FF0000"/>
                </a:solidFill>
              </a:rPr>
              <a:t>regModel</a:t>
            </a:r>
            <a:r>
              <a:rPr lang="en-US" sz="1600">
                <a:solidFill>
                  <a:srgbClr val="FF0000"/>
                </a:solidFill>
              </a:rPr>
              <a:t>)$</a:t>
            </a:r>
            <a:r>
              <a:rPr lang="en-US" sz="1600" err="1">
                <a:solidFill>
                  <a:srgbClr val="FF0000"/>
                </a:solidFill>
              </a:rPr>
              <a:t>r.squared</a:t>
            </a:r>
            <a:endParaRPr lang="en-US" sz="1600">
              <a:solidFill>
                <a:srgbClr val="FF0000"/>
              </a:solidFill>
            </a:endParaRPr>
          </a:p>
        </p:txBody>
      </p:sp>
    </p:spTree>
    <p:extLst>
      <p:ext uri="{BB962C8B-B14F-4D97-AF65-F5344CB8AC3E}">
        <p14:creationId xmlns:p14="http://schemas.microsoft.com/office/powerpoint/2010/main" val="329080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7FC9-1ABF-4E6D-1CE5-E82866AC38E0}"/>
              </a:ext>
            </a:extLst>
          </p:cNvPr>
          <p:cNvSpPr>
            <a:spLocks noGrp="1"/>
          </p:cNvSpPr>
          <p:nvPr>
            <p:ph type="title"/>
          </p:nvPr>
        </p:nvSpPr>
        <p:spPr/>
        <p:txBody>
          <a:bodyPr/>
          <a:lstStyle/>
          <a:p>
            <a:r>
              <a:rPr lang="en-US" dirty="0"/>
              <a:t>Background and Objectives</a:t>
            </a:r>
          </a:p>
        </p:txBody>
      </p:sp>
      <p:sp>
        <p:nvSpPr>
          <p:cNvPr id="3" name="Content Placeholder 2">
            <a:extLst>
              <a:ext uri="{FF2B5EF4-FFF2-40B4-BE49-F238E27FC236}">
                <a16:creationId xmlns:a16="http://schemas.microsoft.com/office/drawing/2014/main" id="{95482E2B-5D8A-ED31-B890-DEA6E71912C4}"/>
              </a:ext>
            </a:extLst>
          </p:cNvPr>
          <p:cNvSpPr>
            <a:spLocks noGrp="1"/>
          </p:cNvSpPr>
          <p:nvPr>
            <p:ph idx="1"/>
          </p:nvPr>
        </p:nvSpPr>
        <p:spPr/>
        <p:txBody>
          <a:bodyPr>
            <a:normAutofit fontScale="85000" lnSpcReduction="20000"/>
          </a:bodyPr>
          <a:lstStyle/>
          <a:p>
            <a:r>
              <a:rPr lang="en-US" dirty="0"/>
              <a:t>Uses one season of LA Dodger’s home game attendance </a:t>
            </a:r>
          </a:p>
          <a:p>
            <a:r>
              <a:rPr lang="en-US" dirty="0"/>
              <a:t>Company wants to know how well the bobblehead promotion works</a:t>
            </a:r>
          </a:p>
          <a:p>
            <a:r>
              <a:rPr lang="en-US" dirty="0"/>
              <a:t>Want to know how predictive the regression model can be using</a:t>
            </a:r>
          </a:p>
          <a:p>
            <a:pPr lvl="1"/>
            <a:r>
              <a:rPr lang="en-US" dirty="0"/>
              <a:t>Week</a:t>
            </a:r>
          </a:p>
          <a:p>
            <a:pPr lvl="1"/>
            <a:r>
              <a:rPr lang="en-US" dirty="0"/>
              <a:t>Temperature</a:t>
            </a:r>
          </a:p>
          <a:p>
            <a:pPr lvl="1"/>
            <a:r>
              <a:rPr lang="en-US" dirty="0"/>
              <a:t>Day/night</a:t>
            </a:r>
          </a:p>
          <a:p>
            <a:pPr lvl="1"/>
            <a:r>
              <a:rPr lang="en-US" dirty="0"/>
              <a:t>Whether there was a bobblehead promotion that night</a:t>
            </a:r>
          </a:p>
          <a:p>
            <a:r>
              <a:rPr lang="en-US" dirty="0"/>
              <a:t>Predict attendance for a Tuesday night game including confidence and prediction intervals</a:t>
            </a:r>
          </a:p>
          <a:p>
            <a:pPr lvl="1"/>
            <a:r>
              <a:rPr lang="en-US" dirty="0"/>
              <a:t>With bobbleheads</a:t>
            </a:r>
          </a:p>
          <a:p>
            <a:pPr lvl="1"/>
            <a:r>
              <a:rPr lang="en-US" dirty="0"/>
              <a:t>Without bobbleheads</a:t>
            </a:r>
          </a:p>
          <a:p>
            <a:pPr lvl="1"/>
            <a:endParaRPr lang="en-US" dirty="0"/>
          </a:p>
          <a:p>
            <a:endParaRPr lang="en-US" dirty="0"/>
          </a:p>
        </p:txBody>
      </p:sp>
    </p:spTree>
    <p:extLst>
      <p:ext uri="{BB962C8B-B14F-4D97-AF65-F5344CB8AC3E}">
        <p14:creationId xmlns:p14="http://schemas.microsoft.com/office/powerpoint/2010/main" val="3092515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Regression Model Validity Check</a:t>
            </a:r>
            <a:endParaRPr lang="en-US"/>
          </a:p>
        </p:txBody>
      </p:sp>
      <p:sp>
        <p:nvSpPr>
          <p:cNvPr id="5" name="Content Placeholder 4">
            <a:extLst>
              <a:ext uri="{FF2B5EF4-FFF2-40B4-BE49-F238E27FC236}">
                <a16:creationId xmlns:a16="http://schemas.microsoft.com/office/drawing/2014/main" id="{5642AAB7-6101-4001-4666-FE203D4696A3}"/>
              </a:ext>
            </a:extLst>
          </p:cNvPr>
          <p:cNvSpPr>
            <a:spLocks noGrp="1"/>
          </p:cNvSpPr>
          <p:nvPr>
            <p:ph idx="1"/>
          </p:nvPr>
        </p:nvSpPr>
        <p:spPr/>
        <p:txBody>
          <a:bodyPr/>
          <a:lstStyle/>
          <a:p>
            <a:r>
              <a:rPr lang="en-US" dirty="0"/>
              <a:t>We need to check the validity of the regression model before moving forward</a:t>
            </a:r>
          </a:p>
          <a:p>
            <a:r>
              <a:rPr lang="en-US" dirty="0"/>
              <a:t>To do this we will check: </a:t>
            </a:r>
          </a:p>
          <a:p>
            <a:pPr lvl="1"/>
            <a:r>
              <a:rPr lang="en-US" dirty="0"/>
              <a:t>Equal variance</a:t>
            </a:r>
          </a:p>
          <a:p>
            <a:pPr lvl="1"/>
            <a:r>
              <a:rPr lang="en-US" dirty="0"/>
              <a:t>Normal distribution of errors</a:t>
            </a:r>
          </a:p>
          <a:p>
            <a:pPr lvl="1"/>
            <a:r>
              <a:rPr lang="en-US" dirty="0"/>
              <a:t>Ensure there are no unduly outliers affecting the regression coefficient estimates</a:t>
            </a:r>
          </a:p>
          <a:p>
            <a:pPr lvl="1"/>
            <a:r>
              <a:rPr lang="en-US" dirty="0"/>
              <a:t>Compare the residuals with the independent variable (attendance)</a:t>
            </a:r>
          </a:p>
          <a:p>
            <a:pPr lvl="1"/>
            <a:r>
              <a:rPr lang="en-US" dirty="0"/>
              <a:t>Independence of error</a:t>
            </a:r>
          </a:p>
        </p:txBody>
      </p:sp>
    </p:spTree>
    <p:extLst>
      <p:ext uri="{BB962C8B-B14F-4D97-AF65-F5344CB8AC3E}">
        <p14:creationId xmlns:p14="http://schemas.microsoft.com/office/powerpoint/2010/main" val="2369240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54791"/>
          </a:xfrm>
        </p:spPr>
        <p:txBody>
          <a:bodyPr/>
          <a:lstStyle/>
          <a:p>
            <a:r>
              <a:rPr lang="en-US" altLang="en-US" dirty="0"/>
              <a:t>Validity Checks: plot(</a:t>
            </a:r>
            <a:r>
              <a:rPr lang="en-US" altLang="en-US" dirty="0" err="1"/>
              <a:t>regModel</a:t>
            </a:r>
            <a:r>
              <a:rPr lang="en-US" altLang="en-US" dirty="0"/>
              <a:t>)</a:t>
            </a:r>
            <a:endParaRPr lang="en-US" dirty="0"/>
          </a:p>
        </p:txBody>
      </p:sp>
      <p:sp>
        <p:nvSpPr>
          <p:cNvPr id="3" name="TextBox 2">
            <a:extLst>
              <a:ext uri="{FF2B5EF4-FFF2-40B4-BE49-F238E27FC236}">
                <a16:creationId xmlns:a16="http://schemas.microsoft.com/office/drawing/2014/main" id="{33CBD205-4135-C741-9924-9F01F4C514E4}"/>
              </a:ext>
            </a:extLst>
          </p:cNvPr>
          <p:cNvSpPr txBox="1"/>
          <p:nvPr/>
        </p:nvSpPr>
        <p:spPr>
          <a:xfrm>
            <a:off x="191330" y="1134098"/>
            <a:ext cx="2497661" cy="2508379"/>
          </a:xfrm>
          <a:prstGeom prst="rect">
            <a:avLst/>
          </a:prstGeom>
          <a:noFill/>
        </p:spPr>
        <p:txBody>
          <a:bodyPr wrap="square" rtlCol="0">
            <a:spAutoFit/>
          </a:bodyPr>
          <a:lstStyle/>
          <a:p>
            <a:r>
              <a:rPr lang="en-US" altLang="en-US" sz="1400" dirty="0"/>
              <a:t>Equal Variance:</a:t>
            </a:r>
            <a:endParaRPr lang="en-US" sz="1400" dirty="0"/>
          </a:p>
          <a:p>
            <a:pPr marL="285750" indent="-285750">
              <a:buFont typeface="Arial" panose="020B0604020202020204" pitchFamily="34" charset="0"/>
              <a:buChar char="•"/>
            </a:pPr>
            <a:r>
              <a:rPr lang="en-US" sz="1300" dirty="0"/>
              <a:t>The majority of the points are closer to the middle of the equal variance graph</a:t>
            </a:r>
          </a:p>
          <a:p>
            <a:pPr marL="742950" lvl="1" indent="-285750">
              <a:buFont typeface="Arial" panose="020B0604020202020204" pitchFamily="34" charset="0"/>
              <a:buChar char="•"/>
            </a:pPr>
            <a:r>
              <a:rPr lang="en-US" sz="1300" dirty="0"/>
              <a:t>There are a few outlier off towards the extreme values</a:t>
            </a:r>
          </a:p>
          <a:p>
            <a:pPr marL="285750" indent="-285750">
              <a:buFont typeface="Arial" panose="020B0604020202020204" pitchFamily="34" charset="0"/>
              <a:buChar char="•"/>
            </a:pPr>
            <a:r>
              <a:rPr lang="en-US" sz="1300" dirty="0"/>
              <a:t>With equal variance, less spread is natural if there is fewer data in that region, so equal variance is supported by this plot</a:t>
            </a:r>
          </a:p>
        </p:txBody>
      </p:sp>
      <p:pic>
        <p:nvPicPr>
          <p:cNvPr id="5" name="Picture 4">
            <a:extLst>
              <a:ext uri="{FF2B5EF4-FFF2-40B4-BE49-F238E27FC236}">
                <a16:creationId xmlns:a16="http://schemas.microsoft.com/office/drawing/2014/main" id="{9B738138-D4E6-BD62-9FB9-1BAE35A11164}"/>
              </a:ext>
            </a:extLst>
          </p:cNvPr>
          <p:cNvPicPr>
            <a:picLocks noChangeAspect="1"/>
          </p:cNvPicPr>
          <p:nvPr/>
        </p:nvPicPr>
        <p:blipFill>
          <a:blip r:embed="rId2"/>
          <a:stretch>
            <a:fillRect/>
          </a:stretch>
        </p:blipFill>
        <p:spPr>
          <a:xfrm>
            <a:off x="2688991" y="1319917"/>
            <a:ext cx="2497661" cy="2015266"/>
          </a:xfrm>
          <a:prstGeom prst="rect">
            <a:avLst/>
          </a:prstGeom>
        </p:spPr>
      </p:pic>
      <p:sp>
        <p:nvSpPr>
          <p:cNvPr id="10" name="TextBox 9">
            <a:extLst>
              <a:ext uri="{FF2B5EF4-FFF2-40B4-BE49-F238E27FC236}">
                <a16:creationId xmlns:a16="http://schemas.microsoft.com/office/drawing/2014/main" id="{4E2AEFC0-B8AF-FB25-64FB-ED4F4C3B5ADD}"/>
              </a:ext>
            </a:extLst>
          </p:cNvPr>
          <p:cNvSpPr txBox="1"/>
          <p:nvPr/>
        </p:nvSpPr>
        <p:spPr>
          <a:xfrm>
            <a:off x="254940" y="3828395"/>
            <a:ext cx="2631384" cy="2492990"/>
          </a:xfrm>
          <a:prstGeom prst="rect">
            <a:avLst/>
          </a:prstGeom>
          <a:noFill/>
        </p:spPr>
        <p:txBody>
          <a:bodyPr wrap="square" rtlCol="0">
            <a:spAutoFit/>
          </a:bodyPr>
          <a:lstStyle/>
          <a:p>
            <a:r>
              <a:rPr lang="en-US" sz="1300" dirty="0"/>
              <a:t>Normal Distribution of Error:</a:t>
            </a:r>
          </a:p>
          <a:p>
            <a:pPr marL="285750" indent="-285750">
              <a:buFont typeface="Arial" panose="020B0604020202020204" pitchFamily="34" charset="0"/>
              <a:buChar char="•"/>
            </a:pPr>
            <a:r>
              <a:rPr lang="en-US" sz="1300" dirty="0"/>
              <a:t>We need to ensure that the residuals have a normal distribution for errors</a:t>
            </a:r>
          </a:p>
          <a:p>
            <a:pPr marL="285750" indent="-285750">
              <a:buFont typeface="Arial" panose="020B0604020202020204" pitchFamily="34" charset="0"/>
              <a:buChar char="•"/>
            </a:pPr>
            <a:r>
              <a:rPr lang="en-US" sz="1300" dirty="0"/>
              <a:t>There is a little variation from the line, however, you can see that the middle part which is the darkest, falls on the line</a:t>
            </a:r>
          </a:p>
          <a:p>
            <a:pPr marL="742950" lvl="1" indent="-285750">
              <a:buFont typeface="Arial" panose="020B0604020202020204" pitchFamily="34" charset="0"/>
              <a:buChar char="•"/>
            </a:pPr>
            <a:r>
              <a:rPr lang="en-US" sz="1300" dirty="0"/>
              <a:t>This means that most points fall on the line</a:t>
            </a:r>
          </a:p>
          <a:p>
            <a:pPr marL="285750" indent="-285750">
              <a:buFont typeface="Arial" panose="020B0604020202020204" pitchFamily="34" charset="0"/>
              <a:buChar char="•"/>
            </a:pPr>
            <a:r>
              <a:rPr lang="en-US" sz="1300" dirty="0"/>
              <a:t>This supports normal distribution</a:t>
            </a:r>
          </a:p>
        </p:txBody>
      </p:sp>
      <p:pic>
        <p:nvPicPr>
          <p:cNvPr id="11" name="Picture 10">
            <a:extLst>
              <a:ext uri="{FF2B5EF4-FFF2-40B4-BE49-F238E27FC236}">
                <a16:creationId xmlns:a16="http://schemas.microsoft.com/office/drawing/2014/main" id="{8E9D20EB-8A7C-9BFC-96CE-C5D8989A44B5}"/>
              </a:ext>
            </a:extLst>
          </p:cNvPr>
          <p:cNvPicPr>
            <a:picLocks noChangeAspect="1"/>
          </p:cNvPicPr>
          <p:nvPr/>
        </p:nvPicPr>
        <p:blipFill>
          <a:blip r:embed="rId3"/>
          <a:stretch>
            <a:fillRect/>
          </a:stretch>
        </p:blipFill>
        <p:spPr>
          <a:xfrm>
            <a:off x="2886324" y="3923698"/>
            <a:ext cx="2350560" cy="2015266"/>
          </a:xfrm>
          <a:prstGeom prst="rect">
            <a:avLst/>
          </a:prstGeom>
        </p:spPr>
      </p:pic>
      <p:sp>
        <p:nvSpPr>
          <p:cNvPr id="15" name="TextBox 14">
            <a:extLst>
              <a:ext uri="{FF2B5EF4-FFF2-40B4-BE49-F238E27FC236}">
                <a16:creationId xmlns:a16="http://schemas.microsoft.com/office/drawing/2014/main" id="{727D4B4D-9209-A16C-3CBE-6A90DA7B961E}"/>
              </a:ext>
            </a:extLst>
          </p:cNvPr>
          <p:cNvSpPr txBox="1"/>
          <p:nvPr/>
        </p:nvSpPr>
        <p:spPr>
          <a:xfrm>
            <a:off x="6017689" y="4459069"/>
            <a:ext cx="2497661" cy="954107"/>
          </a:xfrm>
          <a:prstGeom prst="rect">
            <a:avLst/>
          </a:prstGeom>
          <a:noFill/>
        </p:spPr>
        <p:txBody>
          <a:bodyPr wrap="square" rtlCol="0">
            <a:spAutoFit/>
          </a:bodyPr>
          <a:lstStyle/>
          <a:p>
            <a:r>
              <a:rPr lang="en-US" sz="1400" dirty="0"/>
              <a:t>With equal variance, less spread is natural if fewer data in that region, so equal variance also supported by this plot</a:t>
            </a:r>
          </a:p>
        </p:txBody>
      </p:sp>
      <p:pic>
        <p:nvPicPr>
          <p:cNvPr id="17" name="Picture 16">
            <a:extLst>
              <a:ext uri="{FF2B5EF4-FFF2-40B4-BE49-F238E27FC236}">
                <a16:creationId xmlns:a16="http://schemas.microsoft.com/office/drawing/2014/main" id="{7379FD5A-36C7-A737-6348-D481CD08624D}"/>
              </a:ext>
            </a:extLst>
          </p:cNvPr>
          <p:cNvPicPr>
            <a:picLocks noChangeAspect="1"/>
          </p:cNvPicPr>
          <p:nvPr/>
        </p:nvPicPr>
        <p:blipFill>
          <a:blip r:embed="rId4"/>
          <a:stretch>
            <a:fillRect/>
          </a:stretch>
        </p:blipFill>
        <p:spPr>
          <a:xfrm>
            <a:off x="5662613" y="1441174"/>
            <a:ext cx="2852737" cy="2700337"/>
          </a:xfrm>
          <a:prstGeom prst="rect">
            <a:avLst/>
          </a:prstGeom>
        </p:spPr>
      </p:pic>
    </p:spTree>
    <p:extLst>
      <p:ext uri="{BB962C8B-B14F-4D97-AF65-F5344CB8AC3E}">
        <p14:creationId xmlns:p14="http://schemas.microsoft.com/office/powerpoint/2010/main" val="3406920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Validity Check: No Unduly Influential Outliers</a:t>
            </a:r>
            <a:endParaRPr lang="en-US" dirty="0"/>
          </a:p>
        </p:txBody>
      </p:sp>
      <p:sp>
        <p:nvSpPr>
          <p:cNvPr id="10" name="TextBox 9">
            <a:extLst>
              <a:ext uri="{FF2B5EF4-FFF2-40B4-BE49-F238E27FC236}">
                <a16:creationId xmlns:a16="http://schemas.microsoft.com/office/drawing/2014/main" id="{0C65206F-B5E3-C0F5-11ED-0B906CE9F00C}"/>
              </a:ext>
            </a:extLst>
          </p:cNvPr>
          <p:cNvSpPr txBox="1"/>
          <p:nvPr/>
        </p:nvSpPr>
        <p:spPr>
          <a:xfrm>
            <a:off x="844062" y="3585476"/>
            <a:ext cx="4572000" cy="3139321"/>
          </a:xfrm>
          <a:prstGeom prst="rect">
            <a:avLst/>
          </a:prstGeom>
          <a:noFill/>
        </p:spPr>
        <p:txBody>
          <a:bodyPr wrap="square">
            <a:spAutoFit/>
          </a:bodyPr>
          <a:lstStyle/>
          <a:p>
            <a:r>
              <a:rPr lang="en-US" dirty="0">
                <a:solidFill>
                  <a:srgbClr val="FF0000"/>
                </a:solidFill>
              </a:rPr>
              <a:t>Note:</a:t>
            </a:r>
          </a:p>
          <a:p>
            <a:r>
              <a:rPr lang="en-US" dirty="0"/>
              <a:t>Had we not removed the Friday variable already we would’ve received this error message if we check for the cook’s plot.</a:t>
            </a:r>
          </a:p>
          <a:p>
            <a:r>
              <a:rPr lang="en-US" dirty="0">
                <a:solidFill>
                  <a:srgbClr val="FF0000"/>
                </a:solidFill>
              </a:rPr>
              <a:t>Warning message:</a:t>
            </a:r>
          </a:p>
          <a:p>
            <a:r>
              <a:rPr lang="en-US" dirty="0">
                <a:solidFill>
                  <a:srgbClr val="FF0000"/>
                </a:solidFill>
              </a:rPr>
              <a:t>not plotting observations with leverage one:</a:t>
            </a:r>
          </a:p>
          <a:p>
            <a:r>
              <a:rPr lang="en-US" dirty="0">
                <a:solidFill>
                  <a:srgbClr val="FF0000"/>
                </a:solidFill>
              </a:rPr>
              <a:t>  43 </a:t>
            </a:r>
          </a:p>
          <a:p>
            <a:r>
              <a:rPr lang="en-US" dirty="0"/>
              <a:t>However, after we eliminate Friday (due to VIF test) from the model, the outlier does appear any more</a:t>
            </a:r>
          </a:p>
          <a:p>
            <a:endParaRPr lang="en-US" dirty="0">
              <a:solidFill>
                <a:srgbClr val="FF0000"/>
              </a:solidFill>
            </a:endParaRPr>
          </a:p>
        </p:txBody>
      </p:sp>
      <p:sp>
        <p:nvSpPr>
          <p:cNvPr id="11" name="TextBox 10">
            <a:extLst>
              <a:ext uri="{FF2B5EF4-FFF2-40B4-BE49-F238E27FC236}">
                <a16:creationId xmlns:a16="http://schemas.microsoft.com/office/drawing/2014/main" id="{A043B2DE-945D-C2E9-A43D-B3A5566A50F2}"/>
              </a:ext>
            </a:extLst>
          </p:cNvPr>
          <p:cNvSpPr txBox="1"/>
          <p:nvPr/>
        </p:nvSpPr>
        <p:spPr>
          <a:xfrm>
            <a:off x="844062" y="2130251"/>
            <a:ext cx="413992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cook’s distance plot we are looking for outliers.</a:t>
            </a:r>
          </a:p>
          <a:p>
            <a:pPr marL="285750" indent="-285750">
              <a:buFont typeface="Arial" panose="020B0604020202020204" pitchFamily="34" charset="0"/>
              <a:buChar char="•"/>
            </a:pPr>
            <a:r>
              <a:rPr lang="en-US" dirty="0"/>
              <a:t>In this validity check, we have no outliers</a:t>
            </a:r>
          </a:p>
        </p:txBody>
      </p:sp>
      <p:pic>
        <p:nvPicPr>
          <p:cNvPr id="4" name="Picture 3">
            <a:extLst>
              <a:ext uri="{FF2B5EF4-FFF2-40B4-BE49-F238E27FC236}">
                <a16:creationId xmlns:a16="http://schemas.microsoft.com/office/drawing/2014/main" id="{EF4DBA5D-4A3E-24B1-7C94-C45CBF16EE91}"/>
              </a:ext>
            </a:extLst>
          </p:cNvPr>
          <p:cNvPicPr>
            <a:picLocks noChangeAspect="1"/>
          </p:cNvPicPr>
          <p:nvPr/>
        </p:nvPicPr>
        <p:blipFill>
          <a:blip r:embed="rId2"/>
          <a:stretch>
            <a:fillRect/>
          </a:stretch>
        </p:blipFill>
        <p:spPr>
          <a:xfrm>
            <a:off x="5560385" y="1825625"/>
            <a:ext cx="3105150" cy="3206750"/>
          </a:xfrm>
          <a:prstGeom prst="rect">
            <a:avLst/>
          </a:prstGeom>
        </p:spPr>
      </p:pic>
    </p:spTree>
    <p:extLst>
      <p:ext uri="{BB962C8B-B14F-4D97-AF65-F5344CB8AC3E}">
        <p14:creationId xmlns:p14="http://schemas.microsoft.com/office/powerpoint/2010/main" val="304640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Validity Check: Residual vs. Cap</a:t>
            </a:r>
            <a:endParaRPr lang="en-US"/>
          </a:p>
        </p:txBody>
      </p:sp>
      <p:sp>
        <p:nvSpPr>
          <p:cNvPr id="10" name="TextBox 9">
            <a:extLst>
              <a:ext uri="{FF2B5EF4-FFF2-40B4-BE49-F238E27FC236}">
                <a16:creationId xmlns:a16="http://schemas.microsoft.com/office/drawing/2014/main" id="{444FCB66-63AF-9B0D-A3AF-52D95380AE95}"/>
              </a:ext>
            </a:extLst>
          </p:cNvPr>
          <p:cNvSpPr txBox="1"/>
          <p:nvPr/>
        </p:nvSpPr>
        <p:spPr>
          <a:xfrm>
            <a:off x="438912" y="1684525"/>
            <a:ext cx="3622848" cy="4278094"/>
          </a:xfrm>
          <a:prstGeom prst="rect">
            <a:avLst/>
          </a:prstGeom>
          <a:noFill/>
        </p:spPr>
        <p:txBody>
          <a:bodyPr wrap="square" rtlCol="0">
            <a:spAutoFit/>
          </a:bodyPr>
          <a:lstStyle/>
          <a:p>
            <a:r>
              <a:rPr lang="en-US" sz="1600" dirty="0">
                <a:solidFill>
                  <a:srgbClr val="FF0000"/>
                </a:solidFill>
              </a:rPr>
              <a:t>plot(</a:t>
            </a:r>
            <a:r>
              <a:rPr lang="en-US" sz="1600" dirty="0" err="1">
                <a:solidFill>
                  <a:srgbClr val="FF0000"/>
                </a:solidFill>
              </a:rPr>
              <a:t>dodgers$ccap</a:t>
            </a:r>
            <a:r>
              <a:rPr lang="en-US" sz="1600" dirty="0">
                <a:solidFill>
                  <a:srgbClr val="FF0000"/>
                </a:solidFill>
              </a:rPr>
              <a:t>, </a:t>
            </a:r>
            <a:r>
              <a:rPr lang="en-US" sz="1600" dirty="0" err="1">
                <a:solidFill>
                  <a:srgbClr val="FF0000"/>
                </a:solidFill>
              </a:rPr>
              <a:t>regModel$residuals</a:t>
            </a:r>
            <a:r>
              <a:rPr lang="en-US" sz="1600" dirty="0">
                <a:solidFill>
                  <a:srgbClr val="FF0000"/>
                </a:solidFill>
              </a:rPr>
              <a:t>)</a:t>
            </a:r>
          </a:p>
          <a:p>
            <a:pPr marL="285750" indent="-285750">
              <a:buFont typeface="Arial" panose="020B0604020202020204" pitchFamily="34" charset="0"/>
              <a:buChar char="•"/>
            </a:pPr>
            <a:r>
              <a:rPr lang="en-US" sz="1600" dirty="0"/>
              <a:t>This shows the instances where caps were given out</a:t>
            </a:r>
          </a:p>
          <a:p>
            <a:pPr marL="742950" lvl="1" indent="-285750">
              <a:buFont typeface="Arial" panose="020B0604020202020204" pitchFamily="34" charset="0"/>
              <a:buChar char="•"/>
            </a:pPr>
            <a:r>
              <a:rPr lang="en-US" sz="1600" dirty="0"/>
              <a:t>The days caps were given out are represented by the column of 1.0</a:t>
            </a:r>
          </a:p>
          <a:p>
            <a:pPr marL="742950" lvl="1" indent="-285750">
              <a:buFont typeface="Arial" panose="020B0604020202020204" pitchFamily="34" charset="0"/>
              <a:buChar char="•"/>
            </a:pPr>
            <a:r>
              <a:rPr lang="en-US" sz="1600" dirty="0"/>
              <a:t>We are going to ignore the column of 0.0 since this is where caps were not handed out</a:t>
            </a:r>
          </a:p>
          <a:p>
            <a:pPr marL="285750" indent="-285750">
              <a:buFont typeface="Arial" panose="020B0604020202020204" pitchFamily="34" charset="0"/>
              <a:buChar char="•"/>
            </a:pPr>
            <a:r>
              <a:rPr lang="en-US" sz="1600" dirty="0"/>
              <a:t>There were only two instances recorded, so it is hard to tell whether this variable significantly affected the attendance or not</a:t>
            </a:r>
          </a:p>
          <a:p>
            <a:pPr marL="742950" lvl="1" indent="-285750">
              <a:buFont typeface="Arial" panose="020B0604020202020204" pitchFamily="34" charset="0"/>
              <a:buChar char="•"/>
            </a:pPr>
            <a:r>
              <a:rPr lang="en-US" sz="1600" dirty="0"/>
              <a:t>One instance seems to have positively attendance, and the other instance seems to have negatively affected attendance</a:t>
            </a:r>
          </a:p>
        </p:txBody>
      </p:sp>
      <p:pic>
        <p:nvPicPr>
          <p:cNvPr id="3" name="Picture 2">
            <a:extLst>
              <a:ext uri="{FF2B5EF4-FFF2-40B4-BE49-F238E27FC236}">
                <a16:creationId xmlns:a16="http://schemas.microsoft.com/office/drawing/2014/main" id="{8A4EDE73-739A-32BD-BD19-C664D315D91B}"/>
              </a:ext>
            </a:extLst>
          </p:cNvPr>
          <p:cNvPicPr>
            <a:picLocks noChangeAspect="1"/>
          </p:cNvPicPr>
          <p:nvPr/>
        </p:nvPicPr>
        <p:blipFill>
          <a:blip r:embed="rId2"/>
          <a:stretch>
            <a:fillRect/>
          </a:stretch>
        </p:blipFill>
        <p:spPr>
          <a:xfrm>
            <a:off x="4899958" y="1590819"/>
            <a:ext cx="3805130" cy="3929633"/>
          </a:xfrm>
          <a:prstGeom prst="rect">
            <a:avLst/>
          </a:prstGeom>
        </p:spPr>
      </p:pic>
    </p:spTree>
    <p:extLst>
      <p:ext uri="{BB962C8B-B14F-4D97-AF65-F5344CB8AC3E}">
        <p14:creationId xmlns:p14="http://schemas.microsoft.com/office/powerpoint/2010/main" val="846263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Validity Check: Residual vs. Shirt</a:t>
            </a:r>
            <a:endParaRPr lang="en-US"/>
          </a:p>
        </p:txBody>
      </p:sp>
      <p:sp>
        <p:nvSpPr>
          <p:cNvPr id="4" name="TextBox 3">
            <a:extLst>
              <a:ext uri="{FF2B5EF4-FFF2-40B4-BE49-F238E27FC236}">
                <a16:creationId xmlns:a16="http://schemas.microsoft.com/office/drawing/2014/main" id="{02623524-9DEB-314F-1AB1-C5A5A97C1C50}"/>
              </a:ext>
            </a:extLst>
          </p:cNvPr>
          <p:cNvSpPr txBox="1"/>
          <p:nvPr/>
        </p:nvSpPr>
        <p:spPr>
          <a:xfrm>
            <a:off x="628650" y="1529169"/>
            <a:ext cx="3595878" cy="4801314"/>
          </a:xfrm>
          <a:prstGeom prst="rect">
            <a:avLst/>
          </a:prstGeom>
          <a:noFill/>
        </p:spPr>
        <p:txBody>
          <a:bodyPr wrap="square" rtlCol="0">
            <a:spAutoFit/>
          </a:bodyPr>
          <a:lstStyle/>
          <a:p>
            <a:r>
              <a:rPr lang="en-US" sz="1600" dirty="0">
                <a:solidFill>
                  <a:srgbClr val="FF0000"/>
                </a:solidFill>
              </a:rPr>
              <a:t>plot(</a:t>
            </a:r>
            <a:r>
              <a:rPr lang="en-US" sz="1600" dirty="0" err="1">
                <a:solidFill>
                  <a:srgbClr val="FF0000"/>
                </a:solidFill>
              </a:rPr>
              <a:t>dodgers$cshirt</a:t>
            </a:r>
            <a:r>
              <a:rPr lang="en-US" sz="1600" dirty="0">
                <a:solidFill>
                  <a:srgbClr val="FF0000"/>
                </a:solidFill>
              </a:rPr>
              <a:t>, </a:t>
            </a:r>
            <a:r>
              <a:rPr lang="en-US" sz="1600" dirty="0" err="1">
                <a:solidFill>
                  <a:srgbClr val="FF0000"/>
                </a:solidFill>
              </a:rPr>
              <a:t>regModel$residuals</a:t>
            </a:r>
            <a:r>
              <a:rPr lang="en-US" sz="1600" dirty="0">
                <a:solidFill>
                  <a:srgbClr val="FF0000"/>
                </a:solidFill>
              </a:rPr>
              <a:t>)</a:t>
            </a:r>
          </a:p>
          <a:p>
            <a:pPr marL="285750" indent="-285750">
              <a:buFont typeface="Arial" panose="020B0604020202020204" pitchFamily="34" charset="0"/>
              <a:buChar char="•"/>
            </a:pPr>
            <a:r>
              <a:rPr lang="en-US" sz="1600" dirty="0"/>
              <a:t>This shows the instances where shirts were given out</a:t>
            </a:r>
          </a:p>
          <a:p>
            <a:pPr marL="742950" lvl="1" indent="-285750">
              <a:buFont typeface="Arial" panose="020B0604020202020204" pitchFamily="34" charset="0"/>
              <a:buChar char="•"/>
            </a:pPr>
            <a:r>
              <a:rPr lang="en-US" sz="1600" dirty="0"/>
              <a:t>The instances where shirts were handed out is in the column 1.0</a:t>
            </a:r>
          </a:p>
          <a:p>
            <a:pPr marL="742950" lvl="1" indent="-285750">
              <a:buFont typeface="Arial" panose="020B0604020202020204" pitchFamily="34" charset="0"/>
              <a:buChar char="•"/>
            </a:pPr>
            <a:r>
              <a:rPr lang="en-US" sz="1600" dirty="0"/>
              <a:t>We are going to ignore the points in column 0.0 since this is where shirts weren’t handed out</a:t>
            </a:r>
          </a:p>
          <a:p>
            <a:pPr marL="285750" indent="-285750">
              <a:buFont typeface="Arial" panose="020B0604020202020204" pitchFamily="34" charset="0"/>
              <a:buChar char="•"/>
            </a:pPr>
            <a:r>
              <a:rPr lang="en-US" sz="1600" dirty="0"/>
              <a:t>There were only three instances recorded, so it is hard to tell whether this variable significantly affected the attendance or not</a:t>
            </a:r>
          </a:p>
          <a:p>
            <a:pPr marL="742950" lvl="1" indent="-285750">
              <a:buFont typeface="Arial" panose="020B0604020202020204" pitchFamily="34" charset="0"/>
              <a:buChar char="•"/>
            </a:pPr>
            <a:r>
              <a:rPr lang="en-US" sz="1600" dirty="0"/>
              <a:t>One instance seems to have positively attendance, and the other two instance seems to have negatively affected attendance</a:t>
            </a:r>
          </a:p>
          <a:p>
            <a:endParaRPr lang="en-US" dirty="0"/>
          </a:p>
        </p:txBody>
      </p:sp>
      <p:pic>
        <p:nvPicPr>
          <p:cNvPr id="5" name="Picture 4">
            <a:extLst>
              <a:ext uri="{FF2B5EF4-FFF2-40B4-BE49-F238E27FC236}">
                <a16:creationId xmlns:a16="http://schemas.microsoft.com/office/drawing/2014/main" id="{53DB90EC-29B0-2E6B-F43A-5FF7671C93E9}"/>
              </a:ext>
            </a:extLst>
          </p:cNvPr>
          <p:cNvPicPr>
            <a:picLocks noChangeAspect="1"/>
          </p:cNvPicPr>
          <p:nvPr/>
        </p:nvPicPr>
        <p:blipFill>
          <a:blip r:embed="rId2"/>
          <a:stretch>
            <a:fillRect/>
          </a:stretch>
        </p:blipFill>
        <p:spPr>
          <a:xfrm>
            <a:off x="4590288" y="1529169"/>
            <a:ext cx="4312158" cy="4453251"/>
          </a:xfrm>
          <a:prstGeom prst="rect">
            <a:avLst/>
          </a:prstGeom>
        </p:spPr>
      </p:pic>
    </p:spTree>
    <p:extLst>
      <p:ext uri="{BB962C8B-B14F-4D97-AF65-F5344CB8AC3E}">
        <p14:creationId xmlns:p14="http://schemas.microsoft.com/office/powerpoint/2010/main" val="2185335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Validity Check: Residual vs. fireworks</a:t>
            </a:r>
            <a:endParaRPr lang="en-US" dirty="0"/>
          </a:p>
        </p:txBody>
      </p:sp>
      <p:sp>
        <p:nvSpPr>
          <p:cNvPr id="4" name="TextBox 3">
            <a:extLst>
              <a:ext uri="{FF2B5EF4-FFF2-40B4-BE49-F238E27FC236}">
                <a16:creationId xmlns:a16="http://schemas.microsoft.com/office/drawing/2014/main" id="{02623524-9DEB-314F-1AB1-C5A5A97C1C50}"/>
              </a:ext>
            </a:extLst>
          </p:cNvPr>
          <p:cNvSpPr txBox="1"/>
          <p:nvPr/>
        </p:nvSpPr>
        <p:spPr>
          <a:xfrm>
            <a:off x="628649" y="2752615"/>
            <a:ext cx="3595878" cy="2585323"/>
          </a:xfrm>
          <a:prstGeom prst="rect">
            <a:avLst/>
          </a:prstGeom>
          <a:noFill/>
        </p:spPr>
        <p:txBody>
          <a:bodyPr wrap="square" rtlCol="0">
            <a:spAutoFit/>
          </a:bodyPr>
          <a:lstStyle/>
          <a:p>
            <a:r>
              <a:rPr lang="en-US" dirty="0">
                <a:solidFill>
                  <a:srgbClr val="FF0000"/>
                </a:solidFill>
              </a:rPr>
              <a:t>plot(</a:t>
            </a:r>
            <a:r>
              <a:rPr lang="en-US" dirty="0" err="1">
                <a:solidFill>
                  <a:srgbClr val="FF0000"/>
                </a:solidFill>
              </a:rPr>
              <a:t>dodgers$cfireworks</a:t>
            </a:r>
            <a:r>
              <a:rPr lang="en-US" dirty="0">
                <a:solidFill>
                  <a:srgbClr val="FF0000"/>
                </a:solidFill>
              </a:rPr>
              <a:t>, </a:t>
            </a:r>
            <a:r>
              <a:rPr lang="en-US" dirty="0" err="1">
                <a:solidFill>
                  <a:srgbClr val="FF0000"/>
                </a:solidFill>
              </a:rPr>
              <a:t>regModel$residuals</a:t>
            </a:r>
            <a:r>
              <a:rPr lang="en-US" dirty="0">
                <a:solidFill>
                  <a:srgbClr val="FF0000"/>
                </a:solidFill>
              </a:rPr>
              <a:t>)</a:t>
            </a:r>
          </a:p>
          <a:p>
            <a:pPr marL="285750" indent="-285750">
              <a:buFont typeface="Arial" panose="020B0604020202020204" pitchFamily="34" charset="0"/>
              <a:buChar char="•"/>
            </a:pPr>
            <a:r>
              <a:rPr lang="en-US" dirty="0"/>
              <a:t>This graph shows the instances where fireworks were displayed. </a:t>
            </a:r>
          </a:p>
          <a:p>
            <a:pPr marL="285750" indent="-285750">
              <a:buFont typeface="Arial" panose="020B0604020202020204" pitchFamily="34" charset="0"/>
              <a:buChar char="•"/>
            </a:pPr>
            <a:r>
              <a:rPr lang="en-US" dirty="0"/>
              <a:t>The column over 1.0 is for when fireworks were displayed</a:t>
            </a:r>
          </a:p>
          <a:p>
            <a:pPr marL="285750" indent="-285750">
              <a:buFont typeface="Arial" panose="020B0604020202020204" pitchFamily="34" charset="0"/>
              <a:buChar char="•"/>
            </a:pPr>
            <a:r>
              <a:rPr lang="en-US" dirty="0"/>
              <a:t>The column over 0.0 is for when fireworks were not displayed</a:t>
            </a:r>
          </a:p>
          <a:p>
            <a:endParaRPr lang="en-US" dirty="0"/>
          </a:p>
        </p:txBody>
      </p:sp>
      <p:pic>
        <p:nvPicPr>
          <p:cNvPr id="3" name="Picture 2">
            <a:extLst>
              <a:ext uri="{FF2B5EF4-FFF2-40B4-BE49-F238E27FC236}">
                <a16:creationId xmlns:a16="http://schemas.microsoft.com/office/drawing/2014/main" id="{F753ACE9-3A1A-5C90-8C09-B89598A47EF6}"/>
              </a:ext>
            </a:extLst>
          </p:cNvPr>
          <p:cNvPicPr>
            <a:picLocks noChangeAspect="1"/>
          </p:cNvPicPr>
          <p:nvPr/>
        </p:nvPicPr>
        <p:blipFill>
          <a:blip r:embed="rId2"/>
          <a:stretch>
            <a:fillRect/>
          </a:stretch>
        </p:blipFill>
        <p:spPr>
          <a:xfrm>
            <a:off x="4919474" y="1767139"/>
            <a:ext cx="3875473" cy="4002278"/>
          </a:xfrm>
          <a:prstGeom prst="rect">
            <a:avLst/>
          </a:prstGeom>
        </p:spPr>
      </p:pic>
    </p:spTree>
    <p:extLst>
      <p:ext uri="{BB962C8B-B14F-4D97-AF65-F5344CB8AC3E}">
        <p14:creationId xmlns:p14="http://schemas.microsoft.com/office/powerpoint/2010/main" val="338522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Validity Check: Residual vs. </a:t>
            </a:r>
            <a:r>
              <a:rPr lang="en-US" altLang="en-US" dirty="0" err="1"/>
              <a:t>day_night</a:t>
            </a:r>
            <a:endParaRPr lang="en-US" dirty="0"/>
          </a:p>
        </p:txBody>
      </p:sp>
      <p:pic>
        <p:nvPicPr>
          <p:cNvPr id="3" name="Picture 2">
            <a:extLst>
              <a:ext uri="{FF2B5EF4-FFF2-40B4-BE49-F238E27FC236}">
                <a16:creationId xmlns:a16="http://schemas.microsoft.com/office/drawing/2014/main" id="{24A6AC40-5806-CD7C-41D7-EFCB6F3A743E}"/>
              </a:ext>
            </a:extLst>
          </p:cNvPr>
          <p:cNvPicPr>
            <a:picLocks noChangeAspect="1"/>
          </p:cNvPicPr>
          <p:nvPr/>
        </p:nvPicPr>
        <p:blipFill>
          <a:blip r:embed="rId2"/>
          <a:stretch>
            <a:fillRect/>
          </a:stretch>
        </p:blipFill>
        <p:spPr>
          <a:xfrm>
            <a:off x="4937762" y="1867723"/>
            <a:ext cx="3910890" cy="4038854"/>
          </a:xfrm>
          <a:prstGeom prst="rect">
            <a:avLst/>
          </a:prstGeom>
        </p:spPr>
      </p:pic>
      <p:sp>
        <p:nvSpPr>
          <p:cNvPr id="6" name="TextBox 5">
            <a:extLst>
              <a:ext uri="{FF2B5EF4-FFF2-40B4-BE49-F238E27FC236}">
                <a16:creationId xmlns:a16="http://schemas.microsoft.com/office/drawing/2014/main" id="{7703C564-0BED-FB8D-7B2F-115BAE5BFE6C}"/>
              </a:ext>
            </a:extLst>
          </p:cNvPr>
          <p:cNvSpPr txBox="1"/>
          <p:nvPr/>
        </p:nvSpPr>
        <p:spPr>
          <a:xfrm>
            <a:off x="365762" y="2871487"/>
            <a:ext cx="4572000" cy="2862322"/>
          </a:xfrm>
          <a:prstGeom prst="rect">
            <a:avLst/>
          </a:prstGeom>
          <a:noFill/>
        </p:spPr>
        <p:txBody>
          <a:bodyPr wrap="square">
            <a:spAutoFit/>
          </a:bodyPr>
          <a:lstStyle/>
          <a:p>
            <a:r>
              <a:rPr lang="en-US" dirty="0">
                <a:solidFill>
                  <a:srgbClr val="FF0000"/>
                </a:solidFill>
              </a:rPr>
              <a:t>plot(</a:t>
            </a:r>
            <a:r>
              <a:rPr lang="en-US" dirty="0" err="1">
                <a:solidFill>
                  <a:srgbClr val="FF0000"/>
                </a:solidFill>
              </a:rPr>
              <a:t>dodgers$cDay_Night</a:t>
            </a:r>
            <a:r>
              <a:rPr lang="en-US" dirty="0">
                <a:solidFill>
                  <a:srgbClr val="FF0000"/>
                </a:solidFill>
              </a:rPr>
              <a:t>, </a:t>
            </a:r>
            <a:r>
              <a:rPr lang="en-US" dirty="0" err="1">
                <a:solidFill>
                  <a:srgbClr val="FF0000"/>
                </a:solidFill>
              </a:rPr>
              <a:t>regModel$residuals</a:t>
            </a:r>
            <a:r>
              <a:rPr lang="en-US" dirty="0">
                <a:solidFill>
                  <a:srgbClr val="FF0000"/>
                </a:solidFill>
              </a:rPr>
              <a:t>)</a:t>
            </a:r>
          </a:p>
          <a:p>
            <a:pPr marL="285750" indent="-285750">
              <a:buFont typeface="Arial" panose="020B0604020202020204" pitchFamily="34" charset="0"/>
              <a:buChar char="•"/>
            </a:pPr>
            <a:r>
              <a:rPr lang="en-US" dirty="0"/>
              <a:t>This graph shows the instances where fireworks were displayed. </a:t>
            </a:r>
          </a:p>
          <a:p>
            <a:pPr marL="285750" indent="-285750">
              <a:buFont typeface="Arial" panose="020B0604020202020204" pitchFamily="34" charset="0"/>
              <a:buChar char="•"/>
            </a:pPr>
            <a:r>
              <a:rPr lang="en-US" dirty="0"/>
              <a:t>The column over 1.0 is for when fireworks were displayed</a:t>
            </a:r>
          </a:p>
          <a:p>
            <a:pPr marL="285750" indent="-285750">
              <a:buFont typeface="Arial" panose="020B0604020202020204" pitchFamily="34" charset="0"/>
              <a:buChar char="•"/>
            </a:pPr>
            <a:r>
              <a:rPr lang="en-US" dirty="0"/>
              <a:t>The column over 0.0 is for when fireworks were not displayed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ighlight>
                  <a:srgbClr val="FFFF00"/>
                </a:highlight>
              </a:rPr>
              <a:t>Which shows day and which shows night?</a:t>
            </a:r>
          </a:p>
          <a:p>
            <a:endParaRPr lang="en-US" dirty="0"/>
          </a:p>
        </p:txBody>
      </p:sp>
    </p:spTree>
    <p:extLst>
      <p:ext uri="{BB962C8B-B14F-4D97-AF65-F5344CB8AC3E}">
        <p14:creationId xmlns:p14="http://schemas.microsoft.com/office/powerpoint/2010/main" val="1230140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Validity Check: Residual vs. bobblehead</a:t>
            </a:r>
            <a:endParaRPr lang="en-US" dirty="0"/>
          </a:p>
        </p:txBody>
      </p:sp>
      <p:pic>
        <p:nvPicPr>
          <p:cNvPr id="3" name="Picture 2">
            <a:extLst>
              <a:ext uri="{FF2B5EF4-FFF2-40B4-BE49-F238E27FC236}">
                <a16:creationId xmlns:a16="http://schemas.microsoft.com/office/drawing/2014/main" id="{8C152880-DD25-6855-6DF3-A65EEEFC9F22}"/>
              </a:ext>
            </a:extLst>
          </p:cNvPr>
          <p:cNvPicPr>
            <a:picLocks noChangeAspect="1"/>
          </p:cNvPicPr>
          <p:nvPr/>
        </p:nvPicPr>
        <p:blipFill>
          <a:blip r:embed="rId2"/>
          <a:stretch>
            <a:fillRect/>
          </a:stretch>
        </p:blipFill>
        <p:spPr>
          <a:xfrm>
            <a:off x="4919472" y="1800600"/>
            <a:ext cx="4224528" cy="4362754"/>
          </a:xfrm>
          <a:prstGeom prst="rect">
            <a:avLst/>
          </a:prstGeom>
        </p:spPr>
      </p:pic>
      <p:sp>
        <p:nvSpPr>
          <p:cNvPr id="6" name="TextBox 5">
            <a:extLst>
              <a:ext uri="{FF2B5EF4-FFF2-40B4-BE49-F238E27FC236}">
                <a16:creationId xmlns:a16="http://schemas.microsoft.com/office/drawing/2014/main" id="{5EAF5B9B-484E-0D3C-6323-9D2DD8073EA4}"/>
              </a:ext>
            </a:extLst>
          </p:cNvPr>
          <p:cNvSpPr txBox="1"/>
          <p:nvPr/>
        </p:nvSpPr>
        <p:spPr>
          <a:xfrm>
            <a:off x="628650" y="2854732"/>
            <a:ext cx="4224528" cy="2308324"/>
          </a:xfrm>
          <a:prstGeom prst="rect">
            <a:avLst/>
          </a:prstGeom>
          <a:noFill/>
        </p:spPr>
        <p:txBody>
          <a:bodyPr wrap="square">
            <a:spAutoFit/>
          </a:bodyPr>
          <a:lstStyle/>
          <a:p>
            <a:r>
              <a:rPr lang="en-US" dirty="0">
                <a:solidFill>
                  <a:srgbClr val="FF0000"/>
                </a:solidFill>
              </a:rPr>
              <a:t>plot(</a:t>
            </a:r>
            <a:r>
              <a:rPr lang="en-US" dirty="0" err="1">
                <a:solidFill>
                  <a:srgbClr val="FF0000"/>
                </a:solidFill>
              </a:rPr>
              <a:t>dodgers$cBob</a:t>
            </a:r>
            <a:r>
              <a:rPr lang="en-US" dirty="0">
                <a:solidFill>
                  <a:srgbClr val="FF0000"/>
                </a:solidFill>
              </a:rPr>
              <a:t>, </a:t>
            </a:r>
            <a:r>
              <a:rPr lang="en-US" dirty="0" err="1">
                <a:solidFill>
                  <a:srgbClr val="FF0000"/>
                </a:solidFill>
              </a:rPr>
              <a:t>regModel$residuals</a:t>
            </a:r>
            <a:r>
              <a:rPr lang="en-US" dirty="0">
                <a:solidFill>
                  <a:srgbClr val="FF0000"/>
                </a:solidFill>
              </a:rPr>
              <a:t>)</a:t>
            </a:r>
          </a:p>
          <a:p>
            <a:pPr marL="285750" indent="-285750">
              <a:buFont typeface="Arial" panose="020B0604020202020204" pitchFamily="34" charset="0"/>
              <a:buChar char="•"/>
            </a:pPr>
            <a:r>
              <a:rPr lang="en-US" dirty="0"/>
              <a:t>This graph shows the instances where bobbleheads were given out</a:t>
            </a:r>
          </a:p>
          <a:p>
            <a:pPr marL="285750" indent="-285750">
              <a:buFont typeface="Arial" panose="020B0604020202020204" pitchFamily="34" charset="0"/>
              <a:buChar char="•"/>
            </a:pPr>
            <a:r>
              <a:rPr lang="en-US" dirty="0"/>
              <a:t>The column over 1.0 is for when bobbleheads were given out</a:t>
            </a:r>
          </a:p>
          <a:p>
            <a:pPr marL="285750" indent="-285750">
              <a:buFont typeface="Arial" panose="020B0604020202020204" pitchFamily="34" charset="0"/>
              <a:buChar char="•"/>
            </a:pPr>
            <a:r>
              <a:rPr lang="en-US" dirty="0"/>
              <a:t>The column over 0.0 is for when bobbleheads were not given out</a:t>
            </a:r>
          </a:p>
          <a:p>
            <a:endParaRPr lang="en-US" dirty="0"/>
          </a:p>
        </p:txBody>
      </p:sp>
    </p:spTree>
    <p:extLst>
      <p:ext uri="{BB962C8B-B14F-4D97-AF65-F5344CB8AC3E}">
        <p14:creationId xmlns:p14="http://schemas.microsoft.com/office/powerpoint/2010/main" val="229560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Validity Check: Residual vs. Sunday</a:t>
            </a:r>
            <a:endParaRPr lang="en-US"/>
          </a:p>
        </p:txBody>
      </p:sp>
      <p:pic>
        <p:nvPicPr>
          <p:cNvPr id="4" name="Picture 3">
            <a:extLst>
              <a:ext uri="{FF2B5EF4-FFF2-40B4-BE49-F238E27FC236}">
                <a16:creationId xmlns:a16="http://schemas.microsoft.com/office/drawing/2014/main" id="{364B7F9F-1CE9-2F41-5436-F049B8CA05C1}"/>
              </a:ext>
            </a:extLst>
          </p:cNvPr>
          <p:cNvPicPr>
            <a:picLocks noChangeAspect="1"/>
          </p:cNvPicPr>
          <p:nvPr/>
        </p:nvPicPr>
        <p:blipFill>
          <a:blip r:embed="rId2"/>
          <a:stretch>
            <a:fillRect/>
          </a:stretch>
        </p:blipFill>
        <p:spPr>
          <a:xfrm>
            <a:off x="4572000" y="1920240"/>
            <a:ext cx="4270208" cy="3636518"/>
          </a:xfrm>
          <a:prstGeom prst="rect">
            <a:avLst/>
          </a:prstGeom>
        </p:spPr>
      </p:pic>
      <p:sp>
        <p:nvSpPr>
          <p:cNvPr id="5" name="TextBox 4">
            <a:extLst>
              <a:ext uri="{FF2B5EF4-FFF2-40B4-BE49-F238E27FC236}">
                <a16:creationId xmlns:a16="http://schemas.microsoft.com/office/drawing/2014/main" id="{C58804E2-ADAE-C088-11C8-72801B8F55AC}"/>
              </a:ext>
            </a:extLst>
          </p:cNvPr>
          <p:cNvSpPr txBox="1"/>
          <p:nvPr/>
        </p:nvSpPr>
        <p:spPr>
          <a:xfrm>
            <a:off x="628650" y="2584337"/>
            <a:ext cx="3723894" cy="2862322"/>
          </a:xfrm>
          <a:prstGeom prst="rect">
            <a:avLst/>
          </a:prstGeom>
          <a:noFill/>
        </p:spPr>
        <p:txBody>
          <a:bodyPr wrap="square" rtlCol="0">
            <a:spAutoFit/>
          </a:bodyPr>
          <a:lstStyle/>
          <a:p>
            <a:r>
              <a:rPr lang="en-US" dirty="0">
                <a:solidFill>
                  <a:srgbClr val="FF0000"/>
                </a:solidFill>
              </a:rPr>
              <a:t>plot(</a:t>
            </a:r>
            <a:r>
              <a:rPr lang="en-US" dirty="0" err="1">
                <a:solidFill>
                  <a:srgbClr val="FF0000"/>
                </a:solidFill>
              </a:rPr>
              <a:t>dodgers$Sun</a:t>
            </a:r>
            <a:r>
              <a:rPr lang="en-US" dirty="0">
                <a:solidFill>
                  <a:srgbClr val="FF0000"/>
                </a:solidFill>
              </a:rPr>
              <a:t>, </a:t>
            </a:r>
            <a:r>
              <a:rPr lang="en-US" dirty="0" err="1">
                <a:solidFill>
                  <a:srgbClr val="FF0000"/>
                </a:solidFill>
              </a:rPr>
              <a:t>regModel$residuals</a:t>
            </a:r>
            <a:r>
              <a:rPr lang="en-US" dirty="0">
                <a:solidFill>
                  <a:srgbClr val="FF0000"/>
                </a:solidFill>
              </a:rPr>
              <a:t>)</a:t>
            </a:r>
          </a:p>
          <a:p>
            <a:pPr marL="285750" indent="-285750">
              <a:buFont typeface="Arial" panose="020B0604020202020204" pitchFamily="34" charset="0"/>
              <a:buChar char="•"/>
            </a:pPr>
            <a:r>
              <a:rPr lang="en-US" dirty="0"/>
              <a:t>This shows all the Sunday games</a:t>
            </a:r>
          </a:p>
          <a:p>
            <a:pPr marL="742950" lvl="1" indent="-285750">
              <a:buFont typeface="Arial" panose="020B0604020202020204" pitchFamily="34" charset="0"/>
              <a:buChar char="•"/>
            </a:pPr>
            <a:r>
              <a:rPr lang="en-US" dirty="0"/>
              <a:t>Column 1.0 shows the instances where the games were on Sunday</a:t>
            </a:r>
          </a:p>
          <a:p>
            <a:pPr marL="742950" lvl="1" indent="-285750">
              <a:buFont typeface="Arial" panose="020B0604020202020204" pitchFamily="34" charset="0"/>
              <a:buChar char="•"/>
            </a:pPr>
            <a:r>
              <a:rPr lang="en-US" dirty="0"/>
              <a:t>Column 0.0 shows games that were not on Sunday; we will be ignoring these here</a:t>
            </a:r>
          </a:p>
          <a:p>
            <a:endParaRPr lang="en-US" dirty="0"/>
          </a:p>
        </p:txBody>
      </p:sp>
    </p:spTree>
    <p:extLst>
      <p:ext uri="{BB962C8B-B14F-4D97-AF65-F5344CB8AC3E}">
        <p14:creationId xmlns:p14="http://schemas.microsoft.com/office/powerpoint/2010/main" val="3824868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Validity Check: Residual vs. Monday</a:t>
            </a:r>
            <a:endParaRPr lang="en-US"/>
          </a:p>
        </p:txBody>
      </p:sp>
      <p:pic>
        <p:nvPicPr>
          <p:cNvPr id="4" name="Picture 3">
            <a:extLst>
              <a:ext uri="{FF2B5EF4-FFF2-40B4-BE49-F238E27FC236}">
                <a16:creationId xmlns:a16="http://schemas.microsoft.com/office/drawing/2014/main" id="{6EDE4B8B-5CEE-FE37-06A4-016E27DDDA17}"/>
              </a:ext>
            </a:extLst>
          </p:cNvPr>
          <p:cNvPicPr>
            <a:picLocks noChangeAspect="1"/>
          </p:cNvPicPr>
          <p:nvPr/>
        </p:nvPicPr>
        <p:blipFill>
          <a:blip r:embed="rId2"/>
          <a:stretch>
            <a:fillRect/>
          </a:stretch>
        </p:blipFill>
        <p:spPr>
          <a:xfrm>
            <a:off x="5256784" y="1965792"/>
            <a:ext cx="3436366" cy="2926416"/>
          </a:xfrm>
          <a:prstGeom prst="rect">
            <a:avLst/>
          </a:prstGeom>
        </p:spPr>
      </p:pic>
      <p:sp>
        <p:nvSpPr>
          <p:cNvPr id="5" name="TextBox 4">
            <a:extLst>
              <a:ext uri="{FF2B5EF4-FFF2-40B4-BE49-F238E27FC236}">
                <a16:creationId xmlns:a16="http://schemas.microsoft.com/office/drawing/2014/main" id="{CDC166DE-1E23-8A05-F14E-4DBC9BFBB4F5}"/>
              </a:ext>
            </a:extLst>
          </p:cNvPr>
          <p:cNvSpPr txBox="1"/>
          <p:nvPr/>
        </p:nvSpPr>
        <p:spPr>
          <a:xfrm>
            <a:off x="450850" y="2274838"/>
            <a:ext cx="4519169" cy="2585323"/>
          </a:xfrm>
          <a:prstGeom prst="rect">
            <a:avLst/>
          </a:prstGeom>
          <a:noFill/>
        </p:spPr>
        <p:txBody>
          <a:bodyPr wrap="square" rtlCol="0">
            <a:spAutoFit/>
          </a:bodyPr>
          <a:lstStyle/>
          <a:p>
            <a:r>
              <a:rPr lang="en-US" dirty="0">
                <a:solidFill>
                  <a:srgbClr val="FF0000"/>
                </a:solidFill>
              </a:rPr>
              <a:t>plot(</a:t>
            </a:r>
            <a:r>
              <a:rPr lang="en-US" dirty="0" err="1">
                <a:solidFill>
                  <a:srgbClr val="FF0000"/>
                </a:solidFill>
              </a:rPr>
              <a:t>dodgers$Mon</a:t>
            </a:r>
            <a:r>
              <a:rPr lang="en-US" dirty="0">
                <a:solidFill>
                  <a:srgbClr val="FF0000"/>
                </a:solidFill>
              </a:rPr>
              <a:t>, </a:t>
            </a:r>
            <a:r>
              <a:rPr lang="en-US" dirty="0" err="1">
                <a:solidFill>
                  <a:srgbClr val="FF0000"/>
                </a:solidFill>
              </a:rPr>
              <a:t>regModel$residuals</a:t>
            </a:r>
            <a:r>
              <a:rPr lang="en-US" dirty="0">
                <a:solidFill>
                  <a:srgbClr val="FF0000"/>
                </a:solidFill>
              </a:rPr>
              <a:t>)</a:t>
            </a:r>
          </a:p>
          <a:p>
            <a:pPr marL="285750" indent="-285750">
              <a:buFont typeface="Arial" panose="020B0604020202020204" pitchFamily="34" charset="0"/>
              <a:buChar char="•"/>
            </a:pPr>
            <a:r>
              <a:rPr lang="en-US" dirty="0"/>
              <a:t>This shows all the Monday games </a:t>
            </a:r>
          </a:p>
          <a:p>
            <a:pPr marL="742950" lvl="1" indent="-285750">
              <a:buFont typeface="Arial" panose="020B0604020202020204" pitchFamily="34" charset="0"/>
              <a:buChar char="•"/>
            </a:pPr>
            <a:r>
              <a:rPr lang="en-US" dirty="0"/>
              <a:t>Column 1.0 shows the instances where the games were on Monday</a:t>
            </a:r>
          </a:p>
          <a:p>
            <a:pPr marL="742950" lvl="1" indent="-285750">
              <a:buFont typeface="Arial" panose="020B0604020202020204" pitchFamily="34" charset="0"/>
              <a:buChar char="•"/>
            </a:pPr>
            <a:r>
              <a:rPr lang="en-US" dirty="0"/>
              <a:t>Column 0.0 shows games that were not on Monday; we will be ignoring these here</a:t>
            </a:r>
          </a:p>
          <a:p>
            <a:endParaRPr lang="en-US" dirty="0"/>
          </a:p>
          <a:p>
            <a:endParaRPr lang="en-US" dirty="0"/>
          </a:p>
        </p:txBody>
      </p:sp>
    </p:spTree>
    <p:extLst>
      <p:ext uri="{BB962C8B-B14F-4D97-AF65-F5344CB8AC3E}">
        <p14:creationId xmlns:p14="http://schemas.microsoft.com/office/powerpoint/2010/main" val="36060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0011-EDC4-4C3F-49D9-82D91ADEF2BA}"/>
              </a:ext>
            </a:extLst>
          </p:cNvPr>
          <p:cNvSpPr>
            <a:spLocks noGrp="1"/>
          </p:cNvSpPr>
          <p:nvPr>
            <p:ph type="title"/>
          </p:nvPr>
        </p:nvSpPr>
        <p:spPr/>
        <p:txBody>
          <a:bodyPr/>
          <a:lstStyle/>
          <a:p>
            <a:r>
              <a:rPr lang="en-US" dirty="0"/>
              <a:t>Case Process and plan</a:t>
            </a:r>
          </a:p>
        </p:txBody>
      </p:sp>
      <p:sp>
        <p:nvSpPr>
          <p:cNvPr id="3" name="Content Placeholder 2">
            <a:extLst>
              <a:ext uri="{FF2B5EF4-FFF2-40B4-BE49-F238E27FC236}">
                <a16:creationId xmlns:a16="http://schemas.microsoft.com/office/drawing/2014/main" id="{426E6B0B-ACE5-703E-C299-1116F4783979}"/>
              </a:ext>
            </a:extLst>
          </p:cNvPr>
          <p:cNvSpPr>
            <a:spLocks noGrp="1"/>
          </p:cNvSpPr>
          <p:nvPr>
            <p:ph idx="1"/>
          </p:nvPr>
        </p:nvSpPr>
        <p:spPr/>
        <p:txBody>
          <a:bodyPr>
            <a:normAutofit fontScale="55000" lnSpcReduction="20000"/>
          </a:bodyPr>
          <a:lstStyle/>
          <a:p>
            <a:r>
              <a:rPr lang="en-US" dirty="0"/>
              <a:t>Summarize the case</a:t>
            </a:r>
          </a:p>
          <a:p>
            <a:r>
              <a:rPr lang="en-US" dirty="0"/>
              <a:t>Determine the case objectives</a:t>
            </a:r>
          </a:p>
          <a:p>
            <a:r>
              <a:rPr lang="en-US" dirty="0"/>
              <a:t>Summarize the data using</a:t>
            </a:r>
          </a:p>
          <a:p>
            <a:pPr lvl="1"/>
            <a:r>
              <a:rPr lang="en-US" dirty="0"/>
              <a:t>Descriptive summary</a:t>
            </a:r>
          </a:p>
          <a:p>
            <a:pPr lvl="1"/>
            <a:r>
              <a:rPr lang="en-US" dirty="0"/>
              <a:t>Scatter plots (matrix plots)</a:t>
            </a:r>
          </a:p>
          <a:p>
            <a:pPr lvl="1"/>
            <a:r>
              <a:rPr lang="en-US" dirty="0"/>
              <a:t>Boxplots with qualitative predictors </a:t>
            </a:r>
          </a:p>
          <a:p>
            <a:r>
              <a:rPr lang="en-US" dirty="0"/>
              <a:t>Propose a regression model</a:t>
            </a:r>
          </a:p>
          <a:p>
            <a:r>
              <a:rPr lang="en-US" dirty="0"/>
              <a:t>Regression model and R-squared interpretation </a:t>
            </a:r>
          </a:p>
          <a:p>
            <a:r>
              <a:rPr lang="en-US" dirty="0"/>
              <a:t>Assess the usefulness of the regression model</a:t>
            </a:r>
          </a:p>
          <a:p>
            <a:r>
              <a:rPr lang="en-US" dirty="0"/>
              <a:t>VIF validity discussion (should be dropping Friday)</a:t>
            </a:r>
          </a:p>
          <a:p>
            <a:r>
              <a:rPr lang="en-US" dirty="0"/>
              <a:t>Validity checks</a:t>
            </a:r>
          </a:p>
          <a:p>
            <a:r>
              <a:rPr lang="en-US" dirty="0"/>
              <a:t>Discuss sigma estimate and p-values for coefficients and overall model</a:t>
            </a:r>
          </a:p>
          <a:p>
            <a:r>
              <a:rPr lang="en-US" dirty="0"/>
              <a:t>Discuss confidence and prediction intervals</a:t>
            </a:r>
          </a:p>
          <a:p>
            <a:r>
              <a:rPr lang="en-US" dirty="0"/>
              <a:t>Discuss forecasted confidence and prediction intervals for specific conditions</a:t>
            </a:r>
          </a:p>
          <a:p>
            <a:r>
              <a:rPr lang="en-US" dirty="0"/>
              <a:t>Give overall summary and recommendation based on fitted regression model</a:t>
            </a:r>
          </a:p>
        </p:txBody>
      </p:sp>
    </p:spTree>
    <p:extLst>
      <p:ext uri="{BB962C8B-B14F-4D97-AF65-F5344CB8AC3E}">
        <p14:creationId xmlns:p14="http://schemas.microsoft.com/office/powerpoint/2010/main" val="4283420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Validity Check: Residual vs. Tuesday</a:t>
            </a:r>
            <a:endParaRPr lang="en-US"/>
          </a:p>
        </p:txBody>
      </p:sp>
      <p:pic>
        <p:nvPicPr>
          <p:cNvPr id="4" name="Picture 3">
            <a:extLst>
              <a:ext uri="{FF2B5EF4-FFF2-40B4-BE49-F238E27FC236}">
                <a16:creationId xmlns:a16="http://schemas.microsoft.com/office/drawing/2014/main" id="{04B49EF4-2CAA-87BE-6887-4E74688F7892}"/>
              </a:ext>
            </a:extLst>
          </p:cNvPr>
          <p:cNvPicPr>
            <a:picLocks noChangeAspect="1"/>
          </p:cNvPicPr>
          <p:nvPr/>
        </p:nvPicPr>
        <p:blipFill>
          <a:blip r:embed="rId2"/>
          <a:stretch>
            <a:fillRect/>
          </a:stretch>
        </p:blipFill>
        <p:spPr>
          <a:xfrm>
            <a:off x="5158994" y="1732180"/>
            <a:ext cx="3985006" cy="3393639"/>
          </a:xfrm>
          <a:prstGeom prst="rect">
            <a:avLst/>
          </a:prstGeom>
        </p:spPr>
      </p:pic>
      <p:sp>
        <p:nvSpPr>
          <p:cNvPr id="5" name="TextBox 4">
            <a:extLst>
              <a:ext uri="{FF2B5EF4-FFF2-40B4-BE49-F238E27FC236}">
                <a16:creationId xmlns:a16="http://schemas.microsoft.com/office/drawing/2014/main" id="{F8B710AB-AD04-DA17-7594-BC9E128EE81F}"/>
              </a:ext>
            </a:extLst>
          </p:cNvPr>
          <p:cNvSpPr txBox="1"/>
          <p:nvPr/>
        </p:nvSpPr>
        <p:spPr>
          <a:xfrm>
            <a:off x="628650" y="2789580"/>
            <a:ext cx="4380900" cy="2862322"/>
          </a:xfrm>
          <a:prstGeom prst="rect">
            <a:avLst/>
          </a:prstGeom>
          <a:noFill/>
        </p:spPr>
        <p:txBody>
          <a:bodyPr wrap="square" rtlCol="0">
            <a:spAutoFit/>
          </a:bodyPr>
          <a:lstStyle/>
          <a:p>
            <a:r>
              <a:rPr lang="en-US" dirty="0">
                <a:solidFill>
                  <a:srgbClr val="FF0000"/>
                </a:solidFill>
              </a:rPr>
              <a:t>plot(</a:t>
            </a:r>
            <a:r>
              <a:rPr lang="en-US" dirty="0" err="1">
                <a:solidFill>
                  <a:srgbClr val="FF0000"/>
                </a:solidFill>
              </a:rPr>
              <a:t>dodgers$Tue</a:t>
            </a:r>
            <a:r>
              <a:rPr lang="en-US" dirty="0">
                <a:solidFill>
                  <a:srgbClr val="FF0000"/>
                </a:solidFill>
              </a:rPr>
              <a:t>, </a:t>
            </a:r>
            <a:r>
              <a:rPr lang="en-US" dirty="0" err="1">
                <a:solidFill>
                  <a:srgbClr val="FF0000"/>
                </a:solidFill>
              </a:rPr>
              <a:t>regModel$residuals</a:t>
            </a:r>
            <a:r>
              <a:rPr lang="en-US" dirty="0">
                <a:solidFill>
                  <a:srgbClr val="FF0000"/>
                </a:solidFill>
              </a:rPr>
              <a:t>)</a:t>
            </a:r>
          </a:p>
          <a:p>
            <a:pPr marL="285750" indent="-285750">
              <a:buFont typeface="Arial" panose="020B0604020202020204" pitchFamily="34" charset="0"/>
              <a:buChar char="•"/>
            </a:pPr>
            <a:r>
              <a:rPr lang="en-US" dirty="0"/>
              <a:t>This shows all the Tuesday games </a:t>
            </a:r>
          </a:p>
          <a:p>
            <a:pPr marL="742950" lvl="1" indent="-285750">
              <a:buFont typeface="Arial" panose="020B0604020202020204" pitchFamily="34" charset="0"/>
              <a:buChar char="•"/>
            </a:pPr>
            <a:r>
              <a:rPr lang="en-US" dirty="0"/>
              <a:t>Column 1.0 shows the instances where the games were on Tuesday</a:t>
            </a:r>
          </a:p>
          <a:p>
            <a:pPr marL="742950" lvl="1" indent="-285750">
              <a:buFont typeface="Arial" panose="020B0604020202020204" pitchFamily="34" charset="0"/>
              <a:buChar char="•"/>
            </a:pPr>
            <a:r>
              <a:rPr lang="en-US" dirty="0"/>
              <a:t>Column 0.0 shows games that were not on Tuesday; we will be ignoring these here</a:t>
            </a:r>
          </a:p>
          <a:p>
            <a:endParaRPr lang="en-US" dirty="0"/>
          </a:p>
          <a:p>
            <a:endParaRPr lang="en-US" dirty="0"/>
          </a:p>
          <a:p>
            <a:endParaRPr lang="en-US" dirty="0"/>
          </a:p>
        </p:txBody>
      </p:sp>
    </p:spTree>
    <p:extLst>
      <p:ext uri="{BB962C8B-B14F-4D97-AF65-F5344CB8AC3E}">
        <p14:creationId xmlns:p14="http://schemas.microsoft.com/office/powerpoint/2010/main" val="235857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Validity Check: Residual vs. Wednesday</a:t>
            </a:r>
            <a:endParaRPr lang="en-US"/>
          </a:p>
        </p:txBody>
      </p:sp>
      <p:pic>
        <p:nvPicPr>
          <p:cNvPr id="4" name="Picture 3">
            <a:extLst>
              <a:ext uri="{FF2B5EF4-FFF2-40B4-BE49-F238E27FC236}">
                <a16:creationId xmlns:a16="http://schemas.microsoft.com/office/drawing/2014/main" id="{C8DB4457-730F-00F1-F5B2-1B0B6EF25AA6}"/>
              </a:ext>
            </a:extLst>
          </p:cNvPr>
          <p:cNvPicPr>
            <a:picLocks noChangeAspect="1"/>
          </p:cNvPicPr>
          <p:nvPr/>
        </p:nvPicPr>
        <p:blipFill>
          <a:blip r:embed="rId2"/>
          <a:stretch>
            <a:fillRect/>
          </a:stretch>
        </p:blipFill>
        <p:spPr>
          <a:xfrm>
            <a:off x="5131490" y="1720469"/>
            <a:ext cx="4012510" cy="3417062"/>
          </a:xfrm>
          <a:prstGeom prst="rect">
            <a:avLst/>
          </a:prstGeom>
        </p:spPr>
      </p:pic>
      <p:sp>
        <p:nvSpPr>
          <p:cNvPr id="6" name="TextBox 5">
            <a:extLst>
              <a:ext uri="{FF2B5EF4-FFF2-40B4-BE49-F238E27FC236}">
                <a16:creationId xmlns:a16="http://schemas.microsoft.com/office/drawing/2014/main" id="{C192102A-448F-48A7-454F-52589CDE25F6}"/>
              </a:ext>
            </a:extLst>
          </p:cNvPr>
          <p:cNvSpPr txBox="1"/>
          <p:nvPr/>
        </p:nvSpPr>
        <p:spPr>
          <a:xfrm>
            <a:off x="358322" y="2829207"/>
            <a:ext cx="4572000" cy="2585323"/>
          </a:xfrm>
          <a:prstGeom prst="rect">
            <a:avLst/>
          </a:prstGeom>
          <a:noFill/>
        </p:spPr>
        <p:txBody>
          <a:bodyPr wrap="square">
            <a:spAutoFit/>
          </a:bodyPr>
          <a:lstStyle/>
          <a:p>
            <a:r>
              <a:rPr lang="en-US" dirty="0">
                <a:solidFill>
                  <a:srgbClr val="FF0000"/>
                </a:solidFill>
              </a:rPr>
              <a:t>plot(</a:t>
            </a:r>
            <a:r>
              <a:rPr lang="en-US" dirty="0" err="1">
                <a:solidFill>
                  <a:srgbClr val="FF0000"/>
                </a:solidFill>
              </a:rPr>
              <a:t>dodgers$Tue</a:t>
            </a:r>
            <a:r>
              <a:rPr lang="en-US" dirty="0">
                <a:solidFill>
                  <a:srgbClr val="FF0000"/>
                </a:solidFill>
              </a:rPr>
              <a:t>, </a:t>
            </a:r>
            <a:r>
              <a:rPr lang="en-US" dirty="0" err="1">
                <a:solidFill>
                  <a:srgbClr val="FF0000"/>
                </a:solidFill>
              </a:rPr>
              <a:t>regModel$residuals</a:t>
            </a:r>
            <a:r>
              <a:rPr lang="en-US" dirty="0">
                <a:solidFill>
                  <a:srgbClr val="FF0000"/>
                </a:solidFill>
              </a:rPr>
              <a:t>)</a:t>
            </a:r>
          </a:p>
          <a:p>
            <a:pPr marL="285750" indent="-285750">
              <a:buFont typeface="Arial" panose="020B0604020202020204" pitchFamily="34" charset="0"/>
              <a:buChar char="•"/>
            </a:pPr>
            <a:r>
              <a:rPr lang="en-US" dirty="0"/>
              <a:t>This shows all the Wednesday games </a:t>
            </a:r>
          </a:p>
          <a:p>
            <a:pPr marL="742950" lvl="1" indent="-285750">
              <a:buFont typeface="Arial" panose="020B0604020202020204" pitchFamily="34" charset="0"/>
              <a:buChar char="•"/>
            </a:pPr>
            <a:r>
              <a:rPr lang="en-US" dirty="0"/>
              <a:t>Column 1.0 shows the instances where the games were on Wednesday</a:t>
            </a:r>
          </a:p>
          <a:p>
            <a:pPr marL="742950" lvl="1" indent="-285750">
              <a:buFont typeface="Arial" panose="020B0604020202020204" pitchFamily="34" charset="0"/>
              <a:buChar char="•"/>
            </a:pPr>
            <a:r>
              <a:rPr lang="en-US" dirty="0"/>
              <a:t>Column 0.0 shows games that were not on Wednesday; we will be ignoring these here</a:t>
            </a:r>
          </a:p>
          <a:p>
            <a:endParaRPr lang="en-US" dirty="0"/>
          </a:p>
          <a:p>
            <a:endParaRPr lang="en-US" dirty="0"/>
          </a:p>
        </p:txBody>
      </p:sp>
    </p:spTree>
    <p:extLst>
      <p:ext uri="{BB962C8B-B14F-4D97-AF65-F5344CB8AC3E}">
        <p14:creationId xmlns:p14="http://schemas.microsoft.com/office/powerpoint/2010/main" val="1393888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Validity Check: Residual vs. Thursday</a:t>
            </a:r>
            <a:endParaRPr lang="en-US"/>
          </a:p>
        </p:txBody>
      </p:sp>
      <p:pic>
        <p:nvPicPr>
          <p:cNvPr id="4" name="Picture 3">
            <a:extLst>
              <a:ext uri="{FF2B5EF4-FFF2-40B4-BE49-F238E27FC236}">
                <a16:creationId xmlns:a16="http://schemas.microsoft.com/office/drawing/2014/main" id="{A032C44D-74A5-EA25-47E2-3CE479FEB582}"/>
              </a:ext>
            </a:extLst>
          </p:cNvPr>
          <p:cNvPicPr>
            <a:picLocks noChangeAspect="1"/>
          </p:cNvPicPr>
          <p:nvPr/>
        </p:nvPicPr>
        <p:blipFill>
          <a:blip r:embed="rId2"/>
          <a:stretch>
            <a:fillRect/>
          </a:stretch>
        </p:blipFill>
        <p:spPr>
          <a:xfrm>
            <a:off x="5378450" y="1825625"/>
            <a:ext cx="3765550" cy="3206750"/>
          </a:xfrm>
          <a:prstGeom prst="rect">
            <a:avLst/>
          </a:prstGeom>
        </p:spPr>
      </p:pic>
      <p:sp>
        <p:nvSpPr>
          <p:cNvPr id="6" name="TextBox 5">
            <a:extLst>
              <a:ext uri="{FF2B5EF4-FFF2-40B4-BE49-F238E27FC236}">
                <a16:creationId xmlns:a16="http://schemas.microsoft.com/office/drawing/2014/main" id="{F8FAFB92-E70A-6FB3-488A-4FEDD0D0F108}"/>
              </a:ext>
            </a:extLst>
          </p:cNvPr>
          <p:cNvSpPr txBox="1"/>
          <p:nvPr/>
        </p:nvSpPr>
        <p:spPr>
          <a:xfrm>
            <a:off x="628650" y="2724051"/>
            <a:ext cx="4572000" cy="2308324"/>
          </a:xfrm>
          <a:prstGeom prst="rect">
            <a:avLst/>
          </a:prstGeom>
          <a:noFill/>
        </p:spPr>
        <p:txBody>
          <a:bodyPr wrap="square">
            <a:spAutoFit/>
          </a:bodyPr>
          <a:lstStyle/>
          <a:p>
            <a:r>
              <a:rPr lang="en-US" dirty="0">
                <a:solidFill>
                  <a:srgbClr val="FF0000"/>
                </a:solidFill>
              </a:rPr>
              <a:t>plot(</a:t>
            </a:r>
            <a:r>
              <a:rPr lang="en-US" dirty="0" err="1">
                <a:solidFill>
                  <a:srgbClr val="FF0000"/>
                </a:solidFill>
              </a:rPr>
              <a:t>dodgers$Thu</a:t>
            </a:r>
            <a:r>
              <a:rPr lang="en-US" dirty="0">
                <a:solidFill>
                  <a:srgbClr val="FF0000"/>
                </a:solidFill>
              </a:rPr>
              <a:t>, </a:t>
            </a:r>
            <a:r>
              <a:rPr lang="en-US" dirty="0" err="1">
                <a:solidFill>
                  <a:srgbClr val="FF0000"/>
                </a:solidFill>
              </a:rPr>
              <a:t>regModel$residuals</a:t>
            </a:r>
            <a:r>
              <a:rPr lang="en-US" dirty="0">
                <a:solidFill>
                  <a:srgbClr val="FF0000"/>
                </a:solidFill>
              </a:rPr>
              <a:t>)</a:t>
            </a:r>
          </a:p>
          <a:p>
            <a:pPr marL="285750" indent="-285750">
              <a:buFont typeface="Arial" panose="020B0604020202020204" pitchFamily="34" charset="0"/>
              <a:buChar char="•"/>
            </a:pPr>
            <a:r>
              <a:rPr lang="en-US" dirty="0"/>
              <a:t>This shows all the Thursday games </a:t>
            </a:r>
          </a:p>
          <a:p>
            <a:pPr marL="742950" lvl="1" indent="-285750">
              <a:buFont typeface="Arial" panose="020B0604020202020204" pitchFamily="34" charset="0"/>
              <a:buChar char="•"/>
            </a:pPr>
            <a:r>
              <a:rPr lang="en-US" dirty="0"/>
              <a:t>Column 1.0 shows the instances where the games were on Thursday</a:t>
            </a:r>
          </a:p>
          <a:p>
            <a:pPr marL="742950" lvl="1" indent="-285750">
              <a:buFont typeface="Arial" panose="020B0604020202020204" pitchFamily="34" charset="0"/>
              <a:buChar char="•"/>
            </a:pPr>
            <a:r>
              <a:rPr lang="en-US" dirty="0"/>
              <a:t>Column 0.0 shows games that were not on Thursday; we will be ignoring these here</a:t>
            </a:r>
          </a:p>
          <a:p>
            <a:endParaRPr lang="en-US" dirty="0"/>
          </a:p>
        </p:txBody>
      </p:sp>
    </p:spTree>
    <p:extLst>
      <p:ext uri="{BB962C8B-B14F-4D97-AF65-F5344CB8AC3E}">
        <p14:creationId xmlns:p14="http://schemas.microsoft.com/office/powerpoint/2010/main" val="3566575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Validity Check: Residual vs. Friday</a:t>
            </a:r>
            <a:endParaRPr lang="en-US"/>
          </a:p>
        </p:txBody>
      </p:sp>
      <p:pic>
        <p:nvPicPr>
          <p:cNvPr id="4" name="Picture 3">
            <a:extLst>
              <a:ext uri="{FF2B5EF4-FFF2-40B4-BE49-F238E27FC236}">
                <a16:creationId xmlns:a16="http://schemas.microsoft.com/office/drawing/2014/main" id="{149B9721-C59A-AD18-1408-224DA458CF14}"/>
              </a:ext>
            </a:extLst>
          </p:cNvPr>
          <p:cNvPicPr>
            <a:picLocks noChangeAspect="1"/>
          </p:cNvPicPr>
          <p:nvPr/>
        </p:nvPicPr>
        <p:blipFill>
          <a:blip r:embed="rId2"/>
          <a:stretch>
            <a:fillRect/>
          </a:stretch>
        </p:blipFill>
        <p:spPr>
          <a:xfrm>
            <a:off x="4846320" y="1771115"/>
            <a:ext cx="4297680" cy="3659913"/>
          </a:xfrm>
          <a:prstGeom prst="rect">
            <a:avLst/>
          </a:prstGeom>
        </p:spPr>
      </p:pic>
      <p:sp>
        <p:nvSpPr>
          <p:cNvPr id="6" name="TextBox 5">
            <a:extLst>
              <a:ext uri="{FF2B5EF4-FFF2-40B4-BE49-F238E27FC236}">
                <a16:creationId xmlns:a16="http://schemas.microsoft.com/office/drawing/2014/main" id="{7D8BACB8-3442-A6DD-0A5E-9ABB8E425EE2}"/>
              </a:ext>
            </a:extLst>
          </p:cNvPr>
          <p:cNvSpPr txBox="1"/>
          <p:nvPr/>
        </p:nvSpPr>
        <p:spPr>
          <a:xfrm>
            <a:off x="274320" y="3122704"/>
            <a:ext cx="4572000" cy="2585323"/>
          </a:xfrm>
          <a:prstGeom prst="rect">
            <a:avLst/>
          </a:prstGeom>
          <a:noFill/>
        </p:spPr>
        <p:txBody>
          <a:bodyPr wrap="square">
            <a:spAutoFit/>
          </a:bodyPr>
          <a:lstStyle/>
          <a:p>
            <a:r>
              <a:rPr lang="en-US" dirty="0">
                <a:solidFill>
                  <a:srgbClr val="FF0000"/>
                </a:solidFill>
              </a:rPr>
              <a:t>plot(</a:t>
            </a:r>
            <a:r>
              <a:rPr lang="en-US" dirty="0" err="1">
                <a:solidFill>
                  <a:srgbClr val="FF0000"/>
                </a:solidFill>
              </a:rPr>
              <a:t>dodgers$Fri</a:t>
            </a:r>
            <a:r>
              <a:rPr lang="en-US" dirty="0">
                <a:solidFill>
                  <a:srgbClr val="FF0000"/>
                </a:solidFill>
              </a:rPr>
              <a:t>, </a:t>
            </a:r>
            <a:r>
              <a:rPr lang="en-US" dirty="0" err="1">
                <a:solidFill>
                  <a:srgbClr val="FF0000"/>
                </a:solidFill>
              </a:rPr>
              <a:t>regModel$residuals</a:t>
            </a:r>
            <a:r>
              <a:rPr lang="en-US" dirty="0">
                <a:solidFill>
                  <a:srgbClr val="FF0000"/>
                </a:solidFill>
              </a:rPr>
              <a:t>)</a:t>
            </a:r>
          </a:p>
          <a:p>
            <a:pPr marL="285750" indent="-285750">
              <a:buFont typeface="Arial" panose="020B0604020202020204" pitchFamily="34" charset="0"/>
              <a:buChar char="•"/>
            </a:pPr>
            <a:r>
              <a:rPr lang="en-US" dirty="0"/>
              <a:t>This shows all the Friday games </a:t>
            </a:r>
          </a:p>
          <a:p>
            <a:pPr marL="742950" lvl="1" indent="-285750">
              <a:buFont typeface="Arial" panose="020B0604020202020204" pitchFamily="34" charset="0"/>
              <a:buChar char="•"/>
            </a:pPr>
            <a:r>
              <a:rPr lang="en-US" dirty="0"/>
              <a:t>Column 1.0 shows the instances where the games were on Friday </a:t>
            </a:r>
          </a:p>
          <a:p>
            <a:pPr marL="742950" lvl="1" indent="-285750">
              <a:buFont typeface="Arial" panose="020B0604020202020204" pitchFamily="34" charset="0"/>
              <a:buChar char="•"/>
            </a:pPr>
            <a:r>
              <a:rPr lang="en-US" dirty="0"/>
              <a:t>Column 0.0 shows games that were not on Friday; we will be ignoring these here</a:t>
            </a:r>
          </a:p>
          <a:p>
            <a:endParaRPr lang="en-US" dirty="0"/>
          </a:p>
          <a:p>
            <a:endParaRPr lang="en-US" dirty="0"/>
          </a:p>
        </p:txBody>
      </p:sp>
    </p:spTree>
    <p:extLst>
      <p:ext uri="{BB962C8B-B14F-4D97-AF65-F5344CB8AC3E}">
        <p14:creationId xmlns:p14="http://schemas.microsoft.com/office/powerpoint/2010/main" val="1843804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Validity Check: Independence of Error (Auto Correlation Check)</a:t>
            </a:r>
            <a:endParaRPr lang="en-US"/>
          </a:p>
        </p:txBody>
      </p:sp>
      <p:pic>
        <p:nvPicPr>
          <p:cNvPr id="9" name="Picture 8">
            <a:extLst>
              <a:ext uri="{FF2B5EF4-FFF2-40B4-BE49-F238E27FC236}">
                <a16:creationId xmlns:a16="http://schemas.microsoft.com/office/drawing/2014/main" id="{5F4C1EEA-DE85-D3FE-DE99-F86188D2F4F0}"/>
              </a:ext>
            </a:extLst>
          </p:cNvPr>
          <p:cNvPicPr>
            <a:picLocks noChangeAspect="1"/>
          </p:cNvPicPr>
          <p:nvPr/>
        </p:nvPicPr>
        <p:blipFill>
          <a:blip r:embed="rId2"/>
          <a:stretch>
            <a:fillRect/>
          </a:stretch>
        </p:blipFill>
        <p:spPr>
          <a:xfrm>
            <a:off x="5366512" y="2295369"/>
            <a:ext cx="3326638" cy="2832972"/>
          </a:xfrm>
          <a:prstGeom prst="rect">
            <a:avLst/>
          </a:prstGeom>
        </p:spPr>
      </p:pic>
      <p:sp>
        <p:nvSpPr>
          <p:cNvPr id="10" name="TextBox 9">
            <a:extLst>
              <a:ext uri="{FF2B5EF4-FFF2-40B4-BE49-F238E27FC236}">
                <a16:creationId xmlns:a16="http://schemas.microsoft.com/office/drawing/2014/main" id="{FEC342C7-E719-4BE9-AC30-123C8099C49F}"/>
              </a:ext>
            </a:extLst>
          </p:cNvPr>
          <p:cNvSpPr txBox="1"/>
          <p:nvPr/>
        </p:nvSpPr>
        <p:spPr>
          <a:xfrm>
            <a:off x="645161" y="2295369"/>
            <a:ext cx="4347463" cy="2862322"/>
          </a:xfrm>
          <a:prstGeom prst="rect">
            <a:avLst/>
          </a:prstGeom>
          <a:noFill/>
        </p:spPr>
        <p:txBody>
          <a:bodyPr wrap="square" rtlCol="0">
            <a:spAutoFit/>
          </a:bodyPr>
          <a:lstStyle/>
          <a:p>
            <a:r>
              <a:rPr lang="en-US" sz="1200" b="0" i="0" dirty="0" err="1">
                <a:effectLst/>
                <a:latin typeface="Söhne"/>
              </a:rPr>
              <a:t>acf</a:t>
            </a:r>
            <a:r>
              <a:rPr lang="en-US" sz="1200" b="0" i="0" dirty="0">
                <a:effectLst/>
                <a:latin typeface="Söhne"/>
              </a:rPr>
              <a:t>(</a:t>
            </a:r>
            <a:r>
              <a:rPr lang="en-US" sz="1200" b="0" i="0" dirty="0" err="1">
                <a:effectLst/>
                <a:latin typeface="Söhne"/>
              </a:rPr>
              <a:t>RegressionModelx$residuals</a:t>
            </a:r>
            <a:r>
              <a:rPr lang="en-US" sz="1200" b="0" i="0" dirty="0">
                <a:effectLst/>
                <a:latin typeface="Söhne"/>
              </a:rPr>
              <a:t>)</a:t>
            </a:r>
          </a:p>
          <a:p>
            <a:pPr marL="171450" indent="-171450">
              <a:buFont typeface="Arial" panose="020B0604020202020204" pitchFamily="34" charset="0"/>
              <a:buChar char="•"/>
            </a:pPr>
            <a:r>
              <a:rPr lang="en-US" sz="1200" b="0" i="0" dirty="0">
                <a:effectLst/>
                <a:latin typeface="Söhne"/>
              </a:rPr>
              <a:t>Autocorrelation checks if the errors in our predictions are related to nearby errors in the dataset. We look at up to 20 positions behind each error.</a:t>
            </a:r>
          </a:p>
          <a:p>
            <a:pPr marL="171450" indent="-171450">
              <a:buFont typeface="Arial" panose="020B0604020202020204" pitchFamily="34" charset="0"/>
              <a:buChar char="•"/>
            </a:pPr>
            <a:r>
              <a:rPr lang="en-US" sz="1200" dirty="0"/>
              <a:t>The dashed lines show bounds for autocorrelations indistinguishable from zero with 95% confidence.</a:t>
            </a:r>
            <a:endParaRPr lang="en-US" sz="1200" dirty="0">
              <a:latin typeface="Söhne"/>
            </a:endParaRPr>
          </a:p>
          <a:p>
            <a:pPr marL="171450" indent="-171450">
              <a:buFont typeface="Arial" panose="020B0604020202020204" pitchFamily="34" charset="0"/>
              <a:buChar char="•"/>
            </a:pPr>
            <a:r>
              <a:rPr lang="en-US" sz="1200" dirty="0">
                <a:latin typeface="Söhne"/>
              </a:rPr>
              <a:t>The dash lines give us a range, if the auto correlation  fall within this range, it is likely due to random chance.</a:t>
            </a:r>
          </a:p>
          <a:p>
            <a:pPr marL="171450" indent="-171450">
              <a:buFont typeface="Arial" panose="020B0604020202020204" pitchFamily="34" charset="0"/>
              <a:buChar char="•"/>
            </a:pPr>
            <a:r>
              <a:rPr lang="en-US" sz="1200" b="0" i="0" dirty="0">
                <a:effectLst/>
                <a:latin typeface="Söhne"/>
              </a:rPr>
              <a:t>One important thing to note is that the correlation of each data point with itself is always 1, so we don't include it in this check.</a:t>
            </a:r>
          </a:p>
          <a:p>
            <a:pPr marL="171450" indent="-171450">
              <a:buFont typeface="Arial" panose="020B0604020202020204" pitchFamily="34" charset="0"/>
              <a:buChar char="•"/>
            </a:pPr>
            <a:r>
              <a:rPr lang="en-US" sz="1200" b="0" i="0" dirty="0">
                <a:effectLst/>
                <a:latin typeface="Söhne"/>
              </a:rPr>
              <a:t>In our case, only one of the other 20 autocorrelations falls outside the expected range. So, 5% (1 out of 20) could expected to fall outside the bounds when the population correlation is 0. </a:t>
            </a:r>
          </a:p>
          <a:p>
            <a:pPr marL="171450" indent="-171450">
              <a:buFont typeface="Arial" panose="020B0604020202020204" pitchFamily="34" charset="0"/>
              <a:buChar char="•"/>
            </a:pPr>
            <a:r>
              <a:rPr lang="en-US" sz="1200" dirty="0">
                <a:latin typeface="Söhne"/>
              </a:rPr>
              <a:t>Therefore, the independence assumption is supported by the data.</a:t>
            </a:r>
            <a:endParaRPr lang="en-US" sz="1200" dirty="0"/>
          </a:p>
        </p:txBody>
      </p:sp>
    </p:spTree>
    <p:extLst>
      <p:ext uri="{BB962C8B-B14F-4D97-AF65-F5344CB8AC3E}">
        <p14:creationId xmlns:p14="http://schemas.microsoft.com/office/powerpoint/2010/main" val="1893256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lstStyle/>
          <a:p>
            <a:r>
              <a:rPr lang="en-US" dirty="0"/>
              <a:t>Uncertainty Characterization Valid</a:t>
            </a:r>
          </a:p>
        </p:txBody>
      </p:sp>
      <p:sp>
        <p:nvSpPr>
          <p:cNvPr id="3" name="Content Placeholder 2">
            <a:extLst>
              <a:ext uri="{FF2B5EF4-FFF2-40B4-BE49-F238E27FC236}">
                <a16:creationId xmlns:a16="http://schemas.microsoft.com/office/drawing/2014/main" id="{CF559BF3-C119-4F47-4A19-6ED4E7D69D9E}"/>
              </a:ext>
            </a:extLst>
          </p:cNvPr>
          <p:cNvSpPr>
            <a:spLocks noGrp="1"/>
          </p:cNvSpPr>
          <p:nvPr>
            <p:ph idx="1"/>
          </p:nvPr>
        </p:nvSpPr>
        <p:spPr/>
        <p:txBody>
          <a:bodyPr/>
          <a:lstStyle/>
          <a:p>
            <a:r>
              <a:rPr lang="en-US"/>
              <a:t>Since the regression model has passed all the validity checks, we can confirm the assumption of independence and identical distribution is valid</a:t>
            </a:r>
          </a:p>
          <a:p>
            <a:r>
              <a:rPr lang="en-US"/>
              <a:t>This allows us to use this regression model to predict attendance going forward</a:t>
            </a:r>
          </a:p>
        </p:txBody>
      </p:sp>
    </p:spTree>
    <p:extLst>
      <p:ext uri="{BB962C8B-B14F-4D97-AF65-F5344CB8AC3E}">
        <p14:creationId xmlns:p14="http://schemas.microsoft.com/office/powerpoint/2010/main" val="1576223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t>Summary of the </a:t>
            </a:r>
            <a:r>
              <a:rPr lang="en-US" altLang="en-US" sz="4000" dirty="0" err="1"/>
              <a:t>regModel</a:t>
            </a:r>
            <a:r>
              <a:rPr lang="en-US" altLang="en-US" sz="4000" dirty="0"/>
              <a:t> (after removing Friday)</a:t>
            </a:r>
            <a:endParaRPr lang="en-US" sz="4000" dirty="0"/>
          </a:p>
        </p:txBody>
      </p:sp>
      <p:sp>
        <p:nvSpPr>
          <p:cNvPr id="3" name="Content Placeholder 2">
            <a:extLst>
              <a:ext uri="{FF2B5EF4-FFF2-40B4-BE49-F238E27FC236}">
                <a16:creationId xmlns:a16="http://schemas.microsoft.com/office/drawing/2014/main" id="{B8683F3C-EB6D-B713-B7DC-D31B2F73214F}"/>
              </a:ext>
            </a:extLst>
          </p:cNvPr>
          <p:cNvSpPr>
            <a:spLocks noGrp="1"/>
          </p:cNvSpPr>
          <p:nvPr>
            <p:ph idx="1"/>
          </p:nvPr>
        </p:nvSpPr>
        <p:spPr>
          <a:xfrm>
            <a:off x="628650" y="1817810"/>
            <a:ext cx="7886700" cy="2941759"/>
          </a:xfrm>
        </p:spPr>
        <p:txBody>
          <a:bodyPr>
            <a:normAutofit/>
          </a:bodyPr>
          <a:lstStyle/>
          <a:p>
            <a:r>
              <a:rPr lang="en-US" dirty="0"/>
              <a:t>The result is:</a:t>
            </a:r>
          </a:p>
          <a:p>
            <a:pPr marL="0" indent="0">
              <a:buNone/>
            </a:pPr>
            <a:r>
              <a:rPr lang="en-US" sz="1000" b="1" dirty="0">
                <a:solidFill>
                  <a:srgbClr val="FF0000"/>
                </a:solidFill>
                <a:latin typeface="Courier New" panose="02070309020205020404" pitchFamily="49" charset="0"/>
                <a:cs typeface="Courier New" panose="02070309020205020404" pitchFamily="49" charset="0"/>
              </a:rPr>
              <a:t>(Intercept)       </a:t>
            </a:r>
            <a:r>
              <a:rPr lang="en-US" sz="1000" b="1" dirty="0" err="1">
                <a:solidFill>
                  <a:srgbClr val="FF0000"/>
                </a:solidFill>
                <a:latin typeface="Courier New" panose="02070309020205020404" pitchFamily="49" charset="0"/>
                <a:cs typeface="Courier New" panose="02070309020205020404" pitchFamily="49" charset="0"/>
              </a:rPr>
              <a:t>stemp</a:t>
            </a:r>
            <a:r>
              <a:rPr lang="en-US" sz="1000" b="1" dirty="0">
                <a:solidFill>
                  <a:srgbClr val="FF0000"/>
                </a:solidFill>
                <a:latin typeface="Courier New" panose="02070309020205020404" pitchFamily="49" charset="0"/>
                <a:cs typeface="Courier New" panose="02070309020205020404" pitchFamily="49" charset="0"/>
              </a:rPr>
              <a:t>  I(stemp^2)        </a:t>
            </a:r>
            <a:r>
              <a:rPr lang="en-US" sz="1000" b="1" dirty="0" err="1">
                <a:solidFill>
                  <a:srgbClr val="FF0000"/>
                </a:solidFill>
                <a:latin typeface="Courier New" panose="02070309020205020404" pitchFamily="49" charset="0"/>
                <a:cs typeface="Courier New" panose="02070309020205020404" pitchFamily="49" charset="0"/>
              </a:rPr>
              <a:t>cBob</a:t>
            </a:r>
            <a:r>
              <a:rPr lang="en-US" sz="1000" b="1" dirty="0">
                <a:solidFill>
                  <a:srgbClr val="FF0000"/>
                </a:solidFill>
                <a:latin typeface="Courier New" panose="02070309020205020404" pitchFamily="49" charset="0"/>
                <a:cs typeface="Courier New" panose="02070309020205020404" pitchFamily="49" charset="0"/>
              </a:rPr>
              <a:t>  </a:t>
            </a:r>
            <a:r>
              <a:rPr lang="en-US" sz="1000" b="1" dirty="0" err="1">
                <a:solidFill>
                  <a:srgbClr val="FF0000"/>
                </a:solidFill>
                <a:latin typeface="Courier New" panose="02070309020205020404" pitchFamily="49" charset="0"/>
                <a:cs typeface="Courier New" panose="02070309020205020404" pitchFamily="49" charset="0"/>
              </a:rPr>
              <a:t>cDay_Night</a:t>
            </a:r>
            <a:r>
              <a:rPr lang="en-US" sz="1000" b="1" dirty="0">
                <a:solidFill>
                  <a:srgbClr val="FF0000"/>
                </a:solidFill>
                <a:latin typeface="Courier New" panose="02070309020205020404" pitchFamily="49" charset="0"/>
                <a:cs typeface="Courier New" panose="02070309020205020404" pitchFamily="49" charset="0"/>
              </a:rPr>
              <a:t>        </a:t>
            </a:r>
            <a:r>
              <a:rPr lang="en-US" sz="1000" b="1" dirty="0" err="1">
                <a:solidFill>
                  <a:srgbClr val="FF0000"/>
                </a:solidFill>
                <a:latin typeface="Courier New" panose="02070309020205020404" pitchFamily="49" charset="0"/>
                <a:cs typeface="Courier New" panose="02070309020205020404" pitchFamily="49" charset="0"/>
              </a:rPr>
              <a:t>ccap</a:t>
            </a:r>
            <a:r>
              <a:rPr lang="en-US" sz="1000" b="1" dirty="0">
                <a:solidFill>
                  <a:srgbClr val="FF0000"/>
                </a:solidFill>
                <a:latin typeface="Courier New" panose="02070309020205020404" pitchFamily="49" charset="0"/>
                <a:cs typeface="Courier New" panose="02070309020205020404" pitchFamily="49" charset="0"/>
              </a:rPr>
              <a:t>      </a:t>
            </a:r>
            <a:r>
              <a:rPr lang="en-US" sz="1000" b="1" dirty="0" err="1">
                <a:solidFill>
                  <a:srgbClr val="FF0000"/>
                </a:solidFill>
                <a:latin typeface="Courier New" panose="02070309020205020404" pitchFamily="49" charset="0"/>
                <a:cs typeface="Courier New" panose="02070309020205020404" pitchFamily="49" charset="0"/>
              </a:rPr>
              <a:t>cshirt</a:t>
            </a:r>
            <a:r>
              <a:rPr lang="en-US" sz="1000" b="1" dirty="0">
                <a:solidFill>
                  <a:srgbClr val="FF0000"/>
                </a:solidFill>
                <a:latin typeface="Courier New" panose="02070309020205020404" pitchFamily="49" charset="0"/>
                <a:cs typeface="Courier New" panose="02070309020205020404" pitchFamily="49" charset="0"/>
              </a:rPr>
              <a:t>  </a:t>
            </a:r>
            <a:r>
              <a:rPr lang="en-US" sz="1000" b="1" dirty="0" err="1">
                <a:solidFill>
                  <a:srgbClr val="FF0000"/>
                </a:solidFill>
                <a:latin typeface="Courier New" panose="02070309020205020404" pitchFamily="49" charset="0"/>
                <a:cs typeface="Courier New" panose="02070309020205020404" pitchFamily="49" charset="0"/>
              </a:rPr>
              <a:t>cfireworks</a:t>
            </a:r>
            <a:r>
              <a:rPr lang="en-US" sz="1000" b="1" dirty="0">
                <a:solidFill>
                  <a:srgbClr val="FF0000"/>
                </a:solidFill>
                <a:latin typeface="Courier New" panose="02070309020205020404" pitchFamily="49" charset="0"/>
                <a:cs typeface="Courier New" panose="02070309020205020404" pitchFamily="49" charset="0"/>
              </a:rPr>
              <a:t> </a:t>
            </a:r>
          </a:p>
          <a:p>
            <a:pPr marL="0" indent="0">
              <a:buNone/>
            </a:pPr>
            <a:r>
              <a:rPr lang="en-US" sz="1000" b="1" dirty="0">
                <a:solidFill>
                  <a:srgbClr val="FF0000"/>
                </a:solidFill>
                <a:latin typeface="Courier New" panose="02070309020205020404" pitchFamily="49" charset="0"/>
                <a:cs typeface="Courier New" panose="02070309020205020404" pitchFamily="49" charset="0"/>
              </a:rPr>
              <a:t> 41711.8191    817.2185  -7852.4152  12492.9487   2885.5433  -3534.8444   6831.1798   1353.4929 </a:t>
            </a:r>
          </a:p>
          <a:p>
            <a:pPr marL="0" indent="0">
              <a:buNone/>
            </a:pPr>
            <a:r>
              <a:rPr lang="en-US" sz="1000" b="1" dirty="0">
                <a:solidFill>
                  <a:srgbClr val="FF0000"/>
                </a:solidFill>
                <a:latin typeface="Courier New" panose="02070309020205020404" pitchFamily="49" charset="0"/>
                <a:cs typeface="Courier New" panose="02070309020205020404" pitchFamily="49" charset="0"/>
              </a:rPr>
              <a:t>        Sun         Mon         Tue         Wed         Thu </a:t>
            </a:r>
          </a:p>
          <a:p>
            <a:pPr marL="0" indent="0">
              <a:buNone/>
            </a:pPr>
            <a:r>
              <a:rPr lang="en-US" sz="1000" b="1" dirty="0">
                <a:solidFill>
                  <a:srgbClr val="FF0000"/>
                </a:solidFill>
                <a:latin typeface="Courier New" panose="02070309020205020404" pitchFamily="49" charset="0"/>
                <a:cs typeface="Courier New" panose="02070309020205020404" pitchFamily="49" charset="0"/>
              </a:rPr>
              <a:t> -1776.9462  -6129.4277    485.3684  -3562.8210  -4770.7222 </a:t>
            </a:r>
            <a:endParaRPr lang="en-US" sz="2000" dirty="0"/>
          </a:p>
          <a:p>
            <a:r>
              <a:rPr lang="en-US" sz="1400" dirty="0"/>
              <a:t>After removing Friday from the model, we get the above </a:t>
            </a:r>
            <a:r>
              <a:rPr lang="en-US" sz="1400" dirty="0" err="1"/>
              <a:t>coefs</a:t>
            </a:r>
            <a:r>
              <a:rPr lang="en-US" sz="1400" dirty="0"/>
              <a:t>. </a:t>
            </a:r>
          </a:p>
          <a:p>
            <a:r>
              <a:rPr lang="en-US" sz="1400" dirty="0"/>
              <a:t>The fit of the new model is also good and is supported by the new R2 of 0.52, which moderately good.</a:t>
            </a:r>
          </a:p>
          <a:p>
            <a:r>
              <a:rPr lang="en-US" sz="1400" b="1" dirty="0"/>
              <a:t>Illustrative Interpretation for bobblehead:</a:t>
            </a:r>
            <a:r>
              <a:rPr lang="en-US" sz="1400" dirty="0"/>
              <a:t> </a:t>
            </a:r>
            <a:r>
              <a:rPr lang="en-US" sz="1400" b="0" i="0" dirty="0">
                <a:effectLst/>
                <a:latin typeface="Söhne"/>
              </a:rPr>
              <a:t>On days with a bobblehead promotion, attendance is expected to increase by 12,492 units compared to days without a bobblehead promotion, holding all other variables constant.</a:t>
            </a:r>
            <a:endParaRPr lang="en-US" sz="1400" dirty="0"/>
          </a:p>
        </p:txBody>
      </p:sp>
      <p:pic>
        <p:nvPicPr>
          <p:cNvPr id="6" name="Picture 5">
            <a:extLst>
              <a:ext uri="{FF2B5EF4-FFF2-40B4-BE49-F238E27FC236}">
                <a16:creationId xmlns:a16="http://schemas.microsoft.com/office/drawing/2014/main" id="{1B1995BB-27EE-CB7B-B8D9-BC7782A48B77}"/>
              </a:ext>
            </a:extLst>
          </p:cNvPr>
          <p:cNvPicPr>
            <a:picLocks noChangeAspect="1"/>
          </p:cNvPicPr>
          <p:nvPr/>
        </p:nvPicPr>
        <p:blipFill>
          <a:blip r:embed="rId2"/>
          <a:stretch>
            <a:fillRect/>
          </a:stretch>
        </p:blipFill>
        <p:spPr>
          <a:xfrm>
            <a:off x="5267569" y="4759569"/>
            <a:ext cx="2336922" cy="2010630"/>
          </a:xfrm>
          <a:prstGeom prst="rect">
            <a:avLst/>
          </a:prstGeom>
        </p:spPr>
      </p:pic>
    </p:spTree>
    <p:extLst>
      <p:ext uri="{BB962C8B-B14F-4D97-AF65-F5344CB8AC3E}">
        <p14:creationId xmlns:p14="http://schemas.microsoft.com/office/powerpoint/2010/main" val="2126700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Characterizing Uncertainty and Significance for Regression Model Coefficients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Regression model validity established: we trust the statistical characterizations of model terms and uncertainty. These are examined through the following R commands: </a:t>
            </a:r>
          </a:p>
          <a:p>
            <a:pPr marL="0" indent="0">
              <a:buNone/>
            </a:pPr>
            <a:r>
              <a:rPr lang="en-US" b="1" dirty="0" err="1">
                <a:solidFill>
                  <a:srgbClr val="FF0000"/>
                </a:solidFill>
                <a:latin typeface="Courier New" panose="02070309020205020404" pitchFamily="49" charset="0"/>
                <a:cs typeface="Courier New" panose="02070309020205020404" pitchFamily="49" charset="0"/>
              </a:rPr>
              <a:t>anova</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regModel</a:t>
            </a:r>
            <a:r>
              <a:rPr lang="en-US" b="1" dirty="0">
                <a:solidFill>
                  <a:srgbClr val="FF0000"/>
                </a:solidFill>
                <a:latin typeface="Courier New" panose="02070309020205020404" pitchFamily="49" charset="0"/>
                <a:cs typeface="Courier New" panose="02070309020205020404" pitchFamily="49" charset="0"/>
              </a:rPr>
              <a:t>) # print ANOVA table for regression model</a:t>
            </a:r>
          </a:p>
          <a:p>
            <a:pPr marL="0" indent="0">
              <a:buNone/>
            </a:pPr>
            <a:r>
              <a:rPr lang="en-US" b="1" dirty="0">
                <a:solidFill>
                  <a:srgbClr val="FF0000"/>
                </a:solidFill>
                <a:latin typeface="Courier New" panose="02070309020205020404" pitchFamily="49" charset="0"/>
                <a:cs typeface="Courier New" panose="02070309020205020404" pitchFamily="49" charset="0"/>
              </a:rPr>
              <a:t>summary(</a:t>
            </a:r>
            <a:r>
              <a:rPr lang="en-US" b="1" dirty="0" err="1">
                <a:solidFill>
                  <a:srgbClr val="FF0000"/>
                </a:solidFill>
                <a:latin typeface="Courier New" panose="02070309020205020404" pitchFamily="49" charset="0"/>
                <a:cs typeface="Courier New" panose="02070309020205020404" pitchFamily="49" charset="0"/>
              </a:rPr>
              <a:t>regModel</a:t>
            </a:r>
            <a:r>
              <a:rPr lang="en-US" b="1" dirty="0">
                <a:solidFill>
                  <a:srgbClr val="FF0000"/>
                </a:solidFill>
                <a:latin typeface="Courier New" panose="02070309020205020404" pitchFamily="49" charset="0"/>
                <a:cs typeface="Courier New" panose="02070309020205020404" pitchFamily="49" charset="0"/>
              </a:rPr>
              <a:t>) # used to show standard deviation estimates and p-values</a:t>
            </a:r>
          </a:p>
          <a:p>
            <a:pPr marL="0" indent="0">
              <a:buNone/>
            </a:pPr>
            <a:r>
              <a:rPr lang="en-US" b="1" dirty="0" err="1">
                <a:solidFill>
                  <a:srgbClr val="FF0000"/>
                </a:solidFill>
                <a:latin typeface="Courier New" panose="02070309020205020404" pitchFamily="49" charset="0"/>
                <a:cs typeface="Courier New" panose="02070309020205020404" pitchFamily="49" charset="0"/>
              </a:rPr>
              <a:t>confint</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regModel</a:t>
            </a:r>
            <a:r>
              <a:rPr lang="en-US" b="1" dirty="0">
                <a:solidFill>
                  <a:srgbClr val="FF0000"/>
                </a:solidFill>
                <a:latin typeface="Courier New" panose="02070309020205020404" pitchFamily="49" charset="0"/>
                <a:cs typeface="Courier New" panose="02070309020205020404" pitchFamily="49" charset="0"/>
              </a:rPr>
              <a:t>) # compute confidence intervals for model coefficients</a:t>
            </a:r>
          </a:p>
        </p:txBody>
      </p:sp>
    </p:spTree>
    <p:extLst>
      <p:ext uri="{BB962C8B-B14F-4D97-AF65-F5344CB8AC3E}">
        <p14:creationId xmlns:p14="http://schemas.microsoft.com/office/powerpoint/2010/main" val="2259516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altLang="en-US" sz="4400" dirty="0"/>
              <a:t>Summary of the </a:t>
            </a:r>
            <a:r>
              <a:rPr lang="en-US" altLang="en-US" sz="4400" dirty="0" err="1"/>
              <a:t>regModel</a:t>
            </a:r>
            <a:r>
              <a:rPr lang="en-US" altLang="en-US" sz="4400" dirty="0"/>
              <a:t> (after removing Friday)</a:t>
            </a:r>
            <a:endParaRPr lang="en-US" dirty="0"/>
          </a:p>
        </p:txBody>
      </p:sp>
      <p:sp>
        <p:nvSpPr>
          <p:cNvPr id="3" name="Content Placeholder 2">
            <a:extLst>
              <a:ext uri="{FF2B5EF4-FFF2-40B4-BE49-F238E27FC236}">
                <a16:creationId xmlns:a16="http://schemas.microsoft.com/office/drawing/2014/main" id="{CF559BF3-C119-4F47-4A19-6ED4E7D69D9E}"/>
              </a:ext>
            </a:extLst>
          </p:cNvPr>
          <p:cNvSpPr>
            <a:spLocks noGrp="1"/>
          </p:cNvSpPr>
          <p:nvPr>
            <p:ph idx="1"/>
          </p:nvPr>
        </p:nvSpPr>
        <p:spPr>
          <a:xfrm>
            <a:off x="792773" y="1872517"/>
            <a:ext cx="5115658" cy="4351338"/>
          </a:xfrm>
        </p:spPr>
        <p:txBody>
          <a:bodyPr>
            <a:noAutofit/>
          </a:bodyPr>
          <a:lstStyle/>
          <a:p>
            <a:pPr marL="0" indent="0">
              <a:buNone/>
            </a:pPr>
            <a:r>
              <a:rPr lang="en-US" sz="1100" dirty="0"/>
              <a:t>Summary(</a:t>
            </a:r>
            <a:r>
              <a:rPr lang="en-US" sz="1100" dirty="0" err="1"/>
              <a:t>regModel</a:t>
            </a:r>
            <a:r>
              <a:rPr lang="en-US" sz="1100" dirty="0"/>
              <a:t>)</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Residuals:</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Min       1Q   Median       3Q      Max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-11855.5  -3382.9   -531.6   2915.9  14625.3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Coefficients:</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Estimate Std. Error t value </a:t>
            </a:r>
            <a:r>
              <a:rPr lang="en-US" sz="1000" dirty="0" err="1">
                <a:latin typeface="Courier New" panose="02070309020205020404" pitchFamily="49" charset="0"/>
                <a:cs typeface="Courier New" panose="02070309020205020404" pitchFamily="49" charset="0"/>
              </a:rPr>
              <a:t>Pr</a:t>
            </a:r>
            <a:r>
              <a:rPr lang="en-US" sz="1000" dirty="0">
                <a:latin typeface="Courier New" panose="02070309020205020404" pitchFamily="49" charset="0"/>
                <a:cs typeface="Courier New" panose="02070309020205020404" pitchFamily="49" charset="0"/>
              </a:rPr>
              <a:t>(&gt;|t|)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(Intercept)  41711.8     1929.1  21.623  &lt; 2e-16 ***</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stemp</a:t>
            </a:r>
            <a:r>
              <a:rPr lang="en-US" sz="1000" dirty="0">
                <a:latin typeface="Courier New" panose="02070309020205020404" pitchFamily="49" charset="0"/>
                <a:cs typeface="Courier New" panose="02070309020205020404" pitchFamily="49" charset="0"/>
              </a:rPr>
              <a:t>          817.2     1820.1   0.449   0.6549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I(stemp^2)   -7852.4     3146.6  -2.495   0.0150 *  </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cBob</a:t>
            </a:r>
            <a:r>
              <a:rPr lang="en-US" sz="1000" dirty="0">
                <a:latin typeface="Courier New" panose="02070309020205020404" pitchFamily="49" charset="0"/>
                <a:cs typeface="Courier New" panose="02070309020205020404" pitchFamily="49" charset="0"/>
              </a:rPr>
              <a:t>         12492.9     2526.5   4.945 5.26e-06 ***</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cDay_Night</a:t>
            </a:r>
            <a:r>
              <a:rPr lang="en-US" sz="1000" dirty="0">
                <a:latin typeface="Courier New" panose="02070309020205020404" pitchFamily="49" charset="0"/>
                <a:cs typeface="Courier New" panose="02070309020205020404" pitchFamily="49" charset="0"/>
              </a:rPr>
              <a:t>    2885.5     2832.2   1.019   0.3119    </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ccap</a:t>
            </a:r>
            <a:r>
              <a:rPr lang="en-US" sz="1000" dirty="0">
                <a:latin typeface="Courier New" panose="02070309020205020404" pitchFamily="49" charset="0"/>
                <a:cs typeface="Courier New" panose="02070309020205020404" pitchFamily="49" charset="0"/>
              </a:rPr>
              <a:t>         -3534.8     4646.3  -0.761   0.4494    </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cshirt</a:t>
            </a:r>
            <a:r>
              <a:rPr lang="en-US" sz="1000" dirty="0">
                <a:latin typeface="Courier New" panose="02070309020205020404" pitchFamily="49" charset="0"/>
                <a:cs typeface="Courier New" panose="02070309020205020404" pitchFamily="49" charset="0"/>
              </a:rPr>
              <a:t>        6831.2     3803.6   1.796   0.0769 .  </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cfireworks</a:t>
            </a:r>
            <a:r>
              <a:rPr lang="en-US" sz="1000" dirty="0">
                <a:latin typeface="Courier New" panose="02070309020205020404" pitchFamily="49" charset="0"/>
                <a:cs typeface="Courier New" panose="02070309020205020404" pitchFamily="49" charset="0"/>
              </a:rPr>
              <a:t>    1353.5     2344.8   0.577   0.5657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Sun          -1776.9     3236.8  -0.549   0.5848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Mon          -6129.4     2530.7  -2.422   0.0181 *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Tue            485.4     2606.2   0.186   0.8528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Wed          -3562.8     2419.6  -1.472   0.1455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Thu          -4770.7     3295.5  -1.448   0.1523    </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err="1">
                <a:latin typeface="Courier New" panose="02070309020205020404" pitchFamily="49" charset="0"/>
                <a:cs typeface="Courier New" panose="02070309020205020404" pitchFamily="49" charset="0"/>
              </a:rPr>
              <a:t>Signif</a:t>
            </a:r>
            <a:r>
              <a:rPr lang="en-US" sz="1000" dirty="0">
                <a:latin typeface="Courier New" panose="02070309020205020404" pitchFamily="49" charset="0"/>
                <a:cs typeface="Courier New" panose="02070309020205020404" pitchFamily="49" charset="0"/>
              </a:rPr>
              <a:t>. codes:  0 ‘***’ 0.001 ‘**’ 0.01 ‘*’ 0.05 ‘.’ 0.1 ‘ ’ 1</a:t>
            </a:r>
          </a:p>
          <a:p>
            <a:pPr marL="0" indent="0">
              <a:buNone/>
            </a:pPr>
            <a:r>
              <a:rPr lang="en-US" sz="1000" dirty="0">
                <a:latin typeface="Courier New" panose="02070309020205020404" pitchFamily="49" charset="0"/>
                <a:cs typeface="Courier New" panose="02070309020205020404" pitchFamily="49" charset="0"/>
              </a:rPr>
              <a:t>Residual standard error: 6205 on 68 degrees of freedom</a:t>
            </a:r>
          </a:p>
          <a:p>
            <a:pPr marL="0" indent="0">
              <a:buNone/>
            </a:pPr>
            <a:r>
              <a:rPr lang="en-US" sz="1000" dirty="0">
                <a:latin typeface="Courier New" panose="02070309020205020404" pitchFamily="49" charset="0"/>
                <a:cs typeface="Courier New" panose="02070309020205020404" pitchFamily="49" charset="0"/>
              </a:rPr>
              <a:t>Multiple R-squared:  0.5247,	Adjusted R-squared:  0.4408 </a:t>
            </a:r>
          </a:p>
          <a:p>
            <a:pPr marL="0" indent="0">
              <a:buNone/>
            </a:pPr>
            <a:r>
              <a:rPr lang="en-US" sz="1000" dirty="0">
                <a:latin typeface="Courier New" panose="02070309020205020404" pitchFamily="49" charset="0"/>
                <a:cs typeface="Courier New" panose="02070309020205020404" pitchFamily="49" charset="0"/>
              </a:rPr>
              <a:t>F-statistic: 6.255 on 12 and 68 DF,  p-value: 2.725e-07</a:t>
            </a:r>
          </a:p>
        </p:txBody>
      </p:sp>
      <p:sp>
        <p:nvSpPr>
          <p:cNvPr id="7" name="Content Placeholder 2">
            <a:extLst>
              <a:ext uri="{FF2B5EF4-FFF2-40B4-BE49-F238E27FC236}">
                <a16:creationId xmlns:a16="http://schemas.microsoft.com/office/drawing/2014/main" id="{8AF393F7-51B1-F863-F9C2-2BB5862A99F9}"/>
              </a:ext>
            </a:extLst>
          </p:cNvPr>
          <p:cNvSpPr txBox="1">
            <a:spLocks/>
          </p:cNvSpPr>
          <p:nvPr/>
        </p:nvSpPr>
        <p:spPr>
          <a:xfrm>
            <a:off x="5908430" y="1825625"/>
            <a:ext cx="2606919"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This function checks the t statistic and p value for the following hypothesis tests: </a:t>
            </a:r>
          </a:p>
          <a:p>
            <a:pPr marL="0" indent="0" algn="ctr">
              <a:buNone/>
            </a:pPr>
            <a:r>
              <a:rPr lang="pt-BR" sz="1200" b="0" i="0" u="none" strike="noStrike" baseline="0" dirty="0">
                <a:latin typeface="CMR10"/>
              </a:rPr>
              <a:t>H</a:t>
            </a:r>
            <a:r>
              <a:rPr lang="pt-BR" sz="1200" b="0" i="0" u="none" strike="noStrike" baseline="-25000" dirty="0">
                <a:latin typeface="CMR7"/>
              </a:rPr>
              <a:t>0</a:t>
            </a:r>
            <a:r>
              <a:rPr lang="pt-BR" sz="1200" b="0" i="0" u="none" strike="noStrike" baseline="0" dirty="0">
                <a:latin typeface="CMR10"/>
              </a:rPr>
              <a:t>: </a:t>
            </a:r>
            <a:r>
              <a:rPr lang="pt-BR" sz="1200" b="0" i="0" u="none" strike="noStrike" baseline="0" dirty="0">
                <a:latin typeface="CMMI10"/>
              </a:rPr>
              <a:t>β</a:t>
            </a:r>
            <a:r>
              <a:rPr lang="pt-BR" sz="1200" baseline="-25000" dirty="0">
                <a:latin typeface="CMR7"/>
              </a:rPr>
              <a:t>0</a:t>
            </a:r>
            <a:r>
              <a:rPr lang="pt-BR" sz="1200" b="0" i="0" u="none" strike="noStrike" baseline="0" dirty="0">
                <a:latin typeface="CMR7"/>
              </a:rPr>
              <a:t> </a:t>
            </a:r>
            <a:r>
              <a:rPr lang="pt-BR" sz="1200" b="0" i="0" u="none" strike="noStrike" baseline="0" dirty="0">
                <a:latin typeface="CMR10"/>
              </a:rPr>
              <a:t>= 0 vs. H</a:t>
            </a:r>
            <a:r>
              <a:rPr lang="pt-BR" sz="1200" baseline="-25000" dirty="0">
                <a:latin typeface="CMR7"/>
              </a:rPr>
              <a:t>1</a:t>
            </a:r>
            <a:r>
              <a:rPr lang="pt-BR" sz="1200" b="0" i="0" u="none" strike="noStrike" baseline="0" dirty="0">
                <a:latin typeface="CMR10"/>
              </a:rPr>
              <a:t>: </a:t>
            </a:r>
            <a:r>
              <a:rPr lang="pt-BR" sz="1200" b="0" i="0" u="none" strike="noStrike" baseline="0" dirty="0">
                <a:latin typeface="CMMI10"/>
              </a:rPr>
              <a:t>β</a:t>
            </a:r>
            <a:r>
              <a:rPr lang="pt-BR" sz="1200" baseline="-25000" dirty="0">
                <a:latin typeface="CMR7"/>
              </a:rPr>
              <a:t>0</a:t>
            </a:r>
            <a:r>
              <a:rPr lang="pt-BR" sz="1200" b="0" i="0" u="none" strike="noStrike" baseline="0" dirty="0">
                <a:latin typeface="CMR7"/>
              </a:rPr>
              <a:t> </a:t>
            </a:r>
            <a:r>
              <a:rPr lang="pt-BR" sz="1200" dirty="0">
                <a:latin typeface="CMSY10"/>
              </a:rPr>
              <a:t>≠</a:t>
            </a:r>
            <a:r>
              <a:rPr lang="pt-BR" sz="1200" b="0" i="0" u="none" strike="noStrike" baseline="0" dirty="0">
                <a:latin typeface="CMR10"/>
              </a:rPr>
              <a:t> 0.</a:t>
            </a:r>
          </a:p>
          <a:p>
            <a:pPr marL="0" indent="0" algn="ctr">
              <a:buNone/>
            </a:pPr>
            <a:r>
              <a:rPr lang="pt-BR" sz="1200" b="0" i="0" u="none" strike="noStrike" baseline="0" dirty="0">
                <a:latin typeface="CMR10"/>
              </a:rPr>
              <a:t>H</a:t>
            </a:r>
            <a:r>
              <a:rPr lang="pt-BR" sz="1200" baseline="-25000" dirty="0">
                <a:latin typeface="CMR7"/>
              </a:rPr>
              <a:t>0</a:t>
            </a:r>
            <a:r>
              <a:rPr lang="pt-BR" sz="1200" b="0" i="0" u="none" strike="noStrike" baseline="0" dirty="0">
                <a:latin typeface="CMR10"/>
              </a:rPr>
              <a:t>: </a:t>
            </a:r>
            <a:r>
              <a:rPr lang="pt-BR" sz="1200" b="0" i="0" u="none" strike="noStrike" baseline="0" dirty="0">
                <a:latin typeface="CMMI10"/>
              </a:rPr>
              <a:t>β</a:t>
            </a:r>
            <a:r>
              <a:rPr lang="pt-BR" sz="1200" baseline="-25000" dirty="0">
                <a:latin typeface="CMR7"/>
              </a:rPr>
              <a:t>1</a:t>
            </a:r>
            <a:r>
              <a:rPr lang="pt-BR" sz="1200" b="0" i="0" u="none" strike="noStrike" baseline="0" dirty="0">
                <a:latin typeface="CMR7"/>
              </a:rPr>
              <a:t> </a:t>
            </a:r>
            <a:r>
              <a:rPr lang="pt-BR" sz="1200" b="0" i="0" u="none" strike="noStrike" baseline="0" dirty="0">
                <a:latin typeface="CMR10"/>
              </a:rPr>
              <a:t>= 0 vs. H</a:t>
            </a:r>
            <a:r>
              <a:rPr lang="pt-BR" sz="1200" baseline="-25000" dirty="0">
                <a:latin typeface="CMR7"/>
              </a:rPr>
              <a:t>1</a:t>
            </a:r>
            <a:r>
              <a:rPr lang="pt-BR" sz="1200" b="0" i="0" u="none" strike="noStrike" baseline="0" dirty="0">
                <a:latin typeface="CMR10"/>
              </a:rPr>
              <a:t>: </a:t>
            </a:r>
            <a:r>
              <a:rPr lang="pt-BR" sz="1200" b="0" i="0" u="none" strike="noStrike" baseline="0" dirty="0">
                <a:latin typeface="CMMI10"/>
              </a:rPr>
              <a:t>β</a:t>
            </a:r>
            <a:r>
              <a:rPr lang="pt-BR" sz="1200" baseline="-25000" dirty="0">
                <a:latin typeface="CMR7"/>
              </a:rPr>
              <a:t>1</a:t>
            </a:r>
            <a:r>
              <a:rPr lang="pt-BR" sz="1200" b="0" i="0" u="none" strike="noStrike" baseline="0" dirty="0">
                <a:latin typeface="CMR7"/>
              </a:rPr>
              <a:t> </a:t>
            </a:r>
            <a:r>
              <a:rPr lang="pt-BR" sz="1200" dirty="0">
                <a:latin typeface="CMSY10"/>
              </a:rPr>
              <a:t>≠</a:t>
            </a:r>
            <a:r>
              <a:rPr lang="pt-BR" sz="1200" b="0" i="0" u="none" strike="noStrike" baseline="0" dirty="0">
                <a:latin typeface="CMR10"/>
              </a:rPr>
              <a:t> 0.</a:t>
            </a:r>
          </a:p>
          <a:p>
            <a:pPr marL="0" indent="0" algn="ctr">
              <a:buNone/>
            </a:pPr>
            <a:r>
              <a:rPr lang="pt-BR" sz="1200" b="0" i="0" u="none" strike="noStrike" baseline="0" dirty="0">
                <a:latin typeface="CMR10"/>
              </a:rPr>
              <a:t>H</a:t>
            </a:r>
            <a:r>
              <a:rPr lang="pt-BR" sz="1200" baseline="-25000" dirty="0">
                <a:latin typeface="CMR7"/>
              </a:rPr>
              <a:t>0</a:t>
            </a:r>
            <a:r>
              <a:rPr lang="pt-BR" sz="1200" b="0" i="0" u="none" strike="noStrike" baseline="0" dirty="0">
                <a:latin typeface="CMR10"/>
              </a:rPr>
              <a:t>: </a:t>
            </a:r>
            <a:r>
              <a:rPr lang="pt-BR" sz="1200" b="0" i="0" u="none" strike="noStrike" baseline="0" dirty="0">
                <a:latin typeface="CMMI10"/>
              </a:rPr>
              <a:t>β</a:t>
            </a:r>
            <a:r>
              <a:rPr lang="pt-BR" sz="1200" baseline="-25000" dirty="0">
                <a:latin typeface="CMR7"/>
              </a:rPr>
              <a:t>2</a:t>
            </a:r>
            <a:r>
              <a:rPr lang="pt-BR" sz="1200" b="0" i="0" u="none" strike="noStrike" baseline="0" dirty="0">
                <a:latin typeface="CMR7"/>
              </a:rPr>
              <a:t> </a:t>
            </a:r>
            <a:r>
              <a:rPr lang="pt-BR" sz="1200" b="0" i="0" u="none" strike="noStrike" baseline="0" dirty="0">
                <a:latin typeface="CMR10"/>
              </a:rPr>
              <a:t>= 0 vs. H</a:t>
            </a:r>
            <a:r>
              <a:rPr lang="pt-BR" sz="1200" baseline="-25000" dirty="0">
                <a:latin typeface="CMR7"/>
              </a:rPr>
              <a:t>1</a:t>
            </a:r>
            <a:r>
              <a:rPr lang="pt-BR" sz="1200" b="0" i="0" u="none" strike="noStrike" baseline="0" dirty="0">
                <a:latin typeface="CMR10"/>
              </a:rPr>
              <a:t>: </a:t>
            </a:r>
            <a:r>
              <a:rPr lang="pt-BR" sz="1200" b="0" i="0" u="none" strike="noStrike" baseline="0" dirty="0">
                <a:latin typeface="CMMI10"/>
              </a:rPr>
              <a:t>β</a:t>
            </a:r>
            <a:r>
              <a:rPr lang="pt-BR" sz="1200" baseline="-25000" dirty="0">
                <a:latin typeface="CMR7"/>
              </a:rPr>
              <a:t>2</a:t>
            </a:r>
            <a:r>
              <a:rPr lang="pt-BR" sz="1200" b="0" i="0" u="none" strike="noStrike" baseline="0" dirty="0">
                <a:latin typeface="CMR7"/>
              </a:rPr>
              <a:t> </a:t>
            </a:r>
            <a:r>
              <a:rPr lang="pt-BR" sz="1200" dirty="0">
                <a:latin typeface="CMSY10"/>
              </a:rPr>
              <a:t>≠</a:t>
            </a:r>
            <a:r>
              <a:rPr lang="pt-BR" sz="1200" b="0" i="0" u="none" strike="noStrike" baseline="0" dirty="0">
                <a:latin typeface="CMR10"/>
              </a:rPr>
              <a:t> 0.</a:t>
            </a:r>
            <a:endParaRPr lang="pt-BR" sz="1200" dirty="0">
              <a:latin typeface="CMR10"/>
            </a:endParaRPr>
          </a:p>
          <a:p>
            <a:pPr marL="0" indent="0" algn="ctr">
              <a:buNone/>
            </a:pPr>
            <a:r>
              <a:rPr lang="pt-BR" sz="1200" b="0" i="0" u="none" strike="noStrike" baseline="0" dirty="0">
                <a:latin typeface="CMR10"/>
              </a:rPr>
              <a:t>And so on</a:t>
            </a:r>
          </a:p>
          <a:p>
            <a:r>
              <a:rPr lang="en-US" sz="1200" b="1" dirty="0">
                <a:latin typeface="Arial" panose="020B0604020202020204" pitchFamily="34" charset="0"/>
                <a:cs typeface="Arial" panose="020B0604020202020204" pitchFamily="34" charset="0"/>
              </a:rPr>
              <a:t>The are p values which are higher than 5% and hence we need to eliminate variables which have a higher p value and then refit the model.</a:t>
            </a:r>
          </a:p>
          <a:p>
            <a:r>
              <a:rPr lang="en-US" sz="1200" b="0" i="0" u="none" strike="noStrike" baseline="0" dirty="0">
                <a:latin typeface="Arial" panose="020B0604020202020204" pitchFamily="34" charset="0"/>
                <a:cs typeface="Arial" panose="020B0604020202020204" pitchFamily="34" charset="0"/>
              </a:rPr>
              <a:t>The r sq</a:t>
            </a:r>
            <a:r>
              <a:rPr lang="en-US" sz="1200" dirty="0">
                <a:latin typeface="Arial" panose="020B0604020202020204" pitchFamily="34" charset="0"/>
                <a:cs typeface="Arial" panose="020B0604020202020204" pitchFamily="34" charset="0"/>
              </a:rPr>
              <a:t>uare is moderately good, however as per above we need to eliminate variables from the model and then recalculate the values..</a:t>
            </a:r>
          </a:p>
          <a:p>
            <a:r>
              <a:rPr lang="en-US" sz="1200" b="1" i="0" u="none" strike="noStrike" baseline="0" dirty="0">
                <a:latin typeface="Arial" panose="020B0604020202020204" pitchFamily="34" charset="0"/>
                <a:cs typeface="Arial" panose="020B0604020202020204" pitchFamily="34" charset="0"/>
              </a:rPr>
              <a:t>Further</a:t>
            </a:r>
            <a:r>
              <a:rPr lang="en-US" sz="1200" b="1" dirty="0">
                <a:latin typeface="Arial" panose="020B0604020202020204" pitchFamily="34" charset="0"/>
                <a:cs typeface="Arial" panose="020B0604020202020204" pitchFamily="34" charset="0"/>
              </a:rPr>
              <a:t>, the sigma estimate is 6205 at 68 degrees of freedom. It is basically the std. deviation (sigma estimate) of the residuals.</a:t>
            </a:r>
            <a:endParaRPr lang="pt-BR" sz="1200" b="1" i="0" u="none" strike="noStrike" baseline="0" dirty="0">
              <a:latin typeface="CMR10"/>
            </a:endParaRPr>
          </a:p>
          <a:p>
            <a:pPr marL="0" indent="0" algn="ctr">
              <a:buNone/>
            </a:pPr>
            <a:endParaRPr lang="pt-BR" sz="1200" b="0" i="0" u="none" strike="noStrike" baseline="0" dirty="0">
              <a:latin typeface="CMR10"/>
            </a:endParaRPr>
          </a:p>
          <a:p>
            <a:pPr marL="0" indent="0" algn="ctr">
              <a:buNone/>
            </a:pPr>
            <a:endParaRPr lang="pt-BR" sz="1200" b="1" i="0" u="none" strike="noStrike" baseline="0" dirty="0">
              <a:latin typeface="CMR10"/>
            </a:endParaRPr>
          </a:p>
        </p:txBody>
      </p:sp>
    </p:spTree>
    <p:extLst>
      <p:ext uri="{BB962C8B-B14F-4D97-AF65-F5344CB8AC3E}">
        <p14:creationId xmlns:p14="http://schemas.microsoft.com/office/powerpoint/2010/main" val="2029537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altLang="en-US" sz="4400" dirty="0" err="1"/>
              <a:t>Anova</a:t>
            </a:r>
            <a:r>
              <a:rPr lang="en-US" altLang="en-US" sz="4400" dirty="0"/>
              <a:t> of the </a:t>
            </a:r>
            <a:r>
              <a:rPr lang="en-US" altLang="en-US" sz="4400" dirty="0" err="1"/>
              <a:t>regModel</a:t>
            </a:r>
            <a:r>
              <a:rPr lang="en-US" altLang="en-US" sz="4400" dirty="0"/>
              <a:t> (after removing Friday)</a:t>
            </a:r>
            <a:endParaRPr lang="en-US" dirty="0"/>
          </a:p>
        </p:txBody>
      </p:sp>
      <p:sp>
        <p:nvSpPr>
          <p:cNvPr id="3" name="Content Placeholder 2">
            <a:extLst>
              <a:ext uri="{FF2B5EF4-FFF2-40B4-BE49-F238E27FC236}">
                <a16:creationId xmlns:a16="http://schemas.microsoft.com/office/drawing/2014/main" id="{CF559BF3-C119-4F47-4A19-6ED4E7D69D9E}"/>
              </a:ext>
            </a:extLst>
          </p:cNvPr>
          <p:cNvSpPr>
            <a:spLocks noGrp="1"/>
          </p:cNvSpPr>
          <p:nvPr>
            <p:ph idx="1"/>
          </p:nvPr>
        </p:nvSpPr>
        <p:spPr>
          <a:xfrm>
            <a:off x="792773" y="1872517"/>
            <a:ext cx="5115658" cy="4351338"/>
          </a:xfrm>
        </p:spPr>
        <p:txBody>
          <a:bodyPr>
            <a:noAutofit/>
          </a:bodyPr>
          <a:lstStyle/>
          <a:p>
            <a:r>
              <a:rPr lang="en-US" sz="1100" dirty="0"/>
              <a:t>Analysis of the variance table:</a:t>
            </a:r>
          </a:p>
          <a:p>
            <a:pPr marL="0" indent="0">
              <a:buNone/>
            </a:pPr>
            <a:r>
              <a:rPr lang="en-US" sz="1100" dirty="0"/>
              <a:t>Response: attend</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Df</a:t>
            </a:r>
            <a:r>
              <a:rPr lang="en-US" sz="1100" dirty="0">
                <a:latin typeface="Courier New" panose="02070309020205020404" pitchFamily="49" charset="0"/>
                <a:cs typeface="Courier New" panose="02070309020205020404" pitchFamily="49" charset="0"/>
              </a:rPr>
              <a:t>     Sum Sq    Mean Sq F value    </a:t>
            </a:r>
            <a:r>
              <a:rPr lang="en-US" sz="1100" dirty="0" err="1">
                <a:latin typeface="Courier New" panose="02070309020205020404" pitchFamily="49" charset="0"/>
                <a:cs typeface="Courier New" panose="02070309020205020404" pitchFamily="49" charset="0"/>
              </a:rPr>
              <a:t>Pr</a:t>
            </a:r>
            <a:r>
              <a:rPr lang="en-US" sz="1100" dirty="0">
                <a:latin typeface="Courier New" panose="02070309020205020404" pitchFamily="49" charset="0"/>
                <a:cs typeface="Courier New" panose="02070309020205020404" pitchFamily="49" charset="0"/>
              </a:rPr>
              <a:t>(&gt;F)    </a:t>
            </a:r>
          </a:p>
          <a:p>
            <a:pPr marL="0" indent="0">
              <a:buNone/>
            </a:pPr>
            <a:r>
              <a:rPr lang="en-US" sz="1100" dirty="0" err="1">
                <a:latin typeface="Courier New" panose="02070309020205020404" pitchFamily="49" charset="0"/>
                <a:cs typeface="Courier New" panose="02070309020205020404" pitchFamily="49" charset="0"/>
              </a:rPr>
              <a:t>stemp</a:t>
            </a:r>
            <a:r>
              <a:rPr lang="en-US" sz="1100" dirty="0">
                <a:latin typeface="Courier New" panose="02070309020205020404" pitchFamily="49" charset="0"/>
                <a:cs typeface="Courier New" panose="02070309020205020404" pitchFamily="49" charset="0"/>
              </a:rPr>
              <a:t>       1   53929532   53929532  1.4008 0.2407166    </a:t>
            </a:r>
          </a:p>
          <a:p>
            <a:pPr marL="0" indent="0">
              <a:buNone/>
            </a:pPr>
            <a:r>
              <a:rPr lang="en-US" sz="1100" dirty="0">
                <a:latin typeface="Courier New" panose="02070309020205020404" pitchFamily="49" charset="0"/>
                <a:cs typeface="Courier New" panose="02070309020205020404" pitchFamily="49" charset="0"/>
              </a:rPr>
              <a:t>I(stemp^2)  1  597826776  597826776 15.5279 0.0001943 ***</a:t>
            </a:r>
          </a:p>
          <a:p>
            <a:pPr marL="0" indent="0">
              <a:buNone/>
            </a:pPr>
            <a:r>
              <a:rPr lang="en-US" sz="1100" dirty="0" err="1">
                <a:latin typeface="Courier New" panose="02070309020205020404" pitchFamily="49" charset="0"/>
                <a:cs typeface="Courier New" panose="02070309020205020404" pitchFamily="49" charset="0"/>
              </a:rPr>
              <a:t>cBob</a:t>
            </a:r>
            <a:r>
              <a:rPr lang="en-US" sz="1100" dirty="0">
                <a:latin typeface="Courier New" panose="02070309020205020404" pitchFamily="49" charset="0"/>
                <a:cs typeface="Courier New" panose="02070309020205020404" pitchFamily="49" charset="0"/>
              </a:rPr>
              <a:t>        1 1478534609 1478534609 38.4034 3.835e-08 ***</a:t>
            </a:r>
          </a:p>
          <a:p>
            <a:pPr marL="0" indent="0">
              <a:buNone/>
            </a:pPr>
            <a:r>
              <a:rPr lang="en-US" sz="1100" dirty="0" err="1">
                <a:latin typeface="Courier New" panose="02070309020205020404" pitchFamily="49" charset="0"/>
                <a:cs typeface="Courier New" panose="02070309020205020404" pitchFamily="49" charset="0"/>
              </a:rPr>
              <a:t>cDay_Night</a:t>
            </a:r>
            <a:r>
              <a:rPr lang="en-US" sz="1100" dirty="0">
                <a:latin typeface="Courier New" panose="02070309020205020404" pitchFamily="49" charset="0"/>
                <a:cs typeface="Courier New" panose="02070309020205020404" pitchFamily="49" charset="0"/>
              </a:rPr>
              <a:t>  1  115808402  115808402  3.0080 0.0873854 .  </a:t>
            </a:r>
          </a:p>
          <a:p>
            <a:pPr marL="0" indent="0">
              <a:buNone/>
            </a:pPr>
            <a:r>
              <a:rPr lang="en-US" sz="1100" dirty="0" err="1">
                <a:latin typeface="Courier New" panose="02070309020205020404" pitchFamily="49" charset="0"/>
                <a:cs typeface="Courier New" panose="02070309020205020404" pitchFamily="49" charset="0"/>
              </a:rPr>
              <a:t>ccap</a:t>
            </a:r>
            <a:r>
              <a:rPr lang="en-US" sz="1100" dirty="0">
                <a:latin typeface="Courier New" panose="02070309020205020404" pitchFamily="49" charset="0"/>
                <a:cs typeface="Courier New" panose="02070309020205020404" pitchFamily="49" charset="0"/>
              </a:rPr>
              <a:t>        1   13058505   13058505  0.3392 0.5622283    </a:t>
            </a:r>
          </a:p>
          <a:p>
            <a:pPr marL="0" indent="0">
              <a:buNone/>
            </a:pPr>
            <a:r>
              <a:rPr lang="en-US" sz="1100" dirty="0" err="1">
                <a:latin typeface="Courier New" panose="02070309020205020404" pitchFamily="49" charset="0"/>
                <a:cs typeface="Courier New" panose="02070309020205020404" pitchFamily="49" charset="0"/>
              </a:rPr>
              <a:t>cshirt</a:t>
            </a:r>
            <a:r>
              <a:rPr lang="en-US" sz="1100" dirty="0">
                <a:latin typeface="Courier New" panose="02070309020205020404" pitchFamily="49" charset="0"/>
                <a:cs typeface="Courier New" panose="02070309020205020404" pitchFamily="49" charset="0"/>
              </a:rPr>
              <a:t>      1  111849009  111849009  2.9052 0.0928617 .  </a:t>
            </a:r>
          </a:p>
          <a:p>
            <a:pPr marL="0" indent="0">
              <a:buNone/>
            </a:pPr>
            <a:r>
              <a:rPr lang="en-US" sz="1100" dirty="0" err="1">
                <a:latin typeface="Courier New" panose="02070309020205020404" pitchFamily="49" charset="0"/>
                <a:cs typeface="Courier New" panose="02070309020205020404" pitchFamily="49" charset="0"/>
              </a:rPr>
              <a:t>cfireworks</a:t>
            </a:r>
            <a:r>
              <a:rPr lang="en-US" sz="1100" dirty="0">
                <a:latin typeface="Courier New" panose="02070309020205020404" pitchFamily="49" charset="0"/>
                <a:cs typeface="Courier New" panose="02070309020205020404" pitchFamily="49" charset="0"/>
              </a:rPr>
              <a:t>  1  164520308  164520308  4.2732 0.0425260 *  </a:t>
            </a:r>
          </a:p>
          <a:p>
            <a:pPr marL="0" indent="0">
              <a:buNone/>
            </a:pPr>
            <a:r>
              <a:rPr lang="en-US" sz="1100" dirty="0">
                <a:latin typeface="Courier New" panose="02070309020205020404" pitchFamily="49" charset="0"/>
                <a:cs typeface="Courier New" panose="02070309020205020404" pitchFamily="49" charset="0"/>
              </a:rPr>
              <a:t>Sun         1     142754     142754  0.0037 0.9516236    </a:t>
            </a:r>
          </a:p>
          <a:p>
            <a:pPr marL="0" indent="0">
              <a:buNone/>
            </a:pPr>
            <a:r>
              <a:rPr lang="en-US" sz="1100" dirty="0">
                <a:latin typeface="Courier New" panose="02070309020205020404" pitchFamily="49" charset="0"/>
                <a:cs typeface="Courier New" panose="02070309020205020404" pitchFamily="49" charset="0"/>
              </a:rPr>
              <a:t>Mon         1  172767523  172767523  4.4875 0.0378014 *  </a:t>
            </a:r>
          </a:p>
          <a:p>
            <a:pPr marL="0" indent="0">
              <a:buNone/>
            </a:pPr>
            <a:r>
              <a:rPr lang="en-US" sz="1100" dirty="0">
                <a:latin typeface="Courier New" panose="02070309020205020404" pitchFamily="49" charset="0"/>
                <a:cs typeface="Courier New" panose="02070309020205020404" pitchFamily="49" charset="0"/>
              </a:rPr>
              <a:t>Tue         1   54890245   54890245  1.4257 0.2366132    </a:t>
            </a:r>
          </a:p>
          <a:p>
            <a:pPr marL="0" indent="0">
              <a:buNone/>
            </a:pPr>
            <a:r>
              <a:rPr lang="en-US" sz="1100" dirty="0">
                <a:latin typeface="Courier New" panose="02070309020205020404" pitchFamily="49" charset="0"/>
                <a:cs typeface="Courier New" panose="02070309020205020404" pitchFamily="49" charset="0"/>
              </a:rPr>
              <a:t>Wed         1   45919626   45919626  1.1927 0.2786367    </a:t>
            </a:r>
          </a:p>
          <a:p>
            <a:pPr marL="0" indent="0">
              <a:buNone/>
            </a:pPr>
            <a:r>
              <a:rPr lang="en-US" sz="1100" dirty="0">
                <a:latin typeface="Courier New" panose="02070309020205020404" pitchFamily="49" charset="0"/>
                <a:cs typeface="Courier New" panose="02070309020205020404" pitchFamily="49" charset="0"/>
              </a:rPr>
              <a:t>Thu         1   80681719   80681719  2.0956 0.1523161    </a:t>
            </a:r>
          </a:p>
          <a:p>
            <a:pPr marL="0" indent="0">
              <a:buNone/>
            </a:pPr>
            <a:r>
              <a:rPr lang="en-US" sz="1100" dirty="0">
                <a:latin typeface="Courier New" panose="02070309020205020404" pitchFamily="49" charset="0"/>
                <a:cs typeface="Courier New" panose="02070309020205020404" pitchFamily="49" charset="0"/>
              </a:rPr>
              <a:t>Residuals  68 2618003881   38500057</a:t>
            </a:r>
          </a:p>
        </p:txBody>
      </p:sp>
      <p:sp>
        <p:nvSpPr>
          <p:cNvPr id="7" name="Content Placeholder 2">
            <a:extLst>
              <a:ext uri="{FF2B5EF4-FFF2-40B4-BE49-F238E27FC236}">
                <a16:creationId xmlns:a16="http://schemas.microsoft.com/office/drawing/2014/main" id="{8AF393F7-51B1-F863-F9C2-2BB5862A99F9}"/>
              </a:ext>
            </a:extLst>
          </p:cNvPr>
          <p:cNvSpPr txBox="1">
            <a:spLocks/>
          </p:cNvSpPr>
          <p:nvPr/>
        </p:nvSpPr>
        <p:spPr>
          <a:xfrm>
            <a:off x="5908430" y="1825625"/>
            <a:ext cx="26069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Predictor variables such as I(stemp^2), </a:t>
            </a:r>
            <a:r>
              <a:rPr lang="en-US" sz="1200" dirty="0" err="1">
                <a:latin typeface="Arial" panose="020B0604020202020204" pitchFamily="34" charset="0"/>
                <a:cs typeface="Arial" panose="020B0604020202020204" pitchFamily="34" charset="0"/>
              </a:rPr>
              <a:t>cBob</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cfireworks</a:t>
            </a:r>
            <a:r>
              <a:rPr lang="en-US" sz="1200" dirty="0">
                <a:latin typeface="Arial" panose="020B0604020202020204" pitchFamily="34" charset="0"/>
                <a:cs typeface="Arial" panose="020B0604020202020204" pitchFamily="34" charset="0"/>
              </a:rPr>
              <a:t>, and Mon, have low p-values (&lt; 0.05), indicating that they are statistically significant predictors of attendance. </a:t>
            </a:r>
          </a:p>
          <a:p>
            <a:r>
              <a:rPr lang="en-US" sz="1200" dirty="0">
                <a:latin typeface="Arial" panose="020B0604020202020204" pitchFamily="34" charset="0"/>
                <a:cs typeface="Arial" panose="020B0604020202020204" pitchFamily="34" charset="0"/>
              </a:rPr>
              <a:t>Other variables, such as </a:t>
            </a:r>
            <a:r>
              <a:rPr lang="en-US" sz="1200" dirty="0" err="1">
                <a:latin typeface="Arial" panose="020B0604020202020204" pitchFamily="34" charset="0"/>
                <a:cs typeface="Arial" panose="020B0604020202020204" pitchFamily="34" charset="0"/>
              </a:rPr>
              <a:t>cDay_Night</a:t>
            </a:r>
            <a:r>
              <a:rPr lang="en-US" sz="1200" dirty="0">
                <a:latin typeface="Arial" panose="020B0604020202020204" pitchFamily="34" charset="0"/>
                <a:cs typeface="Arial" panose="020B0604020202020204" pitchFamily="34" charset="0"/>
              </a:rPr>
              <a:t> and </a:t>
            </a:r>
            <a:r>
              <a:rPr lang="en-US" sz="1200" dirty="0" err="1">
                <a:latin typeface="Arial" panose="020B0604020202020204" pitchFamily="34" charset="0"/>
                <a:cs typeface="Arial" panose="020B0604020202020204" pitchFamily="34" charset="0"/>
              </a:rPr>
              <a:t>cshirt</a:t>
            </a:r>
            <a:r>
              <a:rPr lang="en-US" sz="1200" dirty="0">
                <a:latin typeface="Arial" panose="020B0604020202020204" pitchFamily="34" charset="0"/>
                <a:cs typeface="Arial" panose="020B0604020202020204" pitchFamily="34" charset="0"/>
              </a:rPr>
              <a:t>, have p-values close to 0.05, suggesting marginal significance. </a:t>
            </a:r>
          </a:p>
          <a:p>
            <a:r>
              <a:rPr lang="en-US" sz="1200" dirty="0">
                <a:latin typeface="Arial" panose="020B0604020202020204" pitchFamily="34" charset="0"/>
                <a:cs typeface="Arial" panose="020B0604020202020204" pitchFamily="34" charset="0"/>
              </a:rPr>
              <a:t>The remaining variables, such as </a:t>
            </a:r>
            <a:r>
              <a:rPr lang="en-US" sz="1200" dirty="0" err="1">
                <a:latin typeface="Arial" panose="020B0604020202020204" pitchFamily="34" charset="0"/>
                <a:cs typeface="Arial" panose="020B0604020202020204" pitchFamily="34" charset="0"/>
              </a:rPr>
              <a:t>stemp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ccap</a:t>
            </a:r>
            <a:r>
              <a:rPr lang="en-US" sz="1200" dirty="0">
                <a:latin typeface="Arial" panose="020B0604020202020204" pitchFamily="34" charset="0"/>
                <a:cs typeface="Arial" panose="020B0604020202020204" pitchFamily="34" charset="0"/>
              </a:rPr>
              <a:t>, and the days of the week, do not appear to be statistically significant predictors of attendance.</a:t>
            </a:r>
          </a:p>
          <a:p>
            <a:r>
              <a:rPr lang="en-US" sz="1200" dirty="0">
                <a:latin typeface="Arial" panose="020B0604020202020204" pitchFamily="34" charset="0"/>
                <a:cs typeface="Arial" panose="020B0604020202020204" pitchFamily="34" charset="0"/>
              </a:rPr>
              <a:t>However, if temp square has a significance, we need to keep the temp value even if it is not significant as its quadratic term is significant.</a:t>
            </a:r>
          </a:p>
        </p:txBody>
      </p:sp>
    </p:spTree>
    <p:extLst>
      <p:ext uri="{BB962C8B-B14F-4D97-AF65-F5344CB8AC3E}">
        <p14:creationId xmlns:p14="http://schemas.microsoft.com/office/powerpoint/2010/main" val="193382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6C2A-70A8-363D-026F-118A24FC4FBB}"/>
              </a:ext>
            </a:extLst>
          </p:cNvPr>
          <p:cNvSpPr>
            <a:spLocks noGrp="1"/>
          </p:cNvSpPr>
          <p:nvPr>
            <p:ph type="title"/>
          </p:nvPr>
        </p:nvSpPr>
        <p:spPr/>
        <p:txBody>
          <a:bodyPr/>
          <a:lstStyle/>
          <a:p>
            <a:r>
              <a:rPr lang="en-US"/>
              <a:t>Data Summary</a:t>
            </a:r>
          </a:p>
        </p:txBody>
      </p:sp>
      <p:sp>
        <p:nvSpPr>
          <p:cNvPr id="6" name="TextBox 5">
            <a:extLst>
              <a:ext uri="{FF2B5EF4-FFF2-40B4-BE49-F238E27FC236}">
                <a16:creationId xmlns:a16="http://schemas.microsoft.com/office/drawing/2014/main" id="{17A40AEE-907B-364F-0102-72833E8A6800}"/>
              </a:ext>
            </a:extLst>
          </p:cNvPr>
          <p:cNvSpPr txBox="1"/>
          <p:nvPr/>
        </p:nvSpPr>
        <p:spPr>
          <a:xfrm>
            <a:off x="272491" y="1528211"/>
            <a:ext cx="8480740" cy="3416320"/>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X         month                day            attend      </a:t>
            </a:r>
            <a:r>
              <a:rPr lang="en-US" sz="1200" dirty="0" err="1">
                <a:latin typeface="Courier New" panose="02070309020205020404" pitchFamily="49" charset="0"/>
                <a:cs typeface="Courier New" panose="02070309020205020404" pitchFamily="49" charset="0"/>
              </a:rPr>
              <a:t>day_of_week</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Min.   : 1   Length:81          Min.   : 1.00   Min.   :24312   Length:81         </a:t>
            </a:r>
          </a:p>
          <a:p>
            <a:r>
              <a:rPr lang="en-US" sz="1200" dirty="0">
                <a:latin typeface="Courier New" panose="02070309020205020404" pitchFamily="49" charset="0"/>
                <a:cs typeface="Courier New" panose="02070309020205020404" pitchFamily="49" charset="0"/>
              </a:rPr>
              <a:t> 1st Qu.:21   Class :character   1st Qu.: 8.00   1st Qu.:34493   Class :character  </a:t>
            </a:r>
          </a:p>
          <a:p>
            <a:r>
              <a:rPr lang="en-US" sz="1200" dirty="0">
                <a:latin typeface="Courier New" panose="02070309020205020404" pitchFamily="49" charset="0"/>
                <a:cs typeface="Courier New" panose="02070309020205020404" pitchFamily="49" charset="0"/>
              </a:rPr>
              <a:t> Median :41   Mode  :character   Median :15.00   Median :40284   Mode  :character  </a:t>
            </a:r>
          </a:p>
          <a:p>
            <a:r>
              <a:rPr lang="en-US" sz="1200" dirty="0">
                <a:latin typeface="Courier New" panose="02070309020205020404" pitchFamily="49" charset="0"/>
                <a:cs typeface="Courier New" panose="02070309020205020404" pitchFamily="49" charset="0"/>
              </a:rPr>
              <a:t> Mean   :41                      Mean   :16.14   Mean   :41040                     </a:t>
            </a:r>
          </a:p>
          <a:p>
            <a:r>
              <a:rPr lang="en-US" sz="1200" dirty="0">
                <a:latin typeface="Courier New" panose="02070309020205020404" pitchFamily="49" charset="0"/>
                <a:cs typeface="Courier New" panose="02070309020205020404" pitchFamily="49" charset="0"/>
              </a:rPr>
              <a:t> 3rd Qu.:61                      3rd Qu.:25.00   3rd Qu.:46588                     </a:t>
            </a:r>
          </a:p>
          <a:p>
            <a:r>
              <a:rPr lang="en-US" sz="1200" dirty="0">
                <a:latin typeface="Courier New" panose="02070309020205020404" pitchFamily="49" charset="0"/>
                <a:cs typeface="Courier New" panose="02070309020205020404" pitchFamily="49" charset="0"/>
              </a:rPr>
              <a:t> Max.   :81                      Max.   :31.00   Max.   :56000                     </a:t>
            </a:r>
          </a:p>
          <a:p>
            <a:r>
              <a:rPr lang="en-US" sz="1200" dirty="0">
                <a:latin typeface="Courier New" panose="02070309020205020404" pitchFamily="49" charset="0"/>
                <a:cs typeface="Courier New" panose="02070309020205020404" pitchFamily="49" charset="0"/>
              </a:rPr>
              <a:t>   opponent              temp          skies            </a:t>
            </a:r>
            <a:r>
              <a:rPr lang="en-US" sz="1200" dirty="0" err="1">
                <a:latin typeface="Courier New" panose="02070309020205020404" pitchFamily="49" charset="0"/>
                <a:cs typeface="Courier New" panose="02070309020205020404" pitchFamily="49" charset="0"/>
              </a:rPr>
              <a:t>day_night</a:t>
            </a:r>
            <a:r>
              <a:rPr lang="en-US" sz="1200" dirty="0">
                <a:latin typeface="Courier New" panose="02070309020205020404" pitchFamily="49" charset="0"/>
                <a:cs typeface="Courier New" panose="02070309020205020404" pitchFamily="49" charset="0"/>
              </a:rPr>
              <a:t>             cap           </a:t>
            </a:r>
          </a:p>
          <a:p>
            <a:r>
              <a:rPr lang="en-US" sz="1200" dirty="0">
                <a:latin typeface="Courier New" panose="02070309020205020404" pitchFamily="49" charset="0"/>
                <a:cs typeface="Courier New" panose="02070309020205020404" pitchFamily="49" charset="0"/>
              </a:rPr>
              <a:t> Length:81          Min.   :54.00   Length:81          </a:t>
            </a:r>
            <a:r>
              <a:rPr lang="en-US" sz="1200" dirty="0" err="1">
                <a:latin typeface="Courier New" panose="02070309020205020404" pitchFamily="49" charset="0"/>
                <a:cs typeface="Courier New" panose="02070309020205020404" pitchFamily="49" charset="0"/>
              </a:rPr>
              <a:t>Length:81</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Length:81</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Class :character   1st Qu.:67.00   Class :character   Class :character   Class :character  </a:t>
            </a:r>
          </a:p>
          <a:p>
            <a:r>
              <a:rPr lang="en-US" sz="1200" dirty="0">
                <a:latin typeface="Courier New" panose="02070309020205020404" pitchFamily="49" charset="0"/>
                <a:cs typeface="Courier New" panose="02070309020205020404" pitchFamily="49" charset="0"/>
              </a:rPr>
              <a:t> Mode  :character   Median :73.00   Mode  :character   Mode  :character   Mode  :character  </a:t>
            </a:r>
          </a:p>
          <a:p>
            <a:r>
              <a:rPr lang="en-US" sz="1200" dirty="0">
                <a:latin typeface="Courier New" panose="02070309020205020404" pitchFamily="49" charset="0"/>
                <a:cs typeface="Courier New" panose="02070309020205020404" pitchFamily="49" charset="0"/>
              </a:rPr>
              <a:t>                    Mean   :73.15                                                           </a:t>
            </a:r>
          </a:p>
          <a:p>
            <a:r>
              <a:rPr lang="en-US" sz="1200" dirty="0">
                <a:latin typeface="Courier New" panose="02070309020205020404" pitchFamily="49" charset="0"/>
                <a:cs typeface="Courier New" panose="02070309020205020404" pitchFamily="49" charset="0"/>
              </a:rPr>
              <a:t>                    3rd Qu.:79.00                                                           </a:t>
            </a:r>
          </a:p>
          <a:p>
            <a:r>
              <a:rPr lang="en-US" sz="1200" dirty="0">
                <a:latin typeface="Courier New" panose="02070309020205020404" pitchFamily="49" charset="0"/>
                <a:cs typeface="Courier New" panose="02070309020205020404" pitchFamily="49" charset="0"/>
              </a:rPr>
              <a:t>                    Max.   :95.00                                                           </a:t>
            </a:r>
          </a:p>
          <a:p>
            <a:r>
              <a:rPr lang="en-US" sz="1200" dirty="0">
                <a:latin typeface="Courier New" panose="02070309020205020404" pitchFamily="49" charset="0"/>
                <a:cs typeface="Courier New" panose="02070309020205020404" pitchFamily="49" charset="0"/>
              </a:rPr>
              <a:t>    shirt            fireworks          bobblehead       </a:t>
            </a:r>
          </a:p>
          <a:p>
            <a:r>
              <a:rPr lang="en-US" sz="1200" dirty="0">
                <a:latin typeface="Courier New" panose="02070309020205020404" pitchFamily="49" charset="0"/>
                <a:cs typeface="Courier New" panose="02070309020205020404" pitchFamily="49" charset="0"/>
              </a:rPr>
              <a:t> Length:81          </a:t>
            </a:r>
            <a:r>
              <a:rPr lang="en-US" sz="1200" dirty="0" err="1">
                <a:latin typeface="Courier New" panose="02070309020205020404" pitchFamily="49" charset="0"/>
                <a:cs typeface="Courier New" panose="02070309020205020404" pitchFamily="49" charset="0"/>
              </a:rPr>
              <a:t>Length:81</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Length:81</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Class :character   Class :character   Class :character  </a:t>
            </a:r>
          </a:p>
          <a:p>
            <a:r>
              <a:rPr lang="en-US" sz="1200" dirty="0">
                <a:latin typeface="Courier New" panose="02070309020205020404" pitchFamily="49" charset="0"/>
                <a:cs typeface="Courier New" panose="02070309020205020404" pitchFamily="49" charset="0"/>
              </a:rPr>
              <a:t> Mode  :character   Mode  :character   Mode  :character </a:t>
            </a:r>
          </a:p>
        </p:txBody>
      </p:sp>
      <p:sp>
        <p:nvSpPr>
          <p:cNvPr id="8" name="TextBox 7">
            <a:extLst>
              <a:ext uri="{FF2B5EF4-FFF2-40B4-BE49-F238E27FC236}">
                <a16:creationId xmlns:a16="http://schemas.microsoft.com/office/drawing/2014/main" id="{7CAE12BD-346A-55AA-3C47-E3B968052D3E}"/>
              </a:ext>
            </a:extLst>
          </p:cNvPr>
          <p:cNvSpPr txBox="1"/>
          <p:nvPr/>
        </p:nvSpPr>
        <p:spPr>
          <a:xfrm>
            <a:off x="272492" y="4897744"/>
            <a:ext cx="8242858" cy="1600438"/>
          </a:xfrm>
          <a:prstGeom prst="rect">
            <a:avLst/>
          </a:prstGeom>
          <a:noFill/>
        </p:spPr>
        <p:txBody>
          <a:bodyPr wrap="square" rtlCol="0">
            <a:spAutoFit/>
          </a:bodyPr>
          <a:lstStyle/>
          <a:p>
            <a:r>
              <a:rPr lang="en-US" sz="1400" dirty="0"/>
              <a:t>This is the data summary of attendance, days, month, and temperature. This summary gives us the minimum, 1</a:t>
            </a:r>
            <a:r>
              <a:rPr lang="en-US" sz="1400" baseline="30000" dirty="0"/>
              <a:t>st</a:t>
            </a:r>
            <a:r>
              <a:rPr lang="en-US" sz="1400" dirty="0"/>
              <a:t> quartile, median, 3</a:t>
            </a:r>
            <a:r>
              <a:rPr lang="en-US" sz="1400" baseline="30000" dirty="0"/>
              <a:t>rd</a:t>
            </a:r>
            <a:r>
              <a:rPr lang="en-US" sz="1400" dirty="0"/>
              <a:t> quartile, and maximum values of each variable. For the month, it characterizes the variable as qualitative so it doesn’t give numeric values.  There is a high variation in the temperature.</a:t>
            </a:r>
          </a:p>
          <a:p>
            <a:r>
              <a:rPr lang="en-US" sz="1400" dirty="0"/>
              <a:t>R code for the above: </a:t>
            </a:r>
          </a:p>
          <a:p>
            <a:r>
              <a:rPr lang="en-US" sz="1400" dirty="0">
                <a:solidFill>
                  <a:srgbClr val="FF0000"/>
                </a:solidFill>
              </a:rPr>
              <a:t>library(</a:t>
            </a:r>
            <a:r>
              <a:rPr lang="en-US" sz="1400" dirty="0" err="1">
                <a:solidFill>
                  <a:srgbClr val="FF0000"/>
                </a:solidFill>
              </a:rPr>
              <a:t>readr</a:t>
            </a:r>
            <a:r>
              <a:rPr lang="en-US" sz="1400" dirty="0">
                <a:solidFill>
                  <a:srgbClr val="FF0000"/>
                </a:solidFill>
              </a:rPr>
              <a:t>)</a:t>
            </a:r>
          </a:p>
          <a:p>
            <a:r>
              <a:rPr lang="en-US" sz="1400" dirty="0">
                <a:solidFill>
                  <a:srgbClr val="FF0000"/>
                </a:solidFill>
              </a:rPr>
              <a:t>dodgers &lt;- read.csv("D:/MBAN/Predictive Analytics/Group Assignment 2/dodgers.csv")</a:t>
            </a:r>
          </a:p>
          <a:p>
            <a:r>
              <a:rPr lang="en-US" sz="1400" dirty="0">
                <a:solidFill>
                  <a:srgbClr val="FF0000"/>
                </a:solidFill>
              </a:rPr>
              <a:t>summary(dodgers)</a:t>
            </a:r>
          </a:p>
        </p:txBody>
      </p:sp>
    </p:spTree>
    <p:extLst>
      <p:ext uri="{BB962C8B-B14F-4D97-AF65-F5344CB8AC3E}">
        <p14:creationId xmlns:p14="http://schemas.microsoft.com/office/powerpoint/2010/main" val="647266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altLang="en-US" sz="4400" dirty="0" err="1"/>
              <a:t>Confint</a:t>
            </a:r>
            <a:r>
              <a:rPr lang="en-US" altLang="en-US" sz="4400" dirty="0"/>
              <a:t> of the </a:t>
            </a:r>
            <a:r>
              <a:rPr lang="en-US" altLang="en-US" sz="4400" dirty="0" err="1"/>
              <a:t>regModel</a:t>
            </a:r>
            <a:r>
              <a:rPr lang="en-US" altLang="en-US" sz="4400" dirty="0"/>
              <a:t> (after removing Friday)</a:t>
            </a:r>
            <a:endParaRPr lang="en-US" dirty="0"/>
          </a:p>
        </p:txBody>
      </p:sp>
      <p:sp>
        <p:nvSpPr>
          <p:cNvPr id="3" name="Content Placeholder 2">
            <a:extLst>
              <a:ext uri="{FF2B5EF4-FFF2-40B4-BE49-F238E27FC236}">
                <a16:creationId xmlns:a16="http://schemas.microsoft.com/office/drawing/2014/main" id="{CF559BF3-C119-4F47-4A19-6ED4E7D69D9E}"/>
              </a:ext>
            </a:extLst>
          </p:cNvPr>
          <p:cNvSpPr>
            <a:spLocks noGrp="1"/>
          </p:cNvSpPr>
          <p:nvPr>
            <p:ph idx="1"/>
          </p:nvPr>
        </p:nvSpPr>
        <p:spPr>
          <a:xfrm>
            <a:off x="792773" y="1872517"/>
            <a:ext cx="5115658" cy="4351338"/>
          </a:xfrm>
        </p:spPr>
        <p:txBody>
          <a:bodyPr>
            <a:noAutofit/>
          </a:bodyPr>
          <a:lstStyle/>
          <a:p>
            <a:pPr marL="0" indent="0">
              <a:buNone/>
            </a:pPr>
            <a:r>
              <a:rPr lang="en-US" sz="1100" dirty="0" err="1"/>
              <a:t>confint</a:t>
            </a:r>
            <a:r>
              <a:rPr lang="en-US" sz="1100" dirty="0"/>
              <a:t>(</a:t>
            </a:r>
            <a:r>
              <a:rPr lang="en-US" sz="1100" dirty="0" err="1"/>
              <a:t>regModel</a:t>
            </a:r>
            <a:r>
              <a:rPr lang="en-US" sz="1100" dirty="0"/>
              <a:t>)</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 2.5 %    97.5 %</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(Intercept)  37862.4012 45561.237</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stemp</a:t>
            </a:r>
            <a:r>
              <a:rPr lang="en-US" sz="1000" dirty="0">
                <a:latin typeface="Courier New" panose="02070309020205020404" pitchFamily="49" charset="0"/>
                <a:cs typeface="Courier New" panose="02070309020205020404" pitchFamily="49" charset="0"/>
              </a:rPr>
              <a:t>        -2814.7199  4449.157</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I(stemp^2)  -14131.4203 -1573.410</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cBob</a:t>
            </a:r>
            <a:r>
              <a:rPr lang="en-US" sz="1000" dirty="0">
                <a:latin typeface="Courier New" panose="02070309020205020404" pitchFamily="49" charset="0"/>
                <a:cs typeface="Courier New" panose="02070309020205020404" pitchFamily="49" charset="0"/>
              </a:rPr>
              <a:t>          7451.4164 17534.481</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cDay_Night</a:t>
            </a:r>
            <a:r>
              <a:rPr lang="en-US" sz="1000" dirty="0">
                <a:latin typeface="Courier New" panose="02070309020205020404" pitchFamily="49" charset="0"/>
                <a:cs typeface="Courier New" panose="02070309020205020404" pitchFamily="49" charset="0"/>
              </a:rPr>
              <a:t>   -2765.9265  8537.013</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ccap</a:t>
            </a:r>
            <a:r>
              <a:rPr lang="en-US" sz="1000" dirty="0">
                <a:latin typeface="Courier New" panose="02070309020205020404" pitchFamily="49" charset="0"/>
                <a:cs typeface="Courier New" panose="02070309020205020404" pitchFamily="49" charset="0"/>
              </a:rPr>
              <a:t>        -12806.4163  5736.728</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cshirt</a:t>
            </a:r>
            <a:r>
              <a:rPr lang="en-US" sz="1000" dirty="0">
                <a:latin typeface="Courier New" panose="02070309020205020404" pitchFamily="49" charset="0"/>
                <a:cs typeface="Courier New" panose="02070309020205020404" pitchFamily="49" charset="0"/>
              </a:rPr>
              <a:t>        -758.7523 14421.112</a:t>
            </a:r>
          </a:p>
          <a:p>
            <a:pPr marL="0" indent="0">
              <a:lnSpc>
                <a:spcPct val="100000"/>
              </a:lnSpc>
              <a:spcBef>
                <a:spcPts val="0"/>
              </a:spcBef>
              <a:buNone/>
            </a:pPr>
            <a:r>
              <a:rPr lang="en-US" sz="1000" dirty="0" err="1">
                <a:latin typeface="Courier New" panose="02070309020205020404" pitchFamily="49" charset="0"/>
                <a:cs typeface="Courier New" panose="02070309020205020404" pitchFamily="49" charset="0"/>
              </a:rPr>
              <a:t>cfireworks</a:t>
            </a:r>
            <a:r>
              <a:rPr lang="en-US" sz="1000" dirty="0">
                <a:latin typeface="Courier New" panose="02070309020205020404" pitchFamily="49" charset="0"/>
                <a:cs typeface="Courier New" panose="02070309020205020404" pitchFamily="49" charset="0"/>
              </a:rPr>
              <a:t>   -3325.4658  6032.452</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Sun          -8235.9046  4682.012</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Mon         -11179.3753 -1079.480</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Tue          -4715.1426  5685.879</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Wed          -8391.0500  1265.408</a:t>
            </a:r>
          </a:p>
          <a:p>
            <a:pPr marL="0" indent="0">
              <a:lnSpc>
                <a:spcPct val="100000"/>
              </a:lnSpc>
              <a:spcBef>
                <a:spcPts val="0"/>
              </a:spcBef>
              <a:buNone/>
            </a:pPr>
            <a:r>
              <a:rPr lang="en-US" sz="1000" dirty="0">
                <a:latin typeface="Courier New" panose="02070309020205020404" pitchFamily="49" charset="0"/>
                <a:cs typeface="Courier New" panose="02070309020205020404" pitchFamily="49" charset="0"/>
              </a:rPr>
              <a:t>Thu         -11346.8798  1805.435</a:t>
            </a:r>
          </a:p>
        </p:txBody>
      </p:sp>
      <p:sp>
        <p:nvSpPr>
          <p:cNvPr id="7" name="Content Placeholder 2">
            <a:extLst>
              <a:ext uri="{FF2B5EF4-FFF2-40B4-BE49-F238E27FC236}">
                <a16:creationId xmlns:a16="http://schemas.microsoft.com/office/drawing/2014/main" id="{8AF393F7-51B1-F863-F9C2-2BB5862A99F9}"/>
              </a:ext>
            </a:extLst>
          </p:cNvPr>
          <p:cNvSpPr txBox="1">
            <a:spLocks/>
          </p:cNvSpPr>
          <p:nvPr/>
        </p:nvSpPr>
        <p:spPr>
          <a:xfrm>
            <a:off x="5908430" y="1825625"/>
            <a:ext cx="26069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Again, there is no use checking the confidence intervals for the current model as the there are certain values which have a very high p value.</a:t>
            </a:r>
            <a:endParaRPr lang="pt-BR" sz="1200" b="1" i="0" u="none" strike="noStrike" baseline="0" dirty="0">
              <a:latin typeface="CMR10"/>
            </a:endParaRPr>
          </a:p>
        </p:txBody>
      </p:sp>
    </p:spTree>
    <p:extLst>
      <p:ext uri="{BB962C8B-B14F-4D97-AF65-F5344CB8AC3E}">
        <p14:creationId xmlns:p14="http://schemas.microsoft.com/office/powerpoint/2010/main" val="2323661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dirty="0"/>
              <a:t>Step wise process to get the final model</a:t>
            </a:r>
          </a:p>
        </p:txBody>
      </p:sp>
      <p:sp>
        <p:nvSpPr>
          <p:cNvPr id="8" name="Content Placeholder 7">
            <a:extLst>
              <a:ext uri="{FF2B5EF4-FFF2-40B4-BE49-F238E27FC236}">
                <a16:creationId xmlns:a16="http://schemas.microsoft.com/office/drawing/2014/main" id="{89C6C6F9-449C-D603-D934-E1A7499C0274}"/>
              </a:ext>
            </a:extLst>
          </p:cNvPr>
          <p:cNvSpPr>
            <a:spLocks noGrp="1"/>
          </p:cNvSpPr>
          <p:nvPr>
            <p:ph idx="1"/>
          </p:nvPr>
        </p:nvSpPr>
        <p:spPr/>
        <p:txBody>
          <a:bodyPr>
            <a:normAutofit fontScale="32500" lnSpcReduction="20000"/>
          </a:bodyPr>
          <a:lstStyle/>
          <a:p>
            <a:r>
              <a:rPr lang="en-US" sz="4600" dirty="0"/>
              <a:t>As discussed, before we need to eliminate variables with a higher p value.</a:t>
            </a:r>
          </a:p>
          <a:p>
            <a:r>
              <a:rPr lang="en-US" sz="4600" dirty="0"/>
              <a:t>For that we use the backward approach the </a:t>
            </a:r>
            <a:r>
              <a:rPr lang="en-US" sz="4600" dirty="0" err="1"/>
              <a:t>rcode</a:t>
            </a:r>
            <a:r>
              <a:rPr lang="en-US" sz="4600" dirty="0"/>
              <a:t> for the same:</a:t>
            </a:r>
          </a:p>
          <a:p>
            <a:r>
              <a:rPr lang="en-US" sz="4600" dirty="0" err="1">
                <a:solidFill>
                  <a:srgbClr val="FF0000"/>
                </a:solidFill>
              </a:rPr>
              <a:t>install.packages</a:t>
            </a:r>
            <a:r>
              <a:rPr lang="en-US" sz="4600" dirty="0">
                <a:solidFill>
                  <a:srgbClr val="FF0000"/>
                </a:solidFill>
              </a:rPr>
              <a:t>("</a:t>
            </a:r>
            <a:r>
              <a:rPr lang="en-US" sz="4600" dirty="0" err="1">
                <a:solidFill>
                  <a:srgbClr val="FF0000"/>
                </a:solidFill>
              </a:rPr>
              <a:t>olsrr</a:t>
            </a:r>
            <a:r>
              <a:rPr lang="en-US" sz="4600" dirty="0">
                <a:solidFill>
                  <a:srgbClr val="FF0000"/>
                </a:solidFill>
              </a:rPr>
              <a:t>")</a:t>
            </a:r>
          </a:p>
          <a:p>
            <a:r>
              <a:rPr lang="en-US" sz="4600" dirty="0">
                <a:solidFill>
                  <a:srgbClr val="FF0000"/>
                </a:solidFill>
              </a:rPr>
              <a:t>library(</a:t>
            </a:r>
            <a:r>
              <a:rPr lang="en-US" sz="4600" dirty="0" err="1">
                <a:solidFill>
                  <a:srgbClr val="FF0000"/>
                </a:solidFill>
              </a:rPr>
              <a:t>olsrr</a:t>
            </a:r>
            <a:r>
              <a:rPr lang="en-US" sz="4600" dirty="0">
                <a:solidFill>
                  <a:srgbClr val="FF0000"/>
                </a:solidFill>
              </a:rPr>
              <a:t>)</a:t>
            </a:r>
          </a:p>
          <a:p>
            <a:r>
              <a:rPr lang="en-US" sz="4600" dirty="0" err="1">
                <a:solidFill>
                  <a:srgbClr val="FF0000"/>
                </a:solidFill>
              </a:rPr>
              <a:t>beModel</a:t>
            </a:r>
            <a:r>
              <a:rPr lang="en-US" sz="4600" dirty="0">
                <a:solidFill>
                  <a:srgbClr val="FF0000"/>
                </a:solidFill>
              </a:rPr>
              <a:t> = </a:t>
            </a:r>
            <a:r>
              <a:rPr lang="en-US" sz="4600" dirty="0" err="1">
                <a:solidFill>
                  <a:srgbClr val="FF0000"/>
                </a:solidFill>
              </a:rPr>
              <a:t>ols_step_backward_p</a:t>
            </a:r>
            <a:r>
              <a:rPr lang="en-US" sz="4600" dirty="0">
                <a:solidFill>
                  <a:srgbClr val="FF0000"/>
                </a:solidFill>
              </a:rPr>
              <a:t>(</a:t>
            </a:r>
            <a:r>
              <a:rPr lang="en-US" sz="4600" dirty="0" err="1">
                <a:solidFill>
                  <a:srgbClr val="FF0000"/>
                </a:solidFill>
              </a:rPr>
              <a:t>regModel</a:t>
            </a:r>
            <a:r>
              <a:rPr lang="en-US" sz="4600" dirty="0">
                <a:solidFill>
                  <a:srgbClr val="FF0000"/>
                </a:solidFill>
              </a:rPr>
              <a:t>, details = TRUE, prem = 0.06)</a:t>
            </a:r>
          </a:p>
          <a:p>
            <a:r>
              <a:rPr lang="en-US" sz="4600" dirty="0"/>
              <a:t>We set the desired p value to 6% so instances just above 5% are kept in the model.</a:t>
            </a:r>
          </a:p>
          <a:p>
            <a:r>
              <a:rPr lang="en-US" sz="4600" dirty="0"/>
              <a:t>The variables remaining in the model if we were to maintain the above p value criteria are the following:</a:t>
            </a:r>
          </a:p>
          <a:p>
            <a:pPr marL="0" indent="0">
              <a:buNone/>
            </a:pPr>
            <a:r>
              <a:rPr lang="en-US" dirty="0">
                <a:latin typeface="Courier New" panose="02070309020205020404" pitchFamily="49" charset="0"/>
                <a:cs typeface="Courier New" panose="02070309020205020404" pitchFamily="49" charset="0"/>
              </a:rPr>
              <a:t> Parameter Estimates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model         Beta    Std. Error    Std. Beta      t        Sig          lower        upper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(Intercept)    41260.089      1031.669                 39.994    0.000     39205.341    43314.836 </a:t>
            </a:r>
          </a:p>
          <a:p>
            <a:pPr marL="0" indent="0">
              <a:buNone/>
            </a:pPr>
            <a:r>
              <a:rPr lang="en-US" dirty="0">
                <a:latin typeface="Courier New" panose="02070309020205020404" pitchFamily="49" charset="0"/>
                <a:cs typeface="Courier New" panose="02070309020205020404" pitchFamily="49" charset="0"/>
              </a:rPr>
              <a:t> I(stemp^2)    -7740.332      3072.739       -0.218    -2.519    0.014    -13860.223    -1620.441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cBob</a:t>
            </a:r>
            <a:r>
              <a:rPr lang="en-US" dirty="0">
                <a:latin typeface="Courier New" panose="02070309020205020404" pitchFamily="49" charset="0"/>
                <a:cs typeface="Courier New" panose="02070309020205020404" pitchFamily="49" charset="0"/>
              </a:rPr>
              <a:t>    12163.754      2107.394        0.505     5.772    0.000      7966.514    16360.993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cshirt</a:t>
            </a:r>
            <a:r>
              <a:rPr lang="en-US" dirty="0">
                <a:latin typeface="Courier New" panose="02070309020205020404" pitchFamily="49" charset="0"/>
                <a:cs typeface="Courier New" panose="02070309020205020404" pitchFamily="49" charset="0"/>
              </a:rPr>
              <a:t>     7662.855      3703.875        0.175     2.069    0.042       285.948    15039.763 </a:t>
            </a:r>
          </a:p>
          <a:p>
            <a:pPr marL="0" indent="0">
              <a:buNone/>
            </a:pPr>
            <a:r>
              <a:rPr lang="en-US" dirty="0">
                <a:latin typeface="Courier New" panose="02070309020205020404" pitchFamily="49" charset="0"/>
                <a:cs typeface="Courier New" panose="02070309020205020404" pitchFamily="49" charset="0"/>
              </a:rPr>
              <a:t>        Mon    -5829.424      1981.806       -0.251    -2.941    0.004     -9776.532    -1882.316 </a:t>
            </a:r>
          </a:p>
        </p:txBody>
      </p:sp>
    </p:spTree>
    <p:extLst>
      <p:ext uri="{BB962C8B-B14F-4D97-AF65-F5344CB8AC3E}">
        <p14:creationId xmlns:p14="http://schemas.microsoft.com/office/powerpoint/2010/main" val="2996471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dirty="0"/>
              <a:t>Step wise process to get the final model (cont.)</a:t>
            </a:r>
          </a:p>
        </p:txBody>
      </p:sp>
      <p:sp>
        <p:nvSpPr>
          <p:cNvPr id="8" name="Content Placeholder 7">
            <a:extLst>
              <a:ext uri="{FF2B5EF4-FFF2-40B4-BE49-F238E27FC236}">
                <a16:creationId xmlns:a16="http://schemas.microsoft.com/office/drawing/2014/main" id="{89C6C6F9-449C-D603-D934-E1A7499C0274}"/>
              </a:ext>
            </a:extLst>
          </p:cNvPr>
          <p:cNvSpPr>
            <a:spLocks noGrp="1"/>
          </p:cNvSpPr>
          <p:nvPr>
            <p:ph idx="1"/>
          </p:nvPr>
        </p:nvSpPr>
        <p:spPr/>
        <p:txBody>
          <a:bodyPr>
            <a:normAutofit fontScale="55000" lnSpcReduction="20000"/>
          </a:bodyPr>
          <a:lstStyle/>
          <a:p>
            <a:r>
              <a:rPr lang="en-US" sz="4600" dirty="0"/>
              <a:t>The sequence of elimination was as follows:</a:t>
            </a:r>
          </a:p>
          <a:p>
            <a:pPr marL="0" indent="0">
              <a:buNone/>
            </a:pPr>
            <a:r>
              <a:rPr lang="en-US" sz="4600" dirty="0"/>
              <a:t>Variables Removed: </a:t>
            </a:r>
          </a:p>
          <a:p>
            <a:pPr marL="0" indent="0">
              <a:buNone/>
            </a:pPr>
            <a:r>
              <a:rPr lang="en-US" sz="4600" dirty="0"/>
              <a:t>x Tue </a:t>
            </a:r>
          </a:p>
          <a:p>
            <a:pPr marL="0" indent="0">
              <a:buNone/>
            </a:pPr>
            <a:r>
              <a:rPr lang="en-US" sz="4600" dirty="0"/>
              <a:t>x </a:t>
            </a:r>
            <a:r>
              <a:rPr lang="en-US" sz="4600" dirty="0" err="1"/>
              <a:t>stemp</a:t>
            </a:r>
            <a:r>
              <a:rPr lang="en-US" sz="4600" dirty="0"/>
              <a:t> </a:t>
            </a:r>
          </a:p>
          <a:p>
            <a:pPr marL="0" indent="0">
              <a:buNone/>
            </a:pPr>
            <a:r>
              <a:rPr lang="en-US" sz="4600" dirty="0"/>
              <a:t>x </a:t>
            </a:r>
            <a:r>
              <a:rPr lang="en-US" sz="4600" dirty="0" err="1"/>
              <a:t>cfireworks</a:t>
            </a:r>
            <a:r>
              <a:rPr lang="en-US" sz="4600" dirty="0"/>
              <a:t> </a:t>
            </a:r>
          </a:p>
          <a:p>
            <a:pPr marL="0" indent="0">
              <a:buNone/>
            </a:pPr>
            <a:r>
              <a:rPr lang="en-US" sz="4600" dirty="0"/>
              <a:t>x Sun </a:t>
            </a:r>
          </a:p>
          <a:p>
            <a:pPr marL="0" indent="0">
              <a:buNone/>
            </a:pPr>
            <a:r>
              <a:rPr lang="en-US" sz="4600" dirty="0"/>
              <a:t>x </a:t>
            </a:r>
            <a:r>
              <a:rPr lang="en-US" sz="4600" dirty="0" err="1"/>
              <a:t>cDay_Night</a:t>
            </a:r>
            <a:r>
              <a:rPr lang="en-US" sz="4600" dirty="0"/>
              <a:t> </a:t>
            </a:r>
          </a:p>
          <a:p>
            <a:pPr marL="0" indent="0">
              <a:buNone/>
            </a:pPr>
            <a:r>
              <a:rPr lang="en-US" sz="4600" dirty="0"/>
              <a:t>x </a:t>
            </a:r>
            <a:r>
              <a:rPr lang="en-US" sz="4600" dirty="0" err="1"/>
              <a:t>ccap</a:t>
            </a:r>
            <a:r>
              <a:rPr lang="en-US" sz="4600" dirty="0"/>
              <a:t> </a:t>
            </a:r>
          </a:p>
          <a:p>
            <a:pPr marL="0" indent="0">
              <a:buNone/>
            </a:pPr>
            <a:r>
              <a:rPr lang="en-US" sz="4600" dirty="0"/>
              <a:t>x Thu </a:t>
            </a:r>
          </a:p>
          <a:p>
            <a:pPr marL="0" indent="0">
              <a:buNone/>
            </a:pPr>
            <a:r>
              <a:rPr lang="en-US" sz="4600" dirty="0"/>
              <a:t>x Wed </a:t>
            </a:r>
          </a:p>
          <a:p>
            <a:pPr marL="0" indent="0">
              <a:buNone/>
            </a:pPr>
            <a:r>
              <a:rPr lang="en-US" sz="4600" dirty="0"/>
              <a:t> </a:t>
            </a:r>
          </a:p>
          <a:p>
            <a:endParaRPr lang="en-US" sz="4600" dirty="0"/>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3842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dirty="0"/>
              <a:t>Step wise process to get the final model (cont.)</a:t>
            </a:r>
          </a:p>
        </p:txBody>
      </p:sp>
      <p:sp>
        <p:nvSpPr>
          <p:cNvPr id="8" name="Content Placeholder 7">
            <a:extLst>
              <a:ext uri="{FF2B5EF4-FFF2-40B4-BE49-F238E27FC236}">
                <a16:creationId xmlns:a16="http://schemas.microsoft.com/office/drawing/2014/main" id="{89C6C6F9-449C-D603-D934-E1A7499C0274}"/>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But we are to keep the temp^2 in the model which is a quadratic term for temp, we cannot eliminate the base term. Thus, the r code for the </a:t>
            </a:r>
            <a:r>
              <a:rPr lang="en-US" b="1" dirty="0">
                <a:latin typeface="Arial" panose="020B0604020202020204" pitchFamily="34" charset="0"/>
                <a:cs typeface="Arial" panose="020B0604020202020204" pitchFamily="34" charset="0"/>
              </a:rPr>
              <a:t>Final Regression model</a:t>
            </a:r>
            <a:r>
              <a:rPr lang="en-US" dirty="0">
                <a:latin typeface="Arial" panose="020B0604020202020204" pitchFamily="34" charset="0"/>
                <a:cs typeface="Arial" panose="020B0604020202020204" pitchFamily="34" charset="0"/>
              </a:rPr>
              <a:t> would be as follows:</a:t>
            </a:r>
            <a:endParaRPr lang="en-US" dirty="0">
              <a:solidFill>
                <a:srgbClr val="FF0000"/>
              </a:solidFill>
              <a:latin typeface="Arial" panose="020B0604020202020204" pitchFamily="34" charset="0"/>
              <a:cs typeface="Arial" panose="020B0604020202020204" pitchFamily="34" charset="0"/>
            </a:endParaRPr>
          </a:p>
          <a:p>
            <a:pPr marL="0" indent="0">
              <a:buNone/>
            </a:pPr>
            <a:r>
              <a:rPr lang="en-US" dirty="0" err="1">
                <a:solidFill>
                  <a:srgbClr val="FF0000"/>
                </a:solidFill>
                <a:latin typeface="Arial" panose="020B0604020202020204" pitchFamily="34" charset="0"/>
                <a:cs typeface="Arial" panose="020B0604020202020204" pitchFamily="34" charset="0"/>
              </a:rPr>
              <a:t>regModel</a:t>
            </a:r>
            <a:r>
              <a:rPr lang="en-US" dirty="0">
                <a:solidFill>
                  <a:srgbClr val="FF0000"/>
                </a:solidFill>
                <a:latin typeface="Arial" panose="020B0604020202020204" pitchFamily="34" charset="0"/>
                <a:cs typeface="Arial" panose="020B0604020202020204" pitchFamily="34" charset="0"/>
              </a:rPr>
              <a:t> &lt;- </a:t>
            </a:r>
            <a:r>
              <a:rPr lang="en-US" dirty="0" err="1">
                <a:solidFill>
                  <a:srgbClr val="FF0000"/>
                </a:solidFill>
                <a:latin typeface="Arial" panose="020B0604020202020204" pitchFamily="34" charset="0"/>
                <a:cs typeface="Arial" panose="020B0604020202020204" pitchFamily="34" charset="0"/>
              </a:rPr>
              <a:t>lm</a:t>
            </a:r>
            <a:r>
              <a:rPr lang="en-US" dirty="0">
                <a:solidFill>
                  <a:srgbClr val="FF0000"/>
                </a:solidFill>
                <a:latin typeface="Arial" panose="020B0604020202020204" pitchFamily="34" charset="0"/>
                <a:cs typeface="Arial" panose="020B0604020202020204" pitchFamily="34" charset="0"/>
              </a:rPr>
              <a:t>(attend ~ I(stemp^2) + </a:t>
            </a:r>
            <a:r>
              <a:rPr lang="en-US" dirty="0" err="1">
                <a:solidFill>
                  <a:srgbClr val="FF0000"/>
                </a:solidFill>
                <a:latin typeface="Arial" panose="020B0604020202020204" pitchFamily="34" charset="0"/>
                <a:cs typeface="Arial" panose="020B0604020202020204" pitchFamily="34" charset="0"/>
              </a:rPr>
              <a:t>stemp</a:t>
            </a:r>
            <a:r>
              <a:rPr lang="en-US" dirty="0">
                <a:solidFill>
                  <a:srgbClr val="FF0000"/>
                </a:solidFill>
                <a:latin typeface="Arial" panose="020B0604020202020204" pitchFamily="34" charset="0"/>
                <a:cs typeface="Arial" panose="020B0604020202020204" pitchFamily="34" charset="0"/>
              </a:rPr>
              <a:t> + </a:t>
            </a:r>
            <a:r>
              <a:rPr lang="en-US" dirty="0" err="1">
                <a:solidFill>
                  <a:srgbClr val="FF0000"/>
                </a:solidFill>
                <a:latin typeface="Arial" panose="020B0604020202020204" pitchFamily="34" charset="0"/>
                <a:cs typeface="Arial" panose="020B0604020202020204" pitchFamily="34" charset="0"/>
              </a:rPr>
              <a:t>cBob</a:t>
            </a:r>
            <a:r>
              <a:rPr lang="en-US" dirty="0">
                <a:solidFill>
                  <a:srgbClr val="FF0000"/>
                </a:solidFill>
                <a:latin typeface="Arial" panose="020B0604020202020204" pitchFamily="34" charset="0"/>
                <a:cs typeface="Arial" panose="020B0604020202020204" pitchFamily="34" charset="0"/>
              </a:rPr>
              <a:t> + </a:t>
            </a:r>
            <a:r>
              <a:rPr lang="en-US" dirty="0" err="1">
                <a:solidFill>
                  <a:srgbClr val="FF0000"/>
                </a:solidFill>
                <a:latin typeface="Arial" panose="020B0604020202020204" pitchFamily="34" charset="0"/>
                <a:cs typeface="Arial" panose="020B0604020202020204" pitchFamily="34" charset="0"/>
              </a:rPr>
              <a:t>cshirt</a:t>
            </a:r>
            <a:r>
              <a:rPr lang="en-US" dirty="0">
                <a:solidFill>
                  <a:srgbClr val="FF0000"/>
                </a:solidFill>
                <a:latin typeface="Arial" panose="020B0604020202020204" pitchFamily="34" charset="0"/>
                <a:cs typeface="Arial" panose="020B0604020202020204" pitchFamily="34" charset="0"/>
              </a:rPr>
              <a:t> + Mon, data = dodgers)</a:t>
            </a:r>
          </a:p>
        </p:txBody>
      </p:sp>
      <p:pic>
        <p:nvPicPr>
          <p:cNvPr id="4" name="Picture 3">
            <a:extLst>
              <a:ext uri="{FF2B5EF4-FFF2-40B4-BE49-F238E27FC236}">
                <a16:creationId xmlns:a16="http://schemas.microsoft.com/office/drawing/2014/main" id="{0898AC1B-8B8D-F58E-7615-65B84CBD33FF}"/>
              </a:ext>
            </a:extLst>
          </p:cNvPr>
          <p:cNvPicPr>
            <a:picLocks noChangeAspect="1"/>
          </p:cNvPicPr>
          <p:nvPr/>
        </p:nvPicPr>
        <p:blipFill>
          <a:blip r:embed="rId2"/>
          <a:stretch>
            <a:fillRect/>
          </a:stretch>
        </p:blipFill>
        <p:spPr>
          <a:xfrm>
            <a:off x="5885250" y="4723075"/>
            <a:ext cx="2630100" cy="1978756"/>
          </a:xfrm>
          <a:prstGeom prst="rect">
            <a:avLst/>
          </a:prstGeom>
        </p:spPr>
      </p:pic>
    </p:spTree>
    <p:extLst>
      <p:ext uri="{BB962C8B-B14F-4D97-AF65-F5344CB8AC3E}">
        <p14:creationId xmlns:p14="http://schemas.microsoft.com/office/powerpoint/2010/main" val="312389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dirty="0"/>
              <a:t>Final model, R square and confidence intervals</a:t>
            </a:r>
          </a:p>
        </p:txBody>
      </p:sp>
      <p:sp>
        <p:nvSpPr>
          <p:cNvPr id="8" name="Content Placeholder 7">
            <a:extLst>
              <a:ext uri="{FF2B5EF4-FFF2-40B4-BE49-F238E27FC236}">
                <a16:creationId xmlns:a16="http://schemas.microsoft.com/office/drawing/2014/main" id="{89C6C6F9-449C-D603-D934-E1A7499C0274}"/>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The r code is: </a:t>
            </a:r>
          </a:p>
          <a:p>
            <a:pPr marL="0" indent="0">
              <a:buNone/>
            </a:pPr>
            <a:r>
              <a:rPr lang="en-US" sz="1400" dirty="0" err="1">
                <a:solidFill>
                  <a:srgbClr val="FF0000"/>
                </a:solidFill>
                <a:latin typeface="Arial" panose="020B0604020202020204" pitchFamily="34" charset="0"/>
                <a:cs typeface="Arial" panose="020B0604020202020204" pitchFamily="34" charset="0"/>
              </a:rPr>
              <a:t>regModel</a:t>
            </a:r>
            <a:r>
              <a:rPr lang="en-US" sz="1400" dirty="0">
                <a:solidFill>
                  <a:srgbClr val="FF0000"/>
                </a:solidFill>
                <a:latin typeface="Arial" panose="020B0604020202020204" pitchFamily="34" charset="0"/>
                <a:cs typeface="Arial" panose="020B0604020202020204" pitchFamily="34" charset="0"/>
              </a:rPr>
              <a:t> &lt;- </a:t>
            </a:r>
            <a:r>
              <a:rPr lang="en-US" sz="1400" dirty="0" err="1">
                <a:solidFill>
                  <a:srgbClr val="FF0000"/>
                </a:solidFill>
                <a:latin typeface="Arial" panose="020B0604020202020204" pitchFamily="34" charset="0"/>
                <a:cs typeface="Arial" panose="020B0604020202020204" pitchFamily="34" charset="0"/>
              </a:rPr>
              <a:t>lm</a:t>
            </a:r>
            <a:r>
              <a:rPr lang="en-US" sz="1400" dirty="0">
                <a:solidFill>
                  <a:srgbClr val="FF0000"/>
                </a:solidFill>
                <a:latin typeface="Arial" panose="020B0604020202020204" pitchFamily="34" charset="0"/>
                <a:cs typeface="Arial" panose="020B0604020202020204" pitchFamily="34" charset="0"/>
              </a:rPr>
              <a:t>(attend ~ I(stemp^2) + </a:t>
            </a:r>
            <a:r>
              <a:rPr lang="en-US" sz="1400" dirty="0" err="1">
                <a:solidFill>
                  <a:srgbClr val="FF0000"/>
                </a:solidFill>
                <a:latin typeface="Arial" panose="020B0604020202020204" pitchFamily="34" charset="0"/>
                <a:cs typeface="Arial" panose="020B0604020202020204" pitchFamily="34" charset="0"/>
              </a:rPr>
              <a:t>stemp</a:t>
            </a:r>
            <a:r>
              <a:rPr lang="en-US" sz="1400" dirty="0">
                <a:solidFill>
                  <a:srgbClr val="FF0000"/>
                </a:solidFill>
                <a:latin typeface="Arial" panose="020B0604020202020204" pitchFamily="34" charset="0"/>
                <a:cs typeface="Arial" panose="020B0604020202020204" pitchFamily="34" charset="0"/>
              </a:rPr>
              <a:t> + </a:t>
            </a:r>
            <a:r>
              <a:rPr lang="en-US" sz="1400" dirty="0" err="1">
                <a:solidFill>
                  <a:srgbClr val="FF0000"/>
                </a:solidFill>
                <a:latin typeface="Arial" panose="020B0604020202020204" pitchFamily="34" charset="0"/>
                <a:cs typeface="Arial" panose="020B0604020202020204" pitchFamily="34" charset="0"/>
              </a:rPr>
              <a:t>cBob</a:t>
            </a:r>
            <a:r>
              <a:rPr lang="en-US" sz="1400" dirty="0">
                <a:solidFill>
                  <a:srgbClr val="FF0000"/>
                </a:solidFill>
                <a:latin typeface="Arial" panose="020B0604020202020204" pitchFamily="34" charset="0"/>
                <a:cs typeface="Arial" panose="020B0604020202020204" pitchFamily="34" charset="0"/>
              </a:rPr>
              <a:t> + </a:t>
            </a:r>
            <a:r>
              <a:rPr lang="en-US" sz="1400" dirty="0" err="1">
                <a:solidFill>
                  <a:srgbClr val="FF0000"/>
                </a:solidFill>
                <a:latin typeface="Arial" panose="020B0604020202020204" pitchFamily="34" charset="0"/>
                <a:cs typeface="Arial" panose="020B0604020202020204" pitchFamily="34" charset="0"/>
              </a:rPr>
              <a:t>cshirt</a:t>
            </a:r>
            <a:r>
              <a:rPr lang="en-US" sz="1400" dirty="0">
                <a:solidFill>
                  <a:srgbClr val="FF0000"/>
                </a:solidFill>
                <a:latin typeface="Arial" panose="020B0604020202020204" pitchFamily="34" charset="0"/>
                <a:cs typeface="Arial" panose="020B0604020202020204" pitchFamily="34" charset="0"/>
              </a:rPr>
              <a:t> + Mon, data = dodgers)</a:t>
            </a:r>
          </a:p>
          <a:p>
            <a:pPr marL="0" indent="0">
              <a:buNone/>
            </a:pPr>
            <a:r>
              <a:rPr lang="en-US" sz="1400" dirty="0">
                <a:solidFill>
                  <a:srgbClr val="FF0000"/>
                </a:solidFill>
                <a:latin typeface="Arial" panose="020B0604020202020204" pitchFamily="34" charset="0"/>
                <a:cs typeface="Arial" panose="020B0604020202020204" pitchFamily="34" charset="0"/>
              </a:rPr>
              <a:t>summary(</a:t>
            </a:r>
            <a:r>
              <a:rPr lang="en-US" sz="1400" dirty="0" err="1">
                <a:solidFill>
                  <a:srgbClr val="FF0000"/>
                </a:solidFill>
                <a:latin typeface="Arial" panose="020B0604020202020204" pitchFamily="34" charset="0"/>
                <a:cs typeface="Arial" panose="020B0604020202020204" pitchFamily="34" charset="0"/>
              </a:rPr>
              <a:t>regModel</a:t>
            </a:r>
            <a:r>
              <a:rPr lang="en-US" sz="1400" dirty="0">
                <a:solidFill>
                  <a:srgbClr val="FF0000"/>
                </a:solidFill>
                <a:latin typeface="Arial" panose="020B0604020202020204" pitchFamily="34" charset="0"/>
                <a:cs typeface="Arial" panose="020B0604020202020204" pitchFamily="34" charset="0"/>
              </a:rPr>
              <a:t>)$coefficients[,1]</a:t>
            </a:r>
          </a:p>
          <a:p>
            <a:pPr marL="0" indent="0">
              <a:buNone/>
            </a:pPr>
            <a:r>
              <a:rPr lang="en-US" sz="1400" dirty="0">
                <a:solidFill>
                  <a:srgbClr val="FF0000"/>
                </a:solidFill>
                <a:latin typeface="Arial" panose="020B0604020202020204" pitchFamily="34" charset="0"/>
                <a:cs typeface="Arial" panose="020B0604020202020204" pitchFamily="34" charset="0"/>
              </a:rPr>
              <a:t>plot(predict(</a:t>
            </a:r>
            <a:r>
              <a:rPr lang="en-US" sz="1400" dirty="0" err="1">
                <a:solidFill>
                  <a:srgbClr val="FF0000"/>
                </a:solidFill>
                <a:latin typeface="Arial" panose="020B0604020202020204" pitchFamily="34" charset="0"/>
                <a:cs typeface="Arial" panose="020B0604020202020204" pitchFamily="34" charset="0"/>
              </a:rPr>
              <a:t>regModel</a:t>
            </a:r>
            <a:r>
              <a:rPr lang="en-US" sz="1400" dirty="0">
                <a:solidFill>
                  <a:srgbClr val="FF0000"/>
                </a:solidFill>
                <a:latin typeface="Arial" panose="020B0604020202020204" pitchFamily="34" charset="0"/>
                <a:cs typeface="Arial" panose="020B0604020202020204" pitchFamily="34" charset="0"/>
              </a:rPr>
              <a:t>, </a:t>
            </a:r>
            <a:r>
              <a:rPr lang="en-US" sz="1400" dirty="0" err="1">
                <a:solidFill>
                  <a:srgbClr val="FF0000"/>
                </a:solidFill>
                <a:latin typeface="Arial" panose="020B0604020202020204" pitchFamily="34" charset="0"/>
                <a:cs typeface="Arial" panose="020B0604020202020204" pitchFamily="34" charset="0"/>
              </a:rPr>
              <a:t>newdata</a:t>
            </a:r>
            <a:r>
              <a:rPr lang="en-US" sz="1400" dirty="0">
                <a:solidFill>
                  <a:srgbClr val="FF0000"/>
                </a:solidFill>
                <a:latin typeface="Arial" panose="020B0604020202020204" pitchFamily="34" charset="0"/>
                <a:cs typeface="Arial" panose="020B0604020202020204" pitchFamily="34" charset="0"/>
              </a:rPr>
              <a:t> = dodgers), </a:t>
            </a:r>
            <a:r>
              <a:rPr lang="en-US" sz="1400" dirty="0" err="1">
                <a:solidFill>
                  <a:srgbClr val="FF0000"/>
                </a:solidFill>
                <a:latin typeface="Arial" panose="020B0604020202020204" pitchFamily="34" charset="0"/>
                <a:cs typeface="Arial" panose="020B0604020202020204" pitchFamily="34" charset="0"/>
              </a:rPr>
              <a:t>dodgers$attend</a:t>
            </a:r>
            <a:r>
              <a:rPr lang="en-US" sz="1400" dirty="0">
                <a:solidFill>
                  <a:srgbClr val="FF0000"/>
                </a:solidFill>
                <a:latin typeface="Arial" panose="020B0604020202020204" pitchFamily="34" charset="0"/>
                <a:cs typeface="Arial" panose="020B0604020202020204" pitchFamily="34" charset="0"/>
              </a:rPr>
              <a:t>)</a:t>
            </a:r>
          </a:p>
          <a:p>
            <a:pPr marL="0" indent="0">
              <a:buNone/>
            </a:pPr>
            <a:r>
              <a:rPr lang="en-US" sz="1400" dirty="0" err="1">
                <a:solidFill>
                  <a:srgbClr val="FF0000"/>
                </a:solidFill>
                <a:latin typeface="Arial" panose="020B0604020202020204" pitchFamily="34" charset="0"/>
                <a:cs typeface="Arial" panose="020B0604020202020204" pitchFamily="34" charset="0"/>
              </a:rPr>
              <a:t>abline</a:t>
            </a:r>
            <a:r>
              <a:rPr lang="en-US" sz="1400" dirty="0">
                <a:solidFill>
                  <a:srgbClr val="FF0000"/>
                </a:solidFill>
                <a:latin typeface="Arial" panose="020B0604020202020204" pitchFamily="34" charset="0"/>
                <a:cs typeface="Arial" panose="020B0604020202020204" pitchFamily="34" charset="0"/>
              </a:rPr>
              <a:t>(0,1) summary(</a:t>
            </a:r>
            <a:r>
              <a:rPr lang="en-US" sz="1400" dirty="0" err="1">
                <a:solidFill>
                  <a:srgbClr val="FF0000"/>
                </a:solidFill>
                <a:latin typeface="Arial" panose="020B0604020202020204" pitchFamily="34" charset="0"/>
                <a:cs typeface="Arial" panose="020B0604020202020204" pitchFamily="34" charset="0"/>
              </a:rPr>
              <a:t>regModel</a:t>
            </a:r>
            <a:r>
              <a:rPr lang="en-US" sz="1400" dirty="0">
                <a:solidFill>
                  <a:srgbClr val="FF0000"/>
                </a:solidFill>
                <a:latin typeface="Arial" panose="020B0604020202020204" pitchFamily="34" charset="0"/>
                <a:cs typeface="Arial" panose="020B0604020202020204" pitchFamily="34" charset="0"/>
              </a:rPr>
              <a:t>)$</a:t>
            </a:r>
            <a:r>
              <a:rPr lang="en-US" sz="1400" dirty="0" err="1">
                <a:solidFill>
                  <a:srgbClr val="FF0000"/>
                </a:solidFill>
                <a:latin typeface="Arial" panose="020B0604020202020204" pitchFamily="34" charset="0"/>
                <a:cs typeface="Arial" panose="020B0604020202020204" pitchFamily="34" charset="0"/>
              </a:rPr>
              <a:t>r.squared</a:t>
            </a:r>
            <a:endParaRPr lang="en-US" sz="1400" dirty="0">
              <a:solidFill>
                <a:srgbClr val="FF0000"/>
              </a:solidFill>
              <a:latin typeface="Arial" panose="020B0604020202020204" pitchFamily="34" charset="0"/>
              <a:cs typeface="Arial" panose="020B0604020202020204" pitchFamily="34" charset="0"/>
            </a:endParaRPr>
          </a:p>
          <a:p>
            <a:pPr marL="0" indent="0">
              <a:buNone/>
            </a:pPr>
            <a:r>
              <a:rPr lang="en-US" sz="1400" dirty="0">
                <a:solidFill>
                  <a:srgbClr val="FF0000"/>
                </a:solidFill>
                <a:latin typeface="Arial" panose="020B0604020202020204" pitchFamily="34" charset="0"/>
                <a:cs typeface="Arial" panose="020B0604020202020204" pitchFamily="34" charset="0"/>
              </a:rPr>
              <a:t>summary(</a:t>
            </a:r>
            <a:r>
              <a:rPr lang="en-US" sz="1400" dirty="0" err="1">
                <a:solidFill>
                  <a:srgbClr val="FF0000"/>
                </a:solidFill>
                <a:latin typeface="Arial" panose="020B0604020202020204" pitchFamily="34" charset="0"/>
                <a:cs typeface="Arial" panose="020B0604020202020204" pitchFamily="34" charset="0"/>
              </a:rPr>
              <a:t>regModel</a:t>
            </a:r>
            <a:r>
              <a:rPr lang="en-US" sz="1400" dirty="0">
                <a:solidFill>
                  <a:srgbClr val="FF0000"/>
                </a:solidFill>
                <a:latin typeface="Arial" panose="020B0604020202020204" pitchFamily="34" charset="0"/>
                <a:cs typeface="Arial" panose="020B0604020202020204" pitchFamily="34" charset="0"/>
              </a:rPr>
              <a:t>)</a:t>
            </a:r>
          </a:p>
          <a:p>
            <a:pPr marL="0" indent="0">
              <a:buNone/>
            </a:pPr>
            <a:r>
              <a:rPr lang="en-US" sz="1400" dirty="0" err="1">
                <a:solidFill>
                  <a:srgbClr val="FF0000"/>
                </a:solidFill>
                <a:latin typeface="Arial" panose="020B0604020202020204" pitchFamily="34" charset="0"/>
                <a:cs typeface="Arial" panose="020B0604020202020204" pitchFamily="34" charset="0"/>
              </a:rPr>
              <a:t>confint</a:t>
            </a:r>
            <a:r>
              <a:rPr lang="en-US" sz="1400" dirty="0">
                <a:solidFill>
                  <a:srgbClr val="FF0000"/>
                </a:solidFill>
                <a:latin typeface="Arial" panose="020B0604020202020204" pitchFamily="34" charset="0"/>
                <a:cs typeface="Arial" panose="020B0604020202020204" pitchFamily="34" charset="0"/>
              </a:rPr>
              <a:t>(</a:t>
            </a:r>
            <a:r>
              <a:rPr lang="en-US" sz="1400" dirty="0" err="1">
                <a:solidFill>
                  <a:srgbClr val="FF0000"/>
                </a:solidFill>
                <a:latin typeface="Arial" panose="020B0604020202020204" pitchFamily="34" charset="0"/>
                <a:cs typeface="Arial" panose="020B0604020202020204" pitchFamily="34" charset="0"/>
              </a:rPr>
              <a:t>regModel</a:t>
            </a:r>
            <a:r>
              <a:rPr lang="en-US" sz="1400" dirty="0">
                <a:solidFill>
                  <a:srgbClr val="FF0000"/>
                </a:solidFill>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Final R model would have the following variables: stemp^2, </a:t>
            </a:r>
            <a:r>
              <a:rPr lang="en-US" sz="1400" dirty="0" err="1">
                <a:latin typeface="Arial" panose="020B0604020202020204" pitchFamily="34" charset="0"/>
                <a:cs typeface="Arial" panose="020B0604020202020204" pitchFamily="34" charset="0"/>
              </a:rPr>
              <a:t>stemp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cBob</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cshirt</a:t>
            </a:r>
            <a:r>
              <a:rPr lang="en-US" sz="1400" dirty="0">
                <a:latin typeface="Arial" panose="020B0604020202020204" pitchFamily="34" charset="0"/>
                <a:cs typeface="Arial" panose="020B0604020202020204" pitchFamily="34" charset="0"/>
              </a:rPr>
              <a:t> and Mon.</a:t>
            </a:r>
          </a:p>
          <a:p>
            <a:r>
              <a:rPr lang="en-US" sz="1400" dirty="0">
                <a:latin typeface="Arial" panose="020B0604020202020204" pitchFamily="34" charset="0"/>
                <a:cs typeface="Arial" panose="020B0604020202020204" pitchFamily="34" charset="0"/>
              </a:rPr>
              <a:t>Based on the above run code we get an r square of 47.05% which moderate. Further, there has not been much change in the previous value of 52% which indicates that variables that were removed did not significantly contribute to the explanatory power of the model.</a:t>
            </a:r>
          </a:p>
        </p:txBody>
      </p:sp>
    </p:spTree>
    <p:extLst>
      <p:ext uri="{BB962C8B-B14F-4D97-AF65-F5344CB8AC3E}">
        <p14:creationId xmlns:p14="http://schemas.microsoft.com/office/powerpoint/2010/main" val="45455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dirty="0"/>
              <a:t>Final model, R square and confidence intervals</a:t>
            </a:r>
          </a:p>
        </p:txBody>
      </p:sp>
      <p:sp>
        <p:nvSpPr>
          <p:cNvPr id="8" name="Content Placeholder 7">
            <a:extLst>
              <a:ext uri="{FF2B5EF4-FFF2-40B4-BE49-F238E27FC236}">
                <a16:creationId xmlns:a16="http://schemas.microsoft.com/office/drawing/2014/main" id="{89C6C6F9-449C-D603-D934-E1A7499C0274}"/>
              </a:ext>
            </a:extLst>
          </p:cNvPr>
          <p:cNvSpPr>
            <a:spLocks noGrp="1"/>
          </p:cNvSpPr>
          <p:nvPr>
            <p:ph idx="1"/>
          </p:nvPr>
        </p:nvSpPr>
        <p:spPr/>
        <p:txBody>
          <a:bodyPr>
            <a:normAutofit fontScale="92500" lnSpcReduction="10000"/>
          </a:bodyPr>
          <a:lstStyle/>
          <a:p>
            <a:r>
              <a:rPr lang="en-US" sz="1500" dirty="0">
                <a:latin typeface="Arial" panose="020B0604020202020204" pitchFamily="34" charset="0"/>
                <a:cs typeface="Arial" panose="020B0604020202020204" pitchFamily="34" charset="0"/>
              </a:rPr>
              <a:t>The confidence intervals are as follows: </a:t>
            </a:r>
          </a:p>
          <a:p>
            <a:pPr marL="0" indent="0">
              <a:buNone/>
            </a:pPr>
            <a:r>
              <a:rPr lang="en-US" sz="1100" dirty="0">
                <a:latin typeface="Courier New" panose="02070309020205020404" pitchFamily="49" charset="0"/>
                <a:cs typeface="Courier New" panose="02070309020205020404" pitchFamily="49" charset="0"/>
              </a:rPr>
              <a:t>&gt; summary(</a:t>
            </a:r>
            <a:r>
              <a:rPr lang="en-US" sz="1100" dirty="0" err="1">
                <a:latin typeface="Courier New" panose="02070309020205020404" pitchFamily="49" charset="0"/>
                <a:cs typeface="Courier New" panose="02070309020205020404" pitchFamily="49" charset="0"/>
              </a:rPr>
              <a:t>regModel</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Coefficients:</a:t>
            </a:r>
          </a:p>
          <a:p>
            <a:pPr marL="0" indent="0">
              <a:buNone/>
            </a:pPr>
            <a:r>
              <a:rPr lang="en-US" sz="1100" dirty="0">
                <a:latin typeface="Courier New" panose="02070309020205020404" pitchFamily="49" charset="0"/>
                <a:cs typeface="Courier New" panose="02070309020205020404" pitchFamily="49" charset="0"/>
              </a:rPr>
              <a:t>            Estimate Std. Error t value </a:t>
            </a:r>
            <a:r>
              <a:rPr lang="en-US" sz="1100" dirty="0" err="1">
                <a:latin typeface="Courier New" panose="02070309020205020404" pitchFamily="49" charset="0"/>
                <a:cs typeface="Courier New" panose="02070309020205020404" pitchFamily="49" charset="0"/>
              </a:rPr>
              <a:t>Pr</a:t>
            </a:r>
            <a:r>
              <a:rPr lang="en-US" sz="1100" dirty="0">
                <a:latin typeface="Courier New" panose="02070309020205020404" pitchFamily="49" charset="0"/>
                <a:cs typeface="Courier New" panose="02070309020205020404" pitchFamily="49" charset="0"/>
              </a:rPr>
              <a:t>(&gt;|t|)    </a:t>
            </a:r>
          </a:p>
          <a:p>
            <a:pPr marL="0" indent="0">
              <a:buNone/>
            </a:pPr>
            <a:r>
              <a:rPr lang="en-US" sz="1100" dirty="0">
                <a:latin typeface="Courier New" panose="02070309020205020404" pitchFamily="49" charset="0"/>
                <a:cs typeface="Courier New" panose="02070309020205020404" pitchFamily="49" charset="0"/>
              </a:rPr>
              <a:t>(Intercept)  41293.5     1038.4  39.768  &lt; 2e-16 ***</a:t>
            </a:r>
          </a:p>
          <a:p>
            <a:pPr marL="0" indent="0">
              <a:buNone/>
            </a:pPr>
            <a:r>
              <a:rPr lang="en-US" sz="1100" dirty="0">
                <a:latin typeface="Courier New" panose="02070309020205020404" pitchFamily="49" charset="0"/>
                <a:cs typeface="Courier New" panose="02070309020205020404" pitchFamily="49" charset="0"/>
              </a:rPr>
              <a:t>I(stemp^2)   -7568.3     3103.6  -2.439  0.01711 *  </a:t>
            </a:r>
          </a:p>
          <a:p>
            <a:pPr marL="0" indent="0">
              <a:buNone/>
            </a:pPr>
            <a:r>
              <a:rPr lang="en-US" sz="1100" dirty="0" err="1">
                <a:latin typeface="Courier New" panose="02070309020205020404" pitchFamily="49" charset="0"/>
                <a:cs typeface="Courier New" panose="02070309020205020404" pitchFamily="49" charset="0"/>
              </a:rPr>
              <a:t>stemp</a:t>
            </a:r>
            <a:r>
              <a:rPr lang="en-US" sz="1100" dirty="0">
                <a:latin typeface="Courier New" panose="02070309020205020404" pitchFamily="49" charset="0"/>
                <a:cs typeface="Courier New" panose="02070309020205020404" pitchFamily="49" charset="0"/>
              </a:rPr>
              <a:t>          933.1     1729.7   0.539  0.59119    </a:t>
            </a:r>
          </a:p>
          <a:p>
            <a:pPr marL="0" indent="0">
              <a:buNone/>
            </a:pPr>
            <a:r>
              <a:rPr lang="en-US" sz="1100" dirty="0" err="1">
                <a:latin typeface="Courier New" panose="02070309020205020404" pitchFamily="49" charset="0"/>
                <a:cs typeface="Courier New" panose="02070309020205020404" pitchFamily="49" charset="0"/>
              </a:rPr>
              <a:t>cBob</a:t>
            </a:r>
            <a:r>
              <a:rPr lang="en-US" sz="1100" dirty="0">
                <a:latin typeface="Courier New" panose="02070309020205020404" pitchFamily="49" charset="0"/>
                <a:cs typeface="Courier New" panose="02070309020205020404" pitchFamily="49" charset="0"/>
              </a:rPr>
              <a:t>         12138.6     2117.8   5.732 1.96e-07 ***</a:t>
            </a:r>
          </a:p>
          <a:p>
            <a:pPr marL="0" indent="0">
              <a:buNone/>
            </a:pPr>
            <a:r>
              <a:rPr lang="en-US" sz="1100" dirty="0" err="1">
                <a:latin typeface="Courier New" panose="02070309020205020404" pitchFamily="49" charset="0"/>
                <a:cs typeface="Courier New" panose="02070309020205020404" pitchFamily="49" charset="0"/>
              </a:rPr>
              <a:t>cshirt</a:t>
            </a:r>
            <a:r>
              <a:rPr lang="en-US" sz="1100" dirty="0">
                <a:latin typeface="Courier New" panose="02070309020205020404" pitchFamily="49" charset="0"/>
                <a:cs typeface="Courier New" panose="02070309020205020404" pitchFamily="49" charset="0"/>
              </a:rPr>
              <a:t>        7669.3     3721.3   2.061  0.04278 *  </a:t>
            </a:r>
          </a:p>
          <a:p>
            <a:pPr marL="0" indent="0">
              <a:buNone/>
            </a:pPr>
            <a:r>
              <a:rPr lang="en-US" sz="1100" dirty="0">
                <a:latin typeface="Courier New" panose="02070309020205020404" pitchFamily="49" charset="0"/>
                <a:cs typeface="Courier New" panose="02070309020205020404" pitchFamily="49" charset="0"/>
              </a:rPr>
              <a:t>Mon          -5812.0     1991.4  -2.919  0.00464 ** </a:t>
            </a:r>
          </a:p>
          <a:p>
            <a:pPr marL="0" indent="0">
              <a:buNone/>
            </a:pPr>
            <a:r>
              <a:rPr lang="en-US" sz="1100" dirty="0">
                <a:latin typeface="Courier New" panose="02070309020205020404" pitchFamily="49" charset="0"/>
                <a:cs typeface="Courier New" panose="02070309020205020404" pitchFamily="49" charset="0"/>
              </a:rPr>
              <a:t>---</a:t>
            </a:r>
          </a:p>
          <a:p>
            <a:pPr marL="0" indent="0">
              <a:buNone/>
            </a:pPr>
            <a:r>
              <a:rPr lang="en-US" sz="1100" dirty="0" err="1">
                <a:latin typeface="Courier New" panose="02070309020205020404" pitchFamily="49" charset="0"/>
                <a:cs typeface="Courier New" panose="02070309020205020404" pitchFamily="49" charset="0"/>
              </a:rPr>
              <a:t>Signif</a:t>
            </a:r>
            <a:r>
              <a:rPr lang="en-US" sz="1100" dirty="0">
                <a:latin typeface="Courier New" panose="02070309020205020404" pitchFamily="49" charset="0"/>
                <a:cs typeface="Courier New" panose="02070309020205020404" pitchFamily="49" charset="0"/>
              </a:rPr>
              <a:t>. codes:  0 ‘***’ 0.001 ‘**’ 0.01 ‘*’ 0.05 ‘.’ 0.1 ‘ ’ 1</a:t>
            </a:r>
          </a:p>
          <a:p>
            <a:pPr marL="0" indent="0">
              <a:buNone/>
            </a:pPr>
            <a:endParaRPr lang="en-US" sz="11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Residual standard error: 6236 on 75 degrees of freedom</a:t>
            </a:r>
          </a:p>
          <a:p>
            <a:pPr marL="0" indent="0">
              <a:buNone/>
            </a:pPr>
            <a:r>
              <a:rPr lang="en-US" sz="1100" dirty="0">
                <a:latin typeface="Courier New" panose="02070309020205020404" pitchFamily="49" charset="0"/>
                <a:cs typeface="Courier New" panose="02070309020205020404" pitchFamily="49" charset="0"/>
              </a:rPr>
              <a:t>Multiple R-squared:  0.4705,	Adjusted R-squared:  0.4352 </a:t>
            </a:r>
          </a:p>
          <a:p>
            <a:pPr marL="0" indent="0">
              <a:buNone/>
            </a:pPr>
            <a:r>
              <a:rPr lang="en-US" sz="1100" dirty="0">
                <a:latin typeface="Courier New" panose="02070309020205020404" pitchFamily="49" charset="0"/>
                <a:cs typeface="Courier New" panose="02070309020205020404" pitchFamily="49" charset="0"/>
              </a:rPr>
              <a:t>F-statistic: 13.33 on 5 and 75 DF,  p-value: 2.694e-09</a:t>
            </a:r>
          </a:p>
          <a:p>
            <a:pPr marL="0" indent="0">
              <a:buNone/>
            </a:pPr>
            <a:r>
              <a:rPr lang="en-US" sz="1100" dirty="0">
                <a:latin typeface="Arial" panose="020B0604020202020204" pitchFamily="34" charset="0"/>
                <a:cs typeface="Arial" panose="020B0604020202020204" pitchFamily="34" charset="0"/>
              </a:rPr>
              <a:t>Now we just values with p-value less than 5% to 6%. The estimates show that increase/decrease in the attendance for each variable.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213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dirty="0"/>
              <a:t>Final model, R square and confidence intervals</a:t>
            </a:r>
          </a:p>
        </p:txBody>
      </p:sp>
      <p:sp>
        <p:nvSpPr>
          <p:cNvPr id="8" name="Content Placeholder 7">
            <a:extLst>
              <a:ext uri="{FF2B5EF4-FFF2-40B4-BE49-F238E27FC236}">
                <a16:creationId xmlns:a16="http://schemas.microsoft.com/office/drawing/2014/main" id="{89C6C6F9-449C-D603-D934-E1A7499C0274}"/>
              </a:ext>
            </a:extLst>
          </p:cNvPr>
          <p:cNvSpPr>
            <a:spLocks noGrp="1"/>
          </p:cNvSpPr>
          <p:nvPr>
            <p:ph idx="1"/>
          </p:nvPr>
        </p:nvSpPr>
        <p:spPr/>
        <p:txBody>
          <a:bodyPr>
            <a:normAutofit fontScale="77500" lnSpcReduction="20000"/>
          </a:bodyPr>
          <a:lstStyle/>
          <a:p>
            <a:r>
              <a:rPr lang="en-US" sz="1500" dirty="0">
                <a:latin typeface="Arial" panose="020B0604020202020204" pitchFamily="34" charset="0"/>
                <a:cs typeface="Arial" panose="020B0604020202020204" pitchFamily="34" charset="0"/>
              </a:rPr>
              <a:t>The confidence intervals are as follows: </a:t>
            </a:r>
          </a:p>
          <a:p>
            <a:pPr marL="0" indent="0">
              <a:buNone/>
            </a:pPr>
            <a:r>
              <a:rPr lang="en-US" sz="1100" dirty="0">
                <a:latin typeface="Arial" panose="020B0604020202020204" pitchFamily="34" charset="0"/>
                <a:cs typeface="Arial" panose="020B0604020202020204" pitchFamily="34" charset="0"/>
              </a:rPr>
              <a:t>&gt; </a:t>
            </a:r>
            <a:r>
              <a:rPr lang="en-US" sz="1100" dirty="0" err="1">
                <a:latin typeface="Arial" panose="020B0604020202020204" pitchFamily="34" charset="0"/>
                <a:cs typeface="Arial" panose="020B0604020202020204" pitchFamily="34" charset="0"/>
              </a:rPr>
              <a:t>confint</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regModel</a:t>
            </a:r>
            <a:r>
              <a:rPr lang="en-US" sz="1100" dirty="0">
                <a:latin typeface="Arial" panose="020B0604020202020204" pitchFamily="34" charset="0"/>
                <a:cs typeface="Arial" panose="020B0604020202020204" pitchFamily="34" charset="0"/>
              </a:rPr>
              <a:t>)</a:t>
            </a:r>
          </a:p>
          <a:p>
            <a:pPr marL="0" indent="0">
              <a:buNone/>
            </a:pPr>
            <a:r>
              <a:rPr lang="en-US" sz="1100" dirty="0">
                <a:latin typeface="Arial" panose="020B0604020202020204" pitchFamily="34" charset="0"/>
                <a:cs typeface="Arial" panose="020B0604020202020204" pitchFamily="34" charset="0"/>
              </a:rPr>
              <a:t>                                    </a:t>
            </a:r>
            <a:r>
              <a:rPr lang="en-US" sz="1100" dirty="0">
                <a:latin typeface="Courier New" panose="02070309020205020404" pitchFamily="49" charset="0"/>
                <a:cs typeface="Courier New" panose="02070309020205020404" pitchFamily="49" charset="0"/>
              </a:rPr>
              <a:t>2.5 %    97.5 %</a:t>
            </a:r>
          </a:p>
          <a:p>
            <a:pPr marL="0" indent="0">
              <a:buNone/>
            </a:pPr>
            <a:r>
              <a:rPr lang="en-US" sz="1100" dirty="0">
                <a:latin typeface="Courier New" panose="02070309020205020404" pitchFamily="49" charset="0"/>
                <a:cs typeface="Courier New" panose="02070309020205020404" pitchFamily="49" charset="0"/>
              </a:rPr>
              <a:t>(Intercept)  39224.9784 43362.039</a:t>
            </a:r>
          </a:p>
          <a:p>
            <a:pPr marL="0" indent="0">
              <a:buNone/>
            </a:pPr>
            <a:r>
              <a:rPr lang="en-US" sz="1100" dirty="0">
                <a:latin typeface="Courier New" panose="02070309020205020404" pitchFamily="49" charset="0"/>
                <a:cs typeface="Courier New" panose="02070309020205020404" pitchFamily="49" charset="0"/>
              </a:rPr>
              <a:t>I(stemp^2)  -13751.0141 -1385.654</a:t>
            </a:r>
          </a:p>
          <a:p>
            <a:pPr marL="0" indent="0">
              <a:buNone/>
            </a:pPr>
            <a:r>
              <a:rPr lang="en-US" sz="1100" dirty="0" err="1">
                <a:latin typeface="Courier New" panose="02070309020205020404" pitchFamily="49" charset="0"/>
                <a:cs typeface="Courier New" panose="02070309020205020404" pitchFamily="49" charset="0"/>
              </a:rPr>
              <a:t>stemp</a:t>
            </a:r>
            <a:r>
              <a:rPr lang="en-US" sz="1100" dirty="0">
                <a:latin typeface="Courier New" panose="02070309020205020404" pitchFamily="49" charset="0"/>
                <a:cs typeface="Courier New" panose="02070309020205020404" pitchFamily="49" charset="0"/>
              </a:rPr>
              <a:t>        -2512.7263  4378.845</a:t>
            </a:r>
          </a:p>
          <a:p>
            <a:pPr marL="0" indent="0">
              <a:buNone/>
            </a:pPr>
            <a:r>
              <a:rPr lang="en-US" sz="1100" dirty="0" err="1">
                <a:latin typeface="Courier New" panose="02070309020205020404" pitchFamily="49" charset="0"/>
                <a:cs typeface="Courier New" panose="02070309020205020404" pitchFamily="49" charset="0"/>
              </a:rPr>
              <a:t>cBob</a:t>
            </a:r>
            <a:r>
              <a:rPr lang="en-US" sz="1100" dirty="0">
                <a:latin typeface="Courier New" panose="02070309020205020404" pitchFamily="49" charset="0"/>
                <a:cs typeface="Courier New" panose="02070309020205020404" pitchFamily="49" charset="0"/>
              </a:rPr>
              <a:t>          7919.7242 16357.499</a:t>
            </a:r>
          </a:p>
          <a:p>
            <a:pPr marL="0" indent="0">
              <a:buNone/>
            </a:pPr>
            <a:r>
              <a:rPr lang="en-US" sz="1100" dirty="0" err="1">
                <a:latin typeface="Courier New" panose="02070309020205020404" pitchFamily="49" charset="0"/>
                <a:cs typeface="Courier New" panose="02070309020205020404" pitchFamily="49" charset="0"/>
              </a:rPr>
              <a:t>cshirt</a:t>
            </a:r>
            <a:r>
              <a:rPr lang="en-US" sz="1100" dirty="0">
                <a:latin typeface="Courier New" panose="02070309020205020404" pitchFamily="49" charset="0"/>
                <a:cs typeface="Courier New" panose="02070309020205020404" pitchFamily="49" charset="0"/>
              </a:rPr>
              <a:t>         256.0765 15082.470</a:t>
            </a:r>
          </a:p>
          <a:p>
            <a:pPr marL="0" indent="0">
              <a:buNone/>
            </a:pPr>
            <a:r>
              <a:rPr lang="en-US" sz="1100" dirty="0">
                <a:latin typeface="Courier New" panose="02070309020205020404" pitchFamily="49" charset="0"/>
                <a:cs typeface="Courier New" panose="02070309020205020404" pitchFamily="49" charset="0"/>
              </a:rPr>
              <a:t>Mon          -9779.0676 -1845.019</a:t>
            </a:r>
          </a:p>
          <a:p>
            <a:pPr marL="0" indent="0">
              <a:buNone/>
            </a:pPr>
            <a:r>
              <a:rPr lang="en-US" sz="1400" dirty="0">
                <a:latin typeface="Arial" panose="020B0604020202020204" pitchFamily="34" charset="0"/>
                <a:cs typeface="Arial" panose="020B0604020202020204" pitchFamily="34" charset="0"/>
              </a:rPr>
              <a:t>Following are the confidence intervals with 95% confidence:</a:t>
            </a:r>
          </a:p>
          <a:p>
            <a:pPr marL="0" indent="0">
              <a:buNone/>
            </a:pPr>
            <a:r>
              <a:rPr lang="en-US" sz="1400" dirty="0">
                <a:latin typeface="Arial" panose="020B0604020202020204" pitchFamily="34" charset="0"/>
                <a:cs typeface="Arial" panose="020B0604020202020204" pitchFamily="34" charset="0"/>
              </a:rPr>
              <a:t>Intercept: The expected attendance, when all predictor variables are zero, is estimated to be between 39,224.98 and 43,362.04</a:t>
            </a:r>
          </a:p>
          <a:p>
            <a:pPr marL="0" indent="0">
              <a:buNone/>
            </a:pPr>
            <a:r>
              <a:rPr lang="en-US" sz="1400" dirty="0">
                <a:latin typeface="Arial" panose="020B0604020202020204" pitchFamily="34" charset="0"/>
                <a:cs typeface="Arial" panose="020B0604020202020204" pitchFamily="34" charset="0"/>
              </a:rPr>
              <a:t>I(stemp^2): Each one unit change in the squared scaled temperature term is associated with a decrease in attendance between -13,751.01 and -1,385.65</a:t>
            </a:r>
          </a:p>
          <a:p>
            <a:pPr marL="0" indent="0">
              <a:buNone/>
            </a:pPr>
            <a:r>
              <a:rPr lang="en-US" sz="1400" dirty="0" err="1">
                <a:latin typeface="Arial" panose="020B0604020202020204" pitchFamily="34" charset="0"/>
                <a:cs typeface="Arial" panose="020B0604020202020204" pitchFamily="34" charset="0"/>
              </a:rPr>
              <a:t>stemp</a:t>
            </a:r>
            <a:r>
              <a:rPr lang="en-US" sz="1400" dirty="0">
                <a:latin typeface="Arial" panose="020B0604020202020204" pitchFamily="34" charset="0"/>
                <a:cs typeface="Arial" panose="020B0604020202020204" pitchFamily="34" charset="0"/>
              </a:rPr>
              <a:t>: For each one unit change in the scaled temperature the attendance varies between -2,512.73 and 4,378.85</a:t>
            </a:r>
          </a:p>
          <a:p>
            <a:pPr marL="0" indent="0">
              <a:buNone/>
            </a:pPr>
            <a:r>
              <a:rPr lang="en-US" sz="1400" dirty="0" err="1">
                <a:latin typeface="Arial" panose="020B0604020202020204" pitchFamily="34" charset="0"/>
                <a:cs typeface="Arial" panose="020B0604020202020204" pitchFamily="34" charset="0"/>
              </a:rPr>
              <a:t>cBob</a:t>
            </a:r>
            <a:r>
              <a:rPr lang="en-US" sz="1400" dirty="0">
                <a:latin typeface="Arial" panose="020B0604020202020204" pitchFamily="34" charset="0"/>
                <a:cs typeface="Arial" panose="020B0604020202020204" pitchFamily="34" charset="0"/>
              </a:rPr>
              <a:t>: Including the Bobblehead promotion is estimated to increase attendance between 7,919.72 and 16,357.50 compared to not including it.</a:t>
            </a:r>
          </a:p>
          <a:p>
            <a:pPr marL="0" indent="0">
              <a:buNone/>
            </a:pPr>
            <a:r>
              <a:rPr lang="en-US" sz="1400" dirty="0" err="1">
                <a:latin typeface="Arial" panose="020B0604020202020204" pitchFamily="34" charset="0"/>
                <a:cs typeface="Arial" panose="020B0604020202020204" pitchFamily="34" charset="0"/>
              </a:rPr>
              <a:t>cshirt</a:t>
            </a:r>
            <a:r>
              <a:rPr lang="en-US" sz="1400" dirty="0">
                <a:latin typeface="Arial" panose="020B0604020202020204" pitchFamily="34" charset="0"/>
                <a:cs typeface="Arial" panose="020B0604020202020204" pitchFamily="34" charset="0"/>
              </a:rPr>
              <a:t>: The shirt promotion could potentially increase attendance between 256.08 and 15,082.47 as compared to when it is not present.</a:t>
            </a:r>
          </a:p>
          <a:p>
            <a:pPr marL="0" indent="0">
              <a:buNone/>
            </a:pPr>
            <a:r>
              <a:rPr lang="en-US" sz="1400" dirty="0">
                <a:latin typeface="Arial" panose="020B0604020202020204" pitchFamily="34" charset="0"/>
                <a:cs typeface="Arial" panose="020B0604020202020204" pitchFamily="34" charset="0"/>
              </a:rPr>
              <a:t>Mon: Holding a game on Monday, compared to Saturday (reference variable), may lead to a decrease in attendance between -9,779.07 and -1,845.02</a:t>
            </a:r>
          </a:p>
        </p:txBody>
      </p:sp>
    </p:spTree>
    <p:extLst>
      <p:ext uri="{BB962C8B-B14F-4D97-AF65-F5344CB8AC3E}">
        <p14:creationId xmlns:p14="http://schemas.microsoft.com/office/powerpoint/2010/main" val="3986985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altLang="en-US" dirty="0"/>
              <a:t>Characterizing Uncertainty for Regression Model Forecasts</a:t>
            </a:r>
            <a:endParaRPr lang="en-US" dirty="0"/>
          </a:p>
        </p:txBody>
      </p:sp>
      <p:sp>
        <p:nvSpPr>
          <p:cNvPr id="8" name="Content Placeholder 7">
            <a:extLst>
              <a:ext uri="{FF2B5EF4-FFF2-40B4-BE49-F238E27FC236}">
                <a16:creationId xmlns:a16="http://schemas.microsoft.com/office/drawing/2014/main" id="{89C6C6F9-449C-D603-D934-E1A7499C0274}"/>
              </a:ext>
            </a:extLst>
          </p:cNvPr>
          <p:cNvSpPr>
            <a:spLocks noGrp="1"/>
          </p:cNvSpPr>
          <p:nvPr>
            <p:ph idx="1"/>
          </p:nvPr>
        </p:nvSpPr>
        <p:spPr/>
        <p:txBody>
          <a:bodyPr>
            <a:normAutofit fontScale="92500" lnSpcReduction="20000"/>
          </a:bodyPr>
          <a:lstStyle/>
          <a:p>
            <a:r>
              <a:rPr lang="en-US" sz="1200" dirty="0">
                <a:latin typeface="Arial" panose="020B0604020202020204" pitchFamily="34" charset="0"/>
                <a:cs typeface="Arial" panose="020B0604020202020204" pitchFamily="34" charset="0"/>
              </a:rPr>
              <a:t>Regression model validity established, and R</a:t>
            </a:r>
            <a:r>
              <a:rPr lang="en-US" sz="1200" baseline="30000" dirty="0">
                <a:latin typeface="Arial" panose="020B0604020202020204" pitchFamily="34" charset="0"/>
                <a:cs typeface="Arial" panose="020B0604020202020204" pitchFamily="34" charset="0"/>
              </a:rPr>
              <a:t>2</a:t>
            </a:r>
            <a:r>
              <a:rPr lang="en-US" sz="1200" dirty="0">
                <a:latin typeface="Arial" panose="020B0604020202020204" pitchFamily="34" charset="0"/>
                <a:cs typeface="Arial" panose="020B0604020202020204" pitchFamily="34" charset="0"/>
              </a:rPr>
              <a:t> (47.05%)moderately good.</a:t>
            </a:r>
          </a:p>
          <a:p>
            <a:r>
              <a:rPr lang="en-US" sz="1200" dirty="0">
                <a:latin typeface="Arial" panose="020B0604020202020204" pitchFamily="34" charset="0"/>
                <a:cs typeface="Arial" panose="020B0604020202020204" pitchFamily="34" charset="0"/>
              </a:rPr>
              <a:t>Can use it to predict the confidence and prediction intervals for Tuesday night game with and without bobblehead promotion</a:t>
            </a:r>
          </a:p>
          <a:p>
            <a:pPr marL="0" indent="0">
              <a:buNone/>
            </a:pPr>
            <a:r>
              <a:rPr lang="en-US" sz="1200" dirty="0">
                <a:latin typeface="Arial" panose="020B0604020202020204" pitchFamily="34" charset="0"/>
                <a:cs typeface="Arial" panose="020B0604020202020204" pitchFamily="34" charset="0"/>
              </a:rPr>
              <a:t>R code: </a:t>
            </a:r>
          </a:p>
          <a:p>
            <a:pPr marL="0" indent="0">
              <a:spcBef>
                <a:spcPts val="0"/>
              </a:spcBef>
              <a:buNone/>
            </a:pPr>
            <a:r>
              <a:rPr lang="en-US" sz="1200" dirty="0">
                <a:solidFill>
                  <a:srgbClr val="FF0000"/>
                </a:solidFill>
                <a:latin typeface="Arial" panose="020B0604020202020204" pitchFamily="34" charset="0"/>
                <a:cs typeface="Arial" panose="020B0604020202020204" pitchFamily="34" charset="0"/>
              </a:rPr>
              <a:t>#When bob was given</a:t>
            </a:r>
          </a:p>
          <a:p>
            <a:pPr marL="0" indent="0">
              <a:spcBef>
                <a:spcPts val="0"/>
              </a:spcBef>
              <a:buNone/>
            </a:pPr>
            <a:r>
              <a:rPr lang="en-US" sz="1200" dirty="0" err="1">
                <a:solidFill>
                  <a:srgbClr val="FF0000"/>
                </a:solidFill>
                <a:latin typeface="Arial" panose="020B0604020202020204" pitchFamily="34" charset="0"/>
                <a:cs typeface="Arial" panose="020B0604020202020204" pitchFamily="34" charset="0"/>
              </a:rPr>
              <a:t>new_data</a:t>
            </a:r>
            <a:r>
              <a:rPr lang="en-US" sz="1200" dirty="0">
                <a:solidFill>
                  <a:srgbClr val="FF0000"/>
                </a:solidFill>
                <a:latin typeface="Arial" panose="020B0604020202020204" pitchFamily="34" charset="0"/>
                <a:cs typeface="Arial" panose="020B0604020202020204" pitchFamily="34" charset="0"/>
              </a:rPr>
              <a:t> &lt;- </a:t>
            </a:r>
            <a:r>
              <a:rPr lang="en-US" sz="1200" dirty="0" err="1">
                <a:solidFill>
                  <a:srgbClr val="FF0000"/>
                </a:solidFill>
                <a:latin typeface="Arial" panose="020B0604020202020204" pitchFamily="34" charset="0"/>
                <a:cs typeface="Arial" panose="020B0604020202020204" pitchFamily="34" charset="0"/>
              </a:rPr>
              <a:t>data.frame</a:t>
            </a:r>
            <a:r>
              <a:rPr lang="en-US" sz="1200" dirty="0">
                <a:solidFill>
                  <a:srgbClr val="FF0000"/>
                </a:solidFill>
                <a:latin typeface="Arial" panose="020B0604020202020204" pitchFamily="34" charset="0"/>
                <a:cs typeface="Arial" panose="020B0604020202020204" pitchFamily="34" charset="0"/>
              </a:rPr>
              <a:t>(</a:t>
            </a:r>
            <a:r>
              <a:rPr lang="en-US" sz="1200" dirty="0" err="1">
                <a:solidFill>
                  <a:srgbClr val="FF0000"/>
                </a:solidFill>
                <a:latin typeface="Arial" panose="020B0604020202020204" pitchFamily="34" charset="0"/>
                <a:cs typeface="Arial" panose="020B0604020202020204" pitchFamily="34" charset="0"/>
              </a:rPr>
              <a:t>cBob</a:t>
            </a:r>
            <a:r>
              <a:rPr lang="en-US" sz="1200" dirty="0">
                <a:solidFill>
                  <a:srgbClr val="FF0000"/>
                </a:solidFill>
                <a:latin typeface="Arial" panose="020B0604020202020204" pitchFamily="34" charset="0"/>
                <a:cs typeface="Arial" panose="020B0604020202020204" pitchFamily="34" charset="0"/>
              </a:rPr>
              <a:t> = 1, 'I(stemp^2)' = 0, </a:t>
            </a:r>
            <a:r>
              <a:rPr lang="en-US" sz="1200" dirty="0" err="1">
                <a:solidFill>
                  <a:srgbClr val="FF0000"/>
                </a:solidFill>
                <a:latin typeface="Arial" panose="020B0604020202020204" pitchFamily="34" charset="0"/>
                <a:cs typeface="Arial" panose="020B0604020202020204" pitchFamily="34" charset="0"/>
              </a:rPr>
              <a:t>stemp</a:t>
            </a:r>
            <a:r>
              <a:rPr lang="en-US" sz="1200" dirty="0">
                <a:solidFill>
                  <a:srgbClr val="FF0000"/>
                </a:solidFill>
                <a:latin typeface="Arial" panose="020B0604020202020204" pitchFamily="34" charset="0"/>
                <a:cs typeface="Arial" panose="020B0604020202020204" pitchFamily="34" charset="0"/>
              </a:rPr>
              <a:t> = 0, </a:t>
            </a:r>
            <a:r>
              <a:rPr lang="en-US" sz="1200" dirty="0" err="1">
                <a:solidFill>
                  <a:srgbClr val="FF0000"/>
                </a:solidFill>
                <a:latin typeface="Arial" panose="020B0604020202020204" pitchFamily="34" charset="0"/>
                <a:cs typeface="Arial" panose="020B0604020202020204" pitchFamily="34" charset="0"/>
              </a:rPr>
              <a:t>cshirt</a:t>
            </a:r>
            <a:r>
              <a:rPr lang="en-US" sz="1200" dirty="0">
                <a:solidFill>
                  <a:srgbClr val="FF0000"/>
                </a:solidFill>
                <a:latin typeface="Arial" panose="020B0604020202020204" pitchFamily="34" charset="0"/>
                <a:cs typeface="Arial" panose="020B0604020202020204" pitchFamily="34" charset="0"/>
              </a:rPr>
              <a:t> = 0, Mon = 0)</a:t>
            </a:r>
          </a:p>
          <a:p>
            <a:pPr marL="0" indent="0">
              <a:spcBef>
                <a:spcPts val="0"/>
              </a:spcBef>
              <a:buNone/>
            </a:pPr>
            <a:r>
              <a:rPr lang="en-US" sz="1200" dirty="0">
                <a:solidFill>
                  <a:srgbClr val="FF0000"/>
                </a:solidFill>
                <a:latin typeface="Arial" panose="020B0604020202020204" pitchFamily="34" charset="0"/>
                <a:cs typeface="Arial" panose="020B0604020202020204" pitchFamily="34" charset="0"/>
              </a:rPr>
              <a:t>#confidence and prediction intervals for the given criteria</a:t>
            </a:r>
          </a:p>
          <a:p>
            <a:pPr marL="0" indent="0">
              <a:spcBef>
                <a:spcPts val="0"/>
              </a:spcBef>
              <a:buNone/>
            </a:pPr>
            <a:r>
              <a:rPr lang="en-US" sz="1200" dirty="0">
                <a:solidFill>
                  <a:srgbClr val="FF0000"/>
                </a:solidFill>
                <a:latin typeface="Arial" panose="020B0604020202020204" pitchFamily="34" charset="0"/>
                <a:cs typeface="Arial" panose="020B0604020202020204" pitchFamily="34" charset="0"/>
              </a:rPr>
              <a:t>predict(</a:t>
            </a:r>
            <a:r>
              <a:rPr lang="en-US" sz="1200" dirty="0" err="1">
                <a:solidFill>
                  <a:srgbClr val="FF0000"/>
                </a:solidFill>
                <a:latin typeface="Arial" panose="020B0604020202020204" pitchFamily="34" charset="0"/>
                <a:cs typeface="Arial" panose="020B0604020202020204" pitchFamily="34" charset="0"/>
              </a:rPr>
              <a:t>regModel</a:t>
            </a:r>
            <a:r>
              <a:rPr lang="en-US" sz="1200" dirty="0">
                <a:solidFill>
                  <a:srgbClr val="FF0000"/>
                </a:solidFill>
                <a:latin typeface="Arial" panose="020B0604020202020204" pitchFamily="34" charset="0"/>
                <a:cs typeface="Arial" panose="020B0604020202020204" pitchFamily="34" charset="0"/>
              </a:rPr>
              <a:t>, </a:t>
            </a:r>
            <a:r>
              <a:rPr lang="en-US" sz="1200" dirty="0" err="1">
                <a:solidFill>
                  <a:srgbClr val="FF0000"/>
                </a:solidFill>
                <a:latin typeface="Arial" panose="020B0604020202020204" pitchFamily="34" charset="0"/>
                <a:cs typeface="Arial" panose="020B0604020202020204" pitchFamily="34" charset="0"/>
              </a:rPr>
              <a:t>newdata</a:t>
            </a:r>
            <a:r>
              <a:rPr lang="en-US" sz="1200" dirty="0">
                <a:solidFill>
                  <a:srgbClr val="FF0000"/>
                </a:solidFill>
                <a:latin typeface="Arial" panose="020B0604020202020204" pitchFamily="34" charset="0"/>
                <a:cs typeface="Arial" panose="020B0604020202020204" pitchFamily="34" charset="0"/>
              </a:rPr>
              <a:t> = </a:t>
            </a:r>
            <a:r>
              <a:rPr lang="en-US" sz="1200" dirty="0" err="1">
                <a:solidFill>
                  <a:srgbClr val="FF0000"/>
                </a:solidFill>
                <a:latin typeface="Arial" panose="020B0604020202020204" pitchFamily="34" charset="0"/>
                <a:cs typeface="Arial" panose="020B0604020202020204" pitchFamily="34" charset="0"/>
              </a:rPr>
              <a:t>new_data</a:t>
            </a:r>
            <a:r>
              <a:rPr lang="en-US" sz="1200" dirty="0">
                <a:solidFill>
                  <a:srgbClr val="FF0000"/>
                </a:solidFill>
                <a:latin typeface="Arial" panose="020B0604020202020204" pitchFamily="34" charset="0"/>
                <a:cs typeface="Arial" panose="020B0604020202020204" pitchFamily="34" charset="0"/>
              </a:rPr>
              <a:t>, interval = 'confidence’)</a:t>
            </a:r>
          </a:p>
          <a:p>
            <a:pPr marL="0" indent="0">
              <a:spcBef>
                <a:spcPts val="0"/>
              </a:spcBef>
              <a:buNone/>
            </a:pPr>
            <a:r>
              <a:rPr lang="en-US" sz="1200" dirty="0">
                <a:solidFill>
                  <a:srgbClr val="FF0000"/>
                </a:solidFill>
                <a:latin typeface="Arial" panose="020B0604020202020204" pitchFamily="34" charset="0"/>
                <a:cs typeface="Arial" panose="020B0604020202020204" pitchFamily="34" charset="0"/>
              </a:rPr>
              <a:t>predict(</a:t>
            </a:r>
            <a:r>
              <a:rPr lang="en-US" sz="1200" dirty="0" err="1">
                <a:solidFill>
                  <a:srgbClr val="FF0000"/>
                </a:solidFill>
                <a:latin typeface="Arial" panose="020B0604020202020204" pitchFamily="34" charset="0"/>
                <a:cs typeface="Arial" panose="020B0604020202020204" pitchFamily="34" charset="0"/>
              </a:rPr>
              <a:t>regModel</a:t>
            </a:r>
            <a:r>
              <a:rPr lang="en-US" sz="1200" dirty="0">
                <a:solidFill>
                  <a:srgbClr val="FF0000"/>
                </a:solidFill>
                <a:latin typeface="Arial" panose="020B0604020202020204" pitchFamily="34" charset="0"/>
                <a:cs typeface="Arial" panose="020B0604020202020204" pitchFamily="34" charset="0"/>
              </a:rPr>
              <a:t>, </a:t>
            </a:r>
            <a:r>
              <a:rPr lang="en-US" sz="1200" dirty="0" err="1">
                <a:solidFill>
                  <a:srgbClr val="FF0000"/>
                </a:solidFill>
                <a:latin typeface="Arial" panose="020B0604020202020204" pitchFamily="34" charset="0"/>
                <a:cs typeface="Arial" panose="020B0604020202020204" pitchFamily="34" charset="0"/>
              </a:rPr>
              <a:t>newdata</a:t>
            </a:r>
            <a:r>
              <a:rPr lang="en-US" sz="1200" dirty="0">
                <a:solidFill>
                  <a:srgbClr val="FF0000"/>
                </a:solidFill>
                <a:latin typeface="Arial" panose="020B0604020202020204" pitchFamily="34" charset="0"/>
                <a:cs typeface="Arial" panose="020B0604020202020204" pitchFamily="34" charset="0"/>
              </a:rPr>
              <a:t> = </a:t>
            </a:r>
            <a:r>
              <a:rPr lang="en-US" sz="1200" dirty="0" err="1">
                <a:solidFill>
                  <a:srgbClr val="FF0000"/>
                </a:solidFill>
                <a:latin typeface="Arial" panose="020B0604020202020204" pitchFamily="34" charset="0"/>
                <a:cs typeface="Arial" panose="020B0604020202020204" pitchFamily="34" charset="0"/>
              </a:rPr>
              <a:t>new_data</a:t>
            </a:r>
            <a:r>
              <a:rPr lang="en-US" sz="1200" dirty="0">
                <a:solidFill>
                  <a:srgbClr val="FF0000"/>
                </a:solidFill>
                <a:latin typeface="Arial" panose="020B0604020202020204" pitchFamily="34" charset="0"/>
                <a:cs typeface="Arial" panose="020B0604020202020204" pitchFamily="34" charset="0"/>
              </a:rPr>
              <a:t>, interval = 'prediction’)</a:t>
            </a:r>
          </a:p>
          <a:p>
            <a:pPr marL="0" indent="0">
              <a:spcBef>
                <a:spcPts val="0"/>
              </a:spcBef>
              <a:buNone/>
            </a:pPr>
            <a:endParaRPr lang="en-US" sz="1200" dirty="0">
              <a:solidFill>
                <a:srgbClr val="FF0000"/>
              </a:solidFill>
              <a:latin typeface="Arial" panose="020B0604020202020204" pitchFamily="34" charset="0"/>
              <a:cs typeface="Arial" panose="020B0604020202020204" pitchFamily="34" charset="0"/>
            </a:endParaRPr>
          </a:p>
          <a:p>
            <a:pPr marL="0" indent="0">
              <a:spcBef>
                <a:spcPts val="0"/>
              </a:spcBef>
              <a:buNone/>
            </a:pPr>
            <a:r>
              <a:rPr lang="en-US" sz="1200" dirty="0">
                <a:solidFill>
                  <a:srgbClr val="FF0000"/>
                </a:solidFill>
                <a:latin typeface="Arial" panose="020B0604020202020204" pitchFamily="34" charset="0"/>
                <a:cs typeface="Arial" panose="020B0604020202020204" pitchFamily="34" charset="0"/>
              </a:rPr>
              <a:t>#When bob was not given</a:t>
            </a:r>
          </a:p>
          <a:p>
            <a:pPr marL="0" indent="0">
              <a:spcBef>
                <a:spcPts val="0"/>
              </a:spcBef>
              <a:buNone/>
            </a:pPr>
            <a:r>
              <a:rPr lang="en-US" sz="1200" dirty="0" err="1">
                <a:solidFill>
                  <a:srgbClr val="FF0000"/>
                </a:solidFill>
                <a:latin typeface="Arial" panose="020B0604020202020204" pitchFamily="34" charset="0"/>
                <a:cs typeface="Arial" panose="020B0604020202020204" pitchFamily="34" charset="0"/>
              </a:rPr>
              <a:t>new_data</a:t>
            </a:r>
            <a:r>
              <a:rPr lang="en-US" sz="1200" dirty="0">
                <a:solidFill>
                  <a:srgbClr val="FF0000"/>
                </a:solidFill>
                <a:latin typeface="Arial" panose="020B0604020202020204" pitchFamily="34" charset="0"/>
                <a:cs typeface="Arial" panose="020B0604020202020204" pitchFamily="34" charset="0"/>
              </a:rPr>
              <a:t> &lt;- </a:t>
            </a:r>
            <a:r>
              <a:rPr lang="en-US" sz="1200" dirty="0" err="1">
                <a:solidFill>
                  <a:srgbClr val="FF0000"/>
                </a:solidFill>
                <a:latin typeface="Arial" panose="020B0604020202020204" pitchFamily="34" charset="0"/>
                <a:cs typeface="Arial" panose="020B0604020202020204" pitchFamily="34" charset="0"/>
              </a:rPr>
              <a:t>data.frame</a:t>
            </a:r>
            <a:r>
              <a:rPr lang="en-US" sz="1200" dirty="0">
                <a:solidFill>
                  <a:srgbClr val="FF0000"/>
                </a:solidFill>
                <a:latin typeface="Arial" panose="020B0604020202020204" pitchFamily="34" charset="0"/>
                <a:cs typeface="Arial" panose="020B0604020202020204" pitchFamily="34" charset="0"/>
              </a:rPr>
              <a:t>(</a:t>
            </a:r>
            <a:r>
              <a:rPr lang="en-US" sz="1200" dirty="0" err="1">
                <a:solidFill>
                  <a:srgbClr val="FF0000"/>
                </a:solidFill>
                <a:latin typeface="Arial" panose="020B0604020202020204" pitchFamily="34" charset="0"/>
                <a:cs typeface="Arial" panose="020B0604020202020204" pitchFamily="34" charset="0"/>
              </a:rPr>
              <a:t>cBob</a:t>
            </a:r>
            <a:r>
              <a:rPr lang="en-US" sz="1200" dirty="0">
                <a:solidFill>
                  <a:srgbClr val="FF0000"/>
                </a:solidFill>
                <a:latin typeface="Arial" panose="020B0604020202020204" pitchFamily="34" charset="0"/>
                <a:cs typeface="Arial" panose="020B0604020202020204" pitchFamily="34" charset="0"/>
              </a:rPr>
              <a:t> = 0, 'I(stemp^2)' = 0, </a:t>
            </a:r>
            <a:r>
              <a:rPr lang="en-US" sz="1200" dirty="0" err="1">
                <a:solidFill>
                  <a:srgbClr val="FF0000"/>
                </a:solidFill>
                <a:latin typeface="Arial" panose="020B0604020202020204" pitchFamily="34" charset="0"/>
                <a:cs typeface="Arial" panose="020B0604020202020204" pitchFamily="34" charset="0"/>
              </a:rPr>
              <a:t>stemp</a:t>
            </a:r>
            <a:r>
              <a:rPr lang="en-US" sz="1200" dirty="0">
                <a:solidFill>
                  <a:srgbClr val="FF0000"/>
                </a:solidFill>
                <a:latin typeface="Arial" panose="020B0604020202020204" pitchFamily="34" charset="0"/>
                <a:cs typeface="Arial" panose="020B0604020202020204" pitchFamily="34" charset="0"/>
              </a:rPr>
              <a:t> = 0, </a:t>
            </a:r>
            <a:r>
              <a:rPr lang="en-US" sz="1200" dirty="0" err="1">
                <a:solidFill>
                  <a:srgbClr val="FF0000"/>
                </a:solidFill>
                <a:latin typeface="Arial" panose="020B0604020202020204" pitchFamily="34" charset="0"/>
                <a:cs typeface="Arial" panose="020B0604020202020204" pitchFamily="34" charset="0"/>
              </a:rPr>
              <a:t>cshirt</a:t>
            </a:r>
            <a:r>
              <a:rPr lang="en-US" sz="1200" dirty="0">
                <a:solidFill>
                  <a:srgbClr val="FF0000"/>
                </a:solidFill>
                <a:latin typeface="Arial" panose="020B0604020202020204" pitchFamily="34" charset="0"/>
                <a:cs typeface="Arial" panose="020B0604020202020204" pitchFamily="34" charset="0"/>
              </a:rPr>
              <a:t> = 0, Mon = 0)</a:t>
            </a:r>
          </a:p>
          <a:p>
            <a:pPr marL="0" indent="0">
              <a:spcBef>
                <a:spcPts val="0"/>
              </a:spcBef>
              <a:buNone/>
            </a:pPr>
            <a:r>
              <a:rPr lang="en-US" sz="1200" dirty="0">
                <a:solidFill>
                  <a:srgbClr val="FF0000"/>
                </a:solidFill>
                <a:latin typeface="Arial" panose="020B0604020202020204" pitchFamily="34" charset="0"/>
                <a:cs typeface="Arial" panose="020B0604020202020204" pitchFamily="34" charset="0"/>
              </a:rPr>
              <a:t>#confidence and prediction intervals for given criteria</a:t>
            </a:r>
          </a:p>
          <a:p>
            <a:pPr marL="0" indent="0">
              <a:spcBef>
                <a:spcPts val="0"/>
              </a:spcBef>
              <a:buNone/>
            </a:pPr>
            <a:r>
              <a:rPr lang="en-US" sz="1200" dirty="0">
                <a:solidFill>
                  <a:srgbClr val="FF0000"/>
                </a:solidFill>
                <a:latin typeface="Arial" panose="020B0604020202020204" pitchFamily="34" charset="0"/>
                <a:cs typeface="Arial" panose="020B0604020202020204" pitchFamily="34" charset="0"/>
              </a:rPr>
              <a:t>predict(</a:t>
            </a:r>
            <a:r>
              <a:rPr lang="en-US" sz="1200" dirty="0" err="1">
                <a:solidFill>
                  <a:srgbClr val="FF0000"/>
                </a:solidFill>
                <a:latin typeface="Arial" panose="020B0604020202020204" pitchFamily="34" charset="0"/>
                <a:cs typeface="Arial" panose="020B0604020202020204" pitchFamily="34" charset="0"/>
              </a:rPr>
              <a:t>regModel</a:t>
            </a:r>
            <a:r>
              <a:rPr lang="en-US" sz="1200" dirty="0">
                <a:solidFill>
                  <a:srgbClr val="FF0000"/>
                </a:solidFill>
                <a:latin typeface="Arial" panose="020B0604020202020204" pitchFamily="34" charset="0"/>
                <a:cs typeface="Arial" panose="020B0604020202020204" pitchFamily="34" charset="0"/>
              </a:rPr>
              <a:t>, </a:t>
            </a:r>
            <a:r>
              <a:rPr lang="en-US" sz="1200" dirty="0" err="1">
                <a:solidFill>
                  <a:srgbClr val="FF0000"/>
                </a:solidFill>
                <a:latin typeface="Arial" panose="020B0604020202020204" pitchFamily="34" charset="0"/>
                <a:cs typeface="Arial" panose="020B0604020202020204" pitchFamily="34" charset="0"/>
              </a:rPr>
              <a:t>newdata</a:t>
            </a:r>
            <a:r>
              <a:rPr lang="en-US" sz="1200" dirty="0">
                <a:solidFill>
                  <a:srgbClr val="FF0000"/>
                </a:solidFill>
                <a:latin typeface="Arial" panose="020B0604020202020204" pitchFamily="34" charset="0"/>
                <a:cs typeface="Arial" panose="020B0604020202020204" pitchFamily="34" charset="0"/>
              </a:rPr>
              <a:t> = </a:t>
            </a:r>
            <a:r>
              <a:rPr lang="en-US" sz="1200" dirty="0" err="1">
                <a:solidFill>
                  <a:srgbClr val="FF0000"/>
                </a:solidFill>
                <a:latin typeface="Arial" panose="020B0604020202020204" pitchFamily="34" charset="0"/>
                <a:cs typeface="Arial" panose="020B0604020202020204" pitchFamily="34" charset="0"/>
              </a:rPr>
              <a:t>new_data</a:t>
            </a:r>
            <a:r>
              <a:rPr lang="en-US" sz="1200" dirty="0">
                <a:solidFill>
                  <a:srgbClr val="FF0000"/>
                </a:solidFill>
                <a:latin typeface="Arial" panose="020B0604020202020204" pitchFamily="34" charset="0"/>
                <a:cs typeface="Arial" panose="020B0604020202020204" pitchFamily="34" charset="0"/>
              </a:rPr>
              <a:t>, interval = 'confidence’)</a:t>
            </a:r>
          </a:p>
          <a:p>
            <a:pPr marL="0" indent="0">
              <a:spcBef>
                <a:spcPts val="0"/>
              </a:spcBef>
              <a:buNone/>
            </a:pPr>
            <a:r>
              <a:rPr lang="en-US" sz="1200" dirty="0">
                <a:solidFill>
                  <a:srgbClr val="FF0000"/>
                </a:solidFill>
                <a:latin typeface="Arial" panose="020B0604020202020204" pitchFamily="34" charset="0"/>
                <a:cs typeface="Arial" panose="020B0604020202020204" pitchFamily="34" charset="0"/>
              </a:rPr>
              <a:t>predict(</a:t>
            </a:r>
            <a:r>
              <a:rPr lang="en-US" sz="1200" dirty="0" err="1">
                <a:solidFill>
                  <a:srgbClr val="FF0000"/>
                </a:solidFill>
                <a:latin typeface="Arial" panose="020B0604020202020204" pitchFamily="34" charset="0"/>
                <a:cs typeface="Arial" panose="020B0604020202020204" pitchFamily="34" charset="0"/>
              </a:rPr>
              <a:t>regModel</a:t>
            </a:r>
            <a:r>
              <a:rPr lang="en-US" sz="1200" dirty="0">
                <a:solidFill>
                  <a:srgbClr val="FF0000"/>
                </a:solidFill>
                <a:latin typeface="Arial" panose="020B0604020202020204" pitchFamily="34" charset="0"/>
                <a:cs typeface="Arial" panose="020B0604020202020204" pitchFamily="34" charset="0"/>
              </a:rPr>
              <a:t>, </a:t>
            </a:r>
            <a:r>
              <a:rPr lang="en-US" sz="1200" dirty="0" err="1">
                <a:solidFill>
                  <a:srgbClr val="FF0000"/>
                </a:solidFill>
                <a:latin typeface="Arial" panose="020B0604020202020204" pitchFamily="34" charset="0"/>
                <a:cs typeface="Arial" panose="020B0604020202020204" pitchFamily="34" charset="0"/>
              </a:rPr>
              <a:t>newdata</a:t>
            </a:r>
            <a:r>
              <a:rPr lang="en-US" sz="1200" dirty="0">
                <a:solidFill>
                  <a:srgbClr val="FF0000"/>
                </a:solidFill>
                <a:latin typeface="Arial" panose="020B0604020202020204" pitchFamily="34" charset="0"/>
                <a:cs typeface="Arial" panose="020B0604020202020204" pitchFamily="34" charset="0"/>
              </a:rPr>
              <a:t> = </a:t>
            </a:r>
            <a:r>
              <a:rPr lang="en-US" sz="1200" dirty="0" err="1">
                <a:solidFill>
                  <a:srgbClr val="FF0000"/>
                </a:solidFill>
                <a:latin typeface="Arial" panose="020B0604020202020204" pitchFamily="34" charset="0"/>
                <a:cs typeface="Arial" panose="020B0604020202020204" pitchFamily="34" charset="0"/>
              </a:rPr>
              <a:t>new_data</a:t>
            </a:r>
            <a:r>
              <a:rPr lang="en-US" sz="1200" dirty="0">
                <a:solidFill>
                  <a:srgbClr val="FF0000"/>
                </a:solidFill>
                <a:latin typeface="Arial" panose="020B0604020202020204" pitchFamily="34" charset="0"/>
                <a:cs typeface="Arial" panose="020B0604020202020204" pitchFamily="34" charset="0"/>
              </a:rPr>
              <a:t>, interval = 'prediction’)</a:t>
            </a:r>
          </a:p>
          <a:p>
            <a:pPr marL="0" indent="0">
              <a:spcBef>
                <a:spcPts val="0"/>
              </a:spcBef>
              <a:buNone/>
            </a:pPr>
            <a:endParaRPr lang="en-US" sz="1200" dirty="0">
              <a:solidFill>
                <a:srgbClr val="FF0000"/>
              </a:solidFill>
              <a:latin typeface="Arial" panose="020B0604020202020204" pitchFamily="34" charset="0"/>
              <a:cs typeface="Arial" panose="020B0604020202020204" pitchFamily="34" charset="0"/>
            </a:endParaRPr>
          </a:p>
          <a:p>
            <a:pPr marL="0" indent="0">
              <a:spcBef>
                <a:spcPts val="0"/>
              </a:spcBef>
              <a:buNone/>
            </a:pPr>
            <a:r>
              <a:rPr lang="en-US" sz="1200" dirty="0">
                <a:latin typeface="Arial" panose="020B0604020202020204" pitchFamily="34" charset="0"/>
                <a:cs typeface="Arial" panose="020B0604020202020204" pitchFamily="34" charset="0"/>
              </a:rPr>
              <a:t>Output:</a:t>
            </a:r>
          </a:p>
          <a:p>
            <a:pPr marL="0" indent="0">
              <a:spcBef>
                <a:spcPts val="0"/>
              </a:spcBef>
              <a:buNone/>
            </a:pPr>
            <a:r>
              <a:rPr lang="en-US" sz="1200" dirty="0">
                <a:latin typeface="Arial" panose="020B0604020202020204" pitchFamily="34" charset="0"/>
                <a:cs typeface="Arial" panose="020B0604020202020204" pitchFamily="34" charset="0"/>
              </a:rPr>
              <a:t>&gt; predict(</a:t>
            </a:r>
            <a:r>
              <a:rPr lang="en-US" sz="1200" dirty="0" err="1">
                <a:latin typeface="Arial" panose="020B0604020202020204" pitchFamily="34" charset="0"/>
                <a:cs typeface="Arial" panose="020B0604020202020204" pitchFamily="34" charset="0"/>
              </a:rPr>
              <a:t>regModel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newdata</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new_data</a:t>
            </a:r>
            <a:r>
              <a:rPr lang="en-US" sz="1200" dirty="0">
                <a:latin typeface="Arial" panose="020B0604020202020204" pitchFamily="34" charset="0"/>
                <a:cs typeface="Arial" panose="020B0604020202020204" pitchFamily="34" charset="0"/>
              </a:rPr>
              <a:t>, interval = 'confidence')</a:t>
            </a:r>
          </a:p>
          <a:p>
            <a:pPr marL="0" indent="0">
              <a:spcBef>
                <a:spcPts val="0"/>
              </a:spcBef>
              <a:buNone/>
            </a:pPr>
            <a:r>
              <a:rPr lang="en-US" sz="1200" dirty="0">
                <a:latin typeface="Arial" panose="020B0604020202020204" pitchFamily="34" charset="0"/>
                <a:cs typeface="Arial" panose="020B0604020202020204" pitchFamily="34" charset="0"/>
              </a:rPr>
              <a:t>       fit      </a:t>
            </a:r>
            <a:r>
              <a:rPr lang="en-US" sz="1200" dirty="0" err="1">
                <a:latin typeface="Arial" panose="020B0604020202020204" pitchFamily="34" charset="0"/>
                <a:cs typeface="Arial" panose="020B0604020202020204" pitchFamily="34" charset="0"/>
              </a:rPr>
              <a:t>lwr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upr</a:t>
            </a:r>
            <a:endParaRPr lang="en-US" sz="1200" dirty="0">
              <a:latin typeface="Arial" panose="020B0604020202020204" pitchFamily="34" charset="0"/>
              <a:cs typeface="Arial" panose="020B0604020202020204" pitchFamily="34" charset="0"/>
            </a:endParaRPr>
          </a:p>
          <a:p>
            <a:pPr marL="0" indent="0">
              <a:spcBef>
                <a:spcPts val="0"/>
              </a:spcBef>
              <a:buNone/>
            </a:pPr>
            <a:r>
              <a:rPr lang="en-US" sz="1200" dirty="0">
                <a:latin typeface="Arial" panose="020B0604020202020204" pitchFamily="34" charset="0"/>
                <a:cs typeface="Arial" panose="020B0604020202020204" pitchFamily="34" charset="0"/>
              </a:rPr>
              <a:t>1 53432.12 49680.04 57184.2</a:t>
            </a:r>
          </a:p>
          <a:p>
            <a:pPr marL="0" indent="0">
              <a:spcBef>
                <a:spcPts val="0"/>
              </a:spcBef>
              <a:buNone/>
            </a:pPr>
            <a:r>
              <a:rPr lang="en-US" sz="1200" dirty="0">
                <a:latin typeface="Arial" panose="020B0604020202020204" pitchFamily="34" charset="0"/>
                <a:cs typeface="Arial" panose="020B0604020202020204" pitchFamily="34" charset="0"/>
              </a:rPr>
              <a:t>&gt; predict(</a:t>
            </a:r>
            <a:r>
              <a:rPr lang="en-US" sz="1200" dirty="0" err="1">
                <a:latin typeface="Arial" panose="020B0604020202020204" pitchFamily="34" charset="0"/>
                <a:cs typeface="Arial" panose="020B0604020202020204" pitchFamily="34" charset="0"/>
              </a:rPr>
              <a:t>regModel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newdata</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new_data</a:t>
            </a:r>
            <a:r>
              <a:rPr lang="en-US" sz="1200" dirty="0">
                <a:latin typeface="Arial" panose="020B0604020202020204" pitchFamily="34" charset="0"/>
                <a:cs typeface="Arial" panose="020B0604020202020204" pitchFamily="34" charset="0"/>
              </a:rPr>
              <a:t>, interval = 'prediction')</a:t>
            </a:r>
          </a:p>
          <a:p>
            <a:pPr marL="0" indent="0">
              <a:spcBef>
                <a:spcPts val="0"/>
              </a:spcBef>
              <a:buNone/>
            </a:pPr>
            <a:r>
              <a:rPr lang="en-US" sz="1200" dirty="0">
                <a:latin typeface="Arial" panose="020B0604020202020204" pitchFamily="34" charset="0"/>
                <a:cs typeface="Arial" panose="020B0604020202020204" pitchFamily="34" charset="0"/>
              </a:rPr>
              <a:t>       fit      </a:t>
            </a:r>
            <a:r>
              <a:rPr lang="en-US" sz="1200" dirty="0" err="1">
                <a:latin typeface="Arial" panose="020B0604020202020204" pitchFamily="34" charset="0"/>
                <a:cs typeface="Arial" panose="020B0604020202020204" pitchFamily="34" charset="0"/>
              </a:rPr>
              <a:t>lwr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upr</a:t>
            </a:r>
            <a:endParaRPr lang="en-US" sz="1200" dirty="0">
              <a:latin typeface="Arial" panose="020B0604020202020204" pitchFamily="34" charset="0"/>
              <a:cs typeface="Arial" panose="020B0604020202020204" pitchFamily="34" charset="0"/>
            </a:endParaRPr>
          </a:p>
          <a:p>
            <a:pPr marL="0" indent="0">
              <a:spcBef>
                <a:spcPts val="0"/>
              </a:spcBef>
              <a:buNone/>
            </a:pPr>
            <a:r>
              <a:rPr lang="en-US" sz="1200" dirty="0">
                <a:latin typeface="Arial" panose="020B0604020202020204" pitchFamily="34" charset="0"/>
                <a:cs typeface="Arial" panose="020B0604020202020204" pitchFamily="34" charset="0"/>
              </a:rPr>
              <a:t>1 53432.12 40455.78 66408.46</a:t>
            </a:r>
          </a:p>
          <a:p>
            <a:pPr marL="0" indent="0">
              <a:spcBef>
                <a:spcPts val="0"/>
              </a:spcBef>
              <a:buNone/>
            </a:pPr>
            <a:r>
              <a:rPr lang="en-US" sz="1200" dirty="0">
                <a:latin typeface="Arial" panose="020B0604020202020204" pitchFamily="34" charset="0"/>
                <a:cs typeface="Arial" panose="020B0604020202020204" pitchFamily="34" charset="0"/>
              </a:rPr>
              <a:t>&gt; </a:t>
            </a:r>
            <a:r>
              <a:rPr lang="en-US" sz="1200" dirty="0" err="1">
                <a:latin typeface="Arial" panose="020B0604020202020204" pitchFamily="34" charset="0"/>
                <a:cs typeface="Arial" panose="020B0604020202020204" pitchFamily="34" charset="0"/>
              </a:rPr>
              <a:t>new_data</a:t>
            </a:r>
            <a:r>
              <a:rPr lang="en-US" sz="1200" dirty="0">
                <a:latin typeface="Arial" panose="020B0604020202020204" pitchFamily="34" charset="0"/>
                <a:cs typeface="Arial" panose="020B0604020202020204" pitchFamily="34" charset="0"/>
              </a:rPr>
              <a:t> &lt;- </a:t>
            </a:r>
            <a:r>
              <a:rPr lang="en-US" sz="1200" dirty="0" err="1">
                <a:latin typeface="Arial" panose="020B0604020202020204" pitchFamily="34" charset="0"/>
                <a:cs typeface="Arial" panose="020B0604020202020204" pitchFamily="34" charset="0"/>
              </a:rPr>
              <a:t>data.frame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cBob</a:t>
            </a:r>
            <a:r>
              <a:rPr lang="en-US" sz="1200" dirty="0">
                <a:latin typeface="Arial" panose="020B0604020202020204" pitchFamily="34" charset="0"/>
                <a:cs typeface="Arial" panose="020B0604020202020204" pitchFamily="34" charset="0"/>
              </a:rPr>
              <a:t> = 0, 'I(stemp^2)' = 0, </a:t>
            </a:r>
            <a:r>
              <a:rPr lang="en-US" sz="1200" dirty="0" err="1">
                <a:latin typeface="Arial" panose="020B0604020202020204" pitchFamily="34" charset="0"/>
                <a:cs typeface="Arial" panose="020B0604020202020204" pitchFamily="34" charset="0"/>
              </a:rPr>
              <a:t>stemp</a:t>
            </a:r>
            <a:r>
              <a:rPr lang="en-US" sz="1200" dirty="0">
                <a:latin typeface="Arial" panose="020B0604020202020204" pitchFamily="34" charset="0"/>
                <a:cs typeface="Arial" panose="020B0604020202020204" pitchFamily="34" charset="0"/>
              </a:rPr>
              <a:t> = 0, </a:t>
            </a:r>
            <a:r>
              <a:rPr lang="en-US" sz="1200" dirty="0" err="1">
                <a:latin typeface="Arial" panose="020B0604020202020204" pitchFamily="34" charset="0"/>
                <a:cs typeface="Arial" panose="020B0604020202020204" pitchFamily="34" charset="0"/>
              </a:rPr>
              <a:t>cshirt</a:t>
            </a:r>
            <a:r>
              <a:rPr lang="en-US" sz="1200" dirty="0">
                <a:latin typeface="Arial" panose="020B0604020202020204" pitchFamily="34" charset="0"/>
                <a:cs typeface="Arial" panose="020B0604020202020204" pitchFamily="34" charset="0"/>
              </a:rPr>
              <a:t> = 0, Mon = 0)</a:t>
            </a:r>
          </a:p>
          <a:p>
            <a:pPr marL="0" indent="0">
              <a:spcBef>
                <a:spcPts val="0"/>
              </a:spcBef>
              <a:buNone/>
            </a:pPr>
            <a:endParaRPr lang="en-US" sz="1200" dirty="0">
              <a:latin typeface="Arial" panose="020B0604020202020204" pitchFamily="34" charset="0"/>
              <a:cs typeface="Arial" panose="020B0604020202020204" pitchFamily="34" charset="0"/>
            </a:endParaRPr>
          </a:p>
          <a:p>
            <a:pPr marL="0" indent="0">
              <a:spcBef>
                <a:spcPts val="0"/>
              </a:spcBef>
              <a:buNone/>
            </a:pPr>
            <a:endParaRPr lang="en-US" sz="1200" dirty="0">
              <a:latin typeface="Arial" panose="020B0604020202020204" pitchFamily="34" charset="0"/>
              <a:cs typeface="Arial" panose="020B0604020202020204" pitchFamily="34" charset="0"/>
            </a:endParaRPr>
          </a:p>
          <a:p>
            <a:pPr marL="0" indent="0">
              <a:spcBef>
                <a:spcPts val="0"/>
              </a:spcBef>
              <a:buNone/>
            </a:pPr>
            <a:r>
              <a:rPr lang="en-US" sz="1200" dirty="0">
                <a:latin typeface="Arial" panose="020B0604020202020204" pitchFamily="34" charset="0"/>
                <a:cs typeface="Arial" panose="020B0604020202020204" pitchFamily="34" charset="0"/>
              </a:rPr>
              <a:t>&gt; predict(</a:t>
            </a:r>
            <a:r>
              <a:rPr lang="en-US" sz="1200" dirty="0" err="1">
                <a:latin typeface="Arial" panose="020B0604020202020204" pitchFamily="34" charset="0"/>
                <a:cs typeface="Arial" panose="020B0604020202020204" pitchFamily="34" charset="0"/>
              </a:rPr>
              <a:t>regModel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newdata</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new_data</a:t>
            </a:r>
            <a:r>
              <a:rPr lang="en-US" sz="1200" dirty="0">
                <a:latin typeface="Arial" panose="020B0604020202020204" pitchFamily="34" charset="0"/>
                <a:cs typeface="Arial" panose="020B0604020202020204" pitchFamily="34" charset="0"/>
              </a:rPr>
              <a:t>, interval = 'confidence')</a:t>
            </a:r>
          </a:p>
          <a:p>
            <a:pPr marL="0" indent="0">
              <a:spcBef>
                <a:spcPts val="0"/>
              </a:spcBef>
              <a:buNone/>
            </a:pPr>
            <a:r>
              <a:rPr lang="en-US" sz="1200" dirty="0">
                <a:latin typeface="Arial" panose="020B0604020202020204" pitchFamily="34" charset="0"/>
                <a:cs typeface="Arial" panose="020B0604020202020204" pitchFamily="34" charset="0"/>
              </a:rPr>
              <a:t>       fit      </a:t>
            </a:r>
            <a:r>
              <a:rPr lang="en-US" sz="1200" dirty="0" err="1">
                <a:latin typeface="Arial" panose="020B0604020202020204" pitchFamily="34" charset="0"/>
                <a:cs typeface="Arial" panose="020B0604020202020204" pitchFamily="34" charset="0"/>
              </a:rPr>
              <a:t>lwr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upr</a:t>
            </a:r>
            <a:endParaRPr lang="en-US" sz="1200" dirty="0">
              <a:latin typeface="Arial" panose="020B0604020202020204" pitchFamily="34" charset="0"/>
              <a:cs typeface="Arial" panose="020B0604020202020204" pitchFamily="34" charset="0"/>
            </a:endParaRPr>
          </a:p>
          <a:p>
            <a:pPr marL="0" indent="0">
              <a:spcBef>
                <a:spcPts val="0"/>
              </a:spcBef>
              <a:buNone/>
            </a:pPr>
            <a:r>
              <a:rPr lang="en-US" sz="1200" dirty="0">
                <a:latin typeface="Arial" panose="020B0604020202020204" pitchFamily="34" charset="0"/>
                <a:cs typeface="Arial" panose="020B0604020202020204" pitchFamily="34" charset="0"/>
              </a:rPr>
              <a:t>1 41293.51 39224.98 43362.04</a:t>
            </a:r>
          </a:p>
          <a:p>
            <a:pPr marL="0" indent="0">
              <a:spcBef>
                <a:spcPts val="0"/>
              </a:spcBef>
              <a:buNone/>
            </a:pPr>
            <a:r>
              <a:rPr lang="en-US" sz="1200" dirty="0">
                <a:latin typeface="Arial" panose="020B0604020202020204" pitchFamily="34" charset="0"/>
                <a:cs typeface="Arial" panose="020B0604020202020204" pitchFamily="34" charset="0"/>
              </a:rPr>
              <a:t>&gt; predict(</a:t>
            </a:r>
            <a:r>
              <a:rPr lang="en-US" sz="1200" dirty="0" err="1">
                <a:latin typeface="Arial" panose="020B0604020202020204" pitchFamily="34" charset="0"/>
                <a:cs typeface="Arial" panose="020B0604020202020204" pitchFamily="34" charset="0"/>
              </a:rPr>
              <a:t>regModel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newdata</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new_data</a:t>
            </a:r>
            <a:r>
              <a:rPr lang="en-US" sz="1200" dirty="0">
                <a:latin typeface="Arial" panose="020B0604020202020204" pitchFamily="34" charset="0"/>
                <a:cs typeface="Arial" panose="020B0604020202020204" pitchFamily="34" charset="0"/>
              </a:rPr>
              <a:t>, interval = 'prediction')</a:t>
            </a:r>
          </a:p>
          <a:p>
            <a:pPr marL="0" indent="0">
              <a:spcBef>
                <a:spcPts val="0"/>
              </a:spcBef>
              <a:buNone/>
            </a:pPr>
            <a:r>
              <a:rPr lang="en-US" sz="1200" dirty="0">
                <a:latin typeface="Arial" panose="020B0604020202020204" pitchFamily="34" charset="0"/>
                <a:cs typeface="Arial" panose="020B0604020202020204" pitchFamily="34" charset="0"/>
              </a:rPr>
              <a:t>       fit      </a:t>
            </a:r>
            <a:r>
              <a:rPr lang="en-US" sz="1200" dirty="0" err="1">
                <a:latin typeface="Arial" panose="020B0604020202020204" pitchFamily="34" charset="0"/>
                <a:cs typeface="Arial" panose="020B0604020202020204" pitchFamily="34" charset="0"/>
              </a:rPr>
              <a:t>lwr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upr</a:t>
            </a:r>
            <a:endParaRPr lang="en-US" sz="1200" dirty="0">
              <a:latin typeface="Arial" panose="020B0604020202020204" pitchFamily="34" charset="0"/>
              <a:cs typeface="Arial" panose="020B0604020202020204" pitchFamily="34" charset="0"/>
            </a:endParaRPr>
          </a:p>
          <a:p>
            <a:pPr marL="0" indent="0">
              <a:spcBef>
                <a:spcPts val="0"/>
              </a:spcBef>
              <a:buNone/>
            </a:pPr>
            <a:r>
              <a:rPr lang="en-US" sz="1200" dirty="0">
                <a:latin typeface="Arial" panose="020B0604020202020204" pitchFamily="34" charset="0"/>
                <a:cs typeface="Arial" panose="020B0604020202020204" pitchFamily="34" charset="0"/>
              </a:rPr>
              <a:t>1 41293.51 28700.41 53886.61</a:t>
            </a:r>
          </a:p>
          <a:p>
            <a:pPr marL="0" indent="0">
              <a:spcBef>
                <a:spcPts val="0"/>
              </a:spcBef>
              <a:buNone/>
            </a:pPr>
            <a:endParaRPr lang="en-US" sz="1200" dirty="0">
              <a:solidFill>
                <a:srgbClr val="FF0000"/>
              </a:solidFill>
              <a:latin typeface="Arial" panose="020B0604020202020204" pitchFamily="34" charset="0"/>
              <a:cs typeface="Arial" panose="020B0604020202020204" pitchFamily="34" charset="0"/>
            </a:endParaRPr>
          </a:p>
          <a:p>
            <a:pPr marL="0" indent="0">
              <a:spcBef>
                <a:spcPts val="0"/>
              </a:spcBef>
              <a:buNone/>
            </a:pPr>
            <a:endParaRPr lang="en-US" sz="1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597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CA9C-3CDE-49C5-BB74-83BC8C88A8C8}"/>
              </a:ext>
            </a:extLst>
          </p:cNvPr>
          <p:cNvSpPr>
            <a:spLocks noGrp="1"/>
          </p:cNvSpPr>
          <p:nvPr>
            <p:ph type="title"/>
          </p:nvPr>
        </p:nvSpPr>
        <p:spPr/>
        <p:txBody>
          <a:bodyPr>
            <a:normAutofit/>
          </a:bodyPr>
          <a:lstStyle/>
          <a:p>
            <a:r>
              <a:rPr lang="en-US" altLang="en-US" dirty="0"/>
              <a:t>Characterizing Uncertainty for Regression Model Forecasts</a:t>
            </a:r>
            <a:endParaRPr lang="en-US" dirty="0"/>
          </a:p>
        </p:txBody>
      </p:sp>
      <p:sp>
        <p:nvSpPr>
          <p:cNvPr id="8" name="Content Placeholder 7">
            <a:extLst>
              <a:ext uri="{FF2B5EF4-FFF2-40B4-BE49-F238E27FC236}">
                <a16:creationId xmlns:a16="http://schemas.microsoft.com/office/drawing/2014/main" id="{89C6C6F9-449C-D603-D934-E1A7499C0274}"/>
              </a:ext>
            </a:extLst>
          </p:cNvPr>
          <p:cNvSpPr>
            <a:spLocks noGrp="1"/>
          </p:cNvSpPr>
          <p:nvPr>
            <p:ph idx="1"/>
          </p:nvPr>
        </p:nvSpPr>
        <p:spPr/>
        <p:txBody>
          <a:bodyPr>
            <a:normAutofit/>
          </a:bodyPr>
          <a:lstStyle/>
          <a:p>
            <a:r>
              <a:rPr lang="en-US" sz="1300" dirty="0">
                <a:latin typeface="Arial" panose="020B0604020202020204" pitchFamily="34" charset="0"/>
                <a:cs typeface="Arial" panose="020B0604020202020204" pitchFamily="34" charset="0"/>
              </a:rPr>
              <a:t>Based on the output we can say the following:</a:t>
            </a:r>
          </a:p>
          <a:p>
            <a:pPr>
              <a:lnSpc>
                <a:spcPct val="100000"/>
              </a:lnSpc>
              <a:buFont typeface="+mj-lt"/>
              <a:buAutoNum type="arabicPeriod"/>
            </a:pPr>
            <a:r>
              <a:rPr lang="en-US" sz="1300" dirty="0">
                <a:latin typeface="Arial" panose="020B0604020202020204" pitchFamily="34" charset="0"/>
                <a:cs typeface="Arial" panose="020B0604020202020204" pitchFamily="34" charset="0"/>
              </a:rPr>
              <a:t>Forecasted mean attendance for Tuesday night game when bobblehead was given is – 53,432 and taking the sampling error into account it will range in between: 49,680 to 57,184. Further, we should note that we don’t have values day/night and Tuesday in our regression model, due to their low significance (it suggests that there's no statistically significant difference in attendance between Tuesday and base day or between day and night games). Since these variables don't significantly contribute to explaining attendance variations, it's reasonable to predict attendance without them. Further, we have assumed that no shirts were given (defining shirt = 0 and scaled temp and temp^2 also as 0) and the scaled temperature was 0 (average). </a:t>
            </a:r>
          </a:p>
          <a:p>
            <a:pPr>
              <a:lnSpc>
                <a:spcPct val="100000"/>
              </a:lnSpc>
              <a:buFont typeface="+mj-lt"/>
              <a:buAutoNum type="arabicPeriod"/>
            </a:pPr>
            <a:r>
              <a:rPr lang="en-US" sz="1300" dirty="0">
                <a:latin typeface="Arial" panose="020B0604020202020204" pitchFamily="34" charset="0"/>
                <a:cs typeface="Arial" panose="020B0604020202020204" pitchFamily="34" charset="0"/>
              </a:rPr>
              <a:t>Given that all other things as mentioned in the first point remain constant, we predict the attendance for a given specific individual Tuesday night game when bobblehead was given would is – 53,432 taking the sampling error into account it will range in between: 40,455 to 66,408.</a:t>
            </a:r>
          </a:p>
          <a:p>
            <a:pPr>
              <a:lnSpc>
                <a:spcPct val="100000"/>
              </a:lnSpc>
              <a:buFont typeface="+mj-lt"/>
              <a:buAutoNum type="arabicPeriod"/>
            </a:pPr>
            <a:r>
              <a:rPr lang="en-US" sz="1300" dirty="0">
                <a:latin typeface="Arial" panose="020B0604020202020204" pitchFamily="34" charset="0"/>
                <a:cs typeface="Arial" panose="020B0604020202020204" pitchFamily="34" charset="0"/>
              </a:rPr>
              <a:t>Given all other things as mentioned in first point remain constant (Tuesday night) except that the bobblehead was not given, the mean attendance foes down to– 41,293 and range between 39,224 to 43,362.</a:t>
            </a:r>
          </a:p>
          <a:p>
            <a:pPr>
              <a:lnSpc>
                <a:spcPct val="100000"/>
              </a:lnSpc>
              <a:buFont typeface="+mj-lt"/>
              <a:buAutoNum type="arabicPeriod"/>
            </a:pPr>
            <a:r>
              <a:rPr lang="en-US" sz="1300" dirty="0">
                <a:latin typeface="Arial" panose="020B0604020202020204" pitchFamily="34" charset="0"/>
                <a:cs typeface="Arial" panose="020B0604020202020204" pitchFamily="34" charset="0"/>
              </a:rPr>
              <a:t>Given all other things as mentioned in first point remain constant (Tuesday night) except that the bobblehead was not given, the specific individual attendance would go down to – 41,293 and range between 28,700 to 53,886.</a:t>
            </a:r>
          </a:p>
        </p:txBody>
      </p:sp>
    </p:spTree>
    <p:extLst>
      <p:ext uri="{BB962C8B-B14F-4D97-AF65-F5344CB8AC3E}">
        <p14:creationId xmlns:p14="http://schemas.microsoft.com/office/powerpoint/2010/main" val="911402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dirty="0"/>
              <a:t>Recommendations</a:t>
            </a:r>
            <a:br>
              <a:rPr lang="en-US" altLang="en-US" dirty="0"/>
            </a:br>
            <a:endParaRPr lang="en-US" dirty="0"/>
          </a:p>
        </p:txBody>
      </p:sp>
      <p:sp>
        <p:nvSpPr>
          <p:cNvPr id="3" name="Content Placeholder 2"/>
          <p:cNvSpPr>
            <a:spLocks noGrp="1"/>
          </p:cNvSpPr>
          <p:nvPr>
            <p:ph idx="1"/>
          </p:nvPr>
        </p:nvSpPr>
        <p:spPr>
          <a:xfrm>
            <a:off x="628650" y="1205802"/>
            <a:ext cx="7886700" cy="4971161"/>
          </a:xfrm>
        </p:spPr>
        <p:txBody>
          <a:bodyPr>
            <a:normAutofit/>
          </a:bodyPr>
          <a:lstStyle/>
          <a:p>
            <a:r>
              <a:rPr lang="en-US" sz="1300" dirty="0">
                <a:latin typeface="Arial" panose="020B0604020202020204" pitchFamily="34" charset="0"/>
                <a:cs typeface="Arial" panose="020B0604020202020204" pitchFamily="34" charset="0"/>
              </a:rPr>
              <a:t>We were provided with the attendance records for dodgers games, with factors such as </a:t>
            </a:r>
            <a:r>
              <a:rPr lang="en-US" sz="1300" dirty="0" err="1">
                <a:latin typeface="Arial" panose="020B0604020202020204" pitchFamily="34" charset="0"/>
                <a:cs typeface="Arial" panose="020B0604020202020204" pitchFamily="34" charset="0"/>
              </a:rPr>
              <a:t>daynight</a:t>
            </a:r>
            <a:r>
              <a:rPr lang="en-US" sz="1300" dirty="0">
                <a:latin typeface="Arial" panose="020B0604020202020204" pitchFamily="34" charset="0"/>
                <a:cs typeface="Arial" panose="020B0604020202020204" pitchFamily="34" charset="0"/>
              </a:rPr>
              <a:t>, caps given, bobs given, days of the week, etc.</a:t>
            </a:r>
          </a:p>
          <a:p>
            <a:r>
              <a:rPr lang="en-US" sz="1300" dirty="0">
                <a:latin typeface="Arial" panose="020B0604020202020204" pitchFamily="34" charset="0"/>
                <a:cs typeface="Arial" panose="020B0604020202020204" pitchFamily="34" charset="0"/>
              </a:rPr>
              <a:t>Objective: determine dependence of attendance on various factors as mentioned above and assess usefulness of predictive analytics tool.</a:t>
            </a:r>
          </a:p>
          <a:p>
            <a:r>
              <a:rPr lang="en-US" sz="1300" dirty="0">
                <a:latin typeface="Arial" panose="020B0604020202020204" pitchFamily="34" charset="0"/>
                <a:cs typeface="Arial" panose="020B0604020202020204" pitchFamily="34" charset="0"/>
              </a:rPr>
              <a:t>Result: valid predictive model showing that attendance is indeed affected by bobs, caps, temperature,.</a:t>
            </a:r>
          </a:p>
          <a:p>
            <a:pPr lvl="1"/>
            <a:r>
              <a:rPr lang="en-US" sz="1300" dirty="0">
                <a:latin typeface="Arial" panose="020B0604020202020204" pitchFamily="34" charset="0"/>
                <a:cs typeface="Arial" panose="020B0604020202020204" pitchFamily="34" charset="0"/>
              </a:rPr>
              <a:t>If shirts are given, attendance increases by 7,669 on average.</a:t>
            </a:r>
          </a:p>
          <a:p>
            <a:pPr lvl="1"/>
            <a:r>
              <a:rPr lang="en-US" sz="1300" dirty="0">
                <a:latin typeface="Arial" panose="020B0604020202020204" pitchFamily="34" charset="0"/>
                <a:cs typeface="Arial" panose="020B0604020202020204" pitchFamily="34" charset="0"/>
              </a:rPr>
              <a:t>If bobbleheads are given, attendance increases by 12,138 on average.</a:t>
            </a:r>
          </a:p>
          <a:p>
            <a:pPr lvl="1"/>
            <a:r>
              <a:rPr lang="en-US" sz="1300" dirty="0">
                <a:latin typeface="Arial" panose="020B0604020202020204" pitchFamily="34" charset="0"/>
                <a:cs typeface="Arial" panose="020B0604020202020204" pitchFamily="34" charset="0"/>
              </a:rPr>
              <a:t>If the day is Monday, attendance would be less by 5,812 on average, as compared to Saturday.</a:t>
            </a:r>
          </a:p>
          <a:p>
            <a:r>
              <a:rPr lang="en-US" sz="1300" dirty="0">
                <a:latin typeface="Arial" panose="020B0604020202020204" pitchFamily="34" charset="0"/>
                <a:cs typeface="Arial" panose="020B0604020202020204" pitchFamily="34" charset="0"/>
              </a:rPr>
              <a:t>Over 47% of the variation is explained by the model, so useful for prediction.</a:t>
            </a:r>
          </a:p>
          <a:p>
            <a:r>
              <a:rPr lang="en-US" sz="1300" dirty="0">
                <a:latin typeface="Arial" panose="020B0604020202020204" pitchFamily="34" charset="0"/>
                <a:cs typeface="Arial" panose="020B0604020202020204" pitchFamily="34" charset="0"/>
              </a:rPr>
              <a:t>Example: individual attendance for Tuesday night when bobbleheads are given forecast between </a:t>
            </a:r>
            <a:r>
              <a:rPr lang="en-US" sz="1300" b="0" i="0" u="none" strike="noStrike" baseline="0" dirty="0">
                <a:latin typeface="Arial" panose="020B0604020202020204" pitchFamily="34" charset="0"/>
                <a:cs typeface="Arial" panose="020B0604020202020204" pitchFamily="34" charset="0"/>
              </a:rPr>
              <a:t>40,455 </a:t>
            </a:r>
            <a:r>
              <a:rPr lang="en-GB" sz="1300" b="0" i="0" u="none" strike="noStrike" baseline="0" dirty="0">
                <a:latin typeface="Arial" panose="020B0604020202020204" pitchFamily="34" charset="0"/>
                <a:cs typeface="Arial" panose="020B0604020202020204" pitchFamily="34" charset="0"/>
              </a:rPr>
              <a:t>and 66,408 with 95% confidence</a:t>
            </a:r>
            <a:r>
              <a:rPr lang="en-US" sz="1300" dirty="0">
                <a:latin typeface="Arial" panose="020B0604020202020204" pitchFamily="34" charset="0"/>
                <a:cs typeface="Arial" panose="020B0604020202020204" pitchFamily="34" charset="0"/>
              </a:rPr>
              <a:t>. </a:t>
            </a:r>
          </a:p>
          <a:p>
            <a:r>
              <a:rPr lang="en-US" sz="1300" dirty="0">
                <a:latin typeface="Arial" panose="020B0604020202020204" pitchFamily="34" charset="0"/>
                <a:cs typeface="Arial" panose="020B0604020202020204" pitchFamily="34" charset="0"/>
              </a:rPr>
              <a:t>However, it is important to note that there's no statistically significant difference in attendance between Tuesday and base day or between day and night games. Further, we get the attendance values considering shirts were not given, and assuming average temperature(0, as the variable was scaled).</a:t>
            </a:r>
          </a:p>
          <a:p>
            <a:r>
              <a:rPr lang="en-US" sz="1300" dirty="0">
                <a:latin typeface="Arial" panose="020B0604020202020204" pitchFamily="34" charset="0"/>
                <a:cs typeface="Arial" panose="020B0604020202020204" pitchFamily="34" charset="0"/>
              </a:rPr>
              <a:t>Recommendation: These forecasts can be used as a rough guide to management if they want to introduce bobbleheads or shirt giveaways. The management can compare the giveaway cost with the anticipated increase revenue through increased attendance and if the marginal revenue is higher than the marginal cost, bobblehead or shirts can be given away in more number of matches so as to increase the net profit.</a:t>
            </a:r>
          </a:p>
        </p:txBody>
      </p:sp>
    </p:spTree>
    <p:extLst>
      <p:ext uri="{BB962C8B-B14F-4D97-AF65-F5344CB8AC3E}">
        <p14:creationId xmlns:p14="http://schemas.microsoft.com/office/powerpoint/2010/main" val="353329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6C2A-70A8-363D-026F-118A24FC4FBB}"/>
              </a:ext>
            </a:extLst>
          </p:cNvPr>
          <p:cNvSpPr>
            <a:spLocks noGrp="1"/>
          </p:cNvSpPr>
          <p:nvPr>
            <p:ph type="title"/>
          </p:nvPr>
        </p:nvSpPr>
        <p:spPr/>
        <p:txBody>
          <a:bodyPr/>
          <a:lstStyle/>
          <a:p>
            <a:r>
              <a:rPr lang="en-US"/>
              <a:t>Data Summary</a:t>
            </a:r>
          </a:p>
        </p:txBody>
      </p:sp>
      <p:sp>
        <p:nvSpPr>
          <p:cNvPr id="3" name="Content Placeholder 2">
            <a:extLst>
              <a:ext uri="{FF2B5EF4-FFF2-40B4-BE49-F238E27FC236}">
                <a16:creationId xmlns:a16="http://schemas.microsoft.com/office/drawing/2014/main" id="{10877DA3-290F-8FC8-E30C-8FDF5AD9C55C}"/>
              </a:ext>
            </a:extLst>
          </p:cNvPr>
          <p:cNvSpPr>
            <a:spLocks noGrp="1"/>
          </p:cNvSpPr>
          <p:nvPr>
            <p:ph idx="1"/>
          </p:nvPr>
        </p:nvSpPr>
        <p:spPr>
          <a:xfrm>
            <a:off x="628650" y="3854414"/>
            <a:ext cx="7886700" cy="947041"/>
          </a:xfrm>
        </p:spPr>
        <p:txBody>
          <a:bodyPr/>
          <a:lstStyle/>
          <a:p>
            <a:pPr marL="0" indent="0">
              <a:buNone/>
            </a:pPr>
            <a:r>
              <a:rPr lang="en-US" sz="1400" dirty="0">
                <a:latin typeface="Courier New" panose="02070309020205020404" pitchFamily="49" charset="0"/>
                <a:cs typeface="Courier New" panose="02070309020205020404" pitchFamily="49" charset="0"/>
              </a:rPr>
              <a:t>   Min	       25%          50%	     75%		Max</a:t>
            </a:r>
          </a:p>
          <a:p>
            <a:pPr marL="0" indent="0">
              <a:buNone/>
            </a:pPr>
            <a:r>
              <a:rPr lang="en-US" dirty="0">
                <a:latin typeface="Courier New" panose="02070309020205020404" pitchFamily="49" charset="0"/>
                <a:cs typeface="Courier New" panose="02070309020205020404" pitchFamily="49" charset="0"/>
              </a:rPr>
              <a:t>24312 34493 40284 46588 56000</a:t>
            </a:r>
          </a:p>
        </p:txBody>
      </p:sp>
      <p:sp>
        <p:nvSpPr>
          <p:cNvPr id="4" name="Content Placeholder 2">
            <a:extLst>
              <a:ext uri="{FF2B5EF4-FFF2-40B4-BE49-F238E27FC236}">
                <a16:creationId xmlns:a16="http://schemas.microsoft.com/office/drawing/2014/main" id="{F559C36E-3AB9-8C8B-CD19-205C4F495486}"/>
              </a:ext>
            </a:extLst>
          </p:cNvPr>
          <p:cNvSpPr txBox="1">
            <a:spLocks/>
          </p:cNvSpPr>
          <p:nvPr/>
        </p:nvSpPr>
        <p:spPr>
          <a:xfrm>
            <a:off x="628650" y="1833440"/>
            <a:ext cx="7886700" cy="2613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We can check the min, max and quartile values in the database</a:t>
            </a:r>
          </a:p>
          <a:p>
            <a:pPr marL="0" indent="0">
              <a:buNone/>
            </a:pPr>
            <a:r>
              <a:rPr lang="en-US" sz="2000" dirty="0">
                <a:solidFill>
                  <a:srgbClr val="FF0000"/>
                </a:solidFill>
              </a:rPr>
              <a:t>R code for that would be: </a:t>
            </a:r>
            <a:r>
              <a:rPr lang="en-US" sz="2000" dirty="0" err="1">
                <a:solidFill>
                  <a:srgbClr val="FF0000"/>
                </a:solidFill>
              </a:rPr>
              <a:t>fivenum</a:t>
            </a:r>
            <a:r>
              <a:rPr lang="en-US" sz="2000" dirty="0">
                <a:solidFill>
                  <a:srgbClr val="FF0000"/>
                </a:solidFill>
              </a:rPr>
              <a:t>(</a:t>
            </a:r>
            <a:r>
              <a:rPr lang="en-US" sz="2000" dirty="0" err="1">
                <a:solidFill>
                  <a:srgbClr val="FF0000"/>
                </a:solidFill>
              </a:rPr>
              <a:t>dodgers$attend</a:t>
            </a:r>
            <a:r>
              <a:rPr lang="en-US" sz="2000" dirty="0">
                <a:solidFill>
                  <a:srgbClr val="FF0000"/>
                </a:solidFill>
              </a:rPr>
              <a:t>)</a:t>
            </a:r>
          </a:p>
          <a:p>
            <a:r>
              <a:rPr lang="en-US" sz="2000" dirty="0"/>
              <a:t>We can see a lot of variation in the attendance across the year, with min attendance being around 24k and maximum attendance was around 56k</a:t>
            </a:r>
          </a:p>
        </p:txBody>
      </p:sp>
    </p:spTree>
    <p:extLst>
      <p:ext uri="{BB962C8B-B14F-4D97-AF65-F5344CB8AC3E}">
        <p14:creationId xmlns:p14="http://schemas.microsoft.com/office/powerpoint/2010/main" val="13855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7D88-85EA-3E8F-3542-912A136FF8EB}"/>
              </a:ext>
            </a:extLst>
          </p:cNvPr>
          <p:cNvSpPr>
            <a:spLocks noGrp="1"/>
          </p:cNvSpPr>
          <p:nvPr>
            <p:ph type="title"/>
          </p:nvPr>
        </p:nvSpPr>
        <p:spPr/>
        <p:txBody>
          <a:bodyPr/>
          <a:lstStyle/>
          <a:p>
            <a:r>
              <a:rPr lang="en-US" dirty="0"/>
              <a:t>Attendance vs. Temp Plot Correlation</a:t>
            </a:r>
          </a:p>
        </p:txBody>
      </p:sp>
      <p:pic>
        <p:nvPicPr>
          <p:cNvPr id="4" name="Content Placeholder 3">
            <a:extLst>
              <a:ext uri="{FF2B5EF4-FFF2-40B4-BE49-F238E27FC236}">
                <a16:creationId xmlns:a16="http://schemas.microsoft.com/office/drawing/2014/main" id="{B314E533-C1C5-8CCE-7F3A-C603D1882F4D}"/>
              </a:ext>
            </a:extLst>
          </p:cNvPr>
          <p:cNvPicPr>
            <a:picLocks noGrp="1" noChangeAspect="1"/>
          </p:cNvPicPr>
          <p:nvPr>
            <p:ph idx="1"/>
          </p:nvPr>
        </p:nvPicPr>
        <p:blipFill>
          <a:blip r:embed="rId2"/>
          <a:stretch>
            <a:fillRect/>
          </a:stretch>
        </p:blipFill>
        <p:spPr>
          <a:xfrm>
            <a:off x="4779761" y="1360003"/>
            <a:ext cx="3735589" cy="5132871"/>
          </a:xfrm>
          <a:prstGeom prst="rect">
            <a:avLst/>
          </a:prstGeom>
        </p:spPr>
      </p:pic>
      <p:sp>
        <p:nvSpPr>
          <p:cNvPr id="5" name="TextBox 4">
            <a:extLst>
              <a:ext uri="{FF2B5EF4-FFF2-40B4-BE49-F238E27FC236}">
                <a16:creationId xmlns:a16="http://schemas.microsoft.com/office/drawing/2014/main" id="{8AAC4E64-6E50-777C-0939-6DED0CE00931}"/>
              </a:ext>
            </a:extLst>
          </p:cNvPr>
          <p:cNvSpPr txBox="1"/>
          <p:nvPr/>
        </p:nvSpPr>
        <p:spPr>
          <a:xfrm>
            <a:off x="353794" y="1895707"/>
            <a:ext cx="411784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plots the attendance versus the temperature. We can see that the days with the highest attendance have mid-range temperatures.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They aren’t too cold or too hot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attendance is for 70-80 degrees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 code: </a:t>
            </a:r>
            <a:r>
              <a:rPr lang="en-US" dirty="0">
                <a:solidFill>
                  <a:srgbClr val="FF0000"/>
                </a:solidFill>
              </a:rPr>
              <a:t>plot(</a:t>
            </a:r>
            <a:r>
              <a:rPr lang="en-US" dirty="0" err="1">
                <a:solidFill>
                  <a:srgbClr val="FF0000"/>
                </a:solidFill>
              </a:rPr>
              <a:t>dodgers$temp</a:t>
            </a:r>
            <a:r>
              <a:rPr lang="en-US" dirty="0">
                <a:solidFill>
                  <a:srgbClr val="FF0000"/>
                </a:solidFill>
              </a:rPr>
              <a:t>, </a:t>
            </a:r>
            <a:r>
              <a:rPr lang="en-US" dirty="0" err="1">
                <a:solidFill>
                  <a:srgbClr val="FF0000"/>
                </a:solidFill>
              </a:rPr>
              <a:t>dodgers$attend</a:t>
            </a:r>
            <a:r>
              <a:rPr lang="en-US" dirty="0">
                <a:solidFill>
                  <a:srgbClr val="FF0000"/>
                </a:solidFill>
              </a:rPr>
              <a:t>)</a:t>
            </a:r>
          </a:p>
        </p:txBody>
      </p:sp>
    </p:spTree>
    <p:extLst>
      <p:ext uri="{BB962C8B-B14F-4D97-AF65-F5344CB8AC3E}">
        <p14:creationId xmlns:p14="http://schemas.microsoft.com/office/powerpoint/2010/main" val="395375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C715-EE53-71FD-543A-6B408040DA3A}"/>
              </a:ext>
            </a:extLst>
          </p:cNvPr>
          <p:cNvSpPr>
            <a:spLocks noGrp="1"/>
          </p:cNvSpPr>
          <p:nvPr>
            <p:ph type="title"/>
          </p:nvPr>
        </p:nvSpPr>
        <p:spPr/>
        <p:txBody>
          <a:bodyPr/>
          <a:lstStyle/>
          <a:p>
            <a:r>
              <a:rPr lang="en-US"/>
              <a:t>Attendance vs. Day of Week Box Plot</a:t>
            </a:r>
          </a:p>
        </p:txBody>
      </p:sp>
      <p:pic>
        <p:nvPicPr>
          <p:cNvPr id="7" name="Content Placeholder 6">
            <a:extLst>
              <a:ext uri="{FF2B5EF4-FFF2-40B4-BE49-F238E27FC236}">
                <a16:creationId xmlns:a16="http://schemas.microsoft.com/office/drawing/2014/main" id="{AA5A221C-BB4B-08FF-D4EE-C2F0ABF777BD}"/>
              </a:ext>
            </a:extLst>
          </p:cNvPr>
          <p:cNvPicPr>
            <a:picLocks noGrp="1" noChangeAspect="1"/>
          </p:cNvPicPr>
          <p:nvPr>
            <p:ph idx="1"/>
          </p:nvPr>
        </p:nvPicPr>
        <p:blipFill>
          <a:blip r:embed="rId2"/>
          <a:stretch>
            <a:fillRect/>
          </a:stretch>
        </p:blipFill>
        <p:spPr>
          <a:xfrm>
            <a:off x="4112199" y="2124634"/>
            <a:ext cx="5031801" cy="3379975"/>
          </a:xfrm>
          <a:prstGeom prst="rect">
            <a:avLst/>
          </a:prstGeom>
        </p:spPr>
      </p:pic>
      <p:sp>
        <p:nvSpPr>
          <p:cNvPr id="8" name="TextBox 7">
            <a:extLst>
              <a:ext uri="{FF2B5EF4-FFF2-40B4-BE49-F238E27FC236}">
                <a16:creationId xmlns:a16="http://schemas.microsoft.com/office/drawing/2014/main" id="{55CB43E5-1249-DA61-AC72-0F46E5F91214}"/>
              </a:ext>
            </a:extLst>
          </p:cNvPr>
          <p:cNvSpPr txBox="1"/>
          <p:nvPr/>
        </p:nvSpPr>
        <p:spPr>
          <a:xfrm>
            <a:off x="147919" y="1691560"/>
            <a:ext cx="3964280" cy="4801314"/>
          </a:xfrm>
          <a:prstGeom prst="rect">
            <a:avLst/>
          </a:prstGeom>
          <a:noFill/>
        </p:spPr>
        <p:txBody>
          <a:bodyPr wrap="square" rtlCol="0">
            <a:spAutoFit/>
          </a:bodyPr>
          <a:lstStyle/>
          <a:p>
            <a:pPr marL="285750" indent="-285750">
              <a:buFont typeface="Arial" panose="020B0604020202020204" pitchFamily="34" charset="0"/>
              <a:buChar char="•"/>
            </a:pPr>
            <a:r>
              <a:rPr lang="en-US"/>
              <a:t>This shows the min, 1</a:t>
            </a:r>
            <a:r>
              <a:rPr lang="en-US" baseline="30000"/>
              <a:t>st</a:t>
            </a:r>
            <a:r>
              <a:rPr lang="en-US"/>
              <a:t> quartile, median, 3</a:t>
            </a:r>
            <a:r>
              <a:rPr lang="en-US" baseline="30000"/>
              <a:t>rd</a:t>
            </a:r>
            <a:r>
              <a:rPr lang="en-US"/>
              <a:t> quartile and max for each day of the week </a:t>
            </a:r>
          </a:p>
          <a:p>
            <a:pPr marL="285750" indent="-285750">
              <a:buFont typeface="Arial" panose="020B0604020202020204" pitchFamily="34" charset="0"/>
              <a:buChar char="•"/>
            </a:pPr>
            <a:r>
              <a:rPr lang="en-US"/>
              <a:t>We can see that Tuesday has the most attendance </a:t>
            </a:r>
          </a:p>
          <a:p>
            <a:pPr marL="742950" lvl="1" indent="-285750">
              <a:buFont typeface="Arial" panose="020B0604020202020204" pitchFamily="34" charset="0"/>
              <a:buChar char="•"/>
            </a:pPr>
            <a:r>
              <a:rPr lang="en-US"/>
              <a:t>The minimum for Tuesday is most likely an outlier due to bad weather</a:t>
            </a:r>
          </a:p>
          <a:p>
            <a:pPr marL="285750" indent="-285750">
              <a:buFont typeface="Arial" panose="020B0604020202020204" pitchFamily="34" charset="0"/>
              <a:buChar char="•"/>
            </a:pPr>
            <a:r>
              <a:rPr lang="en-US"/>
              <a:t>and Monday and Wednesday have the least</a:t>
            </a:r>
          </a:p>
          <a:p>
            <a:pPr marL="285750" indent="-285750">
              <a:buFont typeface="Arial" panose="020B0604020202020204" pitchFamily="34" charset="0"/>
              <a:buChar char="•"/>
            </a:pPr>
            <a:r>
              <a:rPr lang="en-US"/>
              <a:t>Wednesday and Thursday, however, have the highest ranges of attendance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R code: </a:t>
            </a:r>
            <a:r>
              <a:rPr lang="en-US">
                <a:solidFill>
                  <a:srgbClr val="FF0000"/>
                </a:solidFill>
              </a:rPr>
              <a:t>boxplot(</a:t>
            </a:r>
            <a:r>
              <a:rPr lang="en-US" err="1">
                <a:solidFill>
                  <a:srgbClr val="FF0000"/>
                </a:solidFill>
              </a:rPr>
              <a:t>attend~day_of_week,data</a:t>
            </a:r>
            <a:r>
              <a:rPr lang="en-US">
                <a:solidFill>
                  <a:srgbClr val="FF0000"/>
                </a:solidFill>
              </a:rPr>
              <a:t>=dodgers)</a:t>
            </a:r>
          </a:p>
        </p:txBody>
      </p:sp>
    </p:spTree>
    <p:extLst>
      <p:ext uri="{BB962C8B-B14F-4D97-AF65-F5344CB8AC3E}">
        <p14:creationId xmlns:p14="http://schemas.microsoft.com/office/powerpoint/2010/main" val="104515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BCD7-34EB-5B89-9F4D-4AC5822E8780}"/>
              </a:ext>
            </a:extLst>
          </p:cNvPr>
          <p:cNvSpPr>
            <a:spLocks noGrp="1"/>
          </p:cNvSpPr>
          <p:nvPr>
            <p:ph type="title"/>
          </p:nvPr>
        </p:nvSpPr>
        <p:spPr/>
        <p:txBody>
          <a:bodyPr>
            <a:normAutofit/>
          </a:bodyPr>
          <a:lstStyle/>
          <a:p>
            <a:r>
              <a:rPr lang="en-US"/>
              <a:t>Bobblehead vs. Attendance Boxplot</a:t>
            </a:r>
          </a:p>
        </p:txBody>
      </p:sp>
      <p:pic>
        <p:nvPicPr>
          <p:cNvPr id="4" name="Content Placeholder 3">
            <a:extLst>
              <a:ext uri="{FF2B5EF4-FFF2-40B4-BE49-F238E27FC236}">
                <a16:creationId xmlns:a16="http://schemas.microsoft.com/office/drawing/2014/main" id="{6FD11844-48D9-F928-DB1B-16FE624017DB}"/>
              </a:ext>
            </a:extLst>
          </p:cNvPr>
          <p:cNvPicPr>
            <a:picLocks noGrp="1" noChangeAspect="1"/>
          </p:cNvPicPr>
          <p:nvPr>
            <p:ph idx="1"/>
          </p:nvPr>
        </p:nvPicPr>
        <p:blipFill>
          <a:blip r:embed="rId2"/>
          <a:stretch>
            <a:fillRect/>
          </a:stretch>
        </p:blipFill>
        <p:spPr>
          <a:xfrm>
            <a:off x="4044508" y="1906307"/>
            <a:ext cx="5099492" cy="4351338"/>
          </a:xfrm>
          <a:prstGeom prst="rect">
            <a:avLst/>
          </a:prstGeom>
        </p:spPr>
      </p:pic>
      <p:sp>
        <p:nvSpPr>
          <p:cNvPr id="5" name="TextBox 4">
            <a:extLst>
              <a:ext uri="{FF2B5EF4-FFF2-40B4-BE49-F238E27FC236}">
                <a16:creationId xmlns:a16="http://schemas.microsoft.com/office/drawing/2014/main" id="{377DADEB-905E-A499-70C3-7EC51822567D}"/>
              </a:ext>
            </a:extLst>
          </p:cNvPr>
          <p:cNvSpPr txBox="1"/>
          <p:nvPr/>
        </p:nvSpPr>
        <p:spPr>
          <a:xfrm>
            <a:off x="628650" y="1906307"/>
            <a:ext cx="3580279" cy="2585323"/>
          </a:xfrm>
          <a:prstGeom prst="rect">
            <a:avLst/>
          </a:prstGeom>
          <a:noFill/>
        </p:spPr>
        <p:txBody>
          <a:bodyPr wrap="square" rtlCol="0">
            <a:spAutoFit/>
          </a:bodyPr>
          <a:lstStyle/>
          <a:p>
            <a:pPr marL="285750" indent="-285750">
              <a:buFont typeface="Arial" panose="020B0604020202020204" pitchFamily="34" charset="0"/>
              <a:buChar char="•"/>
            </a:pPr>
            <a:r>
              <a:rPr lang="en-US"/>
              <a:t>This boxplot shows that if bobbleheads are given out as an incentive, attendance is greater</a:t>
            </a:r>
          </a:p>
          <a:p>
            <a:pPr marL="285750" indent="-285750">
              <a:buFont typeface="Arial" panose="020B0604020202020204" pitchFamily="34" charset="0"/>
              <a:buChar char="•"/>
            </a:pPr>
            <a:r>
              <a:rPr lang="en-US"/>
              <a:t>The range for “no” is large</a:t>
            </a:r>
          </a:p>
          <a:p>
            <a:pPr marL="742950" lvl="1" indent="-285750">
              <a:buFont typeface="Arial" panose="020B0604020202020204" pitchFamily="34" charset="0"/>
              <a:buChar char="•"/>
            </a:pPr>
            <a:r>
              <a:rPr lang="en-US"/>
              <a:t>This could be due to outliers since the ”yes” average is so much higher </a:t>
            </a:r>
          </a:p>
          <a:p>
            <a:pPr lvl="1"/>
            <a:endParaRPr lang="en-US"/>
          </a:p>
          <a:p>
            <a:endParaRPr lang="en-US"/>
          </a:p>
        </p:txBody>
      </p:sp>
      <p:sp>
        <p:nvSpPr>
          <p:cNvPr id="6" name="TextBox 5">
            <a:extLst>
              <a:ext uri="{FF2B5EF4-FFF2-40B4-BE49-F238E27FC236}">
                <a16:creationId xmlns:a16="http://schemas.microsoft.com/office/drawing/2014/main" id="{0DE1FF87-8FF2-5FE4-05A5-1CE3DA40D84D}"/>
              </a:ext>
            </a:extLst>
          </p:cNvPr>
          <p:cNvSpPr txBox="1"/>
          <p:nvPr/>
        </p:nvSpPr>
        <p:spPr>
          <a:xfrm>
            <a:off x="793223" y="4728306"/>
            <a:ext cx="3251132" cy="646331"/>
          </a:xfrm>
          <a:prstGeom prst="rect">
            <a:avLst/>
          </a:prstGeom>
          <a:noFill/>
        </p:spPr>
        <p:txBody>
          <a:bodyPr wrap="square" rtlCol="0">
            <a:spAutoFit/>
          </a:bodyPr>
          <a:lstStyle/>
          <a:p>
            <a:r>
              <a:rPr lang="en-US"/>
              <a:t>R code: </a:t>
            </a:r>
            <a:r>
              <a:rPr lang="en-US">
                <a:solidFill>
                  <a:srgbClr val="FF0000"/>
                </a:solidFill>
              </a:rPr>
              <a:t>boxplot(attend ~bobblehead , data = dodgers)</a:t>
            </a:r>
          </a:p>
        </p:txBody>
      </p:sp>
    </p:spTree>
    <p:extLst>
      <p:ext uri="{BB962C8B-B14F-4D97-AF65-F5344CB8AC3E}">
        <p14:creationId xmlns:p14="http://schemas.microsoft.com/office/powerpoint/2010/main" val="142832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751-0EBB-D026-B1CC-CB1F4F19BEEF}"/>
              </a:ext>
            </a:extLst>
          </p:cNvPr>
          <p:cNvSpPr>
            <a:spLocks noGrp="1"/>
          </p:cNvSpPr>
          <p:nvPr>
            <p:ph type="title"/>
          </p:nvPr>
        </p:nvSpPr>
        <p:spPr/>
        <p:txBody>
          <a:bodyPr/>
          <a:lstStyle/>
          <a:p>
            <a:r>
              <a:rPr lang="en-US"/>
              <a:t>Cap vs. Attendance Boxplot</a:t>
            </a:r>
          </a:p>
        </p:txBody>
      </p:sp>
      <p:pic>
        <p:nvPicPr>
          <p:cNvPr id="4" name="Content Placeholder 3">
            <a:extLst>
              <a:ext uri="{FF2B5EF4-FFF2-40B4-BE49-F238E27FC236}">
                <a16:creationId xmlns:a16="http://schemas.microsoft.com/office/drawing/2014/main" id="{56D2D493-6E1E-AF15-AED0-3BBF2E832AB9}"/>
              </a:ext>
            </a:extLst>
          </p:cNvPr>
          <p:cNvPicPr>
            <a:picLocks noGrp="1" noChangeAspect="1"/>
          </p:cNvPicPr>
          <p:nvPr>
            <p:ph idx="1"/>
          </p:nvPr>
        </p:nvPicPr>
        <p:blipFill>
          <a:blip r:embed="rId2"/>
          <a:stretch>
            <a:fillRect/>
          </a:stretch>
        </p:blipFill>
        <p:spPr>
          <a:xfrm>
            <a:off x="4348014" y="1882587"/>
            <a:ext cx="4571485" cy="3893087"/>
          </a:xfrm>
          <a:prstGeom prst="rect">
            <a:avLst/>
          </a:prstGeom>
        </p:spPr>
      </p:pic>
      <p:sp>
        <p:nvSpPr>
          <p:cNvPr id="5" name="TextBox 4">
            <a:extLst>
              <a:ext uri="{FF2B5EF4-FFF2-40B4-BE49-F238E27FC236}">
                <a16:creationId xmlns:a16="http://schemas.microsoft.com/office/drawing/2014/main" id="{C4461FD1-D095-CFA3-9EF4-03F0D6DA5A12}"/>
              </a:ext>
            </a:extLst>
          </p:cNvPr>
          <p:cNvSpPr txBox="1"/>
          <p:nvPr/>
        </p:nvSpPr>
        <p:spPr>
          <a:xfrm>
            <a:off x="475261" y="1976718"/>
            <a:ext cx="3872753" cy="1754326"/>
          </a:xfrm>
          <a:prstGeom prst="rect">
            <a:avLst/>
          </a:prstGeom>
          <a:noFill/>
        </p:spPr>
        <p:txBody>
          <a:bodyPr wrap="square" rtlCol="0">
            <a:spAutoFit/>
          </a:bodyPr>
          <a:lstStyle/>
          <a:p>
            <a:pPr marL="285750" indent="-285750">
              <a:buFont typeface="Arial" panose="020B0604020202020204" pitchFamily="34" charset="0"/>
              <a:buChar char="•"/>
            </a:pPr>
            <a:r>
              <a:rPr lang="en-US"/>
              <a:t>Based on this data, it appears that cap doesn’t have a significant impact on the attendance</a:t>
            </a:r>
          </a:p>
          <a:p>
            <a:pPr marL="285750" indent="-285750">
              <a:buFont typeface="Arial" panose="020B0604020202020204" pitchFamily="34" charset="0"/>
              <a:buChar char="•"/>
            </a:pPr>
            <a:r>
              <a:rPr lang="en-US"/>
              <a:t>We only have two observations for caps, however, so we cannot come to a solid conclusion on this </a:t>
            </a:r>
          </a:p>
        </p:txBody>
      </p:sp>
      <p:sp>
        <p:nvSpPr>
          <p:cNvPr id="7" name="TextBox 6">
            <a:extLst>
              <a:ext uri="{FF2B5EF4-FFF2-40B4-BE49-F238E27FC236}">
                <a16:creationId xmlns:a16="http://schemas.microsoft.com/office/drawing/2014/main" id="{3B5FE86B-9D47-CA1F-6823-5156EB9B4455}"/>
              </a:ext>
            </a:extLst>
          </p:cNvPr>
          <p:cNvSpPr txBox="1"/>
          <p:nvPr/>
        </p:nvSpPr>
        <p:spPr>
          <a:xfrm>
            <a:off x="475261" y="4545106"/>
            <a:ext cx="3872753" cy="646331"/>
          </a:xfrm>
          <a:prstGeom prst="rect">
            <a:avLst/>
          </a:prstGeom>
          <a:noFill/>
        </p:spPr>
        <p:txBody>
          <a:bodyPr wrap="square" rtlCol="0">
            <a:spAutoFit/>
          </a:bodyPr>
          <a:lstStyle/>
          <a:p>
            <a:r>
              <a:rPr lang="en-US">
                <a:solidFill>
                  <a:srgbClr val="FF0000"/>
                </a:solidFill>
              </a:rPr>
              <a:t>R code: boxplot(</a:t>
            </a:r>
            <a:r>
              <a:rPr lang="en-US" err="1">
                <a:solidFill>
                  <a:srgbClr val="FF0000"/>
                </a:solidFill>
              </a:rPr>
              <a:t>attend~cap</a:t>
            </a:r>
            <a:r>
              <a:rPr lang="en-US">
                <a:solidFill>
                  <a:srgbClr val="FF0000"/>
                </a:solidFill>
              </a:rPr>
              <a:t>, data = dodgers)</a:t>
            </a:r>
          </a:p>
        </p:txBody>
      </p:sp>
    </p:spTree>
    <p:extLst>
      <p:ext uri="{BB962C8B-B14F-4D97-AF65-F5344CB8AC3E}">
        <p14:creationId xmlns:p14="http://schemas.microsoft.com/office/powerpoint/2010/main" val="5410387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5265</TotalTime>
  <Words>5977</Words>
  <Application>Microsoft Macintosh PowerPoint</Application>
  <PresentationFormat>On-screen Show (4:3)</PresentationFormat>
  <Paragraphs>499</Paragraphs>
  <Slides>49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Calibri Light</vt:lpstr>
      <vt:lpstr>CMMI10</vt:lpstr>
      <vt:lpstr>CMR10</vt:lpstr>
      <vt:lpstr>CMR7</vt:lpstr>
      <vt:lpstr>CMSY10</vt:lpstr>
      <vt:lpstr>Courier New</vt:lpstr>
      <vt:lpstr>Söhne</vt:lpstr>
      <vt:lpstr>Office Theme</vt:lpstr>
      <vt:lpstr>Dodger’s Case Study</vt:lpstr>
      <vt:lpstr>Background and Objectives</vt:lpstr>
      <vt:lpstr>Case Process and plan</vt:lpstr>
      <vt:lpstr>Data Summary</vt:lpstr>
      <vt:lpstr>Data Summary</vt:lpstr>
      <vt:lpstr>Attendance vs. Temp Plot Correlation</vt:lpstr>
      <vt:lpstr>Attendance vs. Day of Week Box Plot</vt:lpstr>
      <vt:lpstr>Bobblehead vs. Attendance Boxplot</vt:lpstr>
      <vt:lpstr>Cap vs. Attendance Boxplot</vt:lpstr>
      <vt:lpstr>Shirt vs. Attendance Boxplot</vt:lpstr>
      <vt:lpstr>Fireworks vs. Attendance </vt:lpstr>
      <vt:lpstr>Justification for Quadratic Temp Term and the Need for Scaling</vt:lpstr>
      <vt:lpstr>Coding of Qualitative Variables</vt:lpstr>
      <vt:lpstr>Coding of Qualitative Variables</vt:lpstr>
      <vt:lpstr>Proposed Regression Model</vt:lpstr>
      <vt:lpstr>Proposed Regression Model</vt:lpstr>
      <vt:lpstr>Regression Model Fitted Coefficients</vt:lpstr>
      <vt:lpstr>VIF Validity Discussion and Decision to Drop Friday</vt:lpstr>
      <vt:lpstr>Regression Model After Removing Friday</vt:lpstr>
      <vt:lpstr>Regression Model Validity Check</vt:lpstr>
      <vt:lpstr>Validity Checks: plot(regModel)</vt:lpstr>
      <vt:lpstr>Validity Check: No Unduly Influential Outliers</vt:lpstr>
      <vt:lpstr>Validity Check: Residual vs. Cap</vt:lpstr>
      <vt:lpstr>Validity Check: Residual vs. Shirt</vt:lpstr>
      <vt:lpstr>Validity Check: Residual vs. fireworks</vt:lpstr>
      <vt:lpstr>Validity Check: Residual vs. day_night</vt:lpstr>
      <vt:lpstr>Validity Check: Residual vs. bobblehead</vt:lpstr>
      <vt:lpstr>Validity Check: Residual vs. Sunday</vt:lpstr>
      <vt:lpstr>Validity Check: Residual vs. Monday</vt:lpstr>
      <vt:lpstr>Validity Check: Residual vs. Tuesday</vt:lpstr>
      <vt:lpstr>Validity Check: Residual vs. Wednesday</vt:lpstr>
      <vt:lpstr>Validity Check: Residual vs. Thursday</vt:lpstr>
      <vt:lpstr>Validity Check: Residual vs. Friday</vt:lpstr>
      <vt:lpstr>Validity Check: Independence of Error (Auto Correlation Check)</vt:lpstr>
      <vt:lpstr>Uncertainty Characterization Valid</vt:lpstr>
      <vt:lpstr>Summary of the regModel (after removing Friday)</vt:lpstr>
      <vt:lpstr>Characterizing Uncertainty and Significance for Regression Model Coefficients</vt:lpstr>
      <vt:lpstr>Summary of the regModel (after removing Friday)</vt:lpstr>
      <vt:lpstr>Anova of the regModel (after removing Friday)</vt:lpstr>
      <vt:lpstr>Confint of the regModel (after removing Friday)</vt:lpstr>
      <vt:lpstr>Step wise process to get the final model</vt:lpstr>
      <vt:lpstr>Step wise process to get the final model (cont.)</vt:lpstr>
      <vt:lpstr>Step wise process to get the final model (cont.)</vt:lpstr>
      <vt:lpstr>Final model, R square and confidence intervals</vt:lpstr>
      <vt:lpstr>Final model, R square and confidence intervals</vt:lpstr>
      <vt:lpstr>Final model, R square and confidence intervals</vt:lpstr>
      <vt:lpstr>Characterizing Uncertainty for Regression Model Forecasts</vt:lpstr>
      <vt:lpstr>Characterizing Uncertainty for Regression Model Forecasts</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&lt;Name of Case&gt;</dc:title>
  <dc:creator>Russell Barton</dc:creator>
  <cp:lastModifiedBy>Waleacha, Shiv</cp:lastModifiedBy>
  <cp:revision>15</cp:revision>
  <dcterms:created xsi:type="dcterms:W3CDTF">2018-08-20T12:22:54Z</dcterms:created>
  <dcterms:modified xsi:type="dcterms:W3CDTF">2024-02-02T18:28:11Z</dcterms:modified>
</cp:coreProperties>
</file>