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60" r:id="rId5"/>
    <p:sldId id="261" r:id="rId6"/>
    <p:sldId id="271" r:id="rId7"/>
    <p:sldId id="262" r:id="rId8"/>
    <p:sldId id="266" r:id="rId9"/>
    <p:sldId id="267" r:id="rId10"/>
    <p:sldId id="268" r:id="rId11"/>
    <p:sldId id="269" r:id="rId12"/>
  </p:sldIdLst>
  <p:sldSz cx="12192000" cy="6858000"/>
  <p:notesSz cx="6858000" cy="9144000"/>
  <p:embeddedFontLst>
    <p:embeddedFont>
      <p:font typeface="Raleway Thin" panose="020B0604020202020204" charset="0"/>
      <p:regular r:id="rId14"/>
      <p:italic r:id="rId15"/>
    </p:embeddedFont>
    <p:embeddedFont>
      <p:font typeface="Calibri" panose="020F050202020403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4"/>
        <p:cNvGrpSpPr/>
        <p:nvPr/>
      </p:nvGrpSpPr>
      <p:grpSpPr>
        <a:xfrm>
          <a:off x="0" y="0"/>
          <a:ext cx="0" cy="0"/>
          <a:chOff x="0" y="0"/>
          <a:chExt cx="0" cy="0"/>
        </a:xfrm>
      </p:grpSpPr>
      <p:sp>
        <p:nvSpPr>
          <p:cNvPr id="85" name="Google Shape;85;p23"/>
          <p:cNvSpPr/>
          <p:nvPr/>
        </p:nvSpPr>
        <p:spPr>
          <a:xfrm>
            <a:off x="-19050" y="1905000"/>
            <a:ext cx="12211051"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6" name="Google Shape;86;p23"/>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7" name="Google Shape;87;p23"/>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8" name="Google Shape;88;p23"/>
          <p:cNvSpPr>
            <a:spLocks noGrp="1"/>
          </p:cNvSpPr>
          <p:nvPr>
            <p:ph type="pic" idx="2"/>
          </p:nvPr>
        </p:nvSpPr>
        <p:spPr>
          <a:xfrm>
            <a:off x="1847850" y="2819400"/>
            <a:ext cx="8496300" cy="280035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68" name="Google Shape;68;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
          <p:cNvSpPr/>
          <p:nvPr/>
        </p:nvSpPr>
        <p:spPr>
          <a:xfrm>
            <a:off x="-4421" y="6053794"/>
            <a:ext cx="12196421" cy="4391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4" name="Google Shape;94;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5" name="Google Shape;95;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endParaRPr>
          </a:p>
        </p:txBody>
      </p:sp>
      <p:sp>
        <p:nvSpPr>
          <p:cNvPr id="96" name="Google Shape;96;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7" name="Google Shape;97;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8" name="Google Shape;98;p1"/>
          <p:cNvSpPr/>
          <p:nvPr/>
        </p:nvSpPr>
        <p:spPr>
          <a:xfrm>
            <a:off x="2681294" y="1369129"/>
            <a:ext cx="6829500" cy="2797200"/>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n-US" sz="2400" b="0" i="1" u="none" strike="noStrike" cap="none">
                <a:solidFill>
                  <a:srgbClr val="000000"/>
                </a:solidFill>
                <a:latin typeface="Calibri" panose="020F0502020204030204"/>
                <a:ea typeface="Calibri" panose="020F0502020204030204"/>
                <a:cs typeface="Calibri" panose="020F0502020204030204"/>
                <a:sym typeface="Calibri" panose="020F0502020204030204"/>
              </a:rPr>
              <a:t>Submitted in the partial fulfillment for the award of the degree of</a:t>
            </a:r>
          </a:p>
          <a:p>
            <a:pPr marL="0" marR="0" lvl="0" indent="0" algn="ctr" rtl="0">
              <a:lnSpc>
                <a:spcPct val="150000"/>
              </a:lnSpc>
              <a:spcBef>
                <a:spcPts val="0"/>
              </a:spcBef>
              <a:spcAft>
                <a:spcPts val="0"/>
              </a:spcAft>
              <a:buNone/>
            </a:pPr>
            <a:r>
              <a:rPr lang="en-US" sz="2400" b="1" i="0" u="none" strike="noStrike" cap="none">
                <a:solidFill>
                  <a:srgbClr val="000000"/>
                </a:solidFill>
                <a:latin typeface="Calibri" panose="020F0502020204030204"/>
                <a:ea typeface="Calibri" panose="020F0502020204030204"/>
                <a:cs typeface="Calibri" panose="020F0502020204030204"/>
                <a:sym typeface="Calibri" panose="020F0502020204030204"/>
              </a:rPr>
              <a:t>BACHELOR OF ENGINEERING </a:t>
            </a:r>
            <a:endParaRPr sz="2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50000"/>
              </a:lnSpc>
              <a:spcBef>
                <a:spcPts val="0"/>
              </a:spcBef>
              <a:spcAft>
                <a:spcPts val="0"/>
              </a:spcAft>
              <a:buNone/>
            </a:pPr>
            <a:r>
              <a:rPr lang="en-US" sz="2400" b="0" i="1" u="none" strike="noStrike" cap="none">
                <a:solidFill>
                  <a:srgbClr val="000000"/>
                </a:solidFill>
                <a:latin typeface="Calibri" panose="020F0502020204030204"/>
                <a:ea typeface="Calibri" panose="020F0502020204030204"/>
                <a:cs typeface="Calibri" panose="020F0502020204030204"/>
                <a:sym typeface="Calibri" panose="020F0502020204030204"/>
              </a:rPr>
              <a:t> I</a:t>
            </a:r>
            <a:r>
              <a:rPr lang="en-US" sz="2400" i="1">
                <a:latin typeface="Calibri" panose="020F0502020204030204"/>
                <a:ea typeface="Calibri" panose="020F0502020204030204"/>
                <a:cs typeface="Calibri" panose="020F0502020204030204"/>
                <a:sym typeface="Calibri" panose="020F0502020204030204"/>
              </a:rPr>
              <a:t>N</a:t>
            </a:r>
            <a:endParaRPr sz="2400" i="1">
              <a:latin typeface="Calibri" panose="020F0502020204030204"/>
              <a:ea typeface="Calibri" panose="020F0502020204030204"/>
              <a:cs typeface="Calibri" panose="020F0502020204030204"/>
              <a:sym typeface="Calibri" panose="020F0502020204030204"/>
            </a:endParaRPr>
          </a:p>
          <a:p>
            <a:pPr marL="0" lvl="0" indent="0" algn="ctr" rtl="0">
              <a:lnSpc>
                <a:spcPct val="150000"/>
              </a:lnSpc>
              <a:spcBef>
                <a:spcPts val="0"/>
              </a:spcBef>
              <a:spcAft>
                <a:spcPts val="0"/>
              </a:spcAft>
              <a:buClr>
                <a:schemeClr val="dk1"/>
              </a:buClr>
              <a:buFont typeface="Arial" panose="020B0604020202020204"/>
              <a:buNone/>
            </a:pPr>
            <a:r>
              <a:rPr lang="en-US" sz="2400">
                <a:solidFill>
                  <a:schemeClr val="dk1"/>
                </a:solidFill>
                <a:latin typeface="Calibri" panose="020F0502020204030204"/>
                <a:ea typeface="Calibri" panose="020F0502020204030204"/>
                <a:cs typeface="Calibri" panose="020F0502020204030204"/>
                <a:sym typeface="Calibri" panose="020F0502020204030204"/>
              </a:rPr>
              <a:t>COMPUTER SCIENCE w/ BIG DATA AND ANALYTICS</a:t>
            </a:r>
            <a:r>
              <a:rPr lang="en-US" sz="2400">
                <a:solidFill>
                  <a:schemeClr val="lt1"/>
                </a:solidFill>
                <a:latin typeface="Calibri" panose="020F0502020204030204"/>
                <a:ea typeface="Calibri" panose="020F0502020204030204"/>
                <a:cs typeface="Calibri" panose="020F0502020204030204"/>
                <a:sym typeface="Calibri" panose="020F0502020204030204"/>
              </a:rPr>
              <a:t> </a:t>
            </a:r>
            <a:r>
              <a:rPr lang="en-US" sz="2400">
                <a:solidFill>
                  <a:schemeClr val="dk1"/>
                </a:solidFill>
                <a:latin typeface="Calibri" panose="020F0502020204030204"/>
                <a:ea typeface="Calibri" panose="020F0502020204030204"/>
                <a:cs typeface="Calibri" panose="020F0502020204030204"/>
                <a:sym typeface="Calibri" panose="020F0502020204030204"/>
              </a:rPr>
              <a:t>SPECIALIZATION (IBM)</a:t>
            </a:r>
            <a:endParaRPr>
              <a:solidFill>
                <a:schemeClr val="dk1"/>
              </a:solidFill>
            </a:endParaRPr>
          </a:p>
          <a:p>
            <a:pPr marL="0" marR="0" lvl="0" indent="0" algn="ctr" rtl="0">
              <a:lnSpc>
                <a:spcPct val="150000"/>
              </a:lnSpc>
              <a:spcBef>
                <a:spcPts val="0"/>
              </a:spcBef>
              <a:spcAft>
                <a:spcPts val="0"/>
              </a:spcAft>
              <a:buNone/>
            </a:pPr>
            <a:endParaRPr sz="2400" i="1">
              <a:latin typeface="Calibri" panose="020F0502020204030204"/>
              <a:ea typeface="Calibri" panose="020F0502020204030204"/>
              <a:cs typeface="Calibri" panose="020F0502020204030204"/>
              <a:sym typeface="Calibri" panose="020F0502020204030204"/>
            </a:endParaRPr>
          </a:p>
        </p:txBody>
      </p:sp>
      <p:sp>
        <p:nvSpPr>
          <p:cNvPr id="99" name="Google Shape;99;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0" name="Google Shape;100;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panose="020B0604020202020204"/>
                <a:ea typeface="Arial" panose="020B0604020202020204"/>
                <a:cs typeface="Arial" panose="020B0604020202020204"/>
                <a:sym typeface="Arial" panose="020B0604020202020204"/>
              </a:rPr>
              <a:t>DISCOVER . </a:t>
            </a:r>
            <a:r>
              <a:rPr lang="en-US" sz="2000" b="1" i="0" u="none" strike="noStrike" cap="none">
                <a:solidFill>
                  <a:srgbClr val="C00000"/>
                </a:solidFill>
                <a:latin typeface="Arial" panose="020B0604020202020204"/>
                <a:ea typeface="Arial" panose="020B0604020202020204"/>
                <a:cs typeface="Arial" panose="020B0604020202020204"/>
                <a:sym typeface="Arial" panose="020B0604020202020204"/>
              </a:rPr>
              <a:t>LEARN</a:t>
            </a:r>
            <a:r>
              <a:rPr lang="en-US" sz="2000" b="1" i="0" u="none" strike="noStrike" cap="none">
                <a:solidFill>
                  <a:srgbClr val="595959"/>
                </a:solidFill>
                <a:latin typeface="Arial" panose="020B0604020202020204"/>
                <a:ea typeface="Arial" panose="020B0604020202020204"/>
                <a:cs typeface="Arial" panose="020B0604020202020204"/>
                <a:sym typeface="Arial" panose="020B0604020202020204"/>
              </a:rPr>
              <a:t> . EMPOWER</a:t>
            </a:r>
            <a:endParaRPr sz="12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16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1" name="Google Shape;101;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2" name="Google Shape;102;p1"/>
          <p:cNvSpPr txBox="1"/>
          <p:nvPr/>
        </p:nvSpPr>
        <p:spPr>
          <a:xfrm>
            <a:off x="443345" y="6014156"/>
            <a:ext cx="5882609" cy="43088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Department of AIT-CSE</a:t>
            </a:r>
            <a:endParaRPr sz="1600" b="0"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3" name="Google Shape;103;p1"/>
          <p:cNvSpPr txBox="1"/>
          <p:nvPr/>
        </p:nvSpPr>
        <p:spPr>
          <a:xfrm>
            <a:off x="2087404" y="281609"/>
            <a:ext cx="8477100" cy="1292621"/>
          </a:xfrm>
          <a:prstGeom prst="rect">
            <a:avLst/>
          </a:prstGeom>
          <a:noFill/>
          <a:ln>
            <a:noFill/>
          </a:ln>
        </p:spPr>
        <p:txBody>
          <a:bodyPr spcFirstLastPara="1" wrap="square" lIns="91425" tIns="45700" rIns="91425" bIns="45700" anchor="t" anchorCtr="0">
            <a:spAutoFit/>
          </a:bodyPr>
          <a:lstStyle/>
          <a:p>
            <a:pPr algn="ctr"/>
            <a:endParaRPr lang="en-IN" b="1" dirty="0"/>
          </a:p>
          <a:p>
            <a:pPr algn="ctr"/>
            <a:r>
              <a:rPr lang="en-IN" sz="2800" b="1" dirty="0"/>
              <a:t>CAMPUS RECRUITMENT SYSTEM</a:t>
            </a:r>
            <a:endParaRPr lang="en-IN" sz="2800" dirty="0"/>
          </a:p>
          <a:p>
            <a:pPr marL="0" marR="0" lvl="0" indent="0" algn="ctr" rtl="0">
              <a:spcBef>
                <a:spcPts val="0"/>
              </a:spcBef>
              <a:spcAft>
                <a:spcPts val="0"/>
              </a:spcAft>
              <a:buNone/>
            </a:pPr>
            <a:endParaRPr sz="3600" b="0" i="0" u="none" strike="noStrike" cap="none" dirty="0">
              <a:solidFill>
                <a:schemeClr val="dk1"/>
              </a:solidFill>
              <a:latin typeface="Raleway Thin"/>
              <a:ea typeface="Raleway Thin"/>
              <a:cs typeface="Raleway Thin"/>
              <a:sym typeface="Raleway Thin"/>
            </a:endParaRPr>
          </a:p>
        </p:txBody>
      </p:sp>
      <p:sp>
        <p:nvSpPr>
          <p:cNvPr id="104" name="Google Shape;10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lang="en-US"/>
          </a:p>
        </p:txBody>
      </p:sp>
      <p:sp>
        <p:nvSpPr>
          <p:cNvPr id="105" name="Google Shape;105;p1"/>
          <p:cNvSpPr txBox="1"/>
          <p:nvPr/>
        </p:nvSpPr>
        <p:spPr>
          <a:xfrm>
            <a:off x="1774088" y="4166325"/>
            <a:ext cx="4239900" cy="22467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Submitted by: </a:t>
            </a:r>
            <a:endParaRPr sz="2000" b="1" dirty="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dk1"/>
              </a:buClr>
              <a:buFont typeface="Arial" panose="020B0604020202020204"/>
              <a:buNone/>
            </a:pPr>
            <a:r>
              <a:rPr lang="en-US" sz="2000" dirty="0">
                <a:solidFill>
                  <a:schemeClr val="dk1"/>
                </a:solidFill>
                <a:latin typeface="Calibri" panose="020F0502020204030204"/>
                <a:ea typeface="Calibri" panose="020F0502020204030204"/>
                <a:cs typeface="Calibri" panose="020F0502020204030204"/>
                <a:sym typeface="Calibri" panose="020F0502020204030204"/>
              </a:rPr>
              <a:t>SHIV MURAT          :  18BCS3768 </a:t>
            </a:r>
            <a:endParaRPr dirty="0">
              <a:solidFill>
                <a:schemeClr val="dk1"/>
              </a:solidFill>
            </a:endParaRPr>
          </a:p>
          <a:p>
            <a:pPr marL="0" lvl="0" indent="0" algn="l" rtl="0">
              <a:spcBef>
                <a:spcPts val="0"/>
              </a:spcBef>
              <a:spcAft>
                <a:spcPts val="0"/>
              </a:spcAft>
              <a:buClr>
                <a:schemeClr val="dk1"/>
              </a:buClr>
              <a:buFont typeface="Arial" panose="020B0604020202020204"/>
              <a:buNone/>
            </a:pPr>
            <a:r>
              <a:rPr lang="en-US" sz="2000" dirty="0">
                <a:solidFill>
                  <a:schemeClr val="dk1"/>
                </a:solidFill>
                <a:latin typeface="Calibri" panose="020F0502020204030204"/>
                <a:ea typeface="Calibri" panose="020F0502020204030204"/>
                <a:cs typeface="Calibri" panose="020F0502020204030204"/>
                <a:sym typeface="Calibri" panose="020F0502020204030204"/>
              </a:rPr>
              <a:t>Naveen </a:t>
            </a:r>
            <a:r>
              <a:rPr lang="en-US" sz="2000" dirty="0" err="1">
                <a:solidFill>
                  <a:schemeClr val="dk1"/>
                </a:solidFill>
                <a:latin typeface="Calibri" panose="020F0502020204030204"/>
                <a:ea typeface="Calibri" panose="020F0502020204030204"/>
                <a:cs typeface="Calibri" panose="020F0502020204030204"/>
                <a:sym typeface="Calibri" panose="020F0502020204030204"/>
              </a:rPr>
              <a:t>Chander</a:t>
            </a:r>
            <a:r>
              <a:rPr lang="en-US" sz="2000" dirty="0">
                <a:solidFill>
                  <a:schemeClr val="dk1"/>
                </a:solidFill>
                <a:latin typeface="Calibri" panose="020F0502020204030204"/>
                <a:ea typeface="Calibri" panose="020F0502020204030204"/>
                <a:cs typeface="Calibri" panose="020F0502020204030204"/>
                <a:sym typeface="Calibri" panose="020F0502020204030204"/>
              </a:rPr>
              <a:t>    :   18BCS3775 </a:t>
            </a:r>
            <a:endParaRPr dirty="0">
              <a:solidFill>
                <a:schemeClr val="dk1"/>
              </a:solidFill>
            </a:endParaRPr>
          </a:p>
          <a:p>
            <a:pPr marL="0" lvl="0" indent="0" algn="l" rtl="0">
              <a:spcBef>
                <a:spcPts val="0"/>
              </a:spcBef>
              <a:spcAft>
                <a:spcPts val="0"/>
              </a:spcAft>
              <a:buClr>
                <a:schemeClr val="dk1"/>
              </a:buClr>
              <a:buFont typeface="Arial" panose="020B0604020202020204"/>
              <a:buNone/>
            </a:pPr>
            <a:r>
              <a:rPr lang="en-US" sz="2000">
                <a:solidFill>
                  <a:schemeClr val="dk1"/>
                </a:solidFill>
                <a:latin typeface="Calibri" panose="020F0502020204030204"/>
                <a:ea typeface="Calibri" panose="020F0502020204030204"/>
                <a:cs typeface="Calibri" panose="020F0502020204030204"/>
                <a:sym typeface="Calibri" panose="020F0502020204030204"/>
              </a:rPr>
              <a:t>BINAYAK  </a:t>
            </a:r>
            <a:r>
              <a:rPr lang="en-US" sz="2000" smtClean="0">
                <a:solidFill>
                  <a:schemeClr val="dk1"/>
                </a:solidFill>
                <a:latin typeface="Calibri" panose="020F0502020204030204"/>
                <a:ea typeface="Calibri" panose="020F0502020204030204"/>
                <a:cs typeface="Calibri" panose="020F0502020204030204"/>
                <a:sym typeface="Calibri" panose="020F0502020204030204"/>
              </a:rPr>
              <a:t>                </a:t>
            </a:r>
            <a:r>
              <a:rPr lang="en-US" sz="2000" dirty="0">
                <a:solidFill>
                  <a:schemeClr val="dk1"/>
                </a:solidFill>
                <a:latin typeface="Calibri" panose="020F0502020204030204"/>
                <a:ea typeface="Calibri" panose="020F0502020204030204"/>
                <a:cs typeface="Calibri" panose="020F0502020204030204"/>
                <a:sym typeface="Calibri" panose="020F0502020204030204"/>
              </a:rPr>
              <a:t>:  18BCS3795 </a:t>
            </a:r>
            <a:endParaRPr dirty="0">
              <a:solidFill>
                <a:schemeClr val="dk1"/>
              </a:solidFill>
            </a:endParaRPr>
          </a:p>
          <a:p>
            <a:pPr marL="0" lvl="0" indent="0" algn="l" rtl="0">
              <a:spcBef>
                <a:spcPts val="0"/>
              </a:spcBef>
              <a:spcAft>
                <a:spcPts val="0"/>
              </a:spcAft>
              <a:buClr>
                <a:schemeClr val="dk1"/>
              </a:buClr>
              <a:buFont typeface="Arial" panose="020B0604020202020204"/>
              <a:buNone/>
            </a:pPr>
            <a:endParaRPr lang="en-IN" sz="20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000" b="1"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0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6" name="Google Shape;106;p1"/>
          <p:cNvSpPr txBox="1"/>
          <p:nvPr/>
        </p:nvSpPr>
        <p:spPr>
          <a:xfrm>
            <a:off x="7694650" y="4166330"/>
            <a:ext cx="2909100" cy="7054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Calibri" panose="020F0502020204030204"/>
                <a:ea typeface="Calibri" panose="020F0502020204030204"/>
                <a:cs typeface="Calibri" panose="020F0502020204030204"/>
                <a:sym typeface="Calibri" panose="020F0502020204030204"/>
              </a:rPr>
              <a:t>Under the Supervision of: </a:t>
            </a:r>
            <a:endParaRPr sz="20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lang="en-US" sz="2000"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Future Scope</a:t>
            </a:r>
          </a:p>
        </p:txBody>
      </p:sp>
      <p:sp>
        <p:nvSpPr>
          <p:cNvPr id="193" name="Google Shape;193;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14300" indent="0">
              <a:buNone/>
            </a:pPr>
            <a:r>
              <a:rPr lang="en-IN" dirty="0"/>
              <a:t>In proposed online placement system there is scope for improvement of the system. System is not providing the SMS integration. Hence, it can be modified to give the SMS integration. Apart from these there is scope for generating many more features. </a:t>
            </a:r>
          </a:p>
          <a:p>
            <a:pPr marL="114300" indent="0">
              <a:buNone/>
            </a:pPr>
            <a:r>
              <a:rPr lang="en-IN" dirty="0"/>
              <a:t>In the future we can place the system on the cloud so the maintenance of the data can be reduced. The Exam system will integrate with the online placement system so the student result can get directly. There can be many more future Enhancement &amp; improvement in the Online Placement System.</a:t>
            </a:r>
          </a:p>
          <a:p>
            <a:pPr marL="0" lvl="0" indent="0" algn="l" rtl="0">
              <a:lnSpc>
                <a:spcPct val="90000"/>
              </a:lnSpc>
              <a:spcBef>
                <a:spcPts val="0"/>
              </a:spcBef>
              <a:spcAft>
                <a:spcPts val="0"/>
              </a:spcAft>
              <a:buNone/>
            </a:pPr>
            <a:endParaRPr dirty="0"/>
          </a:p>
        </p:txBody>
      </p:sp>
      <p:sp>
        <p:nvSpPr>
          <p:cNvPr id="194" name="Google Shape;19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References</a:t>
            </a:r>
          </a:p>
        </p:txBody>
      </p:sp>
      <p:sp>
        <p:nvSpPr>
          <p:cNvPr id="200" name="Google Shape;200;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sz="2400" dirty="0"/>
              <a:t>Shreyas Harinath, Aksha Prasad, Suma H and</a:t>
            </a:r>
            <a:r>
              <a:rPr lang="en-US" sz="2400" dirty="0"/>
              <a:t> </a:t>
            </a:r>
            <a:r>
              <a:rPr sz="2400" dirty="0"/>
              <a:t>Suraksha A. Student Placement Prediction using</a:t>
            </a:r>
            <a:r>
              <a:rPr lang="en-US" sz="2400" dirty="0"/>
              <a:t> </a:t>
            </a:r>
            <a:r>
              <a:rPr sz="2400" dirty="0"/>
              <a:t>Machine Learning, International Research Journal of</a:t>
            </a:r>
            <a:r>
              <a:rPr lang="en-US" sz="2400" dirty="0"/>
              <a:t> </a:t>
            </a:r>
            <a:r>
              <a:rPr sz="2400" dirty="0"/>
              <a:t>Engineering and Technology (IRJIET) Volume : 06</a:t>
            </a:r>
            <a:r>
              <a:rPr lang="en-US" sz="2400" dirty="0"/>
              <a:t> </a:t>
            </a:r>
            <a:r>
              <a:rPr sz="2400" dirty="0"/>
              <a:t>Issue: 04 April 2019</a:t>
            </a:r>
            <a:r>
              <a:rPr lang="en-US" sz="2400" dirty="0"/>
              <a:t>.</a:t>
            </a:r>
          </a:p>
          <a:p>
            <a:pPr marL="0" lvl="0" indent="0" algn="l" rtl="0">
              <a:lnSpc>
                <a:spcPct val="90000"/>
              </a:lnSpc>
              <a:spcBef>
                <a:spcPts val="0"/>
              </a:spcBef>
              <a:spcAft>
                <a:spcPts val="0"/>
              </a:spcAft>
              <a:buClr>
                <a:schemeClr val="dk1"/>
              </a:buClr>
              <a:buSzPts val="2800"/>
              <a:buNone/>
            </a:pPr>
            <a:endParaRPr lang="en-US" sz="2400" dirty="0"/>
          </a:p>
          <a:p>
            <a:pPr marL="0" lvl="0" indent="0" algn="l" rtl="0">
              <a:lnSpc>
                <a:spcPct val="90000"/>
              </a:lnSpc>
              <a:spcBef>
                <a:spcPts val="0"/>
              </a:spcBef>
              <a:spcAft>
                <a:spcPts val="0"/>
              </a:spcAft>
              <a:buClr>
                <a:schemeClr val="dk1"/>
              </a:buClr>
              <a:buSzPts val="2800"/>
              <a:buNone/>
            </a:pPr>
            <a:endParaRPr lang="en-US" sz="2400" dirty="0"/>
          </a:p>
          <a:p>
            <a:pPr marL="0" lvl="0" indent="0">
              <a:spcBef>
                <a:spcPts val="0"/>
              </a:spcBef>
              <a:buSzPts val="2800"/>
              <a:buNone/>
            </a:pPr>
            <a:r>
              <a:rPr lang="en-US" sz="2400" dirty="0" err="1" smtClean="0"/>
              <a:t>Senthil</a:t>
            </a:r>
            <a:r>
              <a:rPr lang="en-US" sz="2400" dirty="0" smtClean="0"/>
              <a:t> </a:t>
            </a:r>
            <a:r>
              <a:rPr lang="en-US" sz="2400" dirty="0"/>
              <a:t>Kumar </a:t>
            </a:r>
            <a:r>
              <a:rPr lang="en-US" sz="2400" dirty="0" err="1"/>
              <a:t>Thangavel</a:t>
            </a:r>
            <a:r>
              <a:rPr lang="en-US" sz="2400" dirty="0"/>
              <a:t>, </a:t>
            </a:r>
            <a:r>
              <a:rPr lang="en-US" sz="2400" dirty="0" err="1"/>
              <a:t>Divya</a:t>
            </a:r>
            <a:r>
              <a:rPr lang="en-US" sz="2400" dirty="0"/>
              <a:t> </a:t>
            </a:r>
            <a:r>
              <a:rPr lang="en-US" sz="2400" dirty="0" err="1"/>
              <a:t>Bharathi</a:t>
            </a:r>
            <a:r>
              <a:rPr lang="en-US" sz="2400" dirty="0"/>
              <a:t> P and</a:t>
            </a:r>
            <a:r>
              <a:rPr lang="en-US" sz="2400"/>
              <a:t/>
            </a:r>
            <a:br>
              <a:rPr lang="en-US" sz="2400"/>
            </a:br>
            <a:r>
              <a:rPr lang="en-US" sz="2400" smtClean="0"/>
              <a:t>Abhijith</a:t>
            </a:r>
            <a:r>
              <a:rPr lang="en-US" sz="2400" dirty="0" smtClean="0"/>
              <a:t> </a:t>
            </a:r>
            <a:r>
              <a:rPr lang="en-US" sz="2400" dirty="0"/>
              <a:t>Shankar. Student Placement Analyzer: A</a:t>
            </a:r>
            <a:br>
              <a:rPr lang="en-US" sz="2400" dirty="0"/>
            </a:br>
            <a:r>
              <a:rPr lang="en-US" sz="2400" dirty="0"/>
              <a:t>recommendation System Using Machine Learning,</a:t>
            </a:r>
            <a:br>
              <a:rPr lang="en-US" sz="2400" dirty="0"/>
            </a:br>
            <a:r>
              <a:rPr lang="en-US" sz="2400" dirty="0"/>
              <a:t>International Conference on advanced computing and</a:t>
            </a:r>
            <a:br>
              <a:rPr lang="en-US" sz="2400" dirty="0"/>
            </a:br>
            <a:r>
              <a:rPr lang="en-US" sz="2400" dirty="0"/>
              <a:t>Communication systems (ICACCS-2017), Jan 06-</a:t>
            </a:r>
            <a:br>
              <a:rPr lang="en-US" sz="2400" dirty="0"/>
            </a:br>
            <a:r>
              <a:rPr lang="en-US" sz="2400" dirty="0"/>
              <a:t>07,2017, Coimbatore, INDIA</a:t>
            </a:r>
          </a:p>
        </p:txBody>
      </p:sp>
      <p:sp>
        <p:nvSpPr>
          <p:cNvPr id="201" name="Google Shape;20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
          <p:cNvSpPr txBox="1">
            <a:spLocks noGrp="1"/>
          </p:cNvSpPr>
          <p:nvPr>
            <p:ph type="title"/>
          </p:nvPr>
        </p:nvSpPr>
        <p:spPr>
          <a:xfrm>
            <a:off x="885676" y="365126"/>
            <a:ext cx="10515600" cy="97620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Outline</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12" name="Google Shape;112;p2"/>
          <p:cNvSpPr txBox="1">
            <a:spLocks noGrp="1"/>
          </p:cNvSpPr>
          <p:nvPr>
            <p:ph type="body" idx="1"/>
          </p:nvPr>
        </p:nvSpPr>
        <p:spPr>
          <a:xfrm>
            <a:off x="838200" y="1588220"/>
            <a:ext cx="10515600" cy="495225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Introduction to Project</a:t>
            </a:r>
            <a:endParaRPr>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Problem Formulation</a:t>
            </a:r>
            <a:endParaRPr>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Objectives of the work </a:t>
            </a:r>
            <a:endParaRPr>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Methodology used</a:t>
            </a:r>
            <a:endParaRPr>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Results and Outputs</a:t>
            </a:r>
            <a:endParaRPr>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Conclusion</a:t>
            </a:r>
            <a:endParaRPr>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Future Scope</a:t>
            </a:r>
            <a:endParaRPr>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800"/>
              <a:buChar char="•"/>
            </a:pPr>
            <a:r>
              <a:rPr lang="en-US">
                <a:latin typeface="Times New Roman" panose="02020603050405020304"/>
                <a:ea typeface="Times New Roman" panose="02020603050405020304"/>
                <a:cs typeface="Times New Roman" panose="02020603050405020304"/>
                <a:sym typeface="Times New Roman" panose="02020603050405020304"/>
              </a:rPr>
              <a:t>References</a:t>
            </a:r>
          </a:p>
          <a:p>
            <a:pPr marL="228600" lvl="0" indent="-50800" algn="l" rtl="0">
              <a:lnSpc>
                <a:spcPct val="90000"/>
              </a:lnSpc>
              <a:spcBef>
                <a:spcPts val="1000"/>
              </a:spcBef>
              <a:spcAft>
                <a:spcPts val="0"/>
              </a:spcAft>
              <a:buClr>
                <a:schemeClr val="dk1"/>
              </a:buClr>
              <a:buSzPts val="2800"/>
              <a:buNone/>
            </a:pPr>
            <a:endParaRPr lang="en-US">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l" rtl="0">
              <a:lnSpc>
                <a:spcPct val="90000"/>
              </a:lnSpc>
              <a:spcBef>
                <a:spcPts val="1000"/>
              </a:spcBef>
              <a:spcAft>
                <a:spcPts val="0"/>
              </a:spcAft>
              <a:buClr>
                <a:schemeClr val="dk1"/>
              </a:buClr>
              <a:buSzPts val="2800"/>
              <a:buNone/>
            </a:pPr>
            <a:endParaRPr lang="en-US">
              <a:latin typeface="Times New Roman" panose="02020603050405020304"/>
              <a:ea typeface="Times New Roman" panose="02020603050405020304"/>
              <a:cs typeface="Times New Roman" panose="02020603050405020304"/>
              <a:sym typeface="Times New Roman" panose="02020603050405020304"/>
            </a:endParaRPr>
          </a:p>
        </p:txBody>
      </p:sp>
      <p:sp>
        <p:nvSpPr>
          <p:cNvPr id="113" name="Google Shape;11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Introduction to Project</a:t>
            </a:r>
          </a:p>
        </p:txBody>
      </p:sp>
      <p:sp>
        <p:nvSpPr>
          <p:cNvPr id="119" name="Google Shape;1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buSzPts val="1100"/>
              <a:buNone/>
            </a:pPr>
            <a:r>
              <a:rPr lang="en-IN" dirty="0"/>
              <a:t>Now days we all are using the internet to do multiple things like booking, academic search, blogging, apply for any job, etc. This system can be used as an application to manage student information related</a:t>
            </a:r>
            <a:r>
              <a:rPr lang="en-US" altLang="en-IN" dirty="0"/>
              <a:t> to</a:t>
            </a:r>
            <a:r>
              <a:rPr lang="en-IN" dirty="0"/>
              <a:t> placement. The system handles student as well as company data and efficiently displays all this data to respective </a:t>
            </a:r>
            <a:r>
              <a:rPr lang="en-IN" dirty="0" smtClean="0"/>
              <a:t>side. Campus </a:t>
            </a:r>
            <a:r>
              <a:rPr lang="en-IN" dirty="0"/>
              <a:t>Recruitment System (CRS) is a part of the Human Resource Management System that structures and manages the entire recruitment process. </a:t>
            </a:r>
          </a:p>
        </p:txBody>
      </p:sp>
      <p:sp>
        <p:nvSpPr>
          <p:cNvPr id="120" name="Google Shape;1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
          <p:cNvSpPr txBox="1">
            <a:spLocks noGrp="1"/>
          </p:cNvSpPr>
          <p:nvPr>
            <p:ph type="title"/>
          </p:nvPr>
        </p:nvSpPr>
        <p:spPr>
          <a:xfrm>
            <a:off x="838200" y="20440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Problem Formulation</a:t>
            </a:r>
          </a:p>
        </p:txBody>
      </p:sp>
      <p:sp>
        <p:nvSpPr>
          <p:cNvPr id="134" name="Google Shape;134;p4"/>
          <p:cNvSpPr txBox="1">
            <a:spLocks noGrp="1"/>
          </p:cNvSpPr>
          <p:nvPr>
            <p:ph type="body" idx="1"/>
          </p:nvPr>
        </p:nvSpPr>
        <p:spPr>
          <a:xfrm>
            <a:off x="838200" y="1196075"/>
            <a:ext cx="10908900" cy="4351200"/>
          </a:xfrm>
          <a:prstGeom prst="rect">
            <a:avLst/>
          </a:prstGeom>
          <a:noFill/>
          <a:ln>
            <a:noFill/>
          </a:ln>
        </p:spPr>
        <p:txBody>
          <a:bodyPr spcFirstLastPara="1" wrap="square" lIns="91425" tIns="45700" rIns="91425" bIns="45700" anchor="t" anchorCtr="0">
            <a:noAutofit/>
          </a:bodyPr>
          <a:lstStyle/>
          <a:p>
            <a:pPr marL="114300" indent="0">
              <a:buNone/>
            </a:pPr>
            <a:r>
              <a:rPr lang="en-IN" dirty="0"/>
              <a:t>Most of the Campus Recruitment drives have a fixed pattern. Companies visit colleges with a small team that does all the hiring. Now since the staff is outnumbered by the high number of applicants, it poses a lot of problems in managing the whole drive. A healthy culture in any Company involves diversity and inclusivity, something which can only be possible by having Employees who can balance their work and be an effective contributor to the company at the same time. All this starts with hiring freshers because they are raw and can be trained from </a:t>
            </a:r>
            <a:r>
              <a:rPr lang="en-IN" dirty="0" smtClean="0"/>
              <a:t>scratch . </a:t>
            </a:r>
            <a:r>
              <a:rPr lang="en-IN" dirty="0" smtClean="0">
                <a:sym typeface="+mn-ea"/>
              </a:rPr>
              <a:t>Usually</a:t>
            </a:r>
            <a:r>
              <a:rPr lang="en-IN" dirty="0">
                <a:sym typeface="+mn-ea"/>
              </a:rPr>
              <a:t>, Companies visit campuses with 2-4 members. That means the staff is outnumbered while screening the candidates, screening 1000s of candidates in a matter of 2-3 days is a big challenge.</a:t>
            </a:r>
            <a:endParaRPr lang="en-IN" dirty="0"/>
          </a:p>
          <a:p>
            <a:pPr marL="114300" indent="0">
              <a:buNone/>
            </a:pPr>
            <a:endParaRPr lang="en-US" altLang="en-IN" dirty="0"/>
          </a:p>
        </p:txBody>
      </p:sp>
      <p:sp>
        <p:nvSpPr>
          <p:cNvPr id="135" name="Google Shape;135;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visualization</a:t>
            </a:r>
            <a:endParaRPr dirty="0"/>
          </a:p>
        </p:txBody>
      </p:sp>
      <p:sp>
        <p:nvSpPr>
          <p:cNvPr id="141" name="Google Shape;141;p5"/>
          <p:cNvSpPr txBox="1">
            <a:spLocks noGrp="1"/>
          </p:cNvSpPr>
          <p:nvPr>
            <p:ph type="body" idx="1"/>
          </p:nvPr>
        </p:nvSpPr>
        <p:spPr>
          <a:xfrm>
            <a:off x="958750" y="1517550"/>
            <a:ext cx="10515600" cy="4351200"/>
          </a:xfrm>
          <a:prstGeom prst="rect">
            <a:avLst/>
          </a:prstGeom>
          <a:noFill/>
          <a:ln>
            <a:noFill/>
          </a:ln>
        </p:spPr>
        <p:txBody>
          <a:bodyPr spcFirstLastPara="1" wrap="square" lIns="91425" tIns="45700" rIns="91425" bIns="45700" anchor="t" anchorCtr="0">
            <a:normAutofit fontScale="75000" lnSpcReduction="20000"/>
          </a:bodyPr>
          <a:lstStyle/>
          <a:p>
            <a:pPr marL="0" indent="0">
              <a:spcBef>
                <a:spcPts val="0"/>
              </a:spcBef>
              <a:buNone/>
            </a:pPr>
            <a:r>
              <a:rPr lang="en-IN" sz="5055" dirty="0"/>
              <a:t>This system consists of a student login, company login and an admin login. The software system allows the students to create their profiles and upload all their details including their marks onto the system. The admin can check each student details and can remove faulty accounts. The system also consists of a company login where various companies visiting the college can view a list of students in that college and also their respective resumes. The software system allows students to view a list of companies who have posted for vacancy. </a:t>
            </a:r>
            <a:endParaRPr sz="5055" dirty="0"/>
          </a:p>
        </p:txBody>
      </p:sp>
      <p:sp>
        <p:nvSpPr>
          <p:cNvPr id="142" name="Google Shape;14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a:t>Objectives</a:t>
            </a:r>
          </a:p>
        </p:txBody>
      </p:sp>
      <p:sp>
        <p:nvSpPr>
          <p:cNvPr id="3" name="Text Placeholder 2"/>
          <p:cNvSpPr>
            <a:spLocks noGrp="1"/>
          </p:cNvSpPr>
          <p:nvPr>
            <p:ph type="body" idx="1"/>
          </p:nvPr>
        </p:nvSpPr>
        <p:spPr/>
        <p:txBody>
          <a:bodyPr>
            <a:normAutofit lnSpcReduction="10000"/>
          </a:bodyPr>
          <a:lstStyle/>
          <a:p>
            <a:pPr marL="114300" indent="0">
              <a:buNone/>
            </a:pPr>
            <a:r>
              <a:rPr lang="en-IN" sz="2000" dirty="0">
                <a:sym typeface="+mn-ea"/>
              </a:rPr>
              <a:t>The admin has overall rights over the system and can moderate and delete any details not pertaining to college placement rules. The system handles student as well as company data and efficiently displays all this data to respective sides. The students can keep updated themselves through this software ,so there will be no need of emailing each student. The system itself can shortlist students according to their criteria instead of doing manually.</a:t>
            </a:r>
            <a:endParaRPr lang="en-IN" sz="2000" dirty="0"/>
          </a:p>
          <a:p>
            <a:pPr marL="114300" indent="0">
              <a:buNone/>
            </a:pP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2050" name="Picture 2" descr="Impact of COVID on Campus Recruitment: Challenges and Solutions"/>
          <p:cNvPicPr>
            <a:picLocks noGrp="1" noChangeAspect="1" noChangeArrowheads="1"/>
          </p:cNvPicPr>
          <p:nvPr>
            <p:ph type="pic" idx="2"/>
          </p:nvPr>
        </p:nvPicPr>
        <p:blipFill>
          <a:blip r:embed="rId2">
            <a:extLst>
              <a:ext uri="{28A0092B-C50C-407E-A947-70E740481C1C}">
                <a14:useLocalDpi xmlns:a14="http://schemas.microsoft.com/office/drawing/2010/main" val="0"/>
              </a:ext>
            </a:extLst>
          </a:blip>
          <a:srcRect/>
          <a:stretch>
            <a:fillRect/>
          </a:stretch>
        </p:blipFill>
        <p:spPr bwMode="auto">
          <a:xfrm>
            <a:off x="6885305" y="1226185"/>
            <a:ext cx="3569970" cy="14782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CS Recruitment Process &amp; TCS Interview Rounds for Fresh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4525" y="3262630"/>
            <a:ext cx="3460115" cy="23856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Methodology used</a:t>
            </a:r>
          </a:p>
        </p:txBody>
      </p:sp>
      <p:sp>
        <p:nvSpPr>
          <p:cNvPr id="148" name="Google Shape;148;p6"/>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dirty="0"/>
              <a:t>The whole approach is depicted by the flow chart.  </a:t>
            </a:r>
          </a:p>
          <a:p>
            <a:pPr marL="0" lvl="0" indent="0" algn="l" rtl="0">
              <a:lnSpc>
                <a:spcPct val="90000"/>
              </a:lnSpc>
              <a:spcBef>
                <a:spcPts val="0"/>
              </a:spcBef>
              <a:spcAft>
                <a:spcPts val="0"/>
              </a:spcAft>
              <a:buNone/>
            </a:pPr>
            <a:r>
              <a:rPr lang="en-US" dirty="0"/>
              <a:t>(1) The sample data has been collected from our college placement department which consists of all the records of previous years students.</a:t>
            </a:r>
          </a:p>
          <a:p>
            <a:pPr marL="0" lvl="0" indent="0" algn="l" rtl="0">
              <a:lnSpc>
                <a:spcPct val="90000"/>
              </a:lnSpc>
              <a:spcBef>
                <a:spcPts val="0"/>
              </a:spcBef>
              <a:spcAft>
                <a:spcPts val="0"/>
              </a:spcAft>
              <a:buNone/>
            </a:pPr>
            <a:r>
              <a:rPr lang="en-US" dirty="0"/>
              <a:t>(2) Data pre processing is a technique that is used to convert raw data into a clean dataset. The data is gathered from different sources  in raw format which is not feasible for the analysis.</a:t>
            </a:r>
          </a:p>
          <a:p>
            <a:pPr marL="0" lvl="0" indent="0" algn="l" rtl="0">
              <a:lnSpc>
                <a:spcPct val="90000"/>
              </a:lnSpc>
              <a:spcBef>
                <a:spcPts val="0"/>
              </a:spcBef>
              <a:spcAft>
                <a:spcPts val="0"/>
              </a:spcAft>
              <a:buNone/>
            </a:pPr>
            <a:endParaRPr lang="en-US" dirty="0"/>
          </a:p>
          <a:p>
            <a:pPr marL="0" lvl="0" indent="0" algn="l" rtl="0">
              <a:lnSpc>
                <a:spcPct val="90000"/>
              </a:lnSpc>
              <a:spcBef>
                <a:spcPts val="0"/>
              </a:spcBef>
              <a:spcAft>
                <a:spcPts val="0"/>
              </a:spcAft>
              <a:buNone/>
            </a:pPr>
            <a:r>
              <a:rPr lang="en-US" dirty="0"/>
              <a:t>   </a:t>
            </a:r>
          </a:p>
          <a:p>
            <a:pPr marL="0" lvl="0" indent="0" algn="l" rtl="0">
              <a:lnSpc>
                <a:spcPct val="90000"/>
              </a:lnSpc>
              <a:spcBef>
                <a:spcPts val="0"/>
              </a:spcBef>
              <a:spcAft>
                <a:spcPts val="0"/>
              </a:spcAft>
              <a:buNone/>
            </a:pPr>
            <a:r>
              <a:rPr lang="en-US" dirty="0"/>
              <a:t>                            </a:t>
            </a:r>
          </a:p>
        </p:txBody>
      </p:sp>
      <p:sp>
        <p:nvSpPr>
          <p:cNvPr id="149" name="Google Shape;149;p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lang="en-US"/>
          </a:p>
        </p:txBody>
      </p:sp>
      <p:pic>
        <p:nvPicPr>
          <p:cNvPr id="2" name="Picture Placeholder 1"/>
          <p:cNvPicPr>
            <a:picLocks noGrp="1" noChangeAspect="1"/>
          </p:cNvPicPr>
          <p:nvPr>
            <p:ph type="pic" idx="2"/>
          </p:nvPr>
        </p:nvPicPr>
        <p:blipFill>
          <a:blip r:embed="rId3"/>
          <a:stretch>
            <a:fillRect/>
          </a:stretch>
        </p:blipFill>
        <p:spPr>
          <a:xfrm>
            <a:off x="6418580" y="1614170"/>
            <a:ext cx="3166110" cy="3619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Algorithm used </a:t>
            </a:r>
          </a:p>
        </p:txBody>
      </p:sp>
      <p:sp>
        <p:nvSpPr>
          <p:cNvPr id="179" name="Google Shape;179;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0"/>
              </a:spcBef>
              <a:spcAft>
                <a:spcPts val="0"/>
              </a:spcAft>
              <a:buNone/>
            </a:pPr>
            <a:r>
              <a:rPr lang="en-US" sz="2400"/>
              <a:t>Random Forest</a:t>
            </a:r>
            <a:r>
              <a:rPr lang="en-US"/>
              <a:t> - </a:t>
            </a:r>
            <a:r>
              <a:rPr lang="en-US" sz="2000"/>
              <a:t>It is basically a flowchart-like structure in which each node excluding the leaf node is a test on a feature (i.e, what will be the outcome if some activity, such as flipping acoin, is done), leaf nodes are used to represent the class label (the decision taken after all features are computed) and branches represent the conjunctions of features that lead to those class labels. The classification rules of a decision tree are the paths from the root node to the leaf</a:t>
            </a:r>
          </a:p>
          <a:p>
            <a:pPr marL="228600" lvl="0" indent="0" algn="l" rtl="0">
              <a:lnSpc>
                <a:spcPct val="90000"/>
              </a:lnSpc>
              <a:spcBef>
                <a:spcPts val="0"/>
              </a:spcBef>
              <a:spcAft>
                <a:spcPts val="0"/>
              </a:spcAft>
              <a:buNone/>
            </a:pPr>
            <a:r>
              <a:rPr lang="en-US" sz="2000"/>
              <a:t>node.</a:t>
            </a:r>
          </a:p>
          <a:p>
            <a:pPr marL="228600" lvl="0" indent="0" algn="l" rtl="0">
              <a:lnSpc>
                <a:spcPct val="90000"/>
              </a:lnSpc>
              <a:spcBef>
                <a:spcPts val="0"/>
              </a:spcBef>
              <a:spcAft>
                <a:spcPts val="0"/>
              </a:spcAft>
              <a:buNone/>
            </a:pPr>
            <a:r>
              <a:rPr lang="en-US" sz="2400"/>
              <a:t>Logistgic Regression</a:t>
            </a:r>
            <a:r>
              <a:rPr lang="en-US" sz="2000"/>
              <a:t> - Logistic regression is a classification technique and it is very good for binary classification. It's decision boundary which is generally linear derived based on probability</a:t>
            </a:r>
          </a:p>
          <a:p>
            <a:pPr marL="228600" lvl="0" indent="0" algn="l" rtl="0">
              <a:lnSpc>
                <a:spcPct val="90000"/>
              </a:lnSpc>
              <a:spcBef>
                <a:spcPts val="0"/>
              </a:spcBef>
              <a:spcAft>
                <a:spcPts val="0"/>
              </a:spcAft>
              <a:buNone/>
            </a:pPr>
            <a:r>
              <a:rPr lang="en-US" sz="2000"/>
              <a:t>interpretation. The results are in a nonlinear optimization problem for parameter estimation. Parameters can be estimated by maximising the expression using any nonlinear optimization solver.</a:t>
            </a:r>
          </a:p>
        </p:txBody>
      </p:sp>
      <p:sp>
        <p:nvSpPr>
          <p:cNvPr id="180" name="Google Shape;18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Conclusion</a:t>
            </a:r>
          </a:p>
        </p:txBody>
      </p:sp>
      <p:sp>
        <p:nvSpPr>
          <p:cNvPr id="186" name="Google Shape;186;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indent="0">
              <a:spcBef>
                <a:spcPts val="0"/>
              </a:spcBef>
              <a:buNone/>
            </a:pPr>
            <a:r>
              <a:rPr lang="en-IN" dirty="0"/>
              <a:t>From a proper analysis of positive points and constraints on the CRS, it can be safely concluded that the project CRS is a highly efficient GUI based component. This application is working properly and meeting user </a:t>
            </a:r>
            <a:r>
              <a:rPr lang="en-IN" dirty="0" err="1"/>
              <a:t>requirments</a:t>
            </a:r>
            <a:r>
              <a:rPr lang="en-IN" dirty="0"/>
              <a:t>. The main features of this project include eligibility,  ease of manipulation of information, easy access searching, storage, reduction of manual work in an efficient manner, a quick, convenient, reliable, timely and way to reach recruiting, search and employment professionals worldwide and it is also very economical. The project could very well be enhanced further as per the requirements.</a:t>
            </a:r>
          </a:p>
          <a:p>
            <a:pPr marL="228600" lvl="0" indent="0">
              <a:spcBef>
                <a:spcPts val="0"/>
              </a:spcBef>
              <a:buNone/>
            </a:pPr>
            <a:endParaRPr dirty="0"/>
          </a:p>
        </p:txBody>
      </p:sp>
      <p:sp>
        <p:nvSpPr>
          <p:cNvPr id="187" name="Google Shape;18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1022</Words>
  <Application>Microsoft Office PowerPoint</Application>
  <PresentationFormat>Widescreen</PresentationFormat>
  <Paragraphs>64</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Raleway Thin</vt:lpstr>
      <vt:lpstr>Calibri</vt:lpstr>
      <vt:lpstr>1_Office Theme</vt:lpstr>
      <vt:lpstr>PowerPoint Presentation</vt:lpstr>
      <vt:lpstr>Outline</vt:lpstr>
      <vt:lpstr>Introduction to Project</vt:lpstr>
      <vt:lpstr>Problem Formulation</vt:lpstr>
      <vt:lpstr>visualization</vt:lpstr>
      <vt:lpstr>Objectives</vt:lpstr>
      <vt:lpstr>Methodology used</vt:lpstr>
      <vt:lpstr>Algorithm used </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Binayak</cp:lastModifiedBy>
  <cp:revision>6</cp:revision>
  <dcterms:created xsi:type="dcterms:W3CDTF">2019-01-09T10:33:00Z</dcterms:created>
  <dcterms:modified xsi:type="dcterms:W3CDTF">2022-05-19T04:29:11Z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81952E47A6F8470390854DA866B4CCAB</vt:lpwstr>
  </property>
  <property fmtid="{D5CDD505-2E9C-101B-9397-08002B2CF9AE}" pid="3" name="KSOProductBuildVer">
    <vt:lpwstr>1033-11.2.0.10307</vt:lpwstr>
  </property>
</Properties>
</file>