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3" r:id="rId6"/>
    <p:sldId id="261" r:id="rId7"/>
    <p:sldId id="262" r:id="rId8"/>
    <p:sldId id="264"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5" d="100"/>
          <a:sy n="95" d="100"/>
        </p:scale>
        <p:origin x="206"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endParaRPr>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endParaRPr>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endParaRP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publicdomainpictures.net/en/view-image.php?image=264083&amp;picture=chatbot-chat-application" TargetMode="External"/><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endParaRPr>
          </a:p>
        </p:txBody>
      </p:sp>
      <p:sp>
        <p:nvSpPr>
          <p:cNvPr id="5" name="TextBox 4">
            <a:extLst>
              <a:ext uri="{FF2B5EF4-FFF2-40B4-BE49-F238E27FC236}">
                <a16:creationId xmlns:a16="http://schemas.microsoft.com/office/drawing/2014/main" id="{D5067E9C-C7B9-4476-9708-CBB3F66FD892}"/>
              </a:ext>
            </a:extLst>
          </p:cNvPr>
          <p:cNvSpPr txBox="1"/>
          <p:nvPr/>
        </p:nvSpPr>
        <p:spPr>
          <a:xfrm>
            <a:off x="6641110" y="2146300"/>
            <a:ext cx="4997117" cy="2677656"/>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Name of Project: </a:t>
            </a:r>
          </a:p>
          <a:p>
            <a:pPr algn="r"/>
            <a:r>
              <a:rPr lang="en-IN" sz="2000" b="0" dirty="0">
                <a:solidFill>
                  <a:schemeClr val="bg1">
                    <a:lumMod val="95000"/>
                  </a:schemeClr>
                </a:solidFill>
                <a:effectLst/>
                <a:latin typeface="Times New Roman" panose="02020603050405020304" pitchFamily="18" charset="0"/>
                <a:cs typeface="Times New Roman" panose="02020603050405020304" pitchFamily="18" charset="0"/>
              </a:rPr>
              <a:t>Interview Preparation Chatbot</a:t>
            </a:r>
            <a:r>
              <a:rPr lang="en-IN" sz="2000" dirty="0">
                <a:solidFill>
                  <a:schemeClr val="bg1">
                    <a:lumMod val="95000"/>
                  </a:schemeClr>
                </a:solidFill>
                <a:latin typeface="Times New Roman" panose="02020603050405020304" pitchFamily="18" charset="0"/>
                <a:cs typeface="Times New Roman" panose="02020603050405020304" pitchFamily="18" charset="0"/>
              </a:rPr>
              <a:t> Using NLP</a:t>
            </a:r>
          </a:p>
          <a:p>
            <a:pPr algn="r"/>
            <a:r>
              <a:rPr lang="en-US" sz="3600" b="1" dirty="0">
                <a:solidFill>
                  <a:schemeClr val="bg1"/>
                </a:solidFill>
                <a:latin typeface="Calibri" panose="020F0502020204030204" pitchFamily="34" charset="0"/>
                <a:cs typeface="Times New Roman" panose="02020603050405020304" pitchFamily="18" charset="0"/>
              </a:rPr>
              <a:t>Name: </a:t>
            </a:r>
          </a:p>
          <a:p>
            <a:pPr algn="r"/>
            <a:r>
              <a:rPr lang="en-IN" sz="2000" dirty="0">
                <a:solidFill>
                  <a:schemeClr val="bg1">
                    <a:lumMod val="95000"/>
                  </a:schemeClr>
                </a:solidFill>
                <a:latin typeface="Times New Roman" panose="02020603050405020304" pitchFamily="18" charset="0"/>
                <a:cs typeface="Times New Roman" panose="02020603050405020304" pitchFamily="18" charset="0"/>
              </a:rPr>
              <a:t>Shiva Kumar Radharapu</a:t>
            </a:r>
          </a:p>
          <a:p>
            <a:pPr algn="r"/>
            <a:r>
              <a:rPr lang="en-IN" sz="3600" b="1" dirty="0">
                <a:solidFill>
                  <a:schemeClr val="bg1"/>
                </a:solidFill>
                <a:latin typeface="Calibri" panose="020F0502020204030204" pitchFamily="34" charset="0"/>
                <a:ea typeface="Calibri" panose="020F0502020204030204" pitchFamily="34" charset="0"/>
                <a:cs typeface="Calibri" panose="020F0502020204030204" pitchFamily="34" charset="0"/>
              </a:rPr>
              <a:t>AICTE Internship ID</a:t>
            </a:r>
            <a:r>
              <a:rPr lang="en-IN" sz="36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a:r>
              <a:rPr lang="en-IN" sz="2000" dirty="0">
                <a:solidFill>
                  <a:schemeClr val="bg1"/>
                </a:solidFill>
                <a:latin typeface="Times New Roman" panose="02020603050405020304" pitchFamily="18" charset="0"/>
                <a:cs typeface="Times New Roman" panose="02020603050405020304" pitchFamily="18" charset="0"/>
              </a:rPr>
              <a:t>INTERNSHIP_173070615967287aef12823</a:t>
            </a: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096000" y="653632"/>
            <a:ext cx="4229100" cy="839037"/>
            <a:chOff x="393700" y="1003144"/>
            <a:chExt cx="5274472" cy="1046435"/>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pic>
          <p:nvPicPr>
            <p:cNvPr id="9" name="Picture 8" descr="A logo of a company&#10;&#10;Description automatically generated">
              <a:extLst>
                <a:ext uri="{FF2B5EF4-FFF2-40B4-BE49-F238E27FC236}">
                  <a16:creationId xmlns:a16="http://schemas.microsoft.com/office/drawing/2014/main" id="{D1A40D65-4427-44E7-BD14-8E22D6091580}"/>
                </a:ext>
              </a:extLst>
            </p:cNvPr>
            <p:cNvPicPr>
              <a:picLocks noChangeAspect="1"/>
            </p:cNvPicPr>
            <p:nvPr/>
          </p:nvPicPr>
          <p:blipFill rotWithShape="1">
            <a:blip r:embed="rId5"/>
            <a:srcRect l="7187" t="14341" r="7348" b="14115"/>
            <a:stretch/>
          </p:blipFill>
          <p:spPr>
            <a:xfrm>
              <a:off x="393700" y="1003144"/>
              <a:ext cx="1250066" cy="1046435"/>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21839"/>
            <a:ext cx="8302384" cy="5509200"/>
          </a:xfrm>
          <a:prstGeom prst="rect">
            <a:avLst/>
          </a:prstGeom>
          <a:noFill/>
        </p:spPr>
        <p:txBody>
          <a:bodyPr wrap="square">
            <a:spAutoFit/>
          </a:bodyPr>
          <a:lstStyle/>
          <a:p>
            <a:r>
              <a:rPr lang="en-IN" sz="2000" b="1" dirty="0">
                <a:solidFill>
                  <a:srgbClr val="213163"/>
                </a:solidFill>
                <a:latin typeface="Times New Roman" panose="02020603050405020304" pitchFamily="18" charset="0"/>
                <a:cs typeface="Times New Roman" panose="02020603050405020304" pitchFamily="18" charset="0"/>
              </a:rPr>
              <a:t>Learning Objectives:</a:t>
            </a:r>
          </a:p>
          <a:p>
            <a:endParaRPr lang="en-IN" sz="2000" b="1" dirty="0">
              <a:solidFill>
                <a:srgbClr val="213163"/>
              </a:solidFill>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 1.Understanding of Chatbot Design and Functionality: </a:t>
            </a:r>
            <a:endParaRPr lang="en-US" sz="18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-Learn the process of designing an intent-based chatbot.</a:t>
            </a:r>
          </a:p>
          <a:p>
            <a:endParaRPr lang="en-US" sz="16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 2.</a:t>
            </a:r>
            <a:r>
              <a:rPr lang="en-IN" sz="1800" b="1" dirty="0">
                <a:latin typeface="Times New Roman" panose="02020603050405020304" pitchFamily="18" charset="0"/>
                <a:cs typeface="Times New Roman" panose="02020603050405020304" pitchFamily="18" charset="0"/>
              </a:rPr>
              <a:t>Natural Language Processing (NLP) Techniques:</a:t>
            </a:r>
            <a:r>
              <a:rPr lang="en-US" sz="1800" b="1"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-Understand the usage of </a:t>
            </a:r>
            <a:r>
              <a:rPr lang="en-US" sz="1600" b="1" dirty="0">
                <a:latin typeface="Times New Roman" panose="02020603050405020304" pitchFamily="18" charset="0"/>
                <a:cs typeface="Times New Roman" panose="02020603050405020304" pitchFamily="18" charset="0"/>
              </a:rPr>
              <a:t>TF-IDF Vectorization</a:t>
            </a:r>
            <a:r>
              <a:rPr lang="en-US" sz="1600" dirty="0">
                <a:latin typeface="Times New Roman" panose="02020603050405020304" pitchFamily="18" charset="0"/>
                <a:cs typeface="Times New Roman" panose="02020603050405020304" pitchFamily="18" charset="0"/>
              </a:rPr>
              <a:t> for text feature extraction.</a:t>
            </a:r>
          </a:p>
          <a:p>
            <a:r>
              <a:rPr lang="en-US" sz="1600" dirty="0">
                <a:latin typeface="Times New Roman" panose="02020603050405020304" pitchFamily="18" charset="0"/>
                <a:cs typeface="Times New Roman" panose="02020603050405020304" pitchFamily="18" charset="0"/>
              </a:rPr>
              <a:t>        -Learn how to apply machine learning models like </a:t>
            </a:r>
            <a:r>
              <a:rPr lang="en-US" sz="1600" b="1" dirty="0">
                <a:latin typeface="Times New Roman" panose="02020603050405020304" pitchFamily="18" charset="0"/>
                <a:cs typeface="Times New Roman" panose="02020603050405020304" pitchFamily="18" charset="0"/>
              </a:rPr>
              <a:t>Logistic Regression</a:t>
            </a:r>
            <a:r>
              <a:rPr lang="en-US" sz="1600" dirty="0">
                <a:latin typeface="Times New Roman" panose="02020603050405020304" pitchFamily="18" charset="0"/>
                <a:cs typeface="Times New Roman" panose="02020603050405020304" pitchFamily="18" charset="0"/>
              </a:rPr>
              <a:t> to</a:t>
            </a:r>
          </a:p>
          <a:p>
            <a:r>
              <a:rPr lang="en-US" sz="1600" dirty="0">
                <a:latin typeface="Times New Roman" panose="02020603050405020304" pitchFamily="18" charset="0"/>
                <a:cs typeface="Times New Roman" panose="02020603050405020304" pitchFamily="18" charset="0"/>
              </a:rPr>
              <a:t> classify interview questions and provide appropriate responses.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3.Building a </a:t>
            </a:r>
            <a:r>
              <a:rPr lang="en-US" sz="1800" b="1" dirty="0" err="1">
                <a:latin typeface="Times New Roman" panose="02020603050405020304" pitchFamily="18" charset="0"/>
                <a:cs typeface="Times New Roman" panose="02020603050405020304" pitchFamily="18" charset="0"/>
              </a:rPr>
              <a:t>Streamlit</a:t>
            </a:r>
            <a:r>
              <a:rPr lang="en-US" sz="1800" b="1" dirty="0">
                <a:latin typeface="Times New Roman" panose="02020603050405020304" pitchFamily="18" charset="0"/>
                <a:cs typeface="Times New Roman" panose="02020603050405020304" pitchFamily="18" charset="0"/>
              </a:rPr>
              <a:t> Web Application:</a:t>
            </a:r>
            <a:endParaRPr lang="en-US" sz="18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-Learn how to create a </a:t>
            </a:r>
            <a:r>
              <a:rPr lang="en-US" sz="1600" b="1" dirty="0">
                <a:latin typeface="Times New Roman" panose="02020603050405020304" pitchFamily="18" charset="0"/>
                <a:cs typeface="Times New Roman" panose="02020603050405020304" pitchFamily="18" charset="0"/>
              </a:rPr>
              <a:t>web-based interface</a:t>
            </a:r>
            <a:r>
              <a:rPr lang="en-US" sz="1600" dirty="0">
                <a:latin typeface="Times New Roman" panose="02020603050405020304" pitchFamily="18" charset="0"/>
                <a:cs typeface="Times New Roman" panose="02020603050405020304" pitchFamily="18" charset="0"/>
              </a:rPr>
              <a:t> using </a:t>
            </a:r>
            <a:r>
              <a:rPr lang="en-US" sz="1600" b="1" dirty="0" err="1">
                <a:latin typeface="Times New Roman" panose="02020603050405020304" pitchFamily="18" charset="0"/>
                <a:cs typeface="Times New Roman" panose="02020603050405020304" pitchFamily="18" charset="0"/>
              </a:rPr>
              <a:t>Streamlit</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-Develop the skills needed to build interactive applications with a clean, </a:t>
            </a:r>
          </a:p>
          <a:p>
            <a:r>
              <a:rPr lang="en-US" sz="1600" dirty="0">
                <a:latin typeface="Times New Roman" panose="02020603050405020304" pitchFamily="18" charset="0"/>
                <a:cs typeface="Times New Roman" panose="02020603050405020304" pitchFamily="18" charset="0"/>
              </a:rPr>
              <a:t>easy-to-use frontend.</a:t>
            </a:r>
          </a:p>
          <a:p>
            <a:endParaRPr lang="en-US" sz="16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 4.</a:t>
            </a:r>
            <a:r>
              <a:rPr lang="en-US" sz="1600" b="1" dirty="0">
                <a:latin typeface="Times New Roman" panose="02020603050405020304" pitchFamily="18" charset="0"/>
                <a:cs typeface="Times New Roman" panose="02020603050405020304" pitchFamily="18" charset="0"/>
              </a:rPr>
              <a:t> Exploring Deployment for Real-World Use:</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-Explore how to deploy a machine learning-driven application like this chatbot for real-world use, potentially in job preparation, recruitment agencies, or as part of an online educational platform.</a:t>
            </a:r>
          </a:p>
          <a:p>
            <a:r>
              <a:rPr lang="en-US" sz="1600" dirty="0">
                <a:latin typeface="Times New Roman" panose="02020603050405020304" pitchFamily="18" charset="0"/>
                <a:cs typeface="Times New Roman" panose="02020603050405020304" pitchFamily="18" charset="0"/>
              </a:rPr>
              <a:t>              </a:t>
            </a:r>
          </a:p>
          <a:p>
            <a:endParaRPr lang="en-US" sz="16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7499209" y="1483071"/>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Times New Roman" panose="02020603050405020304" pitchFamily="18" charset="0"/>
                <a:cs typeface="Times New Roman" panose="02020603050405020304" pitchFamily="18" charset="0"/>
              </a:rPr>
              <a:t>GOAL</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3"/>
            <a:ext cx="12056166" cy="5509200"/>
          </a:xfrm>
          <a:prstGeom prst="rect">
            <a:avLst/>
          </a:prstGeom>
          <a:noFill/>
        </p:spPr>
        <p:txBody>
          <a:bodyPr wrap="square">
            <a:spAutoFit/>
          </a:bodyPr>
          <a:lstStyle/>
          <a:p>
            <a:r>
              <a:rPr lang="en-US" sz="1800" b="1" dirty="0">
                <a:solidFill>
                  <a:srgbClr val="213163"/>
                </a:solidFill>
                <a:latin typeface="Times New Roman" panose="02020603050405020304" pitchFamily="18" charset="0"/>
                <a:cs typeface="Times New Roman" panose="02020603050405020304" pitchFamily="18" charset="0"/>
              </a:rPr>
              <a:t>T</a:t>
            </a:r>
            <a:r>
              <a:rPr lang="en-IN" sz="2000" b="1" dirty="0" err="1">
                <a:solidFill>
                  <a:srgbClr val="213163"/>
                </a:solidFill>
                <a:latin typeface="Times New Roman" panose="02020603050405020304" pitchFamily="18" charset="0"/>
                <a:cs typeface="Times New Roman" panose="02020603050405020304" pitchFamily="18" charset="0"/>
              </a:rPr>
              <a:t>ools</a:t>
            </a:r>
            <a:r>
              <a:rPr lang="en-IN" sz="2000" b="1" dirty="0">
                <a:solidFill>
                  <a:srgbClr val="213163"/>
                </a:solidFill>
                <a:latin typeface="Times New Roman" panose="02020603050405020304" pitchFamily="18" charset="0"/>
                <a:cs typeface="Times New Roman" panose="02020603050405020304" pitchFamily="18" charset="0"/>
              </a:rPr>
              <a:t> and Technology used </a:t>
            </a:r>
          </a:p>
          <a:p>
            <a:endParaRPr lang="en-IN" sz="2000" b="1" dirty="0">
              <a:solidFill>
                <a:srgbClr val="213163"/>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Programming Language:</a:t>
            </a:r>
          </a:p>
          <a:p>
            <a:pPr marL="285750" indent="-285750">
              <a:buFont typeface="Courier New" panose="02070309020205020404" pitchFamily="49" charset="0"/>
              <a:buChar char="o"/>
            </a:pPr>
            <a:r>
              <a:rPr lang="en-IN" sz="1800" dirty="0">
                <a:solidFill>
                  <a:schemeClr val="tx1"/>
                </a:solidFill>
                <a:latin typeface="Times New Roman" panose="02020603050405020304" pitchFamily="18" charset="0"/>
                <a:cs typeface="Times New Roman" panose="02020603050405020304" pitchFamily="18" charset="0"/>
              </a:rPr>
              <a:t>Python</a:t>
            </a:r>
          </a:p>
          <a:p>
            <a:endParaRPr lang="en-IN" sz="1800"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b="1" dirty="0">
                <a:solidFill>
                  <a:schemeClr val="tx1"/>
                </a:solidFill>
                <a:latin typeface="Times New Roman" panose="02020603050405020304" pitchFamily="18" charset="0"/>
                <a:cs typeface="Times New Roman" panose="02020603050405020304" pitchFamily="18" charset="0"/>
              </a:rPr>
              <a:t>Machine Learning:</a:t>
            </a:r>
          </a:p>
          <a:p>
            <a:pPr marL="285750" indent="-285750">
              <a:buFont typeface="Courier New" panose="02070309020205020404" pitchFamily="49" charset="0"/>
              <a:buChar char="o"/>
            </a:pPr>
            <a:r>
              <a:rPr lang="en-IN" sz="1800" dirty="0">
                <a:latin typeface="Times New Roman" panose="02020603050405020304" pitchFamily="18" charset="0"/>
                <a:cs typeface="Times New Roman" panose="02020603050405020304" pitchFamily="18" charset="0"/>
              </a:rPr>
              <a:t>Logistic Regression</a:t>
            </a:r>
          </a:p>
          <a:p>
            <a:pPr marL="285750" indent="-285750">
              <a:buFont typeface="Courier New" panose="02070309020205020404" pitchFamily="49" charset="0"/>
              <a:buChar char="o"/>
            </a:pPr>
            <a:r>
              <a:rPr lang="en-IN" sz="1800" dirty="0">
                <a:latin typeface="Times New Roman" panose="02020603050405020304" pitchFamily="18" charset="0"/>
                <a:cs typeface="Times New Roman" panose="02020603050405020304" pitchFamily="18" charset="0"/>
              </a:rPr>
              <a:t>Scikit-learn</a:t>
            </a:r>
          </a:p>
          <a:p>
            <a:pPr marL="285750" indent="-285750">
              <a:buFont typeface="Courier New" panose="02070309020205020404" pitchFamily="49" charset="0"/>
              <a:buChar char="o"/>
            </a:pPr>
            <a:r>
              <a:rPr lang="en-IN" sz="1800" dirty="0">
                <a:solidFill>
                  <a:schemeClr val="tx1"/>
                </a:solidFill>
                <a:latin typeface="Times New Roman" panose="02020603050405020304" pitchFamily="18" charset="0"/>
                <a:cs typeface="Times New Roman" panose="02020603050405020304" pitchFamily="18" charset="0"/>
              </a:rPr>
              <a:t>TF-IDF </a:t>
            </a:r>
            <a:r>
              <a:rPr lang="en-IN" sz="1800" dirty="0" err="1">
                <a:solidFill>
                  <a:schemeClr val="tx1"/>
                </a:solidFill>
                <a:latin typeface="Times New Roman" panose="02020603050405020304" pitchFamily="18" charset="0"/>
                <a:cs typeface="Times New Roman" panose="02020603050405020304" pitchFamily="18" charset="0"/>
              </a:rPr>
              <a:t>Vectorizaton</a:t>
            </a:r>
            <a:endParaRPr lang="en-IN" sz="1800" dirty="0">
              <a:solidFill>
                <a:schemeClr val="tx1"/>
              </a:solidFill>
              <a:latin typeface="Times New Roman" panose="02020603050405020304" pitchFamily="18" charset="0"/>
              <a:cs typeface="Times New Roman" panose="02020603050405020304" pitchFamily="18" charset="0"/>
            </a:endParaRPr>
          </a:p>
          <a:p>
            <a:endParaRPr lang="en-IN" sz="1600"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Natural Language Processing (NLP)</a:t>
            </a:r>
          </a:p>
          <a:p>
            <a:pPr marL="285750" indent="-285750">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TF-IDF (Term Frequency-Inverse Document Frequency)</a:t>
            </a:r>
          </a:p>
          <a:p>
            <a:endParaRPr lang="en-US" sz="16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Web Application Framework</a:t>
            </a:r>
            <a:r>
              <a:rPr lang="en-IN" sz="2000" b="1" dirty="0">
                <a:solidFill>
                  <a:schemeClr val="tx1"/>
                </a:solidFill>
                <a:latin typeface="Times New Roman" panose="02020603050405020304" pitchFamily="18" charset="0"/>
                <a:cs typeface="Times New Roman" panose="02020603050405020304" pitchFamily="18" charset="0"/>
              </a:rPr>
              <a:t>:</a:t>
            </a:r>
          </a:p>
          <a:p>
            <a:pPr marL="285750" indent="-285750">
              <a:buFont typeface="Courier New" panose="02070309020205020404" pitchFamily="49" charset="0"/>
              <a:buChar char="o"/>
            </a:pPr>
            <a:r>
              <a:rPr lang="en-IN" sz="1800" dirty="0" err="1">
                <a:solidFill>
                  <a:schemeClr val="tx1"/>
                </a:solidFill>
                <a:latin typeface="Times New Roman" panose="02020603050405020304" pitchFamily="18" charset="0"/>
                <a:cs typeface="Times New Roman" panose="02020603050405020304" pitchFamily="18" charset="0"/>
              </a:rPr>
              <a:t>Streamlit</a:t>
            </a:r>
            <a:r>
              <a:rPr lang="en-IN" sz="1800" dirty="0">
                <a:solidFill>
                  <a:schemeClr val="tx1"/>
                </a:solidFill>
                <a:latin typeface="Times New Roman" panose="02020603050405020304" pitchFamily="18" charset="0"/>
                <a:cs typeface="Times New Roman" panose="02020603050405020304" pitchFamily="18" charset="0"/>
              </a:rPr>
              <a:t>(Python Library)</a:t>
            </a:r>
          </a:p>
          <a:p>
            <a:endParaRPr lang="en-IN" sz="1800"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Development Environment:</a:t>
            </a:r>
          </a:p>
          <a:p>
            <a:pPr marL="285750" indent="-285750">
              <a:buFont typeface="Courier New" panose="02070309020205020404" pitchFamily="49" charset="0"/>
              <a:buChar char="o"/>
            </a:pPr>
            <a:r>
              <a:rPr lang="en-IN" sz="1800" dirty="0">
                <a:latin typeface="Times New Roman" panose="02020603050405020304" pitchFamily="18" charset="0"/>
                <a:cs typeface="Times New Roman" panose="02020603050405020304" pitchFamily="18" charset="0"/>
              </a:rPr>
              <a:t>VS Code</a:t>
            </a:r>
          </a:p>
          <a:p>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AC65B12-04CE-648F-7B19-2362C427341D}"/>
              </a:ext>
            </a:extLst>
          </p:cNvPr>
          <p:cNvPicPr>
            <a:picLocks noChangeAspect="1"/>
          </p:cNvPicPr>
          <p:nvPr/>
        </p:nvPicPr>
        <p:blipFill>
          <a:blip r:embed="rId2"/>
          <a:stretch>
            <a:fillRect/>
          </a:stretch>
        </p:blipFill>
        <p:spPr>
          <a:xfrm>
            <a:off x="7435517" y="1275810"/>
            <a:ext cx="4438990" cy="4438990"/>
          </a:xfrm>
          <a:prstGeom prst="rect">
            <a:avLst/>
          </a:prstGeom>
        </p:spPr>
      </p:pic>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EAAF5B-072F-3A02-9352-0EED9DEE2D4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760001" y="3821019"/>
            <a:ext cx="5431999" cy="3036981"/>
          </a:xfrm>
          <a:prstGeom prst="rect">
            <a:avLst/>
          </a:prstGeom>
        </p:spPr>
      </p:pic>
      <p:sp>
        <p:nvSpPr>
          <p:cNvPr id="3" name="TextBox 2">
            <a:extLst>
              <a:ext uri="{FF2B5EF4-FFF2-40B4-BE49-F238E27FC236}">
                <a16:creationId xmlns:a16="http://schemas.microsoft.com/office/drawing/2014/main" id="{2361D872-7EC7-439F-A588-B1D90CB7A92F}"/>
              </a:ext>
            </a:extLst>
          </p:cNvPr>
          <p:cNvSpPr txBox="1"/>
          <p:nvPr/>
        </p:nvSpPr>
        <p:spPr>
          <a:xfrm>
            <a:off x="222917" y="1074509"/>
            <a:ext cx="9059979" cy="4985980"/>
          </a:xfrm>
          <a:prstGeom prst="rect">
            <a:avLst/>
          </a:prstGeom>
          <a:noFill/>
        </p:spPr>
        <p:txBody>
          <a:bodyPr wrap="square">
            <a:spAutoFit/>
          </a:bodyPr>
          <a:lstStyle/>
          <a:p>
            <a:r>
              <a:rPr lang="en-US" sz="2000" b="1" dirty="0">
                <a:solidFill>
                  <a:srgbClr val="213163"/>
                </a:solidFill>
                <a:latin typeface="Times New Roman" panose="02020603050405020304" pitchFamily="18" charset="0"/>
                <a:cs typeface="Times New Roman" panose="02020603050405020304" pitchFamily="18" charset="0"/>
              </a:rPr>
              <a:t>Methodology</a:t>
            </a:r>
          </a:p>
          <a:p>
            <a:endParaRPr lang="en-US" sz="2000" b="1" dirty="0">
              <a:solidFill>
                <a:srgbClr val="213163"/>
              </a:solidFill>
              <a:latin typeface="Times New Roman" panose="02020603050405020304" pitchFamily="18" charset="0"/>
              <a:cs typeface="Times New Roman" panose="02020603050405020304" pitchFamily="18" charset="0"/>
            </a:endParaRPr>
          </a:p>
          <a:p>
            <a:pPr>
              <a:buFont typeface="+mj-lt"/>
              <a:buAutoNum type="arabicPeriod"/>
            </a:pPr>
            <a:r>
              <a:rPr lang="en-US" sz="2000" b="1" dirty="0">
                <a:latin typeface="Times New Roman" panose="02020603050405020304" pitchFamily="18" charset="0"/>
                <a:cs typeface="Times New Roman" panose="02020603050405020304" pitchFamily="18" charset="0"/>
              </a:rPr>
              <a:t>Define Roles and Questions</a:t>
            </a:r>
            <a:endParaRPr lang="en-US" sz="20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Curate a database of role-specific questions and answers.</a:t>
            </a:r>
          </a:p>
          <a:p>
            <a:pPr marL="742950" lvl="1" indent="-285750">
              <a:buFont typeface="+mj-lt"/>
              <a:buAutoNum type="arabicPeriod"/>
            </a:pPr>
            <a:endParaRPr lang="en-US" sz="1800" dirty="0">
              <a:latin typeface="Times New Roman" panose="02020603050405020304" pitchFamily="18" charset="0"/>
              <a:cs typeface="Times New Roman" panose="02020603050405020304" pitchFamily="18" charset="0"/>
            </a:endParaRPr>
          </a:p>
          <a:p>
            <a:pPr>
              <a:buFont typeface="+mj-lt"/>
              <a:buAutoNum type="arabicPeriod"/>
            </a:pPr>
            <a:r>
              <a:rPr lang="en-US" sz="2000" b="1" dirty="0">
                <a:latin typeface="Times New Roman" panose="02020603050405020304" pitchFamily="18" charset="0"/>
                <a:cs typeface="Times New Roman" panose="02020603050405020304" pitchFamily="18" charset="0"/>
              </a:rPr>
              <a:t>Model Training</a:t>
            </a:r>
            <a:endParaRPr lang="en-US" sz="20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Use TF-IDF Vectorizer to transform questions into feature vectors.</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Train Logistic Regression models for predicting responses.</a:t>
            </a:r>
          </a:p>
          <a:p>
            <a:pPr marL="742950" lvl="1" indent="-285750">
              <a:buFont typeface="+mj-lt"/>
              <a:buAutoNum type="arabicPeriod"/>
            </a:pPr>
            <a:endParaRPr lang="en-US" sz="1800" dirty="0">
              <a:latin typeface="Times New Roman" panose="02020603050405020304" pitchFamily="18" charset="0"/>
              <a:cs typeface="Times New Roman" panose="02020603050405020304" pitchFamily="18" charset="0"/>
            </a:endParaRPr>
          </a:p>
          <a:p>
            <a:pPr>
              <a:buFont typeface="+mj-lt"/>
              <a:buAutoNum type="arabicPeriod"/>
            </a:pPr>
            <a:r>
              <a:rPr lang="en-US" sz="2000" b="1" dirty="0">
                <a:latin typeface="Times New Roman" panose="02020603050405020304" pitchFamily="18" charset="0"/>
                <a:cs typeface="Times New Roman" panose="02020603050405020304" pitchFamily="18" charset="0"/>
              </a:rPr>
              <a:t>Build Chatbot Interface</a:t>
            </a:r>
            <a:endParaRPr lang="en-US" sz="20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Develop a user-friendly interface using </a:t>
            </a:r>
            <a:r>
              <a:rPr lang="en-US" sz="1800" dirty="0" err="1">
                <a:latin typeface="Times New Roman" panose="02020603050405020304" pitchFamily="18" charset="0"/>
                <a:cs typeface="Times New Roman" panose="02020603050405020304" pitchFamily="18" charset="0"/>
              </a:rPr>
              <a:t>Streamlit</a:t>
            </a:r>
            <a:r>
              <a:rPr lang="en-US" sz="1800" dirty="0">
                <a:latin typeface="Times New Roman" panose="02020603050405020304" pitchFamily="18" charset="0"/>
                <a:cs typeface="Times New Roman" panose="02020603050405020304" pitchFamily="18" charset="0"/>
              </a:rPr>
              <a:t> for</a:t>
            </a:r>
          </a:p>
          <a:p>
            <a:pPr marL="457200" lvl="1"/>
            <a:r>
              <a:rPr lang="en-US" sz="1800" dirty="0">
                <a:latin typeface="Times New Roman" panose="02020603050405020304" pitchFamily="18" charset="0"/>
                <a:cs typeface="Times New Roman" panose="02020603050405020304" pitchFamily="18" charset="0"/>
              </a:rPr>
              <a:t> question-answer interaction.</a:t>
            </a:r>
          </a:p>
          <a:p>
            <a:pPr marL="742950" lvl="1" indent="-285750">
              <a:buFont typeface="+mj-lt"/>
              <a:buAutoNum type="arabicPeriod"/>
            </a:pPr>
            <a:endParaRPr lang="en-US" sz="1800" dirty="0">
              <a:latin typeface="Times New Roman" panose="02020603050405020304" pitchFamily="18" charset="0"/>
              <a:cs typeface="Times New Roman" panose="02020603050405020304" pitchFamily="18" charset="0"/>
            </a:endParaRPr>
          </a:p>
          <a:p>
            <a:pPr>
              <a:buFont typeface="+mj-lt"/>
              <a:buAutoNum type="arabicPeriod"/>
            </a:pPr>
            <a:r>
              <a:rPr lang="en-US" sz="2000" b="1" dirty="0">
                <a:latin typeface="Times New Roman" panose="02020603050405020304" pitchFamily="18" charset="0"/>
                <a:cs typeface="Times New Roman" panose="02020603050405020304" pitchFamily="18" charset="0"/>
              </a:rPr>
              <a:t>Deploy and Test</a:t>
            </a:r>
            <a:endParaRPr lang="en-US" sz="20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Integrate trained models into the chatbot application.</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Test with various user queries to ensure accuracy.</a:t>
            </a:r>
          </a:p>
          <a:p>
            <a:r>
              <a:rPr lang="en-US" sz="1800" b="1" dirty="0">
                <a:solidFill>
                  <a:srgbClr val="213163"/>
                </a:solidFill>
                <a:latin typeface="Times New Roman" panose="02020603050405020304" pitchFamily="18" charset="0"/>
                <a:cs typeface="Times New Roman" panose="02020603050405020304" pitchFamily="18" charset="0"/>
              </a:rPr>
              <a:t> </a:t>
            </a:r>
            <a:endParaRPr lang="en-IN" sz="1800" dirty="0">
              <a:solidFill>
                <a:srgbClr val="21316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17F05D-F87F-F3AE-0E72-03E5A6F6E8B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30EE8EC-130D-2EC1-8D5F-964909D16737}"/>
              </a:ext>
            </a:extLst>
          </p:cNvPr>
          <p:cNvSpPr txBox="1"/>
          <p:nvPr/>
        </p:nvSpPr>
        <p:spPr>
          <a:xfrm>
            <a:off x="255103" y="1054412"/>
            <a:ext cx="11551073" cy="4462760"/>
          </a:xfrm>
          <a:prstGeom prst="rect">
            <a:avLst/>
          </a:prstGeom>
          <a:noFill/>
        </p:spPr>
        <p:txBody>
          <a:bodyPr wrap="square">
            <a:spAutoFit/>
          </a:bodyPr>
          <a:lstStyle/>
          <a:p>
            <a:r>
              <a:rPr lang="en-US" sz="2000" b="1" dirty="0">
                <a:solidFill>
                  <a:srgbClr val="213163"/>
                </a:solidFill>
                <a:latin typeface="Times New Roman" panose="02020603050405020304" pitchFamily="18" charset="0"/>
                <a:cs typeface="Times New Roman" panose="02020603050405020304" pitchFamily="18" charset="0"/>
              </a:rPr>
              <a:t>Problem Statement:</a:t>
            </a:r>
          </a:p>
          <a:p>
            <a:endParaRPr lang="en-US" sz="2000" b="1" dirty="0">
              <a:solidFill>
                <a:srgbClr val="213163"/>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Job seekers face challenges in preparing for interviews, particularly in anticipating questions and formulating effective answers.</a:t>
            </a:r>
            <a:r>
              <a:rPr lang="en-US" sz="1800" b="1" dirty="0">
                <a:solidFill>
                  <a:srgbClr val="213163"/>
                </a:solidFill>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endParaRPr lang="en-US" sz="2000" b="1" dirty="0">
              <a:solidFill>
                <a:srgbClr val="213163"/>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Many candidates lack personalized, real-time feedback, leading to </a:t>
            </a:r>
          </a:p>
          <a:p>
            <a:r>
              <a:rPr lang="en-US" sz="1800" dirty="0">
                <a:latin typeface="Times New Roman" panose="02020603050405020304" pitchFamily="18" charset="0"/>
                <a:cs typeface="Times New Roman" panose="02020603050405020304" pitchFamily="18" charset="0"/>
              </a:rPr>
              <a:t>     anxiety and underperformance.</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Traditional methods of interview preparation are time-consuming and may not simulate the real interview experience.</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Objective:</a:t>
            </a:r>
            <a:br>
              <a:rPr lang="en-US" sz="20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To develop a job interview preparation chatbot using Natural Language Processing (NLP) in Python that provides personalized mock interview sessions, offers real-time feedback, and helps users improve their interview performance by practicing commonly asked questions and receiving tailored tips.</a:t>
            </a:r>
            <a:endParaRPr lang="en-IN" sz="1800" b="1" dirty="0">
              <a:solidFill>
                <a:srgbClr val="21316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1219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10682972" cy="3477875"/>
          </a:xfrm>
          <a:prstGeom prst="rect">
            <a:avLst/>
          </a:prstGeom>
          <a:noFill/>
        </p:spPr>
        <p:txBody>
          <a:bodyPr wrap="square">
            <a:spAutoFit/>
          </a:bodyPr>
          <a:lstStyle/>
          <a:p>
            <a:r>
              <a:rPr lang="en-US" sz="2000" b="1" dirty="0">
                <a:solidFill>
                  <a:srgbClr val="213163"/>
                </a:solidFill>
                <a:latin typeface="Times New Roman" panose="02020603050405020304" pitchFamily="18" charset="0"/>
                <a:cs typeface="Times New Roman" panose="02020603050405020304" pitchFamily="18" charset="0"/>
              </a:rPr>
              <a:t>Solution:</a:t>
            </a:r>
          </a:p>
          <a:p>
            <a:endParaRPr lang="en-US" sz="2000" b="1" dirty="0">
              <a:solidFill>
                <a:srgbClr val="213163"/>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Develop a job interview preparation chatbot using Python</a:t>
            </a:r>
          </a:p>
          <a:p>
            <a:r>
              <a:rPr lang="en-US" sz="1800" dirty="0">
                <a:latin typeface="Times New Roman" panose="02020603050405020304" pitchFamily="18" charset="0"/>
                <a:cs typeface="Times New Roman" panose="02020603050405020304" pitchFamily="18" charset="0"/>
              </a:rPr>
              <a:t>  and NLP to simulate real interview scenarios.</a:t>
            </a:r>
            <a:r>
              <a:rPr lang="en-US" sz="1800" b="1" dirty="0">
                <a:solidFill>
                  <a:srgbClr val="213163"/>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1800" b="1" dirty="0">
              <a:solidFill>
                <a:srgbClr val="213163"/>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Provide personalized mock interviews with commonly asked questions</a:t>
            </a:r>
          </a:p>
          <a:p>
            <a:r>
              <a:rPr lang="en-US" sz="1800" dirty="0">
                <a:latin typeface="Times New Roman" panose="02020603050405020304" pitchFamily="18" charset="0"/>
                <a:cs typeface="Times New Roman" panose="02020603050405020304" pitchFamily="18" charset="0"/>
              </a:rPr>
              <a:t>   tailored to the user's profile.</a:t>
            </a:r>
          </a:p>
          <a:p>
            <a:pPr marL="285750" indent="-285750">
              <a:buFont typeface="Wingdings" panose="05000000000000000000" pitchFamily="2" charset="2"/>
              <a:buChar char="Ø"/>
            </a:pPr>
            <a:endParaRPr lang="en-US" sz="1800" b="1" dirty="0">
              <a:solidFill>
                <a:srgbClr val="213163"/>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Help users build confidence and perform better in actual job interviews.</a:t>
            </a:r>
          </a:p>
          <a:p>
            <a:pPr marL="285750" indent="-285750">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Design the chatbot to be interactive, user-friendly, and capable of handling</a:t>
            </a:r>
          </a:p>
          <a:p>
            <a:r>
              <a:rPr lang="en-US" sz="1800" dirty="0">
                <a:latin typeface="Times New Roman" panose="02020603050405020304" pitchFamily="18" charset="0"/>
                <a:cs typeface="Times New Roman" panose="02020603050405020304" pitchFamily="18" charset="0"/>
              </a:rPr>
              <a:t>   a wide range of interview topics.</a:t>
            </a:r>
            <a:endParaRPr lang="en-IN" sz="1800" b="1" dirty="0">
              <a:solidFill>
                <a:srgbClr val="213163"/>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E843407-02A9-1530-8C0E-39B13D1B1253}"/>
              </a:ext>
            </a:extLst>
          </p:cNvPr>
          <p:cNvPicPr>
            <a:picLocks noChangeAspect="1"/>
          </p:cNvPicPr>
          <p:nvPr/>
        </p:nvPicPr>
        <p:blipFill>
          <a:blip r:embed="rId2"/>
          <a:stretch>
            <a:fillRect/>
          </a:stretch>
        </p:blipFill>
        <p:spPr>
          <a:xfrm>
            <a:off x="7655737" y="1435768"/>
            <a:ext cx="4367820" cy="4367820"/>
          </a:xfrm>
          <a:prstGeom prst="rect">
            <a:avLst/>
          </a:prstGeom>
        </p:spPr>
      </p:pic>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60661" y="988151"/>
            <a:ext cx="11205677" cy="4031873"/>
          </a:xfrm>
          <a:prstGeom prst="rect">
            <a:avLst/>
          </a:prstGeom>
          <a:noFill/>
        </p:spPr>
        <p:txBody>
          <a:bodyPr wrap="square">
            <a:spAutoFit/>
          </a:bodyPr>
          <a:lstStyle/>
          <a:p>
            <a:r>
              <a:rPr lang="en-US" sz="2000" b="1" dirty="0">
                <a:solidFill>
                  <a:srgbClr val="213163"/>
                </a:solidFill>
                <a:latin typeface="Times New Roman" panose="02020603050405020304" pitchFamily="18" charset="0"/>
                <a:cs typeface="Times New Roman" panose="02020603050405020304" pitchFamily="18" charset="0"/>
              </a:rPr>
              <a:t>Conclusion:</a:t>
            </a:r>
          </a:p>
          <a:p>
            <a:endParaRPr lang="en-US" sz="2000" b="1" dirty="0">
              <a:solidFill>
                <a:srgbClr val="213163"/>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job interview preparation chatbot leverages NLP to provide personalized, interactive interview practice for users.</a:t>
            </a:r>
            <a:r>
              <a:rPr lang="en-US" sz="1800" b="1" dirty="0">
                <a:solidFill>
                  <a:srgbClr val="213163"/>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By offering real-time feedback and simulating actual interview conditions, the chatbot helps users gain confidence and improve their interview performance.</a:t>
            </a: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This solution enhances the job preparation process by making it more accessible, efficient, and user-friendly.</a:t>
            </a: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Future improvements could include expanding the question database, integrating more advanced NLP models, and offering multi-language support to cater to a global audience.</a:t>
            </a:r>
          </a:p>
          <a:p>
            <a:pPr marL="285750" indent="-285750">
              <a:buFont typeface="Wingdings" panose="05000000000000000000" pitchFamily="2" charset="2"/>
              <a:buChar char="Ø"/>
            </a:pPr>
            <a:endParaRPr lang="en-US" sz="1800" b="1" dirty="0">
              <a:solidFill>
                <a:srgbClr val="213163"/>
              </a:solidFill>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This project aims to develop an interactive job interview preparation chatbot using Python and NLP, providing users with personalized mock interviews and real-time feedback. By simulating real interview scenarios, it helps candidates improve their answers and build confidence. The chatbot enhances the job preparation experience, making it more accessible and effective for users.</a:t>
            </a:r>
            <a:endParaRPr lang="en-US" sz="1800" b="1" dirty="0">
              <a:solidFill>
                <a:srgbClr val="21316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988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FAED07-4AFC-61D5-D01D-7B2B50F5FE3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DC1A429-A786-4702-7C29-DD236A6F9ED0}"/>
              </a:ext>
            </a:extLst>
          </p:cNvPr>
          <p:cNvSpPr txBox="1"/>
          <p:nvPr/>
        </p:nvSpPr>
        <p:spPr>
          <a:xfrm>
            <a:off x="323930" y="849262"/>
            <a:ext cx="10682972" cy="646331"/>
          </a:xfrm>
          <a:prstGeom prst="rect">
            <a:avLst/>
          </a:prstGeom>
          <a:noFill/>
        </p:spPr>
        <p:txBody>
          <a:bodyPr wrap="square">
            <a:spAutoFit/>
          </a:bodyPr>
          <a:lstStyle/>
          <a:p>
            <a:r>
              <a:rPr lang="en-IN" sz="1800" b="1" dirty="0">
                <a:solidFill>
                  <a:srgbClr val="213163"/>
                </a:solidFill>
                <a:latin typeface="Times New Roman" panose="02020603050405020304" pitchFamily="18" charset="0"/>
                <a:cs typeface="Times New Roman" panose="02020603050405020304" pitchFamily="18" charset="0"/>
              </a:rPr>
              <a:t>Project output Screenshots:</a:t>
            </a:r>
          </a:p>
          <a:p>
            <a:endParaRPr lang="en-IN" sz="1800" b="1" dirty="0">
              <a:solidFill>
                <a:srgbClr val="213163"/>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91FB4E87-952C-6D04-15FD-412DF91481DB}"/>
              </a:ext>
            </a:extLst>
          </p:cNvPr>
          <p:cNvPicPr>
            <a:picLocks noChangeAspect="1"/>
          </p:cNvPicPr>
          <p:nvPr/>
        </p:nvPicPr>
        <p:blipFill>
          <a:blip r:embed="rId2"/>
          <a:stretch>
            <a:fillRect/>
          </a:stretch>
        </p:blipFill>
        <p:spPr>
          <a:xfrm>
            <a:off x="431031" y="1489133"/>
            <a:ext cx="3587017" cy="2241885"/>
          </a:xfrm>
          <a:prstGeom prst="rect">
            <a:avLst/>
          </a:prstGeom>
        </p:spPr>
      </p:pic>
      <p:pic>
        <p:nvPicPr>
          <p:cNvPr id="14" name="Picture 13">
            <a:extLst>
              <a:ext uri="{FF2B5EF4-FFF2-40B4-BE49-F238E27FC236}">
                <a16:creationId xmlns:a16="http://schemas.microsoft.com/office/drawing/2014/main" id="{C36049A7-43EA-5779-25CC-9080D627C497}"/>
              </a:ext>
            </a:extLst>
          </p:cNvPr>
          <p:cNvPicPr>
            <a:picLocks noChangeAspect="1"/>
          </p:cNvPicPr>
          <p:nvPr/>
        </p:nvPicPr>
        <p:blipFill>
          <a:blip r:embed="rId3"/>
          <a:stretch>
            <a:fillRect/>
          </a:stretch>
        </p:blipFill>
        <p:spPr>
          <a:xfrm>
            <a:off x="2237150" y="4247924"/>
            <a:ext cx="3561797" cy="2226123"/>
          </a:xfrm>
          <a:prstGeom prst="rect">
            <a:avLst/>
          </a:prstGeom>
        </p:spPr>
      </p:pic>
      <p:pic>
        <p:nvPicPr>
          <p:cNvPr id="16" name="Picture 15">
            <a:extLst>
              <a:ext uri="{FF2B5EF4-FFF2-40B4-BE49-F238E27FC236}">
                <a16:creationId xmlns:a16="http://schemas.microsoft.com/office/drawing/2014/main" id="{A7D40497-3F9A-8502-9C7B-F84C91F59BF2}"/>
              </a:ext>
            </a:extLst>
          </p:cNvPr>
          <p:cNvPicPr>
            <a:picLocks noChangeAspect="1"/>
          </p:cNvPicPr>
          <p:nvPr/>
        </p:nvPicPr>
        <p:blipFill>
          <a:blip r:embed="rId4"/>
          <a:stretch>
            <a:fillRect/>
          </a:stretch>
        </p:blipFill>
        <p:spPr>
          <a:xfrm>
            <a:off x="5665416" y="1465211"/>
            <a:ext cx="3625293" cy="2265807"/>
          </a:xfrm>
          <a:prstGeom prst="rect">
            <a:avLst/>
          </a:prstGeom>
        </p:spPr>
      </p:pic>
      <p:pic>
        <p:nvPicPr>
          <p:cNvPr id="18" name="Picture 17">
            <a:extLst>
              <a:ext uri="{FF2B5EF4-FFF2-40B4-BE49-F238E27FC236}">
                <a16:creationId xmlns:a16="http://schemas.microsoft.com/office/drawing/2014/main" id="{093D6764-609E-7BF9-9DEC-E2B593FD9DD2}"/>
              </a:ext>
            </a:extLst>
          </p:cNvPr>
          <p:cNvPicPr>
            <a:picLocks noChangeAspect="1"/>
          </p:cNvPicPr>
          <p:nvPr/>
        </p:nvPicPr>
        <p:blipFill>
          <a:blip r:embed="rId5"/>
          <a:stretch>
            <a:fillRect/>
          </a:stretch>
        </p:blipFill>
        <p:spPr>
          <a:xfrm>
            <a:off x="8143583" y="4240873"/>
            <a:ext cx="3622533" cy="2264083"/>
          </a:xfrm>
          <a:prstGeom prst="rect">
            <a:avLst/>
          </a:prstGeom>
        </p:spPr>
      </p:pic>
      <p:sp>
        <p:nvSpPr>
          <p:cNvPr id="20" name="TextBox 19">
            <a:extLst>
              <a:ext uri="{FF2B5EF4-FFF2-40B4-BE49-F238E27FC236}">
                <a16:creationId xmlns:a16="http://schemas.microsoft.com/office/drawing/2014/main" id="{271B94D1-5851-6783-7107-91EBAE42C89F}"/>
              </a:ext>
            </a:extLst>
          </p:cNvPr>
          <p:cNvSpPr txBox="1"/>
          <p:nvPr/>
        </p:nvSpPr>
        <p:spPr>
          <a:xfrm>
            <a:off x="1193031" y="3731018"/>
            <a:ext cx="1887053"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Fig 1:Source Code</a:t>
            </a:r>
            <a:endParaRPr lang="en-IN" sz="1600" dirty="0"/>
          </a:p>
        </p:txBody>
      </p:sp>
      <p:sp>
        <p:nvSpPr>
          <p:cNvPr id="22" name="TextBox 21">
            <a:extLst>
              <a:ext uri="{FF2B5EF4-FFF2-40B4-BE49-F238E27FC236}">
                <a16:creationId xmlns:a16="http://schemas.microsoft.com/office/drawing/2014/main" id="{BE052311-6BB8-3C9F-F1D7-F76B9B020628}"/>
              </a:ext>
            </a:extLst>
          </p:cNvPr>
          <p:cNvSpPr txBox="1"/>
          <p:nvPr/>
        </p:nvSpPr>
        <p:spPr>
          <a:xfrm>
            <a:off x="2961774" y="6483253"/>
            <a:ext cx="2941721"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Fig 2:Output Interface</a:t>
            </a:r>
            <a:endParaRPr lang="en-IN" sz="1600" dirty="0"/>
          </a:p>
        </p:txBody>
      </p:sp>
      <p:sp>
        <p:nvSpPr>
          <p:cNvPr id="24" name="TextBox 23">
            <a:extLst>
              <a:ext uri="{FF2B5EF4-FFF2-40B4-BE49-F238E27FC236}">
                <a16:creationId xmlns:a16="http://schemas.microsoft.com/office/drawing/2014/main" id="{7BF9AF2E-E85C-4AA8-F951-446E26B25E9A}"/>
              </a:ext>
            </a:extLst>
          </p:cNvPr>
          <p:cNvSpPr txBox="1"/>
          <p:nvPr/>
        </p:nvSpPr>
        <p:spPr>
          <a:xfrm>
            <a:off x="6240704" y="3710796"/>
            <a:ext cx="2526307"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Fig 3:Output Screen 2</a:t>
            </a:r>
            <a:endParaRPr lang="en-IN" sz="1600" dirty="0"/>
          </a:p>
        </p:txBody>
      </p:sp>
      <p:sp>
        <p:nvSpPr>
          <p:cNvPr id="26" name="TextBox 25">
            <a:extLst>
              <a:ext uri="{FF2B5EF4-FFF2-40B4-BE49-F238E27FC236}">
                <a16:creationId xmlns:a16="http://schemas.microsoft.com/office/drawing/2014/main" id="{5FAA5D57-984F-39D4-038E-54E55E4EF41D}"/>
              </a:ext>
            </a:extLst>
          </p:cNvPr>
          <p:cNvSpPr txBox="1"/>
          <p:nvPr/>
        </p:nvSpPr>
        <p:spPr>
          <a:xfrm>
            <a:off x="8320817" y="6483253"/>
            <a:ext cx="3622532"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Fig 4:Conversation History Screen</a:t>
            </a:r>
            <a:endParaRPr lang="en-IN" sz="1600" dirty="0"/>
          </a:p>
        </p:txBody>
      </p:sp>
    </p:spTree>
    <p:extLst>
      <p:ext uri="{BB962C8B-B14F-4D97-AF65-F5344CB8AC3E}">
        <p14:creationId xmlns:p14="http://schemas.microsoft.com/office/powerpoint/2010/main" val="367050648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733</TotalTime>
  <Words>624</Words>
  <Application>Microsoft Office PowerPoint</Application>
  <PresentationFormat>Widescreen</PresentationFormat>
  <Paragraphs>96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Courier New</vt:lpstr>
      <vt:lpstr>Times New Roman</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Shiva Radharapu</cp:lastModifiedBy>
  <cp:revision>3</cp:revision>
  <dcterms:created xsi:type="dcterms:W3CDTF">2024-12-31T09:40:01Z</dcterms:created>
  <dcterms:modified xsi:type="dcterms:W3CDTF">2025-01-04T16:32:49Z</dcterms:modified>
</cp:coreProperties>
</file>