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5851241d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5851241d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5e68893d1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5e68893d1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5e68893d1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5e68893d1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5f66874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5f66874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5e68893d1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5e68893d1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5851241d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5851241d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5851241d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5851241d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5851241d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5851241d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7.jpg"/><Relationship Id="rId5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66625" y="1355300"/>
            <a:ext cx="3221700" cy="13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Crop </a:t>
            </a:r>
            <a:endParaRPr b="1"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Recommendation System</a:t>
            </a:r>
            <a:endParaRPr b="1" sz="2900"/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b="0" l="0" r="31870" t="0"/>
          <a:stretch/>
        </p:blipFill>
        <p:spPr>
          <a:xfrm>
            <a:off x="3367600" y="0"/>
            <a:ext cx="57764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222200" y="2720900"/>
            <a:ext cx="346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Improving Crop Selection through Data</a:t>
            </a:r>
            <a:endParaRPr b="1"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Analysis and Machine Learning</a:t>
            </a:r>
            <a:endParaRPr b="1"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466575" y="233300"/>
            <a:ext cx="634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2F2F2"/>
                </a:solidFill>
                <a:latin typeface="Oswald"/>
                <a:ea typeface="Oswald"/>
                <a:cs typeface="Oswald"/>
                <a:sym typeface="Oswald"/>
              </a:rPr>
              <a:t>Selection of Machine Learning Algorithm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405307" y="1214991"/>
            <a:ext cx="83334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dataset we include the following machine learning algorithms for selection and accuracy comparison</a:t>
            </a:r>
            <a:endParaRPr>
              <a:solidFill>
                <a:schemeClr val="dk1"/>
              </a:solidFill>
            </a:endParaRPr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   1.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Forest Classifier – 99.75%</a:t>
            </a:r>
            <a:endParaRPr sz="1050"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   2.Decision Tree Classifier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9</a:t>
            </a:r>
            <a:r>
              <a:rPr lang="en" sz="2000">
                <a:solidFill>
                  <a:schemeClr val="dk1"/>
                </a:solidFill>
              </a:rPr>
              <a:t>8.63%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   3.Naive Bayes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–   9</a:t>
            </a:r>
            <a:r>
              <a:rPr lang="en" sz="2000">
                <a:solidFill>
                  <a:schemeClr val="dk1"/>
                </a:solidFill>
              </a:rPr>
              <a:t>8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.80%</a:t>
            </a:r>
            <a:endParaRPr>
              <a:solidFill>
                <a:schemeClr val="dk1"/>
              </a:solidFill>
            </a:endParaRPr>
          </a:p>
          <a:p>
            <a:pPr indent="-387350" lvl="0" marL="6286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By stacking this 3 ML Models together we Created a </a:t>
            </a:r>
            <a:r>
              <a:rPr lang="en" sz="2000" u="sng">
                <a:solidFill>
                  <a:schemeClr val="dk1"/>
                </a:solidFill>
              </a:rPr>
              <a:t>Meta model</a:t>
            </a:r>
            <a:r>
              <a:rPr lang="en" sz="2000">
                <a:solidFill>
                  <a:schemeClr val="dk1"/>
                </a:solidFill>
              </a:rPr>
              <a:t> With 100% accuracy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2772600" y="189525"/>
            <a:ext cx="359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Future Development</a:t>
            </a:r>
            <a:endParaRPr sz="3400"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7950" y="1102325"/>
            <a:ext cx="4597549" cy="357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/>
        </p:nvSpPr>
        <p:spPr>
          <a:xfrm>
            <a:off x="528725" y="1552150"/>
            <a:ext cx="3156300" cy="788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182875" spcFirstLastPara="1" rIns="1828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Fertilizer Recommendation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549375" y="3120250"/>
            <a:ext cx="3156300" cy="788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182875" spcFirstLastPara="1" rIns="1828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Plant </a:t>
            </a:r>
            <a:r>
              <a:rPr b="1" lang="en" sz="1800">
                <a:solidFill>
                  <a:schemeClr val="dk1"/>
                </a:solidFill>
              </a:rPr>
              <a:t>Diseases Identification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/>
        </p:nvSpPr>
        <p:spPr>
          <a:xfrm>
            <a:off x="926925" y="1671200"/>
            <a:ext cx="6076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•</a:t>
            </a:r>
            <a:r>
              <a:rPr b="1" lang="en" sz="1800">
                <a:solidFill>
                  <a:srgbClr val="0F0F0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Minimizes Risk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•</a:t>
            </a:r>
            <a:r>
              <a:rPr b="1" lang="en" sz="1800">
                <a:solidFill>
                  <a:srgbClr val="0F0F0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Reduces Resource Waste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•</a:t>
            </a:r>
            <a:r>
              <a:rPr b="1" lang="en" sz="1800">
                <a:solidFill>
                  <a:srgbClr val="0F0F0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Enhances Crop Productivity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850725" y="377700"/>
            <a:ext cx="345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Conclusion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Close up of green grass" id="148" name="Google Shape;14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200" y="0"/>
            <a:ext cx="4143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/>
        </p:nvSpPr>
        <p:spPr>
          <a:xfrm>
            <a:off x="3427800" y="2202300"/>
            <a:ext cx="228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Thank You</a:t>
            </a:r>
            <a:endParaRPr sz="3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3783600" y="2858150"/>
            <a:ext cx="157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Shiv Sonwane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3204000" y="3243850"/>
            <a:ext cx="288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hivsonwane07@gmail.com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441250"/>
            <a:ext cx="3787500" cy="18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 is to empower farmers with data-driven insights, enabling them to make informed decisions about which crops to cultivate based on various factors.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875" y="787281"/>
            <a:ext cx="4666526" cy="3488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in Agriculture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377700" y="1696550"/>
            <a:ext cx="3210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•</a:t>
            </a:r>
            <a:r>
              <a:rPr b="1" lang="en" sz="1800">
                <a:solidFill>
                  <a:srgbClr val="0F0F0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Unpredictable Weather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•</a:t>
            </a:r>
            <a:r>
              <a:rPr b="1" lang="en" sz="1800">
                <a:solidFill>
                  <a:srgbClr val="0F0F0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Soil Degradation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•</a:t>
            </a:r>
            <a:r>
              <a:rPr b="1" lang="en" sz="1800">
                <a:solidFill>
                  <a:srgbClr val="0F0F0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Pest Outbreaks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•</a:t>
            </a:r>
            <a:r>
              <a:rPr b="1" lang="en" sz="1800">
                <a:solidFill>
                  <a:srgbClr val="0F0F0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Optimal Crop Selection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17641" r="0" t="0"/>
          <a:stretch/>
        </p:blipFill>
        <p:spPr>
          <a:xfrm>
            <a:off x="4343400" y="1212450"/>
            <a:ext cx="4260300" cy="2707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38000" y="377700"/>
            <a:ext cx="64497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And It’s Features</a:t>
            </a:r>
            <a:endParaRPr sz="3000"/>
          </a:p>
        </p:txBody>
      </p:sp>
      <p:sp>
        <p:nvSpPr>
          <p:cNvPr id="81" name="Google Shape;81;p16"/>
          <p:cNvSpPr txBox="1"/>
          <p:nvPr/>
        </p:nvSpPr>
        <p:spPr>
          <a:xfrm>
            <a:off x="284050" y="1929875"/>
            <a:ext cx="411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• </a:t>
            </a:r>
            <a:r>
              <a:rPr b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Features Affecting the crop Growth</a:t>
            </a:r>
            <a:endParaRPr b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263500" y="1317550"/>
            <a:ext cx="639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•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 have total of </a:t>
            </a:r>
            <a:r>
              <a:rPr b="1" lang="en" sz="1800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22 crops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in Our Dataset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75975" y="2571750"/>
            <a:ext cx="2532900" cy="15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6977"/>
              </a:buClr>
              <a:buSzPts val="40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components of Soil (Nitrogen, Phosphorus, Potassium)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046675" y="2531325"/>
            <a:ext cx="2398200" cy="18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04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Environmental factors affecting Crop yield and production (Temperature, Humidity, ph, Rainfall)</a:t>
            </a:r>
            <a:endParaRPr sz="4000">
              <a:solidFill>
                <a:schemeClr val="dk1"/>
              </a:solidFill>
            </a:endParaRPr>
          </a:p>
        </p:txBody>
      </p:sp>
      <p:pic>
        <p:nvPicPr>
          <p:cNvPr descr="A picture containing grass, outdoor, nature, field, sunset"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25667" t="0"/>
          <a:stretch/>
        </p:blipFill>
        <p:spPr>
          <a:xfrm>
            <a:off x="5368675" y="0"/>
            <a:ext cx="37753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7"/>
          <p:cNvGrpSpPr/>
          <p:nvPr/>
        </p:nvGrpSpPr>
        <p:grpSpPr>
          <a:xfrm>
            <a:off x="5125975" y="88588"/>
            <a:ext cx="3699300" cy="1509266"/>
            <a:chOff x="1161650" y="1800025"/>
            <a:chExt cx="3699300" cy="1541325"/>
          </a:xfrm>
        </p:grpSpPr>
        <p:pic>
          <p:nvPicPr>
            <p:cNvPr id="91" name="Google Shape;91;p17"/>
            <p:cNvPicPr preferRelativeResize="0"/>
            <p:nvPr/>
          </p:nvPicPr>
          <p:blipFill rotWithShape="1">
            <a:blip r:embed="rId3">
              <a:alphaModFix/>
            </a:blip>
            <a:srcRect b="49020" l="25731" r="14939" t="8503"/>
            <a:stretch/>
          </p:blipFill>
          <p:spPr>
            <a:xfrm>
              <a:off x="1161650" y="1813300"/>
              <a:ext cx="3699300" cy="1528050"/>
            </a:xfrm>
            <a:prstGeom prst="rect">
              <a:avLst/>
            </a:prstGeom>
            <a:noFill/>
            <a:ln cap="flat" cmpd="sng">
              <a:solidFill>
                <a:srgbClr val="E5E7EB"/>
              </a:solidFill>
              <a:prstDash val="solid"/>
              <a:miter lim="8000"/>
              <a:headEnd len="sm" w="sm" type="none"/>
              <a:tailEnd len="sm" w="sm" type="none"/>
            </a:ln>
          </p:spPr>
        </p:pic>
        <p:sp>
          <p:nvSpPr>
            <p:cNvPr id="92" name="Google Shape;92;p17"/>
            <p:cNvSpPr/>
            <p:nvPr/>
          </p:nvSpPr>
          <p:spPr>
            <a:xfrm>
              <a:off x="1161650" y="1800025"/>
              <a:ext cx="3699300" cy="1527900"/>
            </a:xfrm>
            <a:prstGeom prst="rect">
              <a:avLst/>
            </a:prstGeom>
            <a:solidFill>
              <a:srgbClr val="F9FBFE">
                <a:alpha val="265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" name="Google Shape;93;p17"/>
          <p:cNvGrpSpPr/>
          <p:nvPr/>
        </p:nvGrpSpPr>
        <p:grpSpPr>
          <a:xfrm>
            <a:off x="5125975" y="1730339"/>
            <a:ext cx="3699300" cy="1541403"/>
            <a:chOff x="4996700" y="538825"/>
            <a:chExt cx="3699300" cy="1604625"/>
          </a:xfrm>
        </p:grpSpPr>
        <p:pic>
          <p:nvPicPr>
            <p:cNvPr id="94" name="Google Shape;94;p17"/>
            <p:cNvPicPr preferRelativeResize="0"/>
            <p:nvPr/>
          </p:nvPicPr>
          <p:blipFill rotWithShape="1">
            <a:blip r:embed="rId4">
              <a:alphaModFix/>
            </a:blip>
            <a:srcRect b="46658" l="4039" r="8723" t="23007"/>
            <a:stretch/>
          </p:blipFill>
          <p:spPr>
            <a:xfrm>
              <a:off x="5013350" y="538925"/>
              <a:ext cx="3666000" cy="1604525"/>
            </a:xfrm>
            <a:prstGeom prst="rect">
              <a:avLst/>
            </a:prstGeom>
            <a:noFill/>
            <a:ln cap="flat" cmpd="sng">
              <a:solidFill>
                <a:srgbClr val="E5E7EB"/>
              </a:solidFill>
              <a:prstDash val="solid"/>
              <a:miter lim="8000"/>
              <a:headEnd len="sm" w="sm" type="none"/>
              <a:tailEnd len="sm" w="sm" type="none"/>
            </a:ln>
          </p:spPr>
        </p:pic>
        <p:sp>
          <p:nvSpPr>
            <p:cNvPr id="95" name="Google Shape;95;p17"/>
            <p:cNvSpPr/>
            <p:nvPr/>
          </p:nvSpPr>
          <p:spPr>
            <a:xfrm>
              <a:off x="4996700" y="538825"/>
              <a:ext cx="3699300" cy="1604400"/>
            </a:xfrm>
            <a:prstGeom prst="rect">
              <a:avLst/>
            </a:prstGeom>
            <a:solidFill>
              <a:srgbClr val="F9FBFE">
                <a:alpha val="265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p17"/>
          <p:cNvGrpSpPr/>
          <p:nvPr/>
        </p:nvGrpSpPr>
        <p:grpSpPr>
          <a:xfrm>
            <a:off x="5120450" y="3404230"/>
            <a:ext cx="3704850" cy="1541475"/>
            <a:chOff x="5349050" y="3327875"/>
            <a:chExt cx="3704850" cy="1604700"/>
          </a:xfrm>
        </p:grpSpPr>
        <p:sp>
          <p:nvSpPr>
            <p:cNvPr id="97" name="Google Shape;97;p17"/>
            <p:cNvSpPr/>
            <p:nvPr/>
          </p:nvSpPr>
          <p:spPr>
            <a:xfrm>
              <a:off x="5365700" y="3366175"/>
              <a:ext cx="3688200" cy="156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pic>
          <p:nvPicPr>
            <p:cNvPr id="98" name="Google Shape;98;p17"/>
            <p:cNvPicPr preferRelativeResize="0"/>
            <p:nvPr/>
          </p:nvPicPr>
          <p:blipFill rotWithShape="1">
            <a:blip r:embed="rId5">
              <a:alphaModFix/>
            </a:blip>
            <a:srcRect b="18889" l="4634" r="0" t="47160"/>
            <a:stretch/>
          </p:blipFill>
          <p:spPr>
            <a:xfrm>
              <a:off x="5354600" y="3327950"/>
              <a:ext cx="3688200" cy="1604525"/>
            </a:xfrm>
            <a:prstGeom prst="rect">
              <a:avLst/>
            </a:prstGeom>
            <a:noFill/>
            <a:ln cap="flat" cmpd="sng">
              <a:solidFill>
                <a:srgbClr val="E5E7EB"/>
              </a:solidFill>
              <a:prstDash val="solid"/>
              <a:miter lim="8000"/>
              <a:headEnd len="sm" w="sm" type="none"/>
              <a:tailEnd len="sm" w="sm" type="none"/>
            </a:ln>
          </p:spPr>
        </p:pic>
        <p:sp>
          <p:nvSpPr>
            <p:cNvPr id="99" name="Google Shape;99;p17"/>
            <p:cNvSpPr/>
            <p:nvPr/>
          </p:nvSpPr>
          <p:spPr>
            <a:xfrm>
              <a:off x="5349050" y="3327875"/>
              <a:ext cx="3699300" cy="1604700"/>
            </a:xfrm>
            <a:prstGeom prst="rect">
              <a:avLst/>
            </a:prstGeom>
            <a:solidFill>
              <a:srgbClr val="F9FBFE">
                <a:alpha val="265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17"/>
          <p:cNvSpPr txBox="1"/>
          <p:nvPr/>
        </p:nvSpPr>
        <p:spPr>
          <a:xfrm>
            <a:off x="256700" y="1831575"/>
            <a:ext cx="634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2F2F2"/>
                </a:solidFill>
                <a:latin typeface="Oswald"/>
                <a:ea typeface="Oswald"/>
                <a:cs typeface="Oswald"/>
                <a:sym typeface="Oswald"/>
              </a:rPr>
              <a:t>Data Collection And Analysis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392525" y="612375"/>
            <a:ext cx="316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F0F0F"/>
                </a:solidFill>
                <a:latin typeface="Average"/>
                <a:ea typeface="Average"/>
                <a:cs typeface="Average"/>
                <a:sym typeface="Average"/>
              </a:rPr>
              <a:t>Effective Data Collection</a:t>
            </a:r>
            <a:endParaRPr b="1" sz="1800">
              <a:solidFill>
                <a:srgbClr val="0F0F0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5475625" y="223091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F0F0F"/>
                </a:solidFill>
                <a:latin typeface="Average"/>
                <a:ea typeface="Average"/>
                <a:cs typeface="Average"/>
                <a:sym typeface="Average"/>
              </a:rPr>
              <a:t>Data Preprocessing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5472875" y="39280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F0F0F"/>
                </a:solidFill>
                <a:latin typeface="Average"/>
                <a:ea typeface="Average"/>
                <a:cs typeface="Average"/>
                <a:sym typeface="Average"/>
              </a:rPr>
              <a:t>Data Visualization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775" y="1290600"/>
            <a:ext cx="4243942" cy="25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950" y="1290599"/>
            <a:ext cx="4300213" cy="25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50" y="1273400"/>
            <a:ext cx="4243950" cy="2596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100" y="1273400"/>
            <a:ext cx="4357900" cy="259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99" y="1311213"/>
            <a:ext cx="4175675" cy="252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3300" y="1311225"/>
            <a:ext cx="4138799" cy="25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54" y="1308425"/>
            <a:ext cx="4175675" cy="2526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630" y="1303938"/>
            <a:ext cx="4199770" cy="2535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