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60" r:id="rId1"/>
  </p:sldMasterIdLst>
  <p:notesMasterIdLst>
    <p:notesMasterId r:id="rId17"/>
  </p:notesMasterIdLst>
  <p:sldIdLst>
    <p:sldId id="290" r:id="rId2"/>
    <p:sldId id="291" r:id="rId3"/>
    <p:sldId id="292" r:id="rId4"/>
    <p:sldId id="293" r:id="rId5"/>
    <p:sldId id="294" r:id="rId6"/>
    <p:sldId id="295" r:id="rId7"/>
    <p:sldId id="308" r:id="rId8"/>
    <p:sldId id="310" r:id="rId9"/>
    <p:sldId id="311" r:id="rId10"/>
    <p:sldId id="301" r:id="rId11"/>
    <p:sldId id="302" r:id="rId12"/>
    <p:sldId id="303" r:id="rId13"/>
    <p:sldId id="304" r:id="rId14"/>
    <p:sldId id="305" r:id="rId15"/>
    <p:sldId id="306" r:id="rId16"/>
  </p:sldIdLst>
  <p:sldSz cx="9144000" cy="5143500" type="screen16x9"/>
  <p:notesSz cx="6858000" cy="9144000"/>
  <p:embeddedFontLst>
    <p:embeddedFont>
      <p:font typeface="宋体" pitchFamily="2" charset="-122"/>
      <p:regular r:id="rId18"/>
    </p:embeddedFont>
    <p:embeddedFont>
      <p:font typeface="Baskerville Old Face" pitchFamily="18" charset="0"/>
      <p:regular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Nunito" charset="0"/>
      <p:regular r:id="rId24"/>
      <p:bold r:id="rId25"/>
      <p:italic r:id="rId26"/>
      <p:boldItalic r:id="rId27"/>
    </p:embeddedFont>
    <p:embeddedFont>
      <p:font typeface="Maven Pro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59" autoAdjust="0"/>
  </p:normalViewPr>
  <p:slideViewPr>
    <p:cSldViewPr snapToGrid="0">
      <p:cViewPr>
        <p:scale>
          <a:sx n="80" d="100"/>
          <a:sy n="80" d="100"/>
        </p:scale>
        <p:origin x="-1002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6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432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7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3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02" name="Google Shape;3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Google Shape;3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07" name="Google Shape;3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Google Shape;3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13" name="Google Shape;3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28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2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3" name="Google Shape;2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2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8" name="Google Shape;2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3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7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3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51" name="Google Shape;3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3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1" name="Google Shape;3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3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6" name="Google Shape;3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3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1" name="Google Shape;3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May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95200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75644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9568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5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21" name="Google Shape;5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endParaRPr/>
          </a:p>
        </p:txBody>
      </p:sp>
      <p:sp>
        <p:nvSpPr>
          <p:cNvPr id="1048622" name="Google Shape;55;p19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endParaRPr/>
          </a:p>
        </p:txBody>
      </p:sp>
      <p:sp>
        <p:nvSpPr>
          <p:cNvPr id="1048623" name="Google Shape;56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6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42" name="Google Shape;62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endParaRPr/>
          </a:p>
        </p:txBody>
      </p:sp>
      <p:sp>
        <p:nvSpPr>
          <p:cNvPr id="1048643" name="Google Shape;63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6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55" name="Google Shape;69;p2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656" name="Google Shape;70;p21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endParaRPr/>
          </a:p>
        </p:txBody>
      </p:sp>
      <p:sp>
        <p:nvSpPr>
          <p:cNvPr id="1048657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Google Shape;205;p23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809" name="Google Shape;206;p23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810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00708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46966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23209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31,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3085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31,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97076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31,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901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55250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39787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269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4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278;p1"/>
          <p:cNvSpPr txBox="1">
            <a:spLocks noGrp="1"/>
          </p:cNvSpPr>
          <p:nvPr>
            <p:ph type="subTitle" idx="1"/>
          </p:nvPr>
        </p:nvSpPr>
        <p:spPr>
          <a:xfrm>
            <a:off x="192783" y="1674147"/>
            <a:ext cx="5222470" cy="335239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>
                <a:solidFill>
                  <a:schemeClr val="tx1"/>
                </a:solidFill>
                <a:latin typeface="Maven Pro" charset="0"/>
              </a:rPr>
              <a:t>Year -</a:t>
            </a:r>
            <a:r>
              <a:rPr lang="en-US" sz="1600" dirty="0">
                <a:solidFill>
                  <a:schemeClr val="tx1"/>
                </a:solidFill>
                <a:latin typeface="Maven Pro" charset="0"/>
              </a:rPr>
              <a:t>2019 - 2020</a:t>
            </a:r>
            <a:r>
              <a:rPr lang="en" sz="1600" dirty="0">
                <a:solidFill>
                  <a:schemeClr val="tx1"/>
                </a:solidFill>
                <a:latin typeface="Maven Pro" charset="0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Maven Pro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>
                <a:solidFill>
                  <a:schemeClr val="tx1"/>
                </a:solidFill>
                <a:latin typeface="Maven Pro" charset="0"/>
              </a:rPr>
              <a:t>Section </a:t>
            </a:r>
            <a:r>
              <a:rPr lang="en" sz="1600" dirty="0" smtClean="0">
                <a:solidFill>
                  <a:schemeClr val="tx1"/>
                </a:solidFill>
                <a:latin typeface="Maven Pro" charset="0"/>
              </a:rPr>
              <a:t>-</a:t>
            </a:r>
            <a:r>
              <a:rPr lang="en-US" sz="1600" dirty="0">
                <a:solidFill>
                  <a:schemeClr val="tx1"/>
                </a:solidFill>
                <a:latin typeface="Maven Pro" charset="0"/>
              </a:rPr>
              <a:t>D</a:t>
            </a:r>
            <a:r>
              <a:rPr lang="en" sz="1600" dirty="0" smtClean="0">
                <a:solidFill>
                  <a:schemeClr val="tx1"/>
                </a:solidFill>
                <a:latin typeface="Maven Pro" charset="0"/>
              </a:rPr>
              <a:t>    </a:t>
            </a:r>
            <a:endParaRPr lang="zh-CN" altLang="en-US" sz="1600" dirty="0">
              <a:solidFill>
                <a:schemeClr val="tx1"/>
              </a:solidFill>
              <a:latin typeface="Maven Pro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>
                <a:solidFill>
                  <a:schemeClr val="tx1"/>
                </a:solidFill>
                <a:latin typeface="Maven Pro" charset="0"/>
              </a:rPr>
              <a:t>Batch </a:t>
            </a:r>
            <a:r>
              <a:rPr lang="en" sz="1600" dirty="0" smtClean="0">
                <a:solidFill>
                  <a:schemeClr val="tx1"/>
                </a:solidFill>
                <a:latin typeface="Maven Pro" charset="0"/>
              </a:rPr>
              <a:t>-</a:t>
            </a:r>
            <a:r>
              <a:rPr lang="en-US" sz="1600" dirty="0">
                <a:solidFill>
                  <a:schemeClr val="tx1"/>
                </a:solidFill>
                <a:latin typeface="Maven Pro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Maven Pro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>
                <a:solidFill>
                  <a:schemeClr val="tx1"/>
                </a:solidFill>
                <a:latin typeface="Maven Pro" charset="0"/>
              </a:rPr>
              <a:t>Group </a:t>
            </a:r>
            <a:r>
              <a:rPr lang="en" sz="1600" dirty="0" smtClean="0">
                <a:solidFill>
                  <a:schemeClr val="tx1"/>
                </a:solidFill>
                <a:latin typeface="Maven Pro" charset="0"/>
              </a:rPr>
              <a:t>-</a:t>
            </a:r>
            <a:r>
              <a:rPr lang="en-US" sz="1600" dirty="0" smtClean="0">
                <a:solidFill>
                  <a:schemeClr val="tx1"/>
                </a:solidFill>
                <a:latin typeface="Maven Pro" charset="0"/>
              </a:rPr>
              <a:t>10</a:t>
            </a:r>
            <a:r>
              <a:rPr lang="en" sz="1600" dirty="0" smtClean="0">
                <a:solidFill>
                  <a:schemeClr val="tx1"/>
                </a:solidFill>
                <a:latin typeface="Maven Pro" charset="0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Maven Pro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>
                <a:solidFill>
                  <a:schemeClr val="tx1"/>
                </a:solidFill>
                <a:latin typeface="Maven Pro" charset="0"/>
              </a:rPr>
              <a:t>Team members</a:t>
            </a:r>
            <a:r>
              <a:rPr lang="en-US" sz="1600" dirty="0">
                <a:solidFill>
                  <a:schemeClr val="tx1"/>
                </a:solidFill>
                <a:latin typeface="Maven Pro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Maven Pro" charset="0"/>
              </a:rPr>
              <a:t>– 5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zh-CN" altLang="en-US" sz="1600" dirty="0">
              <a:solidFill>
                <a:schemeClr val="tx1"/>
              </a:solidFill>
              <a:latin typeface="Maven Pro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 </a:t>
            </a:r>
            <a:r>
              <a:rPr lang="en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no.s.            Name</a:t>
            </a:r>
            <a:endParaRPr lang="en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>
                <a:solidFill>
                  <a:schemeClr val="tx1"/>
                </a:solidFill>
              </a:rPr>
              <a:t> 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19K41A04B6       S.AMULYA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    19K41A04B5       S.NIKITHA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    19K41A04B4       SNEHA REDDY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  </a:t>
            </a:r>
            <a:r>
              <a:rPr lang="en-US" altLang="en-US" sz="1600" dirty="0" smtClean="0">
                <a:solidFill>
                  <a:schemeClr val="tx1"/>
                </a:solidFill>
              </a:rPr>
              <a:t>19K41A05B1       SHIVA KEERTHI     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  </a:t>
            </a:r>
            <a:r>
              <a:rPr lang="en-US" altLang="en-US" sz="1600" dirty="0" smtClean="0">
                <a:solidFill>
                  <a:schemeClr val="tx1"/>
                </a:solidFill>
              </a:rPr>
              <a:t>19K41A05B2       SAI DEV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48615" name="TextBox 1048614"/>
          <p:cNvSpPr txBox="1"/>
          <p:nvPr/>
        </p:nvSpPr>
        <p:spPr>
          <a:xfrm>
            <a:off x="2990100" y="6695539"/>
            <a:ext cx="4000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861" name="TextBox 1048860"/>
          <p:cNvSpPr txBox="1"/>
          <p:nvPr/>
        </p:nvSpPr>
        <p:spPr>
          <a:xfrm>
            <a:off x="2508101" y="5833752"/>
            <a:ext cx="312765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028" name="Picture 4" descr="C:\Users\Thrinath\Desktop\srec-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513" y="277664"/>
            <a:ext cx="2882475" cy="83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hrinath\Desktop\COD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7" y="-93617"/>
            <a:ext cx="2220807" cy="177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68235" y="146122"/>
            <a:ext cx="2969438" cy="1034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2784" y="146122"/>
            <a:ext cx="2412194" cy="115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4978" y="184202"/>
            <a:ext cx="34451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             PRODUCT NAME:</a:t>
            </a:r>
          </a:p>
          <a:p>
            <a:endParaRPr lang="en-US" b="1" u="sng" dirty="0" smtClean="0"/>
          </a:p>
          <a:p>
            <a:r>
              <a:rPr lang="en-US" sz="1800" dirty="0" smtClean="0">
                <a:latin typeface="Baskerville Old Face" pitchFamily="18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MOSQUITOES AND INSECTS 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          KILLING MACHINE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47;p11"/>
          <p:cNvSpPr txBox="1">
            <a:spLocks noGrp="1"/>
          </p:cNvSpPr>
          <p:nvPr>
            <p:ph type="title"/>
          </p:nvPr>
        </p:nvSpPr>
        <p:spPr>
          <a:xfrm>
            <a:off x="995041" y="325442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>
                <a:solidFill>
                  <a:schemeClr val="accent1">
                    <a:lumMod val="50000"/>
                  </a:schemeClr>
                </a:solidFill>
              </a:rPr>
              <a:t>Concept Selection</a:t>
            </a:r>
          </a:p>
        </p:txBody>
      </p:sp>
      <p:sp>
        <p:nvSpPr>
          <p:cNvPr id="1048679" name="Google Shape;348;p11"/>
          <p:cNvSpPr txBox="1">
            <a:spLocks noGrp="1"/>
          </p:cNvSpPr>
          <p:nvPr>
            <p:ph type="body" idx="1"/>
          </p:nvPr>
        </p:nvSpPr>
        <p:spPr>
          <a:xfrm>
            <a:off x="1144214" y="1479121"/>
            <a:ext cx="7030500" cy="296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800" dirty="0" smtClean="0"/>
              <a:t>We selected concept 2 because it is:</a:t>
            </a:r>
          </a:p>
          <a:p>
            <a:pPr indent="-457200"/>
            <a:r>
              <a:rPr lang="en" sz="2800" dirty="0" smtClean="0"/>
              <a:t>Feasible</a:t>
            </a:r>
          </a:p>
          <a:p>
            <a:pPr indent="-457200"/>
            <a:r>
              <a:rPr lang="en-US" sz="2800" dirty="0" smtClean="0"/>
              <a:t>M</a:t>
            </a:r>
            <a:r>
              <a:rPr lang="en" sz="2800" dirty="0" smtClean="0"/>
              <a:t>aterials are easily available</a:t>
            </a:r>
          </a:p>
          <a:p>
            <a:pPr indent="-457200"/>
            <a:r>
              <a:rPr lang="en" sz="2800" dirty="0" smtClean="0"/>
              <a:t>Affordable</a:t>
            </a:r>
          </a:p>
          <a:p>
            <a:pPr indent="-457200"/>
            <a:r>
              <a:rPr lang="en-US" sz="2800" dirty="0" smtClean="0"/>
              <a:t>P</a:t>
            </a:r>
            <a:r>
              <a:rPr lang="en" sz="2800" dirty="0" smtClean="0"/>
              <a:t>ractical and workable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353;p12"/>
          <p:cNvSpPr txBox="1">
            <a:spLocks noGrp="1"/>
          </p:cNvSpPr>
          <p:nvPr>
            <p:ph type="title"/>
          </p:nvPr>
        </p:nvSpPr>
        <p:spPr>
          <a:xfrm>
            <a:off x="1534486" y="124822"/>
            <a:ext cx="6071463" cy="65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accent1">
                    <a:lumMod val="50000"/>
                  </a:schemeClr>
                </a:solidFill>
              </a:rPr>
              <a:t>Final Designed </a:t>
            </a:r>
            <a:r>
              <a:rPr lang="en" sz="2400" dirty="0" smtClean="0">
                <a:solidFill>
                  <a:schemeClr val="accent1">
                    <a:lumMod val="50000"/>
                  </a:schemeClr>
                </a:solidFill>
              </a:rPr>
              <a:t>concept </a:t>
            </a:r>
            <a:r>
              <a:rPr lang="en" sz="2400" dirty="0">
                <a:solidFill>
                  <a:schemeClr val="accent1">
                    <a:lumMod val="50000"/>
                  </a:schemeClr>
                </a:solidFill>
              </a:rPr>
              <a:t>with a detailed </a:t>
            </a:r>
            <a:r>
              <a:rPr lang="en" sz="2400" dirty="0" smtClean="0">
                <a:solidFill>
                  <a:schemeClr val="accent1">
                    <a:lumMod val="50000"/>
                  </a:schemeClr>
                </a:solidFill>
              </a:rPr>
              <a:t>sketch</a:t>
            </a:r>
            <a:endParaRPr lang="e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Thrinath\Desktop\WhatsApp Image 2020-05-30 at 8.54.43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20" y="1661051"/>
            <a:ext cx="3248396" cy="27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5293" y="1349753"/>
            <a:ext cx="3649851" cy="3364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5293" y="140079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Sketch: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Google Shape;360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98236" cy="80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>
                <a:solidFill>
                  <a:schemeClr val="accent1">
                    <a:lumMod val="50000"/>
                  </a:schemeClr>
                </a:solidFill>
              </a:rPr>
              <a:t>Product Decomposition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133" y="998011"/>
            <a:ext cx="4062331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Physical decomposition:</a:t>
            </a:r>
          </a:p>
          <a:p>
            <a:r>
              <a:rPr lang="en-US" sz="1600" dirty="0"/>
              <a:t>We have used cardboard box as the </a:t>
            </a:r>
          </a:p>
          <a:p>
            <a:r>
              <a:rPr lang="en-US" sz="1600" dirty="0"/>
              <a:t>outer covering, inside the cardboard box </a:t>
            </a:r>
          </a:p>
          <a:p>
            <a:r>
              <a:rPr lang="en-US" sz="1600" dirty="0"/>
              <a:t>we have arranged electric net connected</a:t>
            </a:r>
          </a:p>
          <a:p>
            <a:r>
              <a:rPr lang="en-US" sz="1600" dirty="0"/>
              <a:t>to the circuit. This circuit also connects an</a:t>
            </a:r>
          </a:p>
          <a:p>
            <a:r>
              <a:rPr lang="en-US" sz="1600" dirty="0"/>
              <a:t>LED bulb and a wire is sent out of the box.</a:t>
            </a:r>
            <a:endParaRPr lang="en-US" sz="1600" dirty="0" smtClean="0"/>
          </a:p>
          <a:p>
            <a:endParaRPr lang="en-US" sz="2000" dirty="0" smtClean="0"/>
          </a:p>
          <a:p>
            <a:r>
              <a:rPr lang="en-US" sz="2000" dirty="0" smtClean="0"/>
              <a:t>Functional decomposition:</a:t>
            </a:r>
            <a:br>
              <a:rPr lang="en-US" sz="2000" dirty="0" smtClean="0"/>
            </a:br>
            <a:r>
              <a:rPr lang="en-US" sz="1600" dirty="0" smtClean="0"/>
              <a:t>The wire which comes out of the box is</a:t>
            </a:r>
          </a:p>
          <a:p>
            <a:r>
              <a:rPr lang="en-US" sz="1600" dirty="0" smtClean="0"/>
              <a:t> connected to a plug and it is put in a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witch board, when the current is passed,</a:t>
            </a:r>
          </a:p>
          <a:p>
            <a:r>
              <a:rPr lang="en-US" sz="1600" dirty="0" smtClean="0"/>
              <a:t>the circuit inside the box becomes active</a:t>
            </a:r>
          </a:p>
          <a:p>
            <a:r>
              <a:rPr lang="en-US" sz="1600" dirty="0" smtClean="0"/>
              <a:t>and electricity passed through the metallic </a:t>
            </a:r>
          </a:p>
          <a:p>
            <a:r>
              <a:rPr lang="en-US" sz="1600" dirty="0" smtClean="0"/>
              <a:t>net arranged at to the cardboard.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27616" y="866898"/>
            <a:ext cx="4643251" cy="39901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81698" y="572469"/>
            <a:ext cx="280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Exploded image of the product</a:t>
            </a:r>
            <a:endParaRPr lang="en-US" b="1" dirty="0"/>
          </a:p>
        </p:txBody>
      </p:sp>
      <p:pic>
        <p:nvPicPr>
          <p:cNvPr id="3074" name="Picture 2" descr="C:\Users\Thrinath\Desktop\PRODUCT\WhatsApp Image 2020-05-31 at 2.14.52 PM(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616" y="880246"/>
            <a:ext cx="2949010" cy="221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hrinath\Desktop\PRODUCT\WhatsApp Image 2020-05-31 at 2.14.52 PM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05" y="3152944"/>
            <a:ext cx="2138944" cy="16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hrinath\Desktop\PRODUCT\WhatsApp Image 2020-05-31 at 2.14.53 PM(1)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626" y="998011"/>
            <a:ext cx="1482171" cy="197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hrinath\Desktop\PRODUCT\WhatsApp Image 2020-05-31 at 2.14.52 PM(2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743" y="3191599"/>
            <a:ext cx="1958544" cy="15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367;p14"/>
          <p:cNvSpPr txBox="1">
            <a:spLocks noGrp="1"/>
          </p:cNvSpPr>
          <p:nvPr>
            <p:ph type="title"/>
          </p:nvPr>
        </p:nvSpPr>
        <p:spPr>
          <a:xfrm>
            <a:off x="1289825" y="0"/>
            <a:ext cx="6854549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dirty="0"/>
              <a:t>Product Woking Manual - Storytelling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966477" y="760021"/>
            <a:ext cx="3203874" cy="1935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6477" y="3004457"/>
            <a:ext cx="3203874" cy="1957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6666" y="48316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07290" y="2726110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 3</a:t>
            </a:r>
            <a:endParaRPr lang="en-US" b="1" dirty="0"/>
          </a:p>
        </p:txBody>
      </p:sp>
      <p:pic>
        <p:nvPicPr>
          <p:cNvPr id="15" name="Picture 2" descr="C:\Users\Thrinath\Desktop\WhatsApp Image 2020-05-30 at 8.54.43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08" y="823155"/>
            <a:ext cx="2218240" cy="18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717100" y="758042"/>
            <a:ext cx="3203874" cy="1957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17100" y="3004457"/>
            <a:ext cx="3203874" cy="1957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17100" y="51537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4742704" y="3033887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 4</a:t>
            </a:r>
            <a:endParaRPr lang="en-US" b="1" dirty="0"/>
          </a:p>
        </p:txBody>
      </p:sp>
      <p:pic>
        <p:nvPicPr>
          <p:cNvPr id="2050" name="Picture 2" descr="C:\Users\Thrinath\Desktop\PRODUCT\WhatsApp Image 2020-05-31 at 2.14.53 PM(1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1769589" y="2820087"/>
            <a:ext cx="1709904" cy="22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Thrinath\Desktop\PRODUCT\WhatsApp Image 2020-05-31 at 2.14.52 PM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70" y="790941"/>
            <a:ext cx="2341933" cy="182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Thrinath\Desktop\PRODUCT\WhatsApp Image 2020-05-31 at 3.50.48 PM(2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55" y="3079667"/>
            <a:ext cx="1635318" cy="181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376;p15"/>
          <p:cNvSpPr txBox="1">
            <a:spLocks noGrp="1"/>
          </p:cNvSpPr>
          <p:nvPr>
            <p:ph type="title"/>
          </p:nvPr>
        </p:nvSpPr>
        <p:spPr>
          <a:xfrm>
            <a:off x="1626766" y="118754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Bill of Materials / Future Scope</a:t>
            </a:r>
          </a:p>
        </p:txBody>
      </p:sp>
      <p:sp>
        <p:nvSpPr>
          <p:cNvPr id="1048704" name="Google Shape;377;p15"/>
          <p:cNvSpPr txBox="1">
            <a:spLocks noGrp="1"/>
          </p:cNvSpPr>
          <p:nvPr>
            <p:ph type="body" idx="1"/>
          </p:nvPr>
        </p:nvSpPr>
        <p:spPr>
          <a:xfrm>
            <a:off x="159482" y="1068780"/>
            <a:ext cx="4365018" cy="323396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800" b="1" dirty="0"/>
              <a:t>Approximate Product Cost (along with Individual </a:t>
            </a:r>
            <a:r>
              <a:rPr lang="en" sz="1800" b="1" dirty="0" smtClean="0"/>
              <a:t>Materials </a:t>
            </a:r>
            <a:r>
              <a:rPr lang="en" sz="1800" b="1" dirty="0"/>
              <a:t>and production costs</a:t>
            </a:r>
            <a:r>
              <a:rPr lang="en" sz="1800" b="1" dirty="0" smtClean="0"/>
              <a:t>)</a:t>
            </a:r>
            <a:endParaRPr lang="en" sz="1800" b="1" dirty="0"/>
          </a:p>
          <a:p>
            <a:pPr marL="0" indent="0">
              <a:spcAft>
                <a:spcPts val="1600"/>
              </a:spcAft>
              <a:buNone/>
            </a:pPr>
            <a:endParaRPr lang="en" sz="1600" b="1" dirty="0" smtClean="0"/>
          </a:p>
        </p:txBody>
      </p:sp>
      <p:sp>
        <p:nvSpPr>
          <p:cNvPr id="1048705" name="Google Shape;378;p15"/>
          <p:cNvSpPr txBox="1">
            <a:spLocks noGrp="1"/>
          </p:cNvSpPr>
          <p:nvPr>
            <p:ph type="body" idx="2"/>
          </p:nvPr>
        </p:nvSpPr>
        <p:spPr>
          <a:xfrm>
            <a:off x="4655127" y="1068779"/>
            <a:ext cx="4383955" cy="323008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800" b="1" dirty="0" smtClean="0"/>
              <a:t>Future </a:t>
            </a:r>
            <a:r>
              <a:rPr lang="en" sz="1800" b="1" dirty="0"/>
              <a:t>Scope </a:t>
            </a:r>
            <a:r>
              <a:rPr lang="en" sz="1800" b="1" dirty="0" smtClean="0"/>
              <a:t>and Improvements</a:t>
            </a:r>
            <a:endParaRPr lang="en" sz="18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lang="en" sz="18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9382" y="2066306"/>
            <a:ext cx="3627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Cost of 4.5 volt DC adapter=450/-</a:t>
            </a:r>
          </a:p>
          <a:p>
            <a:r>
              <a:rPr lang="en-US" sz="1800" dirty="0" smtClean="0"/>
              <a:t>Miscellaneous=20/-</a:t>
            </a:r>
          </a:p>
          <a:p>
            <a:endParaRPr lang="en-US" sz="1800" dirty="0" smtClean="0"/>
          </a:p>
          <a:p>
            <a:r>
              <a:rPr lang="en-US" sz="1800" b="1" dirty="0" smtClean="0"/>
              <a:t>Total cost=470/-</a:t>
            </a:r>
            <a:endParaRPr 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62005" y="1652634"/>
            <a:ext cx="36279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We can include a battery such </a:t>
            </a:r>
          </a:p>
          <a:p>
            <a:r>
              <a:rPr lang="en-US" sz="1800" dirty="0" smtClean="0"/>
              <a:t>that the machine works without </a:t>
            </a:r>
          </a:p>
          <a:p>
            <a:r>
              <a:rPr lang="en-US" sz="1800" dirty="0" smtClean="0"/>
              <a:t>power supply.</a:t>
            </a:r>
          </a:p>
          <a:p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We can use wood instead of </a:t>
            </a:r>
          </a:p>
          <a:p>
            <a:r>
              <a:rPr lang="en-US" sz="1800" dirty="0" smtClean="0"/>
              <a:t>cardboard for more strength</a:t>
            </a:r>
          </a:p>
          <a:p>
            <a:r>
              <a:rPr lang="en-US" sz="1800" dirty="0" smtClean="0"/>
              <a:t>and durability.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Google Shape;383;p16"/>
          <p:cNvSpPr txBox="1">
            <a:spLocks noGrp="1"/>
          </p:cNvSpPr>
          <p:nvPr>
            <p:ph type="title"/>
          </p:nvPr>
        </p:nvSpPr>
        <p:spPr>
          <a:xfrm>
            <a:off x="1169388" y="1640100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286;p2"/>
          <p:cNvSpPr txBox="1">
            <a:spLocks noGrp="1"/>
          </p:cNvSpPr>
          <p:nvPr>
            <p:ph type="title"/>
          </p:nvPr>
        </p:nvSpPr>
        <p:spPr>
          <a:xfrm>
            <a:off x="2230075" y="182938"/>
            <a:ext cx="5001997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Domain/ Design Space</a:t>
            </a:r>
          </a:p>
        </p:txBody>
      </p:sp>
      <p:sp>
        <p:nvSpPr>
          <p:cNvPr id="1048625" name="Google Shape;287;p2"/>
          <p:cNvSpPr txBox="1">
            <a:spLocks noGrp="1"/>
          </p:cNvSpPr>
          <p:nvPr>
            <p:ph type="body" idx="1"/>
          </p:nvPr>
        </p:nvSpPr>
        <p:spPr>
          <a:xfrm>
            <a:off x="213757" y="1128155"/>
            <a:ext cx="8728362" cy="38119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 altLang="en-US" sz="2400" b="1" dirty="0" smtClean="0"/>
              <a:t>DOMAIN: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 altLang="en-US" sz="2400" dirty="0" smtClean="0"/>
              <a:t>Health care and comfort.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883" y="2565069"/>
            <a:ext cx="63482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There are other domains we could work on such as effortless living,</a:t>
            </a:r>
          </a:p>
          <a:p>
            <a:r>
              <a:rPr lang="en-US" sz="1600" dirty="0" smtClean="0"/>
              <a:t>outdoor living, health care for elderly and children, comfort, etc.</a:t>
            </a:r>
          </a:p>
          <a:p>
            <a:endParaRPr lang="en-US" sz="1600" dirty="0" smtClean="0"/>
          </a:p>
          <a:p>
            <a:r>
              <a:rPr lang="en-US" sz="1600" dirty="0" smtClean="0"/>
              <a:t>However, we selected health care and comfort to make our product </a:t>
            </a:r>
          </a:p>
          <a:p>
            <a:r>
              <a:rPr lang="en-US" sz="1600" dirty="0" smtClean="0"/>
              <a:t>for better living standards of people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293;p3"/>
          <p:cNvSpPr txBox="1">
            <a:spLocks noGrp="1"/>
          </p:cNvSpPr>
          <p:nvPr>
            <p:ph type="title"/>
          </p:nvPr>
        </p:nvSpPr>
        <p:spPr>
          <a:xfrm>
            <a:off x="1280050" y="123562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dirty="0" smtClean="0"/>
              <a:t>  </a:t>
            </a:r>
            <a:r>
              <a:rPr lang="en" sz="3200" dirty="0" smtClean="0">
                <a:solidFill>
                  <a:schemeClr val="accent1">
                    <a:lumMod val="50000"/>
                  </a:schemeClr>
                </a:solidFill>
              </a:rPr>
              <a:t>Ethnographic </a:t>
            </a:r>
            <a:r>
              <a:rPr lang="en" sz="3200" dirty="0">
                <a:solidFill>
                  <a:schemeClr val="accent1">
                    <a:lumMod val="50000"/>
                  </a:schemeClr>
                </a:solidFill>
              </a:rPr>
              <a:t>Study/Observations</a:t>
            </a:r>
          </a:p>
        </p:txBody>
      </p:sp>
      <p:sp>
        <p:nvSpPr>
          <p:cNvPr id="1048630" name="Google Shape;294;p3"/>
          <p:cNvSpPr txBox="1">
            <a:spLocks noGrp="1"/>
          </p:cNvSpPr>
          <p:nvPr>
            <p:ph type="body" idx="1"/>
          </p:nvPr>
        </p:nvSpPr>
        <p:spPr>
          <a:xfrm>
            <a:off x="4808055" y="1009403"/>
            <a:ext cx="4027187" cy="38951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 b="1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Pains    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tx2"/>
              </a:buClr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It works only with power supply.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95;p3"/>
          <p:cNvSpPr txBox="1">
            <a:spLocks noGrp="1"/>
          </p:cNvSpPr>
          <p:nvPr>
            <p:ph type="body" idx="2"/>
          </p:nvPr>
        </p:nvSpPr>
        <p:spPr>
          <a:xfrm>
            <a:off x="286849" y="1021278"/>
            <a:ext cx="4183952" cy="376447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800" b="1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Gains</a:t>
            </a:r>
          </a:p>
          <a:p>
            <a:pPr marL="285750" indent="-285750">
              <a:spcAft>
                <a:spcPts val="1600"/>
              </a:spcAft>
              <a:buClr>
                <a:schemeClr val="tx2"/>
              </a:buClr>
            </a:pP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Aft>
                <a:spcPts val="1600"/>
              </a:spcAft>
              <a:buClr>
                <a:schemeClr val="tx2"/>
              </a:buClr>
            </a:pP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639" y="1294412"/>
            <a:ext cx="3865161" cy="4760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Easy to use.</a:t>
            </a:r>
          </a:p>
          <a:p>
            <a:pPr marL="285750" indent="-285750">
              <a:spcAft>
                <a:spcPts val="1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It can be used both indoors and outdoors.</a:t>
            </a:r>
          </a:p>
          <a:p>
            <a:pPr marL="285750" indent="-285750">
              <a:spcAft>
                <a:spcPts val="1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It is portable</a:t>
            </a:r>
          </a:p>
          <a:p>
            <a:pPr marL="285750" indent="-285750">
              <a:spcAft>
                <a:spcPts val="1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Low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maintenance.</a:t>
            </a:r>
          </a:p>
          <a:p>
            <a:pPr marL="285750" indent="-285750">
              <a:spcAft>
                <a:spcPts val="1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No health hazard, environment friendly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indent="-285750">
              <a:spcAft>
                <a:spcPts val="1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It is light in weight</a:t>
            </a:r>
          </a:p>
          <a:p>
            <a:pPr marL="285750" indent="-285750">
              <a:spcAft>
                <a:spcPts val="1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Affordable price</a:t>
            </a:r>
          </a:p>
          <a:p>
            <a:pPr marL="285750" indent="-285750">
              <a:spcAft>
                <a:spcPts val="1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Requires minimum human effort</a:t>
            </a:r>
          </a:p>
          <a:p>
            <a:pPr marL="285750" indent="-285750">
              <a:spcAft>
                <a:spcPts val="1600"/>
              </a:spcAft>
              <a:buClr>
                <a:schemeClr val="tx2"/>
              </a:buClr>
              <a:buFont typeface="Arial" pitchFamily="34" charset="0"/>
              <a:buChar char="•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Aft>
                <a:spcPts val="1600"/>
              </a:spcAft>
              <a:buClr>
                <a:schemeClr val="tx2"/>
              </a:buClr>
              <a:buFont typeface="Arial" pitchFamily="34" charset="0"/>
              <a:buChar char="•"/>
            </a:pP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300;p4"/>
          <p:cNvSpPr txBox="1">
            <a:spLocks noGrp="1"/>
          </p:cNvSpPr>
          <p:nvPr>
            <p:ph type="title"/>
          </p:nvPr>
        </p:nvSpPr>
        <p:spPr>
          <a:xfrm>
            <a:off x="1185046" y="206689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1048635" name="Google Shape;301;p4"/>
          <p:cNvSpPr txBox="1">
            <a:spLocks noGrp="1"/>
          </p:cNvSpPr>
          <p:nvPr>
            <p:ph type="body" idx="1"/>
          </p:nvPr>
        </p:nvSpPr>
        <p:spPr>
          <a:xfrm>
            <a:off x="482593" y="1300950"/>
            <a:ext cx="3267756" cy="34848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000" dirty="0" smtClean="0"/>
              <a:t>In our day to day lives, killing mosquiotoes and insects manually is a hectic task. Eventhough we have mosquito coils and vapour emitting machines, they are harmful for our lungs.</a:t>
            </a:r>
          </a:p>
        </p:txBody>
      </p:sp>
      <p:pic>
        <p:nvPicPr>
          <p:cNvPr id="1026" name="Picture 2" descr="C:\Users\Thrinath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49" y="1495189"/>
            <a:ext cx="2357252" cy="156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61362" y="1318160"/>
            <a:ext cx="4714504" cy="3491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Thrinath\Desktop\20180124081744381aaafac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66" y="2838202"/>
            <a:ext cx="2796638" cy="186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rinath\Desktop\aremosquito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66" y="1495189"/>
            <a:ext cx="1983178" cy="118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hrinath\Desktop\mosquito_repellent_vaporiz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293" y="3214357"/>
            <a:ext cx="1305500" cy="148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307;p5"/>
          <p:cNvSpPr txBox="1">
            <a:spLocks noGrp="1"/>
          </p:cNvSpPr>
          <p:nvPr>
            <p:ph type="title"/>
          </p:nvPr>
        </p:nvSpPr>
        <p:spPr>
          <a:xfrm>
            <a:off x="1110189" y="337317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>
                <a:solidFill>
                  <a:schemeClr val="accent1">
                    <a:lumMod val="50000"/>
                  </a:schemeClr>
                </a:solidFill>
              </a:rPr>
              <a:t>Need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168" y="1550662"/>
            <a:ext cx="7030500" cy="2985711"/>
          </a:xfrm>
        </p:spPr>
        <p:txBody>
          <a:bodyPr/>
          <a:lstStyle/>
          <a:p>
            <a:r>
              <a:rPr lang="en-US" sz="2400" dirty="0" smtClean="0"/>
              <a:t>To overcome this problem, we have come to a conclusion that we need a product which can kill mosquitoes without any human effort. We need a product which does not harm our health and is comfortable to use.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99408" y="1472540"/>
            <a:ext cx="6852062" cy="2648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313;p6"/>
          <p:cNvSpPr txBox="1">
            <a:spLocks noGrp="1"/>
          </p:cNvSpPr>
          <p:nvPr>
            <p:ph type="title"/>
          </p:nvPr>
        </p:nvSpPr>
        <p:spPr>
          <a:xfrm>
            <a:off x="2006931" y="237507"/>
            <a:ext cx="5355772" cy="7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dirty="0">
                <a:solidFill>
                  <a:schemeClr val="accent1">
                    <a:lumMod val="50000"/>
                  </a:schemeClr>
                </a:solidFill>
              </a:rPr>
              <a:t>Exploration/ Prior Art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133" y="1210930"/>
            <a:ext cx="91677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All the existing products to kill insects are either human effort dependent or harmful </a:t>
            </a:r>
            <a:r>
              <a:rPr lang="en-US" sz="1600" dirty="0" smtClean="0"/>
              <a:t>to our health.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product we are about to design should be capable of killing mosquitoes and insects </a:t>
            </a:r>
          </a:p>
          <a:p>
            <a:r>
              <a:rPr lang="en-US" sz="1600" dirty="0" smtClean="0"/>
              <a:t>without any health harm or effort to humans.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This can be achieved through electricity. We can zap the mosquitoes to kill them.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We already have mosquito bats which involves human effort to kill.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But we should not involve any human effort, that means, we need to create a machine </a:t>
            </a:r>
          </a:p>
          <a:p>
            <a:r>
              <a:rPr lang="en-US" sz="1600" dirty="0" smtClean="0"/>
              <a:t>which can automatically kill mosquitoes and insects.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To achieve this, we can incorporate an electric net in a cardboard box and give electric supply.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But this is not enough to get the mosquitoes closer to the machine.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So, we need to attract the insects.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As we all know that insects can be easily attracted towards light, we can attach</a:t>
            </a:r>
          </a:p>
          <a:p>
            <a:r>
              <a:rPr lang="en-US" sz="1600" dirty="0" smtClean="0"/>
              <a:t> a light inside the cardboard box to lure them in and then they can easily get killed. 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9;p7"/>
          <p:cNvSpPr txBox="1">
            <a:spLocks noGrp="1"/>
          </p:cNvSpPr>
          <p:nvPr>
            <p:ph type="title"/>
          </p:nvPr>
        </p:nvSpPr>
        <p:spPr>
          <a:xfrm>
            <a:off x="83128" y="0"/>
            <a:ext cx="3446331" cy="878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</a:rPr>
              <a:t>Concepts Generated using </a:t>
            </a:r>
            <a:r>
              <a:rPr lang="en" sz="2400" dirty="0" smtClean="0">
                <a:solidFill>
                  <a:schemeClr val="accent5">
                    <a:lumMod val="50000"/>
                  </a:schemeClr>
                </a:solidFill>
              </a:rPr>
              <a:t>SCAMPER</a:t>
            </a:r>
            <a:br>
              <a:rPr lang="en" sz="24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" sz="2400" b="1" dirty="0" smtClean="0">
                <a:solidFill>
                  <a:schemeClr val="accent5">
                    <a:lumMod val="50000"/>
                  </a:schemeClr>
                </a:solidFill>
              </a:rPr>
              <a:t>concept 1:</a:t>
            </a:r>
            <a:endParaRPr lang="e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Google Shape;321;p7"/>
          <p:cNvSpPr txBox="1">
            <a:spLocks noGrp="1"/>
          </p:cNvSpPr>
          <p:nvPr>
            <p:ph type="subTitle" idx="1"/>
          </p:nvPr>
        </p:nvSpPr>
        <p:spPr>
          <a:xfrm>
            <a:off x="83128" y="3458439"/>
            <a:ext cx="3241963" cy="15986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 smtClean="0"/>
              <a:t>S</a:t>
            </a:r>
            <a:r>
              <a:rPr lang="en-US" sz="1400" dirty="0" smtClean="0"/>
              <a:t> </a:t>
            </a:r>
            <a:r>
              <a:rPr lang="en-US" sz="1400" dirty="0"/>
              <a:t>- </a:t>
            </a:r>
            <a:r>
              <a:rPr lang="en-US" sz="1400" dirty="0" smtClean="0"/>
              <a:t> </a:t>
            </a:r>
            <a:r>
              <a:rPr lang="en-US" sz="1400" b="1" dirty="0" smtClean="0"/>
              <a:t>substitute</a:t>
            </a:r>
            <a:endParaRPr lang="zh-CN" alt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C</a:t>
            </a:r>
            <a:r>
              <a:rPr lang="en-US" sz="1400" dirty="0"/>
              <a:t> - </a:t>
            </a:r>
            <a:r>
              <a:rPr lang="en-US" sz="1400" dirty="0" smtClean="0"/>
              <a:t> </a:t>
            </a:r>
            <a:r>
              <a:rPr lang="en-US" sz="1400" b="1" dirty="0" smtClean="0"/>
              <a:t>combine</a:t>
            </a:r>
            <a:endParaRPr lang="zh-CN" alt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A</a:t>
            </a:r>
            <a:r>
              <a:rPr lang="en-US" sz="1400" dirty="0"/>
              <a:t> - </a:t>
            </a:r>
            <a:r>
              <a:rPr lang="en-US" sz="1400" dirty="0" smtClean="0"/>
              <a:t> </a:t>
            </a:r>
            <a:r>
              <a:rPr lang="en-US" sz="1400" b="1" dirty="0" smtClean="0"/>
              <a:t>adapt</a:t>
            </a:r>
            <a:endParaRPr lang="zh-CN" alt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M</a:t>
            </a:r>
            <a:r>
              <a:rPr lang="en-US" sz="1400" dirty="0"/>
              <a:t> </a:t>
            </a:r>
            <a:r>
              <a:rPr lang="en-US" sz="1400" dirty="0" smtClean="0"/>
              <a:t>- </a:t>
            </a:r>
            <a:r>
              <a:rPr lang="en-US" sz="1400" b="1" dirty="0" smtClean="0"/>
              <a:t>modify</a:t>
            </a:r>
            <a:endParaRPr lang="zh-CN" alt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P</a:t>
            </a:r>
            <a:r>
              <a:rPr lang="en-US" sz="1400" dirty="0"/>
              <a:t> - </a:t>
            </a:r>
            <a:r>
              <a:rPr lang="en-US" sz="1400" dirty="0" smtClean="0"/>
              <a:t> </a:t>
            </a:r>
            <a:r>
              <a:rPr lang="en-US" sz="1400" b="1" dirty="0" smtClean="0"/>
              <a:t>put </a:t>
            </a:r>
            <a:r>
              <a:rPr lang="en-US" sz="1400" b="1" dirty="0"/>
              <a:t>to other use</a:t>
            </a:r>
            <a:endParaRPr lang="zh-CN" alt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E</a:t>
            </a:r>
            <a:r>
              <a:rPr lang="en-US" sz="1400" dirty="0"/>
              <a:t> - </a:t>
            </a:r>
            <a:r>
              <a:rPr lang="en-US" sz="1400" dirty="0" smtClean="0"/>
              <a:t> </a:t>
            </a:r>
            <a:r>
              <a:rPr lang="en-US" sz="1400" b="1" dirty="0" smtClean="0"/>
              <a:t>eliminate</a:t>
            </a:r>
            <a:endParaRPr lang="zh-CN" alt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R</a:t>
            </a:r>
            <a:r>
              <a:rPr lang="en-US" sz="1400" dirty="0"/>
              <a:t> - </a:t>
            </a:r>
            <a:r>
              <a:rPr lang="en-US" sz="1400" dirty="0" smtClean="0"/>
              <a:t> </a:t>
            </a:r>
            <a:r>
              <a:rPr lang="en-US" sz="1400" b="1" dirty="0" smtClean="0"/>
              <a:t>rearrange/reverse</a:t>
            </a:r>
            <a:endParaRPr lang="zh-CN" alt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28" y="1245618"/>
            <a:ext cx="36856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Substitute: </a:t>
            </a:r>
            <a:r>
              <a:rPr lang="en-US" sz="1800" dirty="0"/>
              <a:t>we can substitute the </a:t>
            </a:r>
            <a:endParaRPr lang="en-US" sz="1800" dirty="0" smtClean="0"/>
          </a:p>
          <a:p>
            <a:r>
              <a:rPr lang="en-US" sz="1800" dirty="0" smtClean="0"/>
              <a:t>harmful chemicals in coils with </a:t>
            </a:r>
          </a:p>
          <a:p>
            <a:r>
              <a:rPr lang="en-US" sz="1800" dirty="0" smtClean="0"/>
              <a:t>organic and natural materials. </a:t>
            </a:r>
            <a:endParaRPr lang="en-US" sz="1800" dirty="0"/>
          </a:p>
          <a:p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Modify: </a:t>
            </a:r>
            <a:r>
              <a:rPr lang="en-US" sz="1800" dirty="0" smtClean="0"/>
              <a:t>we can modify the </a:t>
            </a:r>
          </a:p>
          <a:p>
            <a:r>
              <a:rPr lang="en-US" sz="1800" dirty="0" smtClean="0"/>
              <a:t>Composition with natural oils</a:t>
            </a:r>
          </a:p>
          <a:p>
            <a:r>
              <a:rPr lang="en-US" sz="1800" dirty="0" smtClean="0"/>
              <a:t> in vapor emitting machines such </a:t>
            </a:r>
          </a:p>
          <a:p>
            <a:r>
              <a:rPr lang="en-US" sz="1800" dirty="0" smtClean="0"/>
              <a:t>that they are harmless to humans.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3247" y="154379"/>
            <a:ext cx="4595750" cy="4845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53247" y="154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Images of concept 1</a:t>
            </a:r>
            <a:endParaRPr lang="en-US" sz="1800" dirty="0"/>
          </a:p>
        </p:txBody>
      </p:sp>
      <p:pic>
        <p:nvPicPr>
          <p:cNvPr id="1026" name="Picture 2" descr="C:\Users\Thrinath\Desktop\aremosquit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422" y="764218"/>
            <a:ext cx="2123560" cy="127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rinath\Desktop\mosquito_repellent_vaporiz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26" y="2422566"/>
            <a:ext cx="1905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rinath\Desktop\sunmica-powder-500x5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148" y="523712"/>
            <a:ext cx="2251430" cy="168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hrinath\Desktop\254519bdfa4343fbbaba16ac534c75c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262" y="2838697"/>
            <a:ext cx="2333971" cy="133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0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9;p7"/>
          <p:cNvSpPr txBox="1">
            <a:spLocks noGrp="1"/>
          </p:cNvSpPr>
          <p:nvPr>
            <p:ph type="title"/>
          </p:nvPr>
        </p:nvSpPr>
        <p:spPr>
          <a:xfrm>
            <a:off x="83127" y="0"/>
            <a:ext cx="3446331" cy="878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</a:rPr>
              <a:t>Concepts Generated using </a:t>
            </a:r>
            <a:r>
              <a:rPr lang="en" sz="2400" dirty="0" smtClean="0">
                <a:solidFill>
                  <a:schemeClr val="accent5">
                    <a:lumMod val="50000"/>
                  </a:schemeClr>
                </a:solidFill>
              </a:rPr>
              <a:t>SCAMPER</a:t>
            </a:r>
            <a:br>
              <a:rPr lang="en" sz="24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" sz="2400" b="1" dirty="0" smtClean="0">
                <a:solidFill>
                  <a:schemeClr val="accent5">
                    <a:lumMod val="50000"/>
                  </a:schemeClr>
                </a:solidFill>
              </a:rPr>
              <a:t>concept 2:</a:t>
            </a:r>
            <a:r>
              <a:rPr lang="en" sz="24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" sz="2400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Google Shape;321;p7"/>
          <p:cNvSpPr txBox="1">
            <a:spLocks noGrp="1"/>
          </p:cNvSpPr>
          <p:nvPr>
            <p:ph type="subTitle" idx="1"/>
          </p:nvPr>
        </p:nvSpPr>
        <p:spPr>
          <a:xfrm>
            <a:off x="5640779" y="1573618"/>
            <a:ext cx="2956956" cy="20127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 </a:t>
            </a:r>
            <a:r>
              <a:rPr lang="en-US" b="1" dirty="0" smtClean="0"/>
              <a:t>substitute</a:t>
            </a: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C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b="1" dirty="0" smtClean="0"/>
              <a:t>combine</a:t>
            </a: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A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b="1" dirty="0" smtClean="0"/>
              <a:t>adapt</a:t>
            </a: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M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b="1" dirty="0" smtClean="0"/>
              <a:t>modify</a:t>
            </a: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P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b="1" dirty="0" smtClean="0"/>
              <a:t>put </a:t>
            </a:r>
            <a:r>
              <a:rPr lang="en-US" b="1" dirty="0"/>
              <a:t>to other use</a:t>
            </a: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E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b="1" dirty="0" smtClean="0"/>
              <a:t>eliminate</a:t>
            </a: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R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b="1" dirty="0" smtClean="0"/>
              <a:t>rearrange/reverse</a:t>
            </a: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27" y="1173180"/>
            <a:ext cx="4310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Combine: </a:t>
            </a:r>
            <a:r>
              <a:rPr lang="en-US" sz="1800" dirty="0"/>
              <a:t>we can combine the ideas of </a:t>
            </a:r>
          </a:p>
          <a:p>
            <a:r>
              <a:rPr lang="en-US" sz="1800" dirty="0"/>
              <a:t>electric bat and mosquito </a:t>
            </a:r>
          </a:p>
          <a:p>
            <a:r>
              <a:rPr lang="en-US" sz="1800" dirty="0"/>
              <a:t>repelling vapor emitting machine</a:t>
            </a:r>
            <a:r>
              <a:rPr lang="en-US" sz="1800" dirty="0" smtClean="0"/>
              <a:t>.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Adapt: </a:t>
            </a:r>
            <a:r>
              <a:rPr lang="en-US" sz="1800" dirty="0"/>
              <a:t>we can use light to lure the </a:t>
            </a:r>
            <a:r>
              <a:rPr lang="en-US" sz="1800" dirty="0" smtClean="0"/>
              <a:t>mosquitoes into </a:t>
            </a:r>
            <a:r>
              <a:rPr lang="en-US" sz="1800" dirty="0"/>
              <a:t>the electric net of the machine</a:t>
            </a:r>
            <a:r>
              <a:rPr lang="en-US" sz="1800" dirty="0" smtClean="0"/>
              <a:t>.</a:t>
            </a:r>
            <a:endParaRPr lang="en-US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Put to use: </a:t>
            </a:r>
            <a:r>
              <a:rPr lang="en-US" sz="1800" dirty="0" smtClean="0"/>
              <a:t>we can put to use an </a:t>
            </a:r>
          </a:p>
          <a:p>
            <a:r>
              <a:rPr lang="en-US" sz="1800" dirty="0" smtClean="0"/>
              <a:t>old dysfunctional electric bat</a:t>
            </a:r>
          </a:p>
          <a:p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Eliminate</a:t>
            </a:r>
            <a:r>
              <a:rPr lang="en-US" sz="1800" dirty="0" smtClean="0"/>
              <a:t>: we can eliminate the lower</a:t>
            </a:r>
          </a:p>
          <a:p>
            <a:r>
              <a:rPr lang="en-US" sz="1800" dirty="0" smtClean="0"/>
              <a:t> portion of the electric bat and </a:t>
            </a:r>
          </a:p>
          <a:p>
            <a:r>
              <a:rPr lang="en-US" sz="1800" dirty="0" smtClean="0"/>
              <a:t>use the upper net. 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Rearrange: </a:t>
            </a:r>
            <a:r>
              <a:rPr lang="en-US" sz="1800" dirty="0"/>
              <a:t>we should </a:t>
            </a:r>
            <a:endParaRPr lang="en-US" sz="1800" dirty="0" smtClean="0"/>
          </a:p>
          <a:p>
            <a:r>
              <a:rPr lang="en-US" sz="1800" dirty="0" smtClean="0"/>
              <a:t>rearrange </a:t>
            </a:r>
            <a:r>
              <a:rPr lang="en-US" sz="1800" dirty="0"/>
              <a:t>the circuit </a:t>
            </a:r>
            <a:r>
              <a:rPr lang="en-US" sz="1800" dirty="0" smtClean="0"/>
              <a:t>of </a:t>
            </a:r>
            <a:r>
              <a:rPr lang="en-US" sz="1800" dirty="0"/>
              <a:t>the electric net </a:t>
            </a:r>
            <a:endParaRPr lang="en-US" sz="1800" dirty="0" smtClean="0"/>
          </a:p>
          <a:p>
            <a:r>
              <a:rPr lang="en-US" sz="1800" dirty="0" smtClean="0"/>
              <a:t>inside </a:t>
            </a:r>
            <a:r>
              <a:rPr lang="en-US" sz="1800" dirty="0"/>
              <a:t>the cardboard box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74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8758" y="142505"/>
            <a:ext cx="8538359" cy="476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758" y="1425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Images of concept 2</a:t>
            </a:r>
            <a:endParaRPr lang="en-US" sz="1800" dirty="0"/>
          </a:p>
        </p:txBody>
      </p:sp>
      <p:pic>
        <p:nvPicPr>
          <p:cNvPr id="2050" name="Picture 2" descr="C:\Users\Thrinath\Desktop\WhatsApp Image 2020-05-30 at 7.54.36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04" y="1556644"/>
            <a:ext cx="2061412" cy="197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hrinath\Desktop\xx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16" y="1281314"/>
            <a:ext cx="3029734" cy="248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Thrinath\Desktop\PRODUCT\WhatsApp Image 2020-05-31 at 2.14.52 PM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50" y="1301401"/>
            <a:ext cx="3071206" cy="249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3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767</Words>
  <Application>Microsoft Office PowerPoint</Application>
  <PresentationFormat>On-screen Show (16:9)</PresentationFormat>
  <Paragraphs>144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宋体</vt:lpstr>
      <vt:lpstr>Baskerville Old Face</vt:lpstr>
      <vt:lpstr>Times New Roman</vt:lpstr>
      <vt:lpstr>Calibri</vt:lpstr>
      <vt:lpstr>Nunito</vt:lpstr>
      <vt:lpstr>Maven Pro</vt:lpstr>
      <vt:lpstr>Office Theme</vt:lpstr>
      <vt:lpstr>PowerPoint Presentation</vt:lpstr>
      <vt:lpstr>Domain/ Design Space</vt:lpstr>
      <vt:lpstr>  Ethnographic Study/Observations</vt:lpstr>
      <vt:lpstr>Problem Statement</vt:lpstr>
      <vt:lpstr>Need Statement</vt:lpstr>
      <vt:lpstr>Exploration/ Prior Art Search</vt:lpstr>
      <vt:lpstr>Concepts Generated using SCAMPER concept 1:</vt:lpstr>
      <vt:lpstr>Concepts Generated using SCAMPER concept 2: </vt:lpstr>
      <vt:lpstr>PowerPoint Presentation</vt:lpstr>
      <vt:lpstr>Concept Selection</vt:lpstr>
      <vt:lpstr>Final Designed concept with a detailed sketch</vt:lpstr>
      <vt:lpstr>Product Decomposition</vt:lpstr>
      <vt:lpstr>Product Woking Manual - Storytelling</vt:lpstr>
      <vt:lpstr>Bill of Materials / 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 JOGGING SUPPORT FOR ELDERLY </dc:title>
  <dc:creator>CPH1701</dc:creator>
  <cp:lastModifiedBy>Thrinath</cp:lastModifiedBy>
  <cp:revision>35</cp:revision>
  <dcterms:created xsi:type="dcterms:W3CDTF">2020-05-28T15:58:01Z</dcterms:created>
  <dcterms:modified xsi:type="dcterms:W3CDTF">2020-05-31T16:21:14Z</dcterms:modified>
</cp:coreProperties>
</file>