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95" r:id="rId2"/>
    <p:sldId id="278" r:id="rId3"/>
    <p:sldId id="279" r:id="rId4"/>
    <p:sldId id="280" r:id="rId5"/>
    <p:sldId id="281" r:id="rId6"/>
    <p:sldId id="283" r:id="rId7"/>
    <p:sldId id="284" r:id="rId8"/>
    <p:sldId id="285" r:id="rId9"/>
    <p:sldId id="286" r:id="rId10"/>
    <p:sldId id="297" r:id="rId11"/>
    <p:sldId id="287" r:id="rId12"/>
    <p:sldId id="288" r:id="rId13"/>
    <p:sldId id="296" r:id="rId14"/>
    <p:sldId id="291" r:id="rId15"/>
    <p:sldId id="292" r:id="rId16"/>
    <p:sldId id="300" r:id="rId17"/>
    <p:sldId id="282" r:id="rId18"/>
    <p:sldId id="298" r:id="rId19"/>
    <p:sldId id="299" r:id="rId20"/>
    <p:sldId id="293" r:id="rId21"/>
    <p:sldId id="29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p:cViewPr varScale="1">
        <p:scale>
          <a:sx n="64" d="100"/>
          <a:sy n="64" d="100"/>
        </p:scale>
        <p:origin x="62" y="4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82EBB-2EF8-4252-A357-6760A6CB4F29}" type="datetimeFigureOut">
              <a:rPr lang="en-IN" smtClean="0"/>
              <a:t>26-12-2020</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253A6-3D99-4013-A795-1C30A6495BFC}" type="slidenum">
              <a:rPr lang="en-IN" smtClean="0"/>
              <a:t>‹#›</a:t>
            </a:fld>
            <a:endParaRPr lang="en-IN" dirty="0"/>
          </a:p>
        </p:txBody>
      </p:sp>
    </p:spTree>
    <p:extLst>
      <p:ext uri="{BB962C8B-B14F-4D97-AF65-F5344CB8AC3E}">
        <p14:creationId xmlns:p14="http://schemas.microsoft.com/office/powerpoint/2010/main" val="256461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4F06030-11D3-4AF0-96A6-8EE765815C30}"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830396427"/>
      </p:ext>
    </p:extLst>
  </p:cSld>
  <p:clrMapOvr>
    <a:overrideClrMapping bg1="lt1" tx1="dk1" bg2="lt2" tx2="dk2" accent1="accent1" accent2="accent2" accent3="accent3" accent4="accent4" accent5="accent5" accent6="accent6" hlink="hlink" folHlink="folHlink"/>
  </p:clrMapOvr>
  <p:transition>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2951551377"/>
      </p:ext>
    </p:extLst>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3176334204"/>
      </p:ext>
    </p:extLst>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F06030-11D3-4AF0-96A6-8EE765815C30}"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54383778"/>
      </p:ext>
    </p:extLst>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1738086770"/>
      </p:ext>
    </p:extLst>
  </p:cSld>
  <p:clrMapOvr>
    <a:overrideClrMapping bg1="lt1" tx1="dk1" bg2="lt2" tx2="dk2" accent1="accent1" accent2="accent2" accent3="accent3" accent4="accent4" accent5="accent5" accent6="accent6" hlink="hlink" folHlink="folHlink"/>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F06030-11D3-4AF0-96A6-8EE765815C30}"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67667210"/>
      </p:ext>
    </p:extLst>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7" name="Date Placeholder 6"/>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F06030-11D3-4AF0-96A6-8EE765815C30}"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8938491"/>
      </p:ext>
    </p:extLst>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541564025"/>
      </p:ext>
    </p:extLst>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3488371362"/>
      </p:ext>
    </p:extLst>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F06030-11D3-4AF0-96A6-8EE765815C30}"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31299181"/>
      </p:ext>
    </p:extLst>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6B65CDB-C413-4B29-B8E6-1A35B1F2B642}" type="datetimeFigureOut">
              <a:rPr lang="en-US" smtClean="0"/>
              <a:pPr/>
              <a:t>12/26/2020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4F06030-11D3-4AF0-96A6-8EE765815C30}"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1258004451"/>
      </p:ext>
    </p:extLst>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6B65CDB-C413-4B29-B8E6-1A35B1F2B642}" type="datetimeFigureOut">
              <a:rPr lang="en-US" smtClean="0"/>
              <a:pPr/>
              <a:t>12/26/2020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4F06030-11D3-4AF0-96A6-8EE765815C30}" type="slidenum">
              <a:rPr lang="en-US" smtClean="0"/>
              <a:pPr/>
              <a:t>‹#›</a:t>
            </a:fld>
            <a:endParaRPr lang="en-US" dirty="0"/>
          </a:p>
        </p:txBody>
      </p:sp>
    </p:spTree>
    <p:extLst>
      <p:ext uri="{BB962C8B-B14F-4D97-AF65-F5344CB8AC3E}">
        <p14:creationId xmlns:p14="http://schemas.microsoft.com/office/powerpoint/2010/main" val="8029209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800" fill="hold">
                                          <p:stCondLst>
                                            <p:cond delay="0"/>
                                          </p:stCondLst>
                                        </p:cTn>
                                        <p:tgtEl>
                                          <p:spTgt spid="22"/>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1000"/>
                                        <p:tgtEl>
                                          <p:spTgt spid="13">
                                            <p:txEl>
                                              <p:pRg st="0" end="0"/>
                                            </p:txEl>
                                          </p:spTgt>
                                        </p:tgtEl>
                                      </p:cBhvr>
                                    </p:animEffect>
                                    <p:anim calcmode="lin" valueType="num">
                                      <p:cBhvr>
                                        <p:cTn id="14" dur="1000" fill="hold"/>
                                        <p:tgtEl>
                                          <p:spTgt spid="13">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3">
                                            <p:txEl>
                                              <p:pRg st="0" end="0"/>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1000"/>
                                        <p:tgtEl>
                                          <p:spTgt spid="13">
                                            <p:txEl>
                                              <p:pRg st="1" end="1"/>
                                            </p:txEl>
                                          </p:spTgt>
                                        </p:tgtEl>
                                      </p:cBhvr>
                                    </p:animEffect>
                                    <p:anim calcmode="lin" valueType="num">
                                      <p:cBhvr>
                                        <p:cTn id="19" dur="1000" fill="hold"/>
                                        <p:tgtEl>
                                          <p:spTgt spid="13">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13">
                                            <p:txEl>
                                              <p:pRg st="1" end="1"/>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1000"/>
                                        <p:tgtEl>
                                          <p:spTgt spid="13">
                                            <p:txEl>
                                              <p:pRg st="2" end="2"/>
                                            </p:txEl>
                                          </p:spTgt>
                                        </p:tgtEl>
                                      </p:cBhvr>
                                    </p:animEffect>
                                    <p:anim calcmode="lin" valueType="num">
                                      <p:cBhvr>
                                        <p:cTn id="24" dur="1000" fill="hold"/>
                                        <p:tgtEl>
                                          <p:spTgt spid="13">
                                            <p:txEl>
                                              <p:pRg st="2" end="2"/>
                                            </p:txEl>
                                          </p:spTgt>
                                        </p:tgtEl>
                                        <p:attrNameLst>
                                          <p:attrName>ppt_x</p:attrName>
                                        </p:attrNameLst>
                                      </p:cBhvr>
                                      <p:tavLst>
                                        <p:tav tm="0">
                                          <p:val>
                                            <p:strVal val="#ppt_x-.1"/>
                                          </p:val>
                                        </p:tav>
                                        <p:tav tm="100000">
                                          <p:val>
                                            <p:strVal val="#ppt_x"/>
                                          </p:val>
                                        </p:tav>
                                      </p:tavLst>
                                    </p:anim>
                                    <p:anim calcmode="lin" valueType="num">
                                      <p:cBhvr>
                                        <p:cTn id="25" dur="1000" fill="hold"/>
                                        <p:tgtEl>
                                          <p:spTgt spid="13">
                                            <p:txEl>
                                              <p:pRg st="2" end="2"/>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dur="1" fill="hold">
                                          <p:stCondLst>
                                            <p:cond delay="0"/>
                                          </p:stCondLst>
                                        </p:cTn>
                                        <p:tgtEl>
                                          <p:spTgt spid="13">
                                            <p:txEl>
                                              <p:pRg st="4" end="4"/>
                                            </p:txEl>
                                          </p:spTgt>
                                        </p:tgtEl>
                                        <p:attrNameLst>
                                          <p:attrName>style.visibility</p:attrName>
                                        </p:attrNameLst>
                                      </p:cBhvr>
                                      <p:to>
                                        <p:strVal val="visible"/>
                                      </p:to>
                                    </p:set>
                                    <p:animEffect transition="in" filter="fade">
                                      <p:cBhvr>
                                        <p:cTn id="33" dur="1000"/>
                                        <p:tgtEl>
                                          <p:spTgt spid="13">
                                            <p:txEl>
                                              <p:pRg st="4" end="4"/>
                                            </p:txEl>
                                          </p:spTgt>
                                        </p:tgtEl>
                                      </p:cBhvr>
                                    </p:animEffect>
                                    <p:anim calcmode="lin" valueType="num">
                                      <p:cBhvr>
                                        <p:cTn id="34" dur="1000" fill="hold"/>
                                        <p:tgtEl>
                                          <p:spTgt spid="13">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eamexperiments.com/experiment/dc-motor-model/"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D750D2-514D-437B-93EC-0638FADF70C6}"/>
              </a:ext>
            </a:extLst>
          </p:cNvPr>
          <p:cNvSpPr>
            <a:spLocks noGrp="1"/>
          </p:cNvSpPr>
          <p:nvPr>
            <p:ph type="subTitle" idx="1"/>
          </p:nvPr>
        </p:nvSpPr>
        <p:spPr>
          <a:xfrm>
            <a:off x="457200" y="3048000"/>
            <a:ext cx="7924800" cy="3810000"/>
          </a:xfrm>
        </p:spPr>
        <p:txBody>
          <a:bodyPr>
            <a:normAutofit/>
          </a:bodyPr>
          <a:lstStyle/>
          <a:p>
            <a:r>
              <a:rPr lang="en-IN" sz="2400" dirty="0">
                <a:latin typeface="Times New Roman" panose="02020603050405020304" pitchFamily="18" charset="0"/>
                <a:cs typeface="Times New Roman" panose="02020603050405020304" pitchFamily="18" charset="0"/>
              </a:rPr>
              <a:t>S. Shiva keerthi                      (19K41A05B1)</a:t>
            </a:r>
          </a:p>
          <a:p>
            <a:r>
              <a:rPr lang="en-IN" sz="2400" dirty="0">
                <a:latin typeface="Times New Roman" panose="02020603050405020304" pitchFamily="18" charset="0"/>
                <a:cs typeface="Times New Roman" panose="02020603050405020304" pitchFamily="18" charset="0"/>
              </a:rPr>
              <a:t>P. Rithika Reddy                     (19K41A05A8)</a:t>
            </a:r>
          </a:p>
          <a:p>
            <a:r>
              <a:rPr lang="en-IN" sz="2400" dirty="0">
                <a:latin typeface="Times New Roman" panose="02020603050405020304" pitchFamily="18" charset="0"/>
                <a:cs typeface="Times New Roman" panose="02020603050405020304" pitchFamily="18" charset="0"/>
              </a:rPr>
              <a:t>P. Vamshi Krishna                  (19K41A05A7)</a:t>
            </a:r>
          </a:p>
          <a:p>
            <a:r>
              <a:rPr lang="en-IN" sz="2400" dirty="0">
                <a:latin typeface="Times New Roman" panose="02020603050405020304" pitchFamily="18" charset="0"/>
                <a:cs typeface="Times New Roman" panose="02020603050405020304" pitchFamily="18" charset="0"/>
              </a:rPr>
              <a:t>N. Sai Charan                         (19K41A05A6)</a:t>
            </a:r>
          </a:p>
          <a:p>
            <a:r>
              <a:rPr lang="en-US" sz="2000" dirty="0">
                <a:solidFill>
                  <a:srgbClr val="002060"/>
                </a:solidFill>
                <a:latin typeface="Times New Roman" panose="02020603050405020304" pitchFamily="18" charset="0"/>
                <a:cs typeface="Times New Roman" panose="02020603050405020304" pitchFamily="18" charset="0"/>
              </a:rPr>
              <a:t>Under the guidance of </a:t>
            </a:r>
          </a:p>
          <a:p>
            <a:r>
              <a:rPr lang="en-US" sz="2000" dirty="0">
                <a:solidFill>
                  <a:srgbClr val="002060"/>
                </a:solidFill>
                <a:latin typeface="Times New Roman" panose="02020603050405020304" pitchFamily="18" charset="0"/>
                <a:cs typeface="Times New Roman" panose="02020603050405020304" pitchFamily="18" charset="0"/>
              </a:rPr>
              <a:t>Mr. Ch. Rajendra Prasad, </a:t>
            </a:r>
          </a:p>
          <a:p>
            <a:r>
              <a:rPr lang="en-US" sz="2000" dirty="0">
                <a:solidFill>
                  <a:srgbClr val="002060"/>
                </a:solidFill>
                <a:latin typeface="Times New Roman" panose="02020603050405020304" pitchFamily="18" charset="0"/>
                <a:cs typeface="Times New Roman" panose="02020603050405020304" pitchFamily="18" charset="0"/>
              </a:rPr>
              <a:t>Assistant Professor, Dept. of ECE</a:t>
            </a:r>
          </a:p>
          <a:p>
            <a:pPr algn="ctr"/>
            <a:endParaRPr lang="en-US" sz="1200" dirty="0">
              <a:solidFill>
                <a:srgbClr val="002060"/>
              </a:solidFill>
            </a:endParaRPr>
          </a:p>
          <a:p>
            <a:pPr algn="ctr"/>
            <a:endParaRPr lang="en-US" sz="2800" dirty="0">
              <a:solidFill>
                <a:srgbClr val="002060"/>
              </a:solidFill>
            </a:endParaRPr>
          </a:p>
          <a:p>
            <a:endParaRPr lang="en-IN" dirty="0"/>
          </a:p>
          <a:p>
            <a:endParaRPr lang="en-IN" dirty="0"/>
          </a:p>
        </p:txBody>
      </p:sp>
      <p:sp>
        <p:nvSpPr>
          <p:cNvPr id="3" name="Title 2">
            <a:extLst>
              <a:ext uri="{FF2B5EF4-FFF2-40B4-BE49-F238E27FC236}">
                <a16:creationId xmlns:a16="http://schemas.microsoft.com/office/drawing/2014/main" id="{66D2CAF3-44E1-4951-BCB1-7EFA57DA09CE}"/>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SMART HOME ENTRY SYSTEM</a:t>
            </a:r>
            <a:br>
              <a:rPr lang="en-IN" sz="3600" dirty="0"/>
            </a:br>
            <a:endParaRPr lang="en-IN" sz="3600" dirty="0"/>
          </a:p>
        </p:txBody>
      </p:sp>
      <p:sp>
        <p:nvSpPr>
          <p:cNvPr id="4" name="TextBox 3">
            <a:extLst>
              <a:ext uri="{FF2B5EF4-FFF2-40B4-BE49-F238E27FC236}">
                <a16:creationId xmlns:a16="http://schemas.microsoft.com/office/drawing/2014/main" id="{433F2A1A-ECA8-4191-80D3-A7A6BE2F903E}"/>
              </a:ext>
            </a:extLst>
          </p:cNvPr>
          <p:cNvSpPr txBox="1"/>
          <p:nvPr/>
        </p:nvSpPr>
        <p:spPr>
          <a:xfrm>
            <a:off x="457200" y="411425"/>
            <a:ext cx="8229600" cy="646331"/>
          </a:xfrm>
          <a:prstGeom prst="rect">
            <a:avLst/>
          </a:prstGeom>
          <a:noFill/>
        </p:spPr>
        <p:txBody>
          <a:bodyPr wrap="square" rtlCol="0">
            <a:spAutoFit/>
          </a:bodyPr>
          <a:lstStyle/>
          <a:p>
            <a:r>
              <a:rPr lang="en-US" sz="3600" b="1" dirty="0">
                <a:solidFill>
                  <a:srgbClr val="002060"/>
                </a:solidFill>
              </a:rPr>
              <a:t>  Course Project on Smart System Design</a:t>
            </a:r>
            <a:endParaRPr lang="en-IN" sz="3600" b="1" dirty="0"/>
          </a:p>
        </p:txBody>
      </p:sp>
      <p:sp>
        <p:nvSpPr>
          <p:cNvPr id="6" name="TextBox 5">
            <a:extLst>
              <a:ext uri="{FF2B5EF4-FFF2-40B4-BE49-F238E27FC236}">
                <a16:creationId xmlns:a16="http://schemas.microsoft.com/office/drawing/2014/main" id="{94C12C0D-9797-476F-B179-F0AB8EEF5A0F}"/>
              </a:ext>
            </a:extLst>
          </p:cNvPr>
          <p:cNvSpPr txBox="1"/>
          <p:nvPr/>
        </p:nvSpPr>
        <p:spPr>
          <a:xfrm>
            <a:off x="3200400" y="2168498"/>
            <a:ext cx="2971800" cy="584775"/>
          </a:xfrm>
          <a:prstGeom prst="rect">
            <a:avLst/>
          </a:prstGeom>
          <a:no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Submitted by</a:t>
            </a:r>
          </a:p>
        </p:txBody>
      </p:sp>
      <p:pic>
        <p:nvPicPr>
          <p:cNvPr id="7" name="Picture 6">
            <a:extLst>
              <a:ext uri="{FF2B5EF4-FFF2-40B4-BE49-F238E27FC236}">
                <a16:creationId xmlns:a16="http://schemas.microsoft.com/office/drawing/2014/main" id="{95C54D4A-8BA5-4B37-8ECA-F8A340D09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943600"/>
            <a:ext cx="4800600" cy="756821"/>
          </a:xfrm>
          <a:prstGeom prst="rect">
            <a:avLst/>
          </a:prstGeom>
        </p:spPr>
      </p:pic>
    </p:spTree>
    <p:extLst>
      <p:ext uri="{BB962C8B-B14F-4D97-AF65-F5344CB8AC3E}">
        <p14:creationId xmlns:p14="http://schemas.microsoft.com/office/powerpoint/2010/main" val="163369669"/>
      </p:ext>
    </p:extLst>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CD2E-3126-480E-BD42-2FACDC1F74B9}"/>
              </a:ext>
            </a:extLst>
          </p:cNvPr>
          <p:cNvSpPr>
            <a:spLocks noGrp="1"/>
          </p:cNvSpPr>
          <p:nvPr>
            <p:ph type="title"/>
          </p:nvPr>
        </p:nvSpPr>
        <p:spPr>
          <a:xfrm>
            <a:off x="228600" y="274638"/>
            <a:ext cx="8458200" cy="868362"/>
          </a:xfrm>
        </p:spPr>
        <p:txBody>
          <a:bodyPr/>
          <a:lstStyle/>
          <a:p>
            <a:r>
              <a:rPr lang="en-IN" dirty="0"/>
              <a:t>Working of PIR Sensor</a:t>
            </a:r>
          </a:p>
        </p:txBody>
      </p:sp>
      <p:sp>
        <p:nvSpPr>
          <p:cNvPr id="3" name="Content Placeholder 2">
            <a:extLst>
              <a:ext uri="{FF2B5EF4-FFF2-40B4-BE49-F238E27FC236}">
                <a16:creationId xmlns:a16="http://schemas.microsoft.com/office/drawing/2014/main" id="{5F75E409-07B3-452A-8F21-90C042371A21}"/>
              </a:ext>
            </a:extLst>
          </p:cNvPr>
          <p:cNvSpPr>
            <a:spLocks noGrp="1"/>
          </p:cNvSpPr>
          <p:nvPr>
            <p:ph sz="quarter" idx="1"/>
          </p:nvPr>
        </p:nvSpPr>
        <p:spPr>
          <a:xfrm>
            <a:off x="228600" y="1066800"/>
            <a:ext cx="8458200" cy="5516562"/>
          </a:xfrm>
        </p:spPr>
        <p:txBody>
          <a:bodyPr>
            <a:normAutofit/>
          </a:bodyPr>
          <a:lstStyle/>
          <a:p>
            <a:pPr algn="just"/>
            <a:r>
              <a:rPr lang="en-US" sz="2400" b="0" i="0" dirty="0">
                <a:solidFill>
                  <a:srgbClr val="202122"/>
                </a:solidFill>
                <a:effectLst/>
                <a:latin typeface="Times New Roman" panose="02020603050405020304" pitchFamily="18" charset="0"/>
                <a:cs typeface="Times New Roman" panose="02020603050405020304" pitchFamily="18" charset="0"/>
              </a:rPr>
              <a:t>A PIR sensor can detect changes in the amount of infrared radiation on it. It varies depending on the temperature and surface characteristics of the objects in front of the sensor.</a:t>
            </a:r>
            <a:endParaRPr lang="en-US" sz="2400" b="0" i="0" baseline="30000" dirty="0">
              <a:solidFill>
                <a:srgbClr val="0B0080"/>
              </a:solidFill>
              <a:effectLst/>
              <a:latin typeface="Times New Roman" panose="02020603050405020304" pitchFamily="18" charset="0"/>
              <a:cs typeface="Times New Roman" panose="02020603050405020304" pitchFamily="18" charset="0"/>
            </a:endParaRPr>
          </a:p>
          <a:p>
            <a:pPr algn="just"/>
            <a:r>
              <a:rPr lang="en-US" sz="2400" b="0" i="0" dirty="0">
                <a:solidFill>
                  <a:srgbClr val="202122"/>
                </a:solidFill>
                <a:effectLst/>
                <a:latin typeface="Times New Roman" panose="02020603050405020304" pitchFamily="18" charset="0"/>
                <a:cs typeface="Times New Roman" panose="02020603050405020304" pitchFamily="18" charset="0"/>
              </a:rPr>
              <a:t>When an object such as a person, </a:t>
            </a:r>
          </a:p>
          <a:p>
            <a:pPr marL="0" indent="0" algn="just">
              <a:buNone/>
            </a:pPr>
            <a:r>
              <a:rPr lang="en-US" sz="2400" b="0" i="0" dirty="0">
                <a:solidFill>
                  <a:srgbClr val="202122"/>
                </a:solidFill>
                <a:effectLst/>
                <a:latin typeface="Times New Roman" panose="02020603050405020304" pitchFamily="18" charset="0"/>
                <a:cs typeface="Times New Roman" panose="02020603050405020304" pitchFamily="18" charset="0"/>
              </a:rPr>
              <a:t>    passes in front of the background,</a:t>
            </a:r>
          </a:p>
          <a:p>
            <a:pPr marL="0" indent="0" algn="just">
              <a:buNone/>
            </a:pPr>
            <a:r>
              <a:rPr lang="en-US" sz="2400" dirty="0">
                <a:solidFill>
                  <a:srgbClr val="202122"/>
                </a:solidFill>
                <a:latin typeface="Times New Roman" panose="02020603050405020304" pitchFamily="18" charset="0"/>
                <a:cs typeface="Times New Roman" panose="02020603050405020304" pitchFamily="18" charset="0"/>
              </a:rPr>
              <a:t>    </a:t>
            </a:r>
            <a:r>
              <a:rPr lang="en-US" sz="2400" b="0" i="0" dirty="0">
                <a:solidFill>
                  <a:srgbClr val="202122"/>
                </a:solidFill>
                <a:effectLst/>
                <a:latin typeface="Times New Roman" panose="02020603050405020304" pitchFamily="18" charset="0"/>
                <a:cs typeface="Times New Roman" panose="02020603050405020304" pitchFamily="18" charset="0"/>
              </a:rPr>
              <a:t>such as a wall, the temperature at</a:t>
            </a:r>
          </a:p>
          <a:p>
            <a:pPr marL="0" indent="0" algn="just">
              <a:buNone/>
            </a:pPr>
            <a:r>
              <a:rPr lang="en-US" sz="2400" b="0" i="0" dirty="0">
                <a:solidFill>
                  <a:srgbClr val="202122"/>
                </a:solidFill>
                <a:effectLst/>
                <a:latin typeface="Times New Roman" panose="02020603050405020304" pitchFamily="18" charset="0"/>
                <a:cs typeface="Times New Roman" panose="02020603050405020304" pitchFamily="18" charset="0"/>
              </a:rPr>
              <a:t>    that point in the sensor's field of view </a:t>
            </a:r>
          </a:p>
          <a:p>
            <a:pPr marL="0" indent="0" algn="just">
              <a:buNone/>
            </a:pPr>
            <a:r>
              <a:rPr lang="en-US" sz="2400" b="0" i="0" dirty="0">
                <a:solidFill>
                  <a:srgbClr val="202122"/>
                </a:solidFill>
                <a:effectLst/>
                <a:latin typeface="Times New Roman" panose="02020603050405020304" pitchFamily="18" charset="0"/>
                <a:cs typeface="Times New Roman" panose="02020603050405020304" pitchFamily="18" charset="0"/>
              </a:rPr>
              <a:t>    will rise from room temperature to </a:t>
            </a:r>
            <a:r>
              <a:rPr lang="en-US" sz="2400" dirty="0">
                <a:latin typeface="Times New Roman" panose="02020603050405020304" pitchFamily="18" charset="0"/>
                <a:cs typeface="Times New Roman" panose="02020603050405020304" pitchFamily="18" charset="0"/>
              </a:rPr>
              <a:t>body</a:t>
            </a:r>
          </a:p>
          <a:p>
            <a:pPr marL="0" indent="0" algn="just">
              <a:buNone/>
            </a:pPr>
            <a:r>
              <a:rPr lang="en-US" sz="2400" dirty="0">
                <a:latin typeface="Times New Roman" panose="02020603050405020304" pitchFamily="18" charset="0"/>
                <a:cs typeface="Times New Roman" panose="02020603050405020304" pitchFamily="18" charset="0"/>
              </a:rPr>
              <a:t>    temperature</a:t>
            </a:r>
            <a:r>
              <a:rPr lang="en-US" sz="2400" b="0" i="0" dirty="0">
                <a:solidFill>
                  <a:srgbClr val="202122"/>
                </a:solidFill>
                <a:effectLst/>
                <a:latin typeface="Times New Roman" panose="02020603050405020304" pitchFamily="18" charset="0"/>
                <a:cs typeface="Times New Roman" panose="02020603050405020304" pitchFamily="18" charset="0"/>
              </a:rPr>
              <a:t>, and then back again.</a:t>
            </a:r>
          </a:p>
          <a:p>
            <a:pPr algn="just"/>
            <a:r>
              <a:rPr lang="en-US" sz="2400" b="0" i="0" dirty="0">
                <a:solidFill>
                  <a:srgbClr val="202122"/>
                </a:solidFill>
                <a:effectLst/>
                <a:latin typeface="Times New Roman" panose="02020603050405020304" pitchFamily="18" charset="0"/>
                <a:cs typeface="Times New Roman" panose="02020603050405020304" pitchFamily="18" charset="0"/>
              </a:rPr>
              <a:t> The sensor converts the resulting change in the incoming   infrared radiation into a change in the output voltage and this triggers the detection.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548330-2258-4501-ABF7-811145A9297C}"/>
              </a:ext>
            </a:extLst>
          </p:cNvPr>
          <p:cNvPicPr/>
          <p:nvPr/>
        </p:nvPicPr>
        <p:blipFill rotWithShape="1">
          <a:blip r:embed="rId2"/>
          <a:srcRect l="40948" t="50424" r="37336" b="16013"/>
          <a:stretch/>
        </p:blipFill>
        <p:spPr bwMode="auto">
          <a:xfrm>
            <a:off x="5791200" y="2438400"/>
            <a:ext cx="2667000" cy="2286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9108683"/>
      </p:ext>
    </p:extLst>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59AE-DB47-4558-8A57-6A5C7832BE71}"/>
              </a:ext>
            </a:extLst>
          </p:cNvPr>
          <p:cNvSpPr>
            <a:spLocks noGrp="1"/>
          </p:cNvSpPr>
          <p:nvPr>
            <p:ph type="title"/>
          </p:nvPr>
        </p:nvSpPr>
        <p:spPr>
          <a:xfrm>
            <a:off x="381000" y="274638"/>
            <a:ext cx="8305800" cy="868362"/>
          </a:xfrm>
        </p:spPr>
        <p:txBody>
          <a:bodyPr/>
          <a:lstStyle/>
          <a:p>
            <a:r>
              <a:rPr lang="en-IN" dirty="0">
                <a:latin typeface="Times New Roman" panose="02020603050405020304" pitchFamily="18" charset="0"/>
                <a:cs typeface="Times New Roman" panose="02020603050405020304" pitchFamily="18" charset="0"/>
              </a:rPr>
              <a:t>Photodiode</a:t>
            </a:r>
          </a:p>
        </p:txBody>
      </p:sp>
      <p:sp>
        <p:nvSpPr>
          <p:cNvPr id="3" name="Content Placeholder 2">
            <a:extLst>
              <a:ext uri="{FF2B5EF4-FFF2-40B4-BE49-F238E27FC236}">
                <a16:creationId xmlns:a16="http://schemas.microsoft.com/office/drawing/2014/main" id="{081137D3-FEEA-45B7-A26C-D00E74A840DD}"/>
              </a:ext>
            </a:extLst>
          </p:cNvPr>
          <p:cNvSpPr>
            <a:spLocks noGrp="1"/>
          </p:cNvSpPr>
          <p:nvPr>
            <p:ph sz="quarter" idx="1"/>
          </p:nvPr>
        </p:nvSpPr>
        <p:spPr>
          <a:xfrm>
            <a:off x="381000" y="1143000"/>
            <a:ext cx="8305800" cy="5440362"/>
          </a:xfrm>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light sensor. Light sensors are used to convert light energy into electric energy.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It works on the principle of</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i="0" dirty="0">
                <a:solidFill>
                  <a:srgbClr val="000000"/>
                </a:solidFill>
                <a:effectLst/>
                <a:latin typeface="Times New Roman" panose="02020603050405020304" pitchFamily="18" charset="0"/>
                <a:cs typeface="Times New Roman" panose="02020603050405020304" pitchFamily="18" charset="0"/>
              </a:rPr>
              <a:t>Photoelectric effect</a:t>
            </a:r>
            <a:r>
              <a:rPr lang="en-US" sz="2400" dirty="0">
                <a:solidFill>
                  <a:srgbClr val="000000"/>
                </a:solidFill>
                <a:latin typeface="Times New Roman" panose="02020603050405020304" pitchFamily="18"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400" i="0" dirty="0">
                <a:solidFill>
                  <a:srgbClr val="202124"/>
                </a:solidFill>
                <a:effectLst/>
                <a:latin typeface="Times New Roman" panose="02020603050405020304" pitchFamily="18" charset="0"/>
                <a:cs typeface="Times New Roman" panose="02020603050405020304" pitchFamily="18" charset="0"/>
              </a:rPr>
              <a:t>Photodiodes</a:t>
            </a:r>
            <a:r>
              <a:rPr lang="en-US" sz="2400" b="0" i="0" dirty="0">
                <a:solidFill>
                  <a:srgbClr val="202124"/>
                </a:solidFill>
                <a:effectLst/>
                <a:latin typeface="Times New Roman" panose="02020603050405020304" pitchFamily="18" charset="0"/>
                <a:cs typeface="Times New Roman" panose="02020603050405020304" pitchFamily="18" charset="0"/>
              </a:rPr>
              <a:t> may contain optical filters, built-in lenses, and may have large or small surface areas.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used photodiode to detect the</a:t>
            </a:r>
          </a:p>
          <a:p>
            <a:pPr marL="0" indent="0"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brightness in the room.</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Types of light sensors</a:t>
            </a:r>
          </a:p>
          <a:p>
            <a:pPr lvl="1" algn="just"/>
            <a:r>
              <a:rPr lang="en-IN" dirty="0">
                <a:latin typeface="Times New Roman" panose="02020603050405020304" pitchFamily="18" charset="0"/>
                <a:ea typeface="Calibri" panose="020F0502020204030204" pitchFamily="34" charset="0"/>
                <a:cs typeface="Times New Roman" panose="02020603050405020304" pitchFamily="18" charset="0"/>
              </a:rPr>
              <a:t>Light dependent resistor</a:t>
            </a:r>
          </a:p>
          <a:p>
            <a:pPr lvl="1"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Photodiode</a:t>
            </a:r>
          </a:p>
          <a:p>
            <a:pPr lvl="1" algn="just"/>
            <a:r>
              <a:rPr lang="en-IN" dirty="0">
                <a:latin typeface="Times New Roman" panose="02020603050405020304" pitchFamily="18" charset="0"/>
                <a:ea typeface="Calibri" panose="020F0502020204030204" pitchFamily="34" charset="0"/>
                <a:cs typeface="Times New Roman" panose="02020603050405020304" pitchFamily="18" charset="0"/>
              </a:rPr>
              <a:t>Phototransistor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Photodiode : Construction, Types, Working &amp; Its Applications">
            <a:extLst>
              <a:ext uri="{FF2B5EF4-FFF2-40B4-BE49-F238E27FC236}">
                <a16:creationId xmlns:a16="http://schemas.microsoft.com/office/drawing/2014/main" id="{B0C6347B-4CBC-43BE-AD73-241BC8159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313176"/>
            <a:ext cx="2895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70986"/>
      </p:ext>
    </p:extLst>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D875-EE1B-4325-A19F-54976B9F0DE0}"/>
              </a:ext>
            </a:extLst>
          </p:cNvPr>
          <p:cNvSpPr>
            <a:spLocks noGrp="1"/>
          </p:cNvSpPr>
          <p:nvPr>
            <p:ph type="title"/>
          </p:nvPr>
        </p:nvSpPr>
        <p:spPr>
          <a:xfrm>
            <a:off x="219154" y="152400"/>
            <a:ext cx="8382000" cy="933450"/>
          </a:xfrm>
        </p:spPr>
        <p:txBody>
          <a:bodyPr>
            <a:noAutofit/>
          </a:bodyPr>
          <a:lstStyle/>
          <a:p>
            <a:pPr algn="just"/>
            <a:r>
              <a:rPr lang="en-IN" dirty="0">
                <a:latin typeface="Times New Roman" panose="02020603050405020304" pitchFamily="18" charset="0"/>
                <a:cs typeface="Times New Roman" panose="02020603050405020304" pitchFamily="18" charset="0"/>
              </a:rPr>
              <a:t>Temperature Sensor</a:t>
            </a:r>
          </a:p>
        </p:txBody>
      </p:sp>
      <p:sp>
        <p:nvSpPr>
          <p:cNvPr id="3" name="Content Placeholder 2">
            <a:extLst>
              <a:ext uri="{FF2B5EF4-FFF2-40B4-BE49-F238E27FC236}">
                <a16:creationId xmlns:a16="http://schemas.microsoft.com/office/drawing/2014/main" id="{666BF115-B702-46EC-A4A8-8C5FFBAB8473}"/>
              </a:ext>
            </a:extLst>
          </p:cNvPr>
          <p:cNvSpPr>
            <a:spLocks noGrp="1"/>
          </p:cNvSpPr>
          <p:nvPr>
            <p:ph sz="quarter" idx="1"/>
          </p:nvPr>
        </p:nvSpPr>
        <p:spPr>
          <a:xfrm>
            <a:off x="219154" y="1085850"/>
            <a:ext cx="8467646" cy="5314950"/>
          </a:xfrm>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detects the change in temperature and converts it to electrical signal. </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Here we have used a temperature sensor called TMP36 to detect the temperature in the room.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Specifications</a:t>
            </a:r>
          </a:p>
          <a:p>
            <a:pPr marL="342900" lvl="0" indent="-342900" algn="just">
              <a:lnSpc>
                <a:spcPct val="150000"/>
              </a:lnSpc>
              <a:spcAft>
                <a:spcPts val="300"/>
              </a:spcAf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Voltage Input: 2.7 V to 5.5 VDC.</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±2°C accuracy over temperature</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±0.5°C linearity</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sz="2400" dirty="0">
                <a:solidFill>
                  <a:srgbClr val="000000"/>
                </a:solidFill>
                <a:effectLst/>
                <a:latin typeface="Times New Roman" panose="02020603050405020304" pitchFamily="18" charset="0"/>
                <a:ea typeface="Times New Roman" panose="02020603050405020304" pitchFamily="18" charset="0"/>
              </a:rPr>
              <a:t>Operating Range: −40°C to +125°C.</a:t>
            </a:r>
            <a:endParaRPr lang="en-IN" sz="24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0" name="Picture 2" descr="How to Build a TMP36 Temperature Sensor Circuit">
            <a:extLst>
              <a:ext uri="{FF2B5EF4-FFF2-40B4-BE49-F238E27FC236}">
                <a16:creationId xmlns:a16="http://schemas.microsoft.com/office/drawing/2014/main" id="{C99C27AB-6966-4163-8C8B-579CC048D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743200"/>
            <a:ext cx="26765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79565"/>
      </p:ext>
    </p:extLst>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332E-665C-4395-A4A1-4B4AA746AF06}"/>
              </a:ext>
            </a:extLst>
          </p:cNvPr>
          <p:cNvSpPr>
            <a:spLocks noGrp="1"/>
          </p:cNvSpPr>
          <p:nvPr>
            <p:ph type="title"/>
          </p:nvPr>
        </p:nvSpPr>
        <p:spPr>
          <a:xfrm>
            <a:off x="304800" y="274638"/>
            <a:ext cx="8382000" cy="868362"/>
          </a:xfrm>
        </p:spPr>
        <p:txBody>
          <a:bodyPr>
            <a:normAutofit/>
          </a:bodyPr>
          <a:lstStyle/>
          <a:p>
            <a:r>
              <a:rPr lang="en-IN" dirty="0">
                <a:latin typeface="Times New Roman" panose="02020603050405020304" pitchFamily="18" charset="0"/>
                <a:cs typeface="Times New Roman" panose="02020603050405020304" pitchFamily="18" charset="0"/>
              </a:rPr>
              <a:t>Relay</a:t>
            </a:r>
          </a:p>
        </p:txBody>
      </p:sp>
      <p:sp>
        <p:nvSpPr>
          <p:cNvPr id="3" name="Content Placeholder 2">
            <a:extLst>
              <a:ext uri="{FF2B5EF4-FFF2-40B4-BE49-F238E27FC236}">
                <a16:creationId xmlns:a16="http://schemas.microsoft.com/office/drawing/2014/main" id="{3CA4153E-ED9C-4C63-9256-7F962D7EEA25}"/>
              </a:ext>
            </a:extLst>
          </p:cNvPr>
          <p:cNvSpPr>
            <a:spLocks noGrp="1"/>
          </p:cNvSpPr>
          <p:nvPr>
            <p:ph sz="quarter" idx="1"/>
          </p:nvPr>
        </p:nvSpPr>
        <p:spPr>
          <a:xfrm>
            <a:off x="304800" y="1143000"/>
            <a:ext cx="8534400" cy="5334000"/>
          </a:xfrm>
        </p:spPr>
        <p:txBody>
          <a:bodyPr>
            <a:normAutofit/>
          </a:bodyPr>
          <a:lstStyle/>
          <a:p>
            <a:pPr algn="just"/>
            <a:r>
              <a:rPr lang="en-IN" sz="2400" dirty="0">
                <a:latin typeface="Times New Roman" panose="02020603050405020304" pitchFamily="18" charset="0"/>
                <a:cs typeface="Times New Roman" panose="02020603050405020304" pitchFamily="18" charset="0"/>
              </a:rPr>
              <a:t>A relay is an electrically operated switch. It is an electrical actuator.</a:t>
            </a:r>
          </a:p>
          <a:p>
            <a:pPr algn="just"/>
            <a:r>
              <a:rPr lang="en-IN" sz="2400" dirty="0">
                <a:latin typeface="Times New Roman" panose="02020603050405020304" pitchFamily="18" charset="0"/>
                <a:cs typeface="Times New Roman" panose="02020603050405020304" pitchFamily="18" charset="0"/>
              </a:rPr>
              <a:t>It is also called as electromagnetic or electromechanical switch. Electromagnet is the heart of a relay.</a:t>
            </a:r>
          </a:p>
          <a:p>
            <a:pPr algn="just"/>
            <a:r>
              <a:rPr lang="en-IN" sz="2400" dirty="0">
                <a:latin typeface="Times New Roman" panose="02020603050405020304" pitchFamily="18" charset="0"/>
                <a:cs typeface="Times New Roman" panose="02020603050405020304" pitchFamily="18" charset="0"/>
              </a:rPr>
              <a:t>Relay works on the principle of electromagnetic induction.</a:t>
            </a:r>
          </a:p>
          <a:p>
            <a:pPr marL="0" indent="0" algn="just">
              <a:buNone/>
            </a:pPr>
            <a:r>
              <a:rPr lang="en-IN" sz="2400" b="1" dirty="0">
                <a:latin typeface="Times New Roman" panose="02020603050405020304" pitchFamily="18" charset="0"/>
                <a:cs typeface="Times New Roman" panose="02020603050405020304" pitchFamily="18" charset="0"/>
              </a:rPr>
              <a:t>Uses of relays</a:t>
            </a:r>
          </a:p>
          <a:p>
            <a:pPr algn="just"/>
            <a:r>
              <a:rPr lang="en-IN" sz="2400" dirty="0">
                <a:latin typeface="Times New Roman" panose="02020603050405020304" pitchFamily="18" charset="0"/>
                <a:cs typeface="Times New Roman" panose="02020603050405020304" pitchFamily="18" charset="0"/>
              </a:rPr>
              <a:t>Controls high power circuits using </a:t>
            </a:r>
          </a:p>
          <a:p>
            <a:pPr marL="0" indent="0" algn="just">
              <a:buNone/>
            </a:pPr>
            <a:r>
              <a:rPr lang="en-IN" sz="2400" dirty="0">
                <a:latin typeface="Times New Roman" panose="02020603050405020304" pitchFamily="18" charset="0"/>
                <a:cs typeface="Times New Roman" panose="02020603050405020304" pitchFamily="18" charset="0"/>
              </a:rPr>
              <a:t>    low input power.</a:t>
            </a:r>
          </a:p>
          <a:p>
            <a:pPr algn="just"/>
            <a:r>
              <a:rPr lang="en-IN" sz="2400" dirty="0">
                <a:latin typeface="Times New Roman" panose="02020603050405020304" pitchFamily="18" charset="0"/>
                <a:cs typeface="Times New Roman" panose="02020603050405020304" pitchFamily="18" charset="0"/>
              </a:rPr>
              <a:t>Controls two or more circuits using</a:t>
            </a:r>
          </a:p>
          <a:p>
            <a:pPr marL="0" indent="0" algn="just">
              <a:buNone/>
            </a:pPr>
            <a:r>
              <a:rPr lang="en-IN" sz="2400" dirty="0">
                <a:latin typeface="Times New Roman" panose="02020603050405020304" pitchFamily="18" charset="0"/>
                <a:cs typeface="Times New Roman" panose="02020603050405020304" pitchFamily="18" charset="0"/>
              </a:rPr>
              <a:t>    single input.</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Picture 3" descr="Relay Driver Circuits">
            <a:extLst>
              <a:ext uri="{FF2B5EF4-FFF2-40B4-BE49-F238E27FC236}">
                <a16:creationId xmlns:a16="http://schemas.microsoft.com/office/drawing/2014/main" id="{72D3C9D9-B520-4F59-8F21-803C9A9AF0A6}"/>
              </a:ext>
            </a:extLst>
          </p:cNvPr>
          <p:cNvPicPr/>
          <p:nvPr/>
        </p:nvPicPr>
        <p:blipFill rotWithShape="1">
          <a:blip r:embed="rId2">
            <a:extLst>
              <a:ext uri="{28A0092B-C50C-407E-A947-70E740481C1C}">
                <a14:useLocalDpi xmlns:a14="http://schemas.microsoft.com/office/drawing/2010/main" val="0"/>
              </a:ext>
            </a:extLst>
          </a:blip>
          <a:srcRect l="11425" t="8271" r="12107" b="7880"/>
          <a:stretch/>
        </p:blipFill>
        <p:spPr bwMode="auto">
          <a:xfrm>
            <a:off x="5943600" y="3429000"/>
            <a:ext cx="2514600" cy="2590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6931992"/>
      </p:ext>
    </p:extLst>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DA43-3F86-456B-98CC-B0B316E5352A}"/>
              </a:ext>
            </a:extLst>
          </p:cNvPr>
          <p:cNvSpPr>
            <a:spLocks noGrp="1"/>
          </p:cNvSpPr>
          <p:nvPr>
            <p:ph type="title"/>
          </p:nvPr>
        </p:nvSpPr>
        <p:spPr>
          <a:xfrm>
            <a:off x="228600" y="152400"/>
            <a:ext cx="8458200" cy="685800"/>
          </a:xfrm>
        </p:spPr>
        <p:txBody>
          <a:bodyPr>
            <a:normAutofit fontScale="90000"/>
          </a:bodyPr>
          <a:lstStyle/>
          <a:p>
            <a:pPr algn="just"/>
            <a:r>
              <a:rPr lang="en-IN" dirty="0">
                <a:latin typeface="Times New Roman" panose="02020603050405020304" pitchFamily="18" charset="0"/>
                <a:cs typeface="Times New Roman" panose="02020603050405020304" pitchFamily="18" charset="0"/>
              </a:rPr>
              <a:t>Micro Servo</a:t>
            </a:r>
          </a:p>
        </p:txBody>
      </p:sp>
      <p:sp>
        <p:nvSpPr>
          <p:cNvPr id="3" name="Content Placeholder 2">
            <a:extLst>
              <a:ext uri="{FF2B5EF4-FFF2-40B4-BE49-F238E27FC236}">
                <a16:creationId xmlns:a16="http://schemas.microsoft.com/office/drawing/2014/main" id="{BA161CAA-128C-470E-8FC9-1682BB0FEACA}"/>
              </a:ext>
            </a:extLst>
          </p:cNvPr>
          <p:cNvSpPr>
            <a:spLocks noGrp="1"/>
          </p:cNvSpPr>
          <p:nvPr>
            <p:ph sz="quarter" idx="1"/>
          </p:nvPr>
        </p:nvSpPr>
        <p:spPr>
          <a:xfrm>
            <a:off x="228600" y="762000"/>
            <a:ext cx="8763000" cy="5821362"/>
          </a:xfrm>
        </p:spPr>
        <p:txBody>
          <a:bodyPr>
            <a:normAutofit fontScale="32500" lnSpcReduction="20000"/>
          </a:bodyPr>
          <a:lstStyle/>
          <a:p>
            <a:pPr algn="just"/>
            <a:r>
              <a:rPr lang="en-IN" sz="7400" dirty="0">
                <a:effectLst/>
                <a:latin typeface="Times New Roman" panose="02020603050405020304" pitchFamily="18" charset="0"/>
                <a:ea typeface="Calibri" panose="020F0502020204030204" pitchFamily="34" charset="0"/>
                <a:cs typeface="Times New Roman" panose="02020603050405020304" pitchFamily="18" charset="0"/>
              </a:rPr>
              <a:t>It is a rotatory actuator. </a:t>
            </a:r>
          </a:p>
          <a:p>
            <a:pPr algn="just"/>
            <a:r>
              <a:rPr lang="en-IN" sz="7400" dirty="0">
                <a:effectLst/>
                <a:latin typeface="Times New Roman" panose="02020603050405020304" pitchFamily="18" charset="0"/>
                <a:ea typeface="Calibri" panose="020F0502020204030204" pitchFamily="34" charset="0"/>
                <a:cs typeface="Times New Roman" panose="02020603050405020304" pitchFamily="18" charset="0"/>
              </a:rPr>
              <a:t>It allows precise control of angular or linear position, velocity and acceleration. Here, we have used a SG90 micro servo.</a:t>
            </a:r>
          </a:p>
          <a:p>
            <a:pPr algn="just"/>
            <a:r>
              <a:rPr lang="en-IN" sz="7400" b="1" dirty="0">
                <a:effectLst/>
                <a:latin typeface="Times New Roman" panose="02020603050405020304" pitchFamily="18" charset="0"/>
                <a:ea typeface="Calibri" panose="020F0502020204030204" pitchFamily="34" charset="0"/>
                <a:cs typeface="Times New Roman" panose="02020603050405020304" pitchFamily="18" charset="0"/>
              </a:rPr>
              <a:t>Working Principle</a:t>
            </a:r>
          </a:p>
          <a:p>
            <a:pPr algn="just"/>
            <a:r>
              <a:rPr lang="en-US" sz="7400" b="0" i="0" dirty="0">
                <a:solidFill>
                  <a:srgbClr val="333333"/>
                </a:solidFill>
                <a:effectLst/>
                <a:latin typeface="Times New Roman" panose="02020603050405020304" pitchFamily="18" charset="0"/>
                <a:cs typeface="Times New Roman" panose="02020603050405020304" pitchFamily="18" charset="0"/>
              </a:rPr>
              <a:t>Servo motors are controlled by sending an electrical pulse of variable width, or </a:t>
            </a:r>
            <a:r>
              <a:rPr lang="en-US" sz="7400" i="0" dirty="0">
                <a:solidFill>
                  <a:srgbClr val="333333"/>
                </a:solidFill>
                <a:effectLst/>
                <a:latin typeface="Times New Roman" panose="02020603050405020304" pitchFamily="18" charset="0"/>
                <a:cs typeface="Times New Roman" panose="02020603050405020304" pitchFamily="18" charset="0"/>
              </a:rPr>
              <a:t>pulse width modulation </a:t>
            </a:r>
            <a:r>
              <a:rPr lang="en-US" sz="7400" b="0" i="0" dirty="0">
                <a:solidFill>
                  <a:srgbClr val="333333"/>
                </a:solidFill>
                <a:effectLst/>
                <a:latin typeface="Times New Roman" panose="02020603050405020304" pitchFamily="18" charset="0"/>
                <a:cs typeface="Times New Roman" panose="02020603050405020304" pitchFamily="18" charset="0"/>
              </a:rPr>
              <a:t>(PWM), through the control wire.</a:t>
            </a:r>
          </a:p>
          <a:p>
            <a:pPr algn="just"/>
            <a:r>
              <a:rPr lang="en-US" sz="7400" b="0" i="0" dirty="0">
                <a:solidFill>
                  <a:srgbClr val="333333"/>
                </a:solidFill>
                <a:effectLst/>
                <a:latin typeface="Times New Roman" panose="02020603050405020304" pitchFamily="18" charset="0"/>
                <a:cs typeface="Times New Roman" panose="02020603050405020304" pitchFamily="18" charset="0"/>
              </a:rPr>
              <a:t>There is a minimum pulse, a maximum pulse, and a </a:t>
            </a:r>
          </a:p>
          <a:p>
            <a:pPr marL="0" indent="0" algn="just">
              <a:buNone/>
            </a:pPr>
            <a:r>
              <a:rPr lang="en-US" sz="7400" b="0" i="0" dirty="0">
                <a:solidFill>
                  <a:srgbClr val="333333"/>
                </a:solidFill>
                <a:effectLst/>
                <a:latin typeface="Times New Roman" panose="02020603050405020304" pitchFamily="18" charset="0"/>
                <a:cs typeface="Times New Roman" panose="02020603050405020304" pitchFamily="18" charset="0"/>
              </a:rPr>
              <a:t>    repetition rate. </a:t>
            </a:r>
          </a:p>
          <a:p>
            <a:pPr algn="just"/>
            <a:r>
              <a:rPr lang="en-US" sz="7400" b="0" i="0" dirty="0">
                <a:solidFill>
                  <a:srgbClr val="333333"/>
                </a:solidFill>
                <a:effectLst/>
                <a:latin typeface="Times New Roman" panose="02020603050405020304" pitchFamily="18" charset="0"/>
                <a:cs typeface="Times New Roman" panose="02020603050405020304" pitchFamily="18" charset="0"/>
              </a:rPr>
              <a:t>A servo motor can usually only turn 90° in either</a:t>
            </a:r>
          </a:p>
          <a:p>
            <a:pPr marL="0" indent="0" algn="just">
              <a:buNone/>
            </a:pPr>
            <a:r>
              <a:rPr lang="en-US" sz="7400" b="0" i="0" dirty="0">
                <a:solidFill>
                  <a:srgbClr val="333333"/>
                </a:solidFill>
                <a:effectLst/>
                <a:latin typeface="Times New Roman" panose="02020603050405020304" pitchFamily="18" charset="0"/>
                <a:cs typeface="Times New Roman" panose="02020603050405020304" pitchFamily="18" charset="0"/>
              </a:rPr>
              <a:t>   direction for a total of 180° movement.</a:t>
            </a:r>
          </a:p>
          <a:p>
            <a:pPr algn="just"/>
            <a:r>
              <a:rPr lang="en-IN" sz="74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p>
          <a:p>
            <a:pPr algn="just"/>
            <a:r>
              <a:rPr lang="en-IN" sz="7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Operating voltage: 4.8 V (~5V)</a:t>
            </a:r>
          </a:p>
          <a:p>
            <a:pPr algn="just"/>
            <a:r>
              <a:rPr lang="en-IN" sz="7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Operating speed: 0.1 s/60 degree</a:t>
            </a:r>
          </a:p>
          <a:p>
            <a:pPr algn="just"/>
            <a:r>
              <a:rPr lang="en-IN" sz="7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Temperature range: 0 ºC – 55 ºC</a:t>
            </a:r>
            <a:endParaRPr lang="en-IN" sz="7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br>
            <a:endParaRPr lang="en-IN" dirty="0"/>
          </a:p>
        </p:txBody>
      </p:sp>
      <p:pic>
        <p:nvPicPr>
          <p:cNvPr id="4" name="Picture 3">
            <a:extLst>
              <a:ext uri="{FF2B5EF4-FFF2-40B4-BE49-F238E27FC236}">
                <a16:creationId xmlns:a16="http://schemas.microsoft.com/office/drawing/2014/main" id="{920A00A2-9D12-4EA0-AB42-E140A24F0A18}"/>
              </a:ext>
            </a:extLst>
          </p:cNvPr>
          <p:cNvPicPr/>
          <p:nvPr/>
        </p:nvPicPr>
        <p:blipFill rotWithShape="1">
          <a:blip r:embed="rId2"/>
          <a:srcRect l="53977" t="23951" r="34589" b="14280"/>
          <a:stretch/>
        </p:blipFill>
        <p:spPr bwMode="auto">
          <a:xfrm>
            <a:off x="7467600" y="3241089"/>
            <a:ext cx="1066800" cy="2895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1655594"/>
      </p:ext>
    </p:extLst>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EBB5-B1DD-4953-8D53-478483D5747E}"/>
              </a:ext>
            </a:extLst>
          </p:cNvPr>
          <p:cNvSpPr>
            <a:spLocks noGrp="1"/>
          </p:cNvSpPr>
          <p:nvPr>
            <p:ph type="title"/>
          </p:nvPr>
        </p:nvSpPr>
        <p:spPr>
          <a:xfrm>
            <a:off x="381000" y="133668"/>
            <a:ext cx="8305800" cy="704532"/>
          </a:xfrm>
        </p:spPr>
        <p:txBody>
          <a:bodyPr>
            <a:noAutofit/>
          </a:bodyPr>
          <a:lstStyle/>
          <a:p>
            <a:pPr algn="just"/>
            <a:r>
              <a:rPr lang="en-IN" dirty="0">
                <a:latin typeface="Times New Roman" panose="02020603050405020304" pitchFamily="18" charset="0"/>
                <a:cs typeface="Times New Roman" panose="02020603050405020304" pitchFamily="18" charset="0"/>
              </a:rPr>
              <a:t>Piezzo Buzzer</a:t>
            </a:r>
          </a:p>
        </p:txBody>
      </p:sp>
      <p:sp>
        <p:nvSpPr>
          <p:cNvPr id="3" name="Content Placeholder 2">
            <a:extLst>
              <a:ext uri="{FF2B5EF4-FFF2-40B4-BE49-F238E27FC236}">
                <a16:creationId xmlns:a16="http://schemas.microsoft.com/office/drawing/2014/main" id="{8E1AEA11-C425-4E14-B890-998FAF1C6E0F}"/>
              </a:ext>
            </a:extLst>
          </p:cNvPr>
          <p:cNvSpPr>
            <a:spLocks noGrp="1"/>
          </p:cNvSpPr>
          <p:nvPr>
            <p:ph sz="quarter" idx="1"/>
          </p:nvPr>
        </p:nvSpPr>
        <p:spPr>
          <a:xfrm>
            <a:off x="228600" y="685800"/>
            <a:ext cx="8686800" cy="6248400"/>
          </a:xfrm>
        </p:spPr>
        <p:txBody>
          <a:bodyPr>
            <a:norm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It is an audio signalling device. </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Here we used it to alert the user whenever he gives a wrong password.</a:t>
            </a:r>
          </a:p>
          <a:p>
            <a:pPr marL="0" indent="0" algn="just">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Working Principle</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The buzzer contains an outside case with two pins to attach it to power and ground.</a:t>
            </a:r>
          </a:p>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current is appl</a:t>
            </a:r>
            <a:r>
              <a:rPr lang="en-IN" sz="2400" dirty="0">
                <a:latin typeface="Times New Roman" panose="02020603050405020304" pitchFamily="18" charset="0"/>
                <a:ea typeface="Calibri" panose="020F0502020204030204" pitchFamily="34" charset="0"/>
                <a:cs typeface="Times New Roman" panose="02020603050405020304" pitchFamily="18" charset="0"/>
              </a:rPr>
              <a:t>ied to the buzzer it </a:t>
            </a:r>
          </a:p>
          <a:p>
            <a:pPr marL="0" indent="0"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causes ceramic disk to contract or expand.</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This causes the surrounding disk to vibrate. </a:t>
            </a:r>
          </a:p>
          <a:p>
            <a:pPr marL="0" indent="0"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That is the sound we hear. </a:t>
            </a:r>
          </a:p>
          <a:p>
            <a:pPr marL="0" indent="0" algn="just">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Specifications</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Operating Voltage: 4-8 Volts </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Sound type: Continuous Beep</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Resonant Frequency: 2300Hz</a:t>
            </a:r>
          </a:p>
          <a:p>
            <a:pPr marL="0" indent="0" algn="jus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DD8FD4-9569-4CAD-8C70-AF4994A64595}"/>
              </a:ext>
            </a:extLst>
          </p:cNvPr>
          <p:cNvPicPr/>
          <p:nvPr/>
        </p:nvPicPr>
        <p:blipFill rotWithShape="1">
          <a:blip r:embed="rId2" cstate="print">
            <a:extLst>
              <a:ext uri="{28A0092B-C50C-407E-A947-70E740481C1C}">
                <a14:useLocalDpi xmlns:a14="http://schemas.microsoft.com/office/drawing/2010/main" val="0"/>
              </a:ext>
            </a:extLst>
          </a:blip>
          <a:srcRect l="12549" t="1" r="12187" b="2489"/>
          <a:stretch/>
        </p:blipFill>
        <p:spPr bwMode="auto">
          <a:xfrm>
            <a:off x="6248400" y="3124200"/>
            <a:ext cx="2235200" cy="24196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3412908"/>
      </p:ext>
    </p:extLst>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D71C-1DA5-4EFF-B245-53CA42B2C355}"/>
              </a:ext>
            </a:extLst>
          </p:cNvPr>
          <p:cNvSpPr>
            <a:spLocks noGrp="1"/>
          </p:cNvSpPr>
          <p:nvPr>
            <p:ph type="title"/>
          </p:nvPr>
        </p:nvSpPr>
        <p:spPr>
          <a:xfrm>
            <a:off x="304800" y="152400"/>
            <a:ext cx="8382000" cy="685800"/>
          </a:xfrm>
        </p:spPr>
        <p:txBody>
          <a:bodyPr>
            <a:normAutofit fontScale="90000"/>
          </a:bodyPr>
          <a:lstStyle/>
          <a:p>
            <a:pPr algn="just"/>
            <a:r>
              <a:rPr lang="en-IN" dirty="0"/>
              <a:t>DC Motor</a:t>
            </a:r>
          </a:p>
        </p:txBody>
      </p:sp>
      <p:sp>
        <p:nvSpPr>
          <p:cNvPr id="3" name="Content Placeholder 2">
            <a:extLst>
              <a:ext uri="{FF2B5EF4-FFF2-40B4-BE49-F238E27FC236}">
                <a16:creationId xmlns:a16="http://schemas.microsoft.com/office/drawing/2014/main" id="{DC32440C-9F8A-45A2-8024-1397260CC31B}"/>
              </a:ext>
            </a:extLst>
          </p:cNvPr>
          <p:cNvSpPr>
            <a:spLocks noGrp="1"/>
          </p:cNvSpPr>
          <p:nvPr>
            <p:ph sz="quarter" idx="1"/>
          </p:nvPr>
        </p:nvSpPr>
        <p:spPr>
          <a:xfrm>
            <a:off x="304800" y="838200"/>
            <a:ext cx="8382000" cy="5867400"/>
          </a:xfrm>
        </p:spPr>
        <p:txBody>
          <a:bodyPr>
            <a:normAutofit fontScale="92500" lnSpcReduction="10000"/>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A motor is an electrical machine which converts electrical energy into mechanical energy.</a:t>
            </a:r>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202124"/>
                </a:solidFill>
                <a:effectLst/>
                <a:latin typeface="Times New Roman" panose="02020603050405020304" pitchFamily="18" charset="0"/>
                <a:cs typeface="Times New Roman" panose="02020603050405020304" pitchFamily="18" charset="0"/>
              </a:rPr>
              <a:t>Working Principle</a:t>
            </a:r>
          </a:p>
          <a:p>
            <a:pPr algn="just"/>
            <a:r>
              <a:rPr lang="en-US" b="0" i="0" dirty="0">
                <a:solidFill>
                  <a:srgbClr val="202124"/>
                </a:solidFill>
                <a:effectLst/>
                <a:latin typeface="Times New Roman" panose="02020603050405020304" pitchFamily="18" charset="0"/>
                <a:cs typeface="Times New Roman" panose="02020603050405020304" pitchFamily="18" charset="0"/>
              </a:rPr>
              <a:t>A current-carrying conductor, when kept in a magnetic </a:t>
            </a:r>
            <a:r>
              <a:rPr lang="en-US" i="0" dirty="0">
                <a:solidFill>
                  <a:srgbClr val="202124"/>
                </a:solidFill>
                <a:effectLst/>
                <a:latin typeface="Times New Roman" panose="02020603050405020304" pitchFamily="18" charset="0"/>
                <a:cs typeface="Times New Roman" panose="02020603050405020304" pitchFamily="18" charset="0"/>
              </a:rPr>
              <a:t>field</a:t>
            </a:r>
            <a:r>
              <a:rPr lang="en-US" b="0" i="0" dirty="0">
                <a:solidFill>
                  <a:srgbClr val="202124"/>
                </a:solidFill>
                <a:effectLst/>
                <a:latin typeface="Times New Roman" panose="02020603050405020304" pitchFamily="18" charset="0"/>
                <a:cs typeface="Times New Roman" panose="02020603050405020304" pitchFamily="18" charset="0"/>
              </a:rPr>
              <a:t>, gains torque and develops a tendency to move. </a:t>
            </a:r>
          </a:p>
          <a:p>
            <a:pPr algn="just"/>
            <a:r>
              <a:rPr lang="en-US" b="0" i="0" dirty="0">
                <a:solidFill>
                  <a:srgbClr val="202124"/>
                </a:solidFill>
                <a:effectLst/>
                <a:latin typeface="Times New Roman" panose="02020603050405020304" pitchFamily="18" charset="0"/>
                <a:cs typeface="Times New Roman" panose="02020603050405020304" pitchFamily="18" charset="0"/>
              </a:rPr>
              <a:t>So, when electric fields and magnetic fields interact a mechanical force arises. </a:t>
            </a:r>
          </a:p>
          <a:p>
            <a:pPr marL="0" lvl="0" indent="0" algn="just">
              <a:lnSpc>
                <a:spcPct val="150000"/>
              </a:lnSpc>
              <a:spcAft>
                <a:spcPts val="300"/>
              </a:spcAft>
              <a:buNone/>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Specifications</a:t>
            </a:r>
          </a:p>
          <a:p>
            <a:pPr marL="342900" lvl="0" indent="-342900" algn="just">
              <a:lnSpc>
                <a:spcPct val="150000"/>
              </a:lnSpc>
              <a:spcAft>
                <a:spcPts val="300"/>
              </a:spcAft>
              <a:buFont typeface="Symbol" panose="05050102010706020507" pitchFamily="18"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Voltage: 4.5V to 9V.</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Current at No load: 70mA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No-load Speed: 9000 rpm.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300"/>
              </a:spcAft>
              <a:buFont typeface="Symbol" panose="05050102010706020507" pitchFamily="18"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Loaded current: 250mA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C22A37A-89A1-438C-82A0-84D9608FFB31}"/>
              </a:ext>
            </a:extLst>
          </p:cNvPr>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858" t="6041" r="16242" b="11796"/>
          <a:stretch/>
        </p:blipFill>
        <p:spPr bwMode="auto">
          <a:xfrm>
            <a:off x="5638800" y="3786980"/>
            <a:ext cx="2382520" cy="20804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1106395"/>
      </p:ext>
    </p:extLst>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A6F1-679F-4CF4-9BDF-7E93589315F5}"/>
              </a:ext>
            </a:extLst>
          </p:cNvPr>
          <p:cNvSpPr>
            <a:spLocks noGrp="1"/>
          </p:cNvSpPr>
          <p:nvPr>
            <p:ph type="title"/>
          </p:nvPr>
        </p:nvSpPr>
        <p:spPr>
          <a:xfrm>
            <a:off x="380999" y="281781"/>
            <a:ext cx="8191501" cy="655638"/>
          </a:xfrm>
        </p:spPr>
        <p:txBody>
          <a:bodyPr>
            <a:noAutofit/>
          </a:bodyPr>
          <a:lstStyle/>
          <a:p>
            <a:r>
              <a:rPr lang="en-IN" sz="3600" dirty="0">
                <a:latin typeface="Times New Roman" panose="02020603050405020304" pitchFamily="18" charset="0"/>
                <a:cs typeface="Times New Roman" panose="02020603050405020304" pitchFamily="18" charset="0"/>
              </a:rPr>
              <a:t>Schematic diagram</a:t>
            </a:r>
          </a:p>
        </p:txBody>
      </p:sp>
      <p:pic>
        <p:nvPicPr>
          <p:cNvPr id="7" name="Content Placeholder 6">
            <a:extLst>
              <a:ext uri="{FF2B5EF4-FFF2-40B4-BE49-F238E27FC236}">
                <a16:creationId xmlns:a16="http://schemas.microsoft.com/office/drawing/2014/main" id="{5EE95C59-4CC0-4B83-B4B5-D4CD5C42EF35}"/>
              </a:ext>
            </a:extLst>
          </p:cNvPr>
          <p:cNvPicPr>
            <a:picLocks noGrp="1" noChangeAspect="1"/>
          </p:cNvPicPr>
          <p:nvPr>
            <p:ph sz="quarter" idx="1"/>
          </p:nvPr>
        </p:nvPicPr>
        <p:blipFill rotWithShape="1">
          <a:blip r:embed="rId2"/>
          <a:srcRect l="15596" t="21982" r="28441" b="7360"/>
          <a:stretch/>
        </p:blipFill>
        <p:spPr>
          <a:xfrm>
            <a:off x="333585" y="1066800"/>
            <a:ext cx="8353215" cy="5509419"/>
          </a:xfrm>
        </p:spPr>
      </p:pic>
    </p:spTree>
    <p:extLst>
      <p:ext uri="{BB962C8B-B14F-4D97-AF65-F5344CB8AC3E}">
        <p14:creationId xmlns:p14="http://schemas.microsoft.com/office/powerpoint/2010/main" val="112169117"/>
      </p:ext>
    </p:extLst>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563E-A244-441B-83A2-283F6C96BC90}"/>
              </a:ext>
            </a:extLst>
          </p:cNvPr>
          <p:cNvSpPr>
            <a:spLocks noGrp="1"/>
          </p:cNvSpPr>
          <p:nvPr>
            <p:ph type="title"/>
          </p:nvPr>
        </p:nvSpPr>
        <p:spPr>
          <a:xfrm>
            <a:off x="304800" y="147394"/>
            <a:ext cx="8610600" cy="651566"/>
          </a:xfrm>
        </p:spPr>
        <p:txBody>
          <a:bodyPr>
            <a:noAutofit/>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52414042-E88B-4F33-A01B-C0228822F8C1}"/>
              </a:ext>
            </a:extLst>
          </p:cNvPr>
          <p:cNvSpPr>
            <a:spLocks noGrp="1"/>
          </p:cNvSpPr>
          <p:nvPr>
            <p:ph sz="quarter" idx="1"/>
          </p:nvPr>
        </p:nvSpPr>
        <p:spPr>
          <a:xfrm>
            <a:off x="318117" y="798960"/>
            <a:ext cx="8610600" cy="5801418"/>
          </a:xfrm>
        </p:spPr>
        <p:txBody>
          <a:bodyPr>
            <a:normAutofit fontScale="92500" lnSpcReduction="20000"/>
          </a:bodyPr>
          <a:lstStyle/>
          <a:p>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First, it asks the user to enter the password as shown in Fig. </a:t>
            </a:r>
            <a:r>
              <a:rPr lang="en-I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1.1</a:t>
            </a:r>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If the password is correct it prints </a:t>
            </a:r>
            <a:r>
              <a:rPr lang="en-IN" dirty="0" err="1">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Pwd</a:t>
            </a:r>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is correct as shown in Fig. </a:t>
            </a:r>
            <a:r>
              <a:rPr lang="en-I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1.2</a:t>
            </a:r>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a:t>
            </a:r>
          </a:p>
          <a:p>
            <a:endParaRPr lang="en-I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r>
              <a:rPr lang="en-IN" sz="2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a:t>
            </a:r>
          </a:p>
          <a:p>
            <a:pPr marL="0" indent="0">
              <a:buNone/>
            </a:pPr>
            <a:endParaRPr lang="en-IN" sz="2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r>
              <a:rPr lang="en-I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20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Fig.1.1                                                               Fig.1.2</a:t>
            </a:r>
          </a:p>
          <a:p>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The Temperature Sensor detects the temperature and prints it on the LCD screen as shown in Fig.1.3. According to the temperature the fan will be in On Mode and it’ s speed will be displayed on the LCD screen as shown in Fig.1.4.</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r>
              <a:rPr lang="en-I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0" indent="0">
              <a:buNone/>
            </a:pPr>
            <a:endParaRPr lang="en-I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r>
              <a:rPr lang="en-I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Fig.1.3                                                                Fig.1.4</a:t>
            </a:r>
            <a:endPar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6">
            <a:extLst>
              <a:ext uri="{FF2B5EF4-FFF2-40B4-BE49-F238E27FC236}">
                <a16:creationId xmlns:a16="http://schemas.microsoft.com/office/drawing/2014/main" id="{3CFE1048-4101-45B5-BFF5-86A5EDDAD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051" t="22984" r="24681" b="30321"/>
          <a:stretch>
            <a:fillRect/>
          </a:stretch>
        </p:blipFill>
        <p:spPr bwMode="auto">
          <a:xfrm>
            <a:off x="1023889" y="1790699"/>
            <a:ext cx="2209800" cy="114935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B6F00F18-A283-43E3-A65A-03892E95D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94" t="31197" r="27052" b="29713"/>
          <a:stretch>
            <a:fillRect/>
          </a:stretch>
        </p:blipFill>
        <p:spPr bwMode="auto">
          <a:xfrm>
            <a:off x="5610348" y="1896797"/>
            <a:ext cx="1987859" cy="10676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92947C7-B3A7-4DCE-AF6C-59C8529DFF41}"/>
              </a:ext>
            </a:extLst>
          </p:cNvPr>
          <p:cNvSpPr>
            <a:spLocks noChangeArrowheads="1"/>
          </p:cNvSpPr>
          <p:nvPr/>
        </p:nvSpPr>
        <p:spPr bwMode="auto">
          <a:xfrm>
            <a:off x="215283" y="2576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BBAAD43-FC60-4D04-87AB-25725BABB43F}"/>
              </a:ext>
            </a:extLst>
          </p:cNvPr>
          <p:cNvSpPr>
            <a:spLocks noChangeArrowheads="1"/>
          </p:cNvSpPr>
          <p:nvPr/>
        </p:nvSpPr>
        <p:spPr bwMode="auto">
          <a:xfrm>
            <a:off x="215283" y="204038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D4CA74A-BAC1-43F7-A932-719FC1A41E68}"/>
              </a:ext>
            </a:extLst>
          </p:cNvPr>
          <p:cNvSpPr>
            <a:spLocks noChangeArrowheads="1"/>
          </p:cNvSpPr>
          <p:nvPr/>
        </p:nvSpPr>
        <p:spPr bwMode="auto">
          <a:xfrm>
            <a:off x="215283" y="337388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1" name="Picture 8">
            <a:extLst>
              <a:ext uri="{FF2B5EF4-FFF2-40B4-BE49-F238E27FC236}">
                <a16:creationId xmlns:a16="http://schemas.microsoft.com/office/drawing/2014/main" id="{21ADED06-6D9A-4A7C-A79D-02C47A9E1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013" t="31387" r="21843" b="28320"/>
          <a:stretch>
            <a:fillRect/>
          </a:stretch>
        </p:blipFill>
        <p:spPr bwMode="auto">
          <a:xfrm>
            <a:off x="914400" y="4707386"/>
            <a:ext cx="2285999" cy="120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9">
            <a:extLst>
              <a:ext uri="{FF2B5EF4-FFF2-40B4-BE49-F238E27FC236}">
                <a16:creationId xmlns:a16="http://schemas.microsoft.com/office/drawing/2014/main" id="{23C601EE-A0A7-4AC4-9553-A8FE99EF9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731" t="28923" r="23166" b="26471"/>
          <a:stretch>
            <a:fillRect/>
          </a:stretch>
        </p:blipFill>
        <p:spPr bwMode="auto">
          <a:xfrm>
            <a:off x="5562600" y="4707385"/>
            <a:ext cx="2035607" cy="11179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978872B1-2C18-4237-864B-ABDF97C976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4CD515D-8425-48F5-83C9-2E9468F38B34}"/>
              </a:ext>
            </a:extLst>
          </p:cNvPr>
          <p:cNvSpPr>
            <a:spLocks noChangeArrowheads="1"/>
          </p:cNvSpPr>
          <p:nvPr/>
        </p:nvSpPr>
        <p:spPr bwMode="auto">
          <a:xfrm>
            <a:off x="0" y="16986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anose="020F0502020204030204" pitchFamily="34" charset="0"/>
                <a:ea typeface="Microsoft YaHei" panose="020B0503020204020204" pitchFamily="34"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A44FE4C7-5054-483C-A1C9-15B2684B34D7}"/>
              </a:ext>
            </a:extLst>
          </p:cNvPr>
          <p:cNvSpPr>
            <a:spLocks noChangeArrowheads="1"/>
          </p:cNvSpPr>
          <p:nvPr/>
        </p:nvSpPr>
        <p:spPr bwMode="auto">
          <a:xfrm>
            <a:off x="0" y="29257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00230387"/>
      </p:ext>
    </p:extLst>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1BFA4-DFE0-4603-B112-E4433A8E9961}"/>
              </a:ext>
            </a:extLst>
          </p:cNvPr>
          <p:cNvSpPr>
            <a:spLocks noGrp="1"/>
          </p:cNvSpPr>
          <p:nvPr>
            <p:ph sz="quarter" idx="1"/>
          </p:nvPr>
        </p:nvSpPr>
        <p:spPr>
          <a:xfrm>
            <a:off x="381000" y="380999"/>
            <a:ext cx="8458200" cy="6553196"/>
          </a:xfrm>
        </p:spPr>
        <p:txBody>
          <a:bodyPr>
            <a:normAutofit/>
          </a:bodyPr>
          <a:lstStyle/>
          <a:p>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Photodiode detects the brightness in the room and based on that the brightness of led will be controlled as shown in Fig.1.5 and Fig.1.6.</a:t>
            </a:r>
          </a:p>
          <a:p>
            <a:endParaRPr lang="en-IN" sz="2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sz="28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r>
              <a:rPr lang="en-IN" sz="28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Fig.1.5                                                         Fig.1.6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If the given password is wrong, then it prints that the password is wrong on the LCD screen as shown in Fig.1.7. Also, the piezo buzzer will alert us as shown in Fig.1.8.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marL="0" indent="0">
              <a:buNone/>
            </a:pPr>
            <a:r>
              <a:rPr lang="en-IN" sz="2000" dirty="0"/>
              <a:t>                         Fig.1.7                                                                     Fig.1.8</a:t>
            </a:r>
          </a:p>
        </p:txBody>
      </p:sp>
      <p:pic>
        <p:nvPicPr>
          <p:cNvPr id="2050" name="Picture 34">
            <a:extLst>
              <a:ext uri="{FF2B5EF4-FFF2-40B4-BE49-F238E27FC236}">
                <a16:creationId xmlns:a16="http://schemas.microsoft.com/office/drawing/2014/main" id="{9A65B057-1314-465E-B6CC-537EAB27F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774" t="60422" r="55368" b="28056"/>
          <a:stretch>
            <a:fillRect/>
          </a:stretch>
        </p:blipFill>
        <p:spPr bwMode="auto">
          <a:xfrm>
            <a:off x="983386" y="1722437"/>
            <a:ext cx="2446168" cy="116601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3">
            <a:extLst>
              <a:ext uri="{FF2B5EF4-FFF2-40B4-BE49-F238E27FC236}">
                <a16:creationId xmlns:a16="http://schemas.microsoft.com/office/drawing/2014/main" id="{7B843276-456E-463D-82F2-4A37885B1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40" t="68378" r="57462" b="18491"/>
          <a:stretch>
            <a:fillRect/>
          </a:stretch>
        </p:blipFill>
        <p:spPr bwMode="auto">
          <a:xfrm>
            <a:off x="5250033" y="1774032"/>
            <a:ext cx="2446168" cy="11660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961416-4124-4385-85F5-FE9839EDD91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09CB16C-8E3A-4203-8658-C9AADFFFBCBC}"/>
              </a:ext>
            </a:extLst>
          </p:cNvPr>
          <p:cNvSpPr>
            <a:spLocks noChangeArrowheads="1"/>
          </p:cNvSpPr>
          <p:nvPr/>
        </p:nvSpPr>
        <p:spPr bwMode="auto">
          <a:xfrm>
            <a:off x="0" y="16986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3BEEEFE-86B6-47C1-94CE-2420E615E093}"/>
              </a:ext>
            </a:extLst>
          </p:cNvPr>
          <p:cNvSpPr>
            <a:spLocks noChangeArrowheads="1"/>
          </p:cNvSpPr>
          <p:nvPr/>
        </p:nvSpPr>
        <p:spPr bwMode="auto">
          <a:xfrm>
            <a:off x="0" y="2963863"/>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5" name="Picture 10">
            <a:extLst>
              <a:ext uri="{FF2B5EF4-FFF2-40B4-BE49-F238E27FC236}">
                <a16:creationId xmlns:a16="http://schemas.microsoft.com/office/drawing/2014/main" id="{F858AFE3-ECDE-4AD5-AA3A-D4B836DDE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5899" t="66241" r="50661" b="23563"/>
          <a:stretch>
            <a:fillRect/>
          </a:stretch>
        </p:blipFill>
        <p:spPr bwMode="auto">
          <a:xfrm>
            <a:off x="953794" y="4648200"/>
            <a:ext cx="2873375" cy="13879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2">
            <a:extLst>
              <a:ext uri="{FF2B5EF4-FFF2-40B4-BE49-F238E27FC236}">
                <a16:creationId xmlns:a16="http://schemas.microsoft.com/office/drawing/2014/main" id="{CEC8A45D-00F5-4E95-BC4B-A2E7DF369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0179" t="34427" r="47559" b="43269"/>
          <a:stretch>
            <a:fillRect/>
          </a:stretch>
        </p:blipFill>
        <p:spPr bwMode="auto">
          <a:xfrm>
            <a:off x="6021882" y="4648201"/>
            <a:ext cx="1700212" cy="13879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94457470-D8A4-4D74-BCB9-DD111E33B4E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9">
            <a:extLst>
              <a:ext uri="{FF2B5EF4-FFF2-40B4-BE49-F238E27FC236}">
                <a16:creationId xmlns:a16="http://schemas.microsoft.com/office/drawing/2014/main" id="{66AC2A1E-DF41-4214-8EE6-0A652BE350E3}"/>
              </a:ext>
            </a:extLst>
          </p:cNvPr>
          <p:cNvSpPr>
            <a:spLocks noChangeArrowheads="1"/>
          </p:cNvSpPr>
          <p:nvPr/>
        </p:nvSpPr>
        <p:spPr bwMode="auto">
          <a:xfrm>
            <a:off x="228600" y="19891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053144"/>
      </p:ext>
    </p:extLst>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C94A-2244-4A83-AA93-AF6EA700278C}"/>
              </a:ext>
            </a:extLst>
          </p:cNvPr>
          <p:cNvSpPr>
            <a:spLocks noGrp="1"/>
          </p:cNvSpPr>
          <p:nvPr>
            <p:ph type="title"/>
          </p:nvPr>
        </p:nvSpPr>
        <p:spPr>
          <a:xfrm>
            <a:off x="457200" y="274638"/>
            <a:ext cx="8229600" cy="868362"/>
          </a:xfrm>
        </p:spPr>
        <p:txBody>
          <a:bodyPr>
            <a:normAutofit/>
          </a:bodyPr>
          <a:lstStyle/>
          <a:p>
            <a:pPr algn="just"/>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515553-5D21-431E-9971-B86C123A95D8}"/>
              </a:ext>
            </a:extLst>
          </p:cNvPr>
          <p:cNvSpPr>
            <a:spLocks noGrp="1"/>
          </p:cNvSpPr>
          <p:nvPr>
            <p:ph sz="quarter" idx="1"/>
          </p:nvPr>
        </p:nvSpPr>
        <p:spPr>
          <a:xfrm>
            <a:off x="381000" y="1143000"/>
            <a:ext cx="8305800" cy="5440362"/>
          </a:xfrm>
        </p:spPr>
        <p:txBody>
          <a:bodyPr/>
          <a:lstStyle/>
          <a:p>
            <a:pPr algn="just"/>
            <a:r>
              <a:rPr lang="en-IN" b="1" dirty="0">
                <a:latin typeface="Times New Roman" panose="02020603050405020304" pitchFamily="18" charset="0"/>
                <a:cs typeface="Times New Roman" panose="02020603050405020304" pitchFamily="18" charset="0"/>
              </a:rPr>
              <a:t>Existing system</a:t>
            </a:r>
          </a:p>
          <a:p>
            <a:pPr lvl="1" algn="just"/>
            <a:r>
              <a:rPr lang="en-IN" dirty="0">
                <a:latin typeface="Times New Roman" panose="02020603050405020304" pitchFamily="18" charset="0"/>
                <a:cs typeface="Times New Roman" panose="02020603050405020304" pitchFamily="18" charset="0"/>
              </a:rPr>
              <a:t>We have a lock and key system to enter the house. Also, we have a non-automated home. We have to switch on the appliances manually.</a:t>
            </a:r>
          </a:p>
          <a:p>
            <a:pPr lvl="1" algn="just"/>
            <a:r>
              <a:rPr lang="en-IN" dirty="0">
                <a:latin typeface="Times New Roman" panose="02020603050405020304" pitchFamily="18" charset="0"/>
                <a:cs typeface="Times New Roman" panose="02020603050405020304" pitchFamily="18" charset="0"/>
              </a:rPr>
              <a:t>It has less security. In addition to this, the power consumption is a bit more because sometimes we switch on the appliances unnecessarily.</a:t>
            </a:r>
          </a:p>
          <a:p>
            <a:pPr algn="just"/>
            <a:r>
              <a:rPr lang="en-IN" b="1" dirty="0">
                <a:latin typeface="Times New Roman" panose="02020603050405020304" pitchFamily="18" charset="0"/>
                <a:cs typeface="Times New Roman" panose="02020603050405020304" pitchFamily="18" charset="0"/>
              </a:rPr>
              <a:t>Proposed system</a:t>
            </a:r>
          </a:p>
          <a:p>
            <a:pPr lvl="1" algn="just"/>
            <a:r>
              <a:rPr lang="en-IN" dirty="0">
                <a:latin typeface="Times New Roman" panose="02020603050405020304" pitchFamily="18" charset="0"/>
                <a:cs typeface="Times New Roman" panose="02020603050405020304" pitchFamily="18" charset="0"/>
              </a:rPr>
              <a:t>So, to overcome the above mentioned problems we have designed a password based security system to enter the house.</a:t>
            </a:r>
          </a:p>
          <a:p>
            <a:pPr lvl="1" algn="just"/>
            <a:r>
              <a:rPr lang="en-IN" dirty="0">
                <a:latin typeface="Times New Roman" panose="02020603050405020304" pitchFamily="18" charset="0"/>
                <a:cs typeface="Times New Roman" panose="02020603050405020304" pitchFamily="18" charset="0"/>
              </a:rPr>
              <a:t>In order to reduce the power consumption we have introduced an automated home where the sensors detect the presence of person and switch on the led and fan. </a:t>
            </a:r>
          </a:p>
        </p:txBody>
      </p:sp>
    </p:spTree>
    <p:extLst>
      <p:ext uri="{BB962C8B-B14F-4D97-AF65-F5344CB8AC3E}">
        <p14:creationId xmlns:p14="http://schemas.microsoft.com/office/powerpoint/2010/main" val="1755470145"/>
      </p:ext>
    </p:extLst>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0190-B4D7-4C85-BD30-4AFDD375E111}"/>
              </a:ext>
            </a:extLst>
          </p:cNvPr>
          <p:cNvSpPr>
            <a:spLocks noGrp="1"/>
          </p:cNvSpPr>
          <p:nvPr>
            <p:ph type="title"/>
          </p:nvPr>
        </p:nvSpPr>
        <p:spPr>
          <a:xfrm>
            <a:off x="304800" y="274638"/>
            <a:ext cx="8382000" cy="944562"/>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EB7F30E-F485-405A-855D-32EA9E60BB7A}"/>
              </a:ext>
            </a:extLst>
          </p:cNvPr>
          <p:cNvSpPr>
            <a:spLocks noGrp="1"/>
          </p:cNvSpPr>
          <p:nvPr>
            <p:ph sz="quarter" idx="1"/>
          </p:nvPr>
        </p:nvSpPr>
        <p:spPr>
          <a:xfrm>
            <a:off x="228600" y="1295400"/>
            <a:ext cx="8686800" cy="5410200"/>
          </a:xfrm>
        </p:spPr>
        <p:txBody>
          <a:bodyPr>
            <a:norm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short, this is a good security system which is based on the password. </a:t>
            </a:r>
          </a:p>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 the led glows depending upon the brightness in the room and its brightness will be controlled.</a:t>
            </a:r>
          </a:p>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addition to this, the speed of fan depends on the temperature in the room instead of regulating the fan speed manually. </a:t>
            </a:r>
          </a:p>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saves the consumption of electricity and reduces manpower.  </a:t>
            </a:r>
          </a:p>
          <a:p>
            <a:endParaRPr lang="en-IN" dirty="0"/>
          </a:p>
        </p:txBody>
      </p:sp>
    </p:spTree>
    <p:extLst>
      <p:ext uri="{BB962C8B-B14F-4D97-AF65-F5344CB8AC3E}">
        <p14:creationId xmlns:p14="http://schemas.microsoft.com/office/powerpoint/2010/main" val="3522802375"/>
      </p:ext>
    </p:extLst>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6BCC4-46A0-44DD-B06F-D469F74E35FB}"/>
              </a:ext>
            </a:extLst>
          </p:cNvPr>
          <p:cNvSpPr>
            <a:spLocks noGrp="1"/>
          </p:cNvSpPr>
          <p:nvPr>
            <p:ph sz="quarter" idx="1"/>
          </p:nvPr>
        </p:nvSpPr>
        <p:spPr>
          <a:xfrm>
            <a:off x="304800" y="685800"/>
            <a:ext cx="8382000" cy="5334000"/>
          </a:xfrm>
        </p:spPr>
        <p:txBody>
          <a:bodyPr>
            <a:normAutofit/>
          </a:bodyPr>
          <a:lstStyle/>
          <a:p>
            <a:pPr algn="just"/>
            <a:r>
              <a:rPr lang="en-IN" sz="2400" dirty="0">
                <a:latin typeface="Times New Roman" panose="02020603050405020304" pitchFamily="18" charset="0"/>
                <a:cs typeface="Times New Roman" panose="02020603050405020304" pitchFamily="18" charset="0"/>
              </a:rPr>
              <a:t>We can further try to improve the project in the following ways</a:t>
            </a: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We can try to connect this system with an android device to control the appliances with it.</a:t>
            </a: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We can extend this automation to other appliances.</a:t>
            </a: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Rather than using a Password based security system we can  use biometric, iris scanning.</a:t>
            </a:r>
            <a:endParaRPr lang="en-I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Instead of using piezo buzzer we can use GSM interface which will send SMS if there is any invalid attempt.</a:t>
            </a: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We can use gas sensors to detect the fire in case of any   emergency.</a:t>
            </a:r>
          </a:p>
          <a:p>
            <a:pPr lvl="1" algn="just"/>
            <a:r>
              <a:rPr lang="en-IN"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We can also use a Bluetooth technology to control the appliances.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3906611"/>
      </p:ext>
    </p:extLst>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FA02-DDB7-7F43-8488-2E5EB5ACD125}"/>
              </a:ext>
            </a:extLst>
          </p:cNvPr>
          <p:cNvSpPr>
            <a:spLocks noGrp="1"/>
          </p:cNvSpPr>
          <p:nvPr>
            <p:ph type="title"/>
          </p:nvPr>
        </p:nvSpPr>
        <p:spPr>
          <a:xfrm>
            <a:off x="381000" y="274638"/>
            <a:ext cx="8305800" cy="3701796"/>
          </a:xfrm>
        </p:spPr>
        <p:txBody>
          <a:bodyPr>
            <a:normAutofit/>
          </a:bodyPr>
          <a:lstStyle/>
          <a:p>
            <a:pPr algn="ctr"/>
            <a:br>
              <a:rPr lang="en-US" b="1" dirty="0"/>
            </a:br>
            <a:br>
              <a:rPr lang="en-US" b="1" dirty="0"/>
            </a:br>
            <a:r>
              <a:rPr lang="en-US"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041896722"/>
      </p:ext>
    </p:extLst>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AE96-545E-40FC-8833-FD4CA094EE22}"/>
              </a:ext>
            </a:extLst>
          </p:cNvPr>
          <p:cNvSpPr>
            <a:spLocks noGrp="1"/>
          </p:cNvSpPr>
          <p:nvPr>
            <p:ph type="title"/>
          </p:nvPr>
        </p:nvSpPr>
        <p:spPr>
          <a:xfrm>
            <a:off x="304800" y="274638"/>
            <a:ext cx="8382000" cy="868362"/>
          </a:xfrm>
        </p:spPr>
        <p:txBody>
          <a:bodyPr/>
          <a:lstStyle/>
          <a:p>
            <a:r>
              <a:rPr lang="en-IN"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D2220156-C7A5-4990-AA55-8D21F5DF8CAF}"/>
              </a:ext>
            </a:extLst>
          </p:cNvPr>
          <p:cNvSpPr>
            <a:spLocks noGrp="1"/>
          </p:cNvSpPr>
          <p:nvPr>
            <p:ph sz="quarter" idx="1"/>
          </p:nvPr>
        </p:nvSpPr>
        <p:spPr>
          <a:xfrm>
            <a:off x="304800" y="1219200"/>
            <a:ext cx="8382000" cy="4800600"/>
          </a:xfrm>
        </p:spPr>
        <p:txBody>
          <a:bodyPr>
            <a:normAutofit/>
          </a:bodyPr>
          <a:lstStyle/>
          <a:p>
            <a:pPr algn="just"/>
            <a:r>
              <a:rPr lang="en-IN" sz="2800" dirty="0">
                <a:effectLst/>
                <a:latin typeface="Times New Roman" panose="02020603050405020304" pitchFamily="18" charset="0"/>
                <a:ea typeface="Calibri" panose="020F0502020204030204" pitchFamily="34" charset="0"/>
              </a:rPr>
              <a:t>The main objective of this project is to provide a digital door lock system for a home. </a:t>
            </a:r>
          </a:p>
          <a:p>
            <a:pPr algn="just"/>
            <a:r>
              <a:rPr lang="en-IN" sz="2800" dirty="0">
                <a:effectLst/>
                <a:latin typeface="Times New Roman" panose="02020603050405020304" pitchFamily="18" charset="0"/>
                <a:ea typeface="Calibri" panose="020F0502020204030204" pitchFamily="34" charset="0"/>
              </a:rPr>
              <a:t>In the present scenario, many people are preferring automated system over the non - automated ones. </a:t>
            </a:r>
          </a:p>
          <a:p>
            <a:pPr algn="just"/>
            <a:r>
              <a:rPr lang="en-IN" sz="2800" dirty="0">
                <a:effectLst/>
                <a:latin typeface="Times New Roman" panose="02020603050405020304" pitchFamily="18" charset="0"/>
                <a:ea typeface="Calibri" panose="020F0502020204030204" pitchFamily="34" charset="0"/>
              </a:rPr>
              <a:t>In this project we use a password as lock so that only the owner of the house knows the password.</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This type of home automation system will save our money, provide security to the house and reduces consumption of electricity. </a:t>
            </a:r>
          </a:p>
          <a:p>
            <a:endParaRPr lang="en-IN" sz="2400" dirty="0"/>
          </a:p>
        </p:txBody>
      </p:sp>
    </p:spTree>
    <p:extLst>
      <p:ext uri="{BB962C8B-B14F-4D97-AF65-F5344CB8AC3E}">
        <p14:creationId xmlns:p14="http://schemas.microsoft.com/office/powerpoint/2010/main" val="573838277"/>
      </p:ext>
    </p:extLst>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9B50-ACE8-4FD0-9511-90DF88509C78}"/>
              </a:ext>
            </a:extLst>
          </p:cNvPr>
          <p:cNvSpPr>
            <a:spLocks noGrp="1"/>
          </p:cNvSpPr>
          <p:nvPr>
            <p:ph type="title"/>
          </p:nvPr>
        </p:nvSpPr>
        <p:spPr>
          <a:xfrm>
            <a:off x="228600" y="274638"/>
            <a:ext cx="8458200" cy="868362"/>
          </a:xfrm>
        </p:spPr>
        <p:txBody>
          <a:bodyPr>
            <a:normAutofit/>
          </a:bodyPr>
          <a:lstStyle/>
          <a:p>
            <a:r>
              <a:rPr lang="en-IN" sz="4500" dirty="0">
                <a:latin typeface="Times New Roman" panose="02020603050405020304" pitchFamily="18" charset="0"/>
                <a:cs typeface="Times New Roman" panose="02020603050405020304" pitchFamily="18" charset="0"/>
              </a:rPr>
              <a:t>Block diagram</a:t>
            </a:r>
          </a:p>
        </p:txBody>
      </p:sp>
      <p:pic>
        <p:nvPicPr>
          <p:cNvPr id="6" name="Content Placeholder 5">
            <a:extLst>
              <a:ext uri="{FF2B5EF4-FFF2-40B4-BE49-F238E27FC236}">
                <a16:creationId xmlns:a16="http://schemas.microsoft.com/office/drawing/2014/main" id="{4BCBA950-BB1F-4337-BC6A-C4E75893F4C0}"/>
              </a:ext>
            </a:extLst>
          </p:cNvPr>
          <p:cNvPicPr>
            <a:picLocks noGrp="1"/>
          </p:cNvPicPr>
          <p:nvPr>
            <p:ph sz="quarter" idx="1"/>
          </p:nvPr>
        </p:nvPicPr>
        <p:blipFill rotWithShape="1">
          <a:blip r:embed="rId2">
            <a:extLst>
              <a:ext uri="{28A0092B-C50C-407E-A947-70E740481C1C}">
                <a14:useLocalDpi xmlns:a14="http://schemas.microsoft.com/office/drawing/2010/main" val="0"/>
              </a:ext>
            </a:extLst>
          </a:blip>
          <a:srcRect l="7753" t="6309" r="3216" b="9497"/>
          <a:stretch/>
        </p:blipFill>
        <p:spPr bwMode="auto">
          <a:xfrm>
            <a:off x="381000" y="1261394"/>
            <a:ext cx="8305800" cy="533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5330843"/>
      </p:ext>
    </p:extLst>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8FFD-F815-4224-AA44-0753D0343FF6}"/>
              </a:ext>
            </a:extLst>
          </p:cNvPr>
          <p:cNvSpPr>
            <a:spLocks noGrp="1"/>
          </p:cNvSpPr>
          <p:nvPr>
            <p:ph type="title"/>
          </p:nvPr>
        </p:nvSpPr>
        <p:spPr>
          <a:xfrm>
            <a:off x="457200" y="274638"/>
            <a:ext cx="8229600" cy="944562"/>
          </a:xfrm>
        </p:spPr>
        <p:txBody>
          <a:bodyPr>
            <a:normAutofit/>
          </a:bodyPr>
          <a:lstStyle/>
          <a:p>
            <a:r>
              <a:rPr lang="en-IN" sz="4500"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B7588683-6788-4937-88E5-80F5D528470D}"/>
              </a:ext>
            </a:extLst>
          </p:cNvPr>
          <p:cNvSpPr>
            <a:spLocks noGrp="1"/>
          </p:cNvSpPr>
          <p:nvPr>
            <p:ph sz="quarter" idx="1"/>
          </p:nvPr>
        </p:nvSpPr>
        <p:spPr>
          <a:xfrm>
            <a:off x="304800" y="1219200"/>
            <a:ext cx="8382000" cy="5029200"/>
          </a:xfrm>
        </p:spPr>
        <p:txBody>
          <a:bodyPr>
            <a:normAutofit/>
          </a:bodyPr>
          <a:lstStyle/>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In this project we used Keypad through which we can open the door if we give the correct password. </a:t>
            </a:r>
          </a:p>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After giving the correct password the PIR Sensor detects the person and switches on the LED based on the brightness in the room. </a:t>
            </a:r>
          </a:p>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Brightness in the room is detected by the Photodiode. </a:t>
            </a:r>
          </a:p>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The temperature will be detected by the temperature sensor. </a:t>
            </a:r>
          </a:p>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Also, based on the temperature in the room the fan will be switched on and its speed will be controlled. </a:t>
            </a:r>
          </a:p>
          <a:p>
            <a:pPr algn="just"/>
            <a:r>
              <a:rPr lang="en-IN"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If we give the wrong password, then piezo buzzer will alert us.</a:t>
            </a:r>
          </a:p>
          <a:p>
            <a:endParaRPr lang="en-IN"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066678918"/>
      </p:ext>
    </p:extLst>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8EBD-D7DE-441C-95DC-66D5A9963615}"/>
              </a:ext>
            </a:extLst>
          </p:cNvPr>
          <p:cNvSpPr>
            <a:spLocks noGrp="1"/>
          </p:cNvSpPr>
          <p:nvPr>
            <p:ph type="title"/>
          </p:nvPr>
        </p:nvSpPr>
        <p:spPr>
          <a:xfrm>
            <a:off x="354367" y="266700"/>
            <a:ext cx="8305800" cy="838200"/>
          </a:xfrm>
        </p:spPr>
        <p:txBody>
          <a:bodyPr/>
          <a:lstStyle/>
          <a:p>
            <a:r>
              <a:rPr lang="en-IN" b="1" dirty="0"/>
              <a:t>HARDWARE COMPONENTS</a:t>
            </a:r>
          </a:p>
        </p:txBody>
      </p:sp>
      <p:sp>
        <p:nvSpPr>
          <p:cNvPr id="3" name="Content Placeholder 2">
            <a:extLst>
              <a:ext uri="{FF2B5EF4-FFF2-40B4-BE49-F238E27FC236}">
                <a16:creationId xmlns:a16="http://schemas.microsoft.com/office/drawing/2014/main" id="{F38F019C-EDA1-41ED-9554-3E55E52E7575}"/>
              </a:ext>
            </a:extLst>
          </p:cNvPr>
          <p:cNvSpPr>
            <a:spLocks noGrp="1"/>
          </p:cNvSpPr>
          <p:nvPr>
            <p:ph sz="quarter" idx="1"/>
          </p:nvPr>
        </p:nvSpPr>
        <p:spPr>
          <a:xfrm>
            <a:off x="381000" y="1143000"/>
            <a:ext cx="8305800" cy="5334000"/>
          </a:xfrm>
        </p:spPr>
        <p:txBody>
          <a:bodyPr>
            <a:normAutofit/>
          </a:bodyPr>
          <a:lstStyle/>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Keypad</a:t>
            </a:r>
          </a:p>
          <a:p>
            <a:r>
              <a:rPr lang="en-IN" dirty="0">
                <a:latin typeface="Times New Roman" panose="02020603050405020304" pitchFamily="18" charset="0"/>
                <a:cs typeface="Times New Roman" panose="02020603050405020304" pitchFamily="18" charset="0"/>
              </a:rPr>
              <a:t>PIR sensor</a:t>
            </a:r>
          </a:p>
          <a:p>
            <a:r>
              <a:rPr lang="en-IN" dirty="0">
                <a:latin typeface="Times New Roman" panose="02020603050405020304" pitchFamily="18" charset="0"/>
                <a:cs typeface="Times New Roman" panose="02020603050405020304" pitchFamily="18" charset="0"/>
              </a:rPr>
              <a:t>Photodiode</a:t>
            </a:r>
          </a:p>
          <a:p>
            <a:r>
              <a:rPr lang="en-IN" dirty="0">
                <a:latin typeface="Times New Roman" panose="02020603050405020304" pitchFamily="18" charset="0"/>
                <a:cs typeface="Times New Roman" panose="02020603050405020304" pitchFamily="18" charset="0"/>
              </a:rPr>
              <a:t>TMP36</a:t>
            </a:r>
          </a:p>
          <a:p>
            <a:r>
              <a:rPr lang="en-IN" dirty="0">
                <a:latin typeface="Times New Roman" panose="02020603050405020304" pitchFamily="18" charset="0"/>
                <a:cs typeface="Times New Roman" panose="02020603050405020304" pitchFamily="18" charset="0"/>
              </a:rPr>
              <a:t>Relay</a:t>
            </a:r>
          </a:p>
          <a:p>
            <a:r>
              <a:rPr lang="en-IN" dirty="0">
                <a:latin typeface="Times New Roman" panose="02020603050405020304" pitchFamily="18" charset="0"/>
                <a:cs typeface="Times New Roman" panose="02020603050405020304" pitchFamily="18" charset="0"/>
              </a:rPr>
              <a:t>Piezzo Buzzer</a:t>
            </a:r>
          </a:p>
          <a:p>
            <a:r>
              <a:rPr lang="en-IN" dirty="0">
                <a:latin typeface="Times New Roman" panose="02020603050405020304" pitchFamily="18" charset="0"/>
                <a:cs typeface="Times New Roman" panose="02020603050405020304" pitchFamily="18" charset="0"/>
              </a:rPr>
              <a:t>Micro Servo</a:t>
            </a:r>
          </a:p>
          <a:p>
            <a:r>
              <a:rPr lang="en-IN" dirty="0">
                <a:latin typeface="Times New Roman" panose="02020603050405020304" pitchFamily="18" charset="0"/>
                <a:cs typeface="Times New Roman" panose="02020603050405020304" pitchFamily="18" charset="0"/>
              </a:rPr>
              <a:t>DC Motor</a:t>
            </a:r>
          </a:p>
          <a:p>
            <a:r>
              <a:rPr lang="en-IN" dirty="0">
                <a:latin typeface="Times New Roman" panose="02020603050405020304" pitchFamily="18" charset="0"/>
                <a:cs typeface="Times New Roman" panose="02020603050405020304" pitchFamily="18" charset="0"/>
              </a:rPr>
              <a:t>Connecting wires</a:t>
            </a:r>
          </a:p>
          <a:p>
            <a:endParaRPr lang="en-IN" dirty="0"/>
          </a:p>
        </p:txBody>
      </p:sp>
    </p:spTree>
    <p:extLst>
      <p:ext uri="{BB962C8B-B14F-4D97-AF65-F5344CB8AC3E}">
        <p14:creationId xmlns:p14="http://schemas.microsoft.com/office/powerpoint/2010/main" val="1084256182"/>
      </p:ext>
    </p:extLst>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F824-7298-48D6-9FEF-8850EFD675FF}"/>
              </a:ext>
            </a:extLst>
          </p:cNvPr>
          <p:cNvSpPr>
            <a:spLocks noGrp="1"/>
          </p:cNvSpPr>
          <p:nvPr>
            <p:ph type="title"/>
          </p:nvPr>
        </p:nvSpPr>
        <p:spPr>
          <a:xfrm>
            <a:off x="304800" y="152400"/>
            <a:ext cx="8382000" cy="685800"/>
          </a:xfrm>
        </p:spPr>
        <p:txBody>
          <a:bodyPr>
            <a:noAutofit/>
          </a:bodyPr>
          <a:lstStyle/>
          <a:p>
            <a:r>
              <a:rPr lang="en-IN" sz="4500" dirty="0"/>
              <a:t>Hardware description</a:t>
            </a:r>
          </a:p>
        </p:txBody>
      </p:sp>
      <p:sp>
        <p:nvSpPr>
          <p:cNvPr id="3" name="Content Placeholder 2">
            <a:extLst>
              <a:ext uri="{FF2B5EF4-FFF2-40B4-BE49-F238E27FC236}">
                <a16:creationId xmlns:a16="http://schemas.microsoft.com/office/drawing/2014/main" id="{3ED0E6E5-F4D3-48CF-84AC-0F9E2A7E22A7}"/>
              </a:ext>
            </a:extLst>
          </p:cNvPr>
          <p:cNvSpPr>
            <a:spLocks noGrp="1"/>
          </p:cNvSpPr>
          <p:nvPr>
            <p:ph sz="quarter" idx="1"/>
          </p:nvPr>
        </p:nvSpPr>
        <p:spPr>
          <a:xfrm>
            <a:off x="228600" y="838200"/>
            <a:ext cx="8686800" cy="6172200"/>
          </a:xfrm>
        </p:spPr>
        <p:txBody>
          <a:bodyPr>
            <a:normAutofit fontScale="55000" lnSpcReduction="20000"/>
          </a:bodyPr>
          <a:lstStyle/>
          <a:p>
            <a:pPr marL="0" lvl="0" indent="0" algn="just">
              <a:lnSpc>
                <a:spcPct val="150000"/>
              </a:lnSpc>
              <a:buNone/>
            </a:pPr>
            <a:r>
              <a:rPr lang="en-IN" sz="5100" b="1" dirty="0">
                <a:effectLst/>
                <a:latin typeface="Times New Roman" panose="02020603050405020304" pitchFamily="18" charset="0"/>
                <a:ea typeface="Calibri" panose="020F0502020204030204" pitchFamily="34" charset="0"/>
                <a:cs typeface="Times New Roman" panose="02020603050405020304" pitchFamily="18" charset="0"/>
              </a:rPr>
              <a:t>Arduino UNO</a:t>
            </a:r>
          </a:p>
          <a:p>
            <a:pPr marL="0" lvl="0" indent="0" algn="just">
              <a:lnSpc>
                <a:spcPct val="150000"/>
              </a:lnSpc>
              <a:buNone/>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Arduino uno is an open source micro controller board. </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Operating Voltage is 5 Volts</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Input Voltage ranges from 7 to 12 Volts</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Input Voltage ranges from 6 to 20 Volts</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Digital I/O Pins are 14</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Analog Input Pins are  6</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DC Current per I/O Pin is 20mA</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DC Current 3.3V Pin is 50mA</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Flash memory: 32KB of which 0.5Kb used by bootloader</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length</a:t>
            </a:r>
            <a:r>
              <a:rPr lang="en-IN" sz="2900" dirty="0">
                <a:latin typeface="Times New Roman" panose="02020603050405020304" pitchFamily="18" charset="0"/>
                <a:ea typeface="Calibri" panose="020F0502020204030204" pitchFamily="34" charset="0"/>
                <a:cs typeface="Times New Roman" panose="02020603050405020304" pitchFamily="18" charset="0"/>
              </a:rPr>
              <a:t> of this board is</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68.6 mm</a:t>
            </a:r>
          </a:p>
          <a:p>
            <a:pPr marL="342900" lvl="0" indent="-342900" algn="just">
              <a:lnSpc>
                <a:spcPct val="150000"/>
              </a:lnSpc>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width</a:t>
            </a:r>
            <a:r>
              <a:rPr lang="en-IN" sz="2900" dirty="0">
                <a:latin typeface="Times New Roman" panose="02020603050405020304" pitchFamily="18" charset="0"/>
                <a:ea typeface="Calibri" panose="020F0502020204030204" pitchFamily="34" charset="0"/>
                <a:cs typeface="Times New Roman" panose="02020603050405020304" pitchFamily="18" charset="0"/>
              </a:rPr>
              <a:t> of this board is</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53.4 mm</a:t>
            </a:r>
          </a:p>
          <a:p>
            <a:pPr marL="342900" lvl="0" indent="-342900" algn="just">
              <a:lnSpc>
                <a:spcPct val="150000"/>
              </a:lnSpc>
              <a:spcAft>
                <a:spcPts val="800"/>
              </a:spcAft>
              <a:buFont typeface="Symbol" panose="05050102010706020507" pitchFamily="18" charset="2"/>
              <a:buChar cha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weight of this board is 25 g</a:t>
            </a:r>
          </a:p>
          <a:p>
            <a:pPr>
              <a:buFont typeface="Arial" panose="020B0604020202020204" pitchFamily="34" charset="0"/>
              <a:buChar char="•"/>
            </a:pPr>
            <a:endParaRPr lang="en-IN" sz="1600" dirty="0"/>
          </a:p>
        </p:txBody>
      </p:sp>
      <p:pic>
        <p:nvPicPr>
          <p:cNvPr id="1026" name="Picture 2" descr="Buy online arduino uno r3 microcontroller and starter kit">
            <a:extLst>
              <a:ext uri="{FF2B5EF4-FFF2-40B4-BE49-F238E27FC236}">
                <a16:creationId xmlns:a16="http://schemas.microsoft.com/office/drawing/2014/main" id="{06F1861B-C24A-48CE-862C-808445B3E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76400"/>
            <a:ext cx="3352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4111"/>
      </p:ext>
    </p:extLst>
  </p:cSld>
  <p:clrMapOvr>
    <a:masterClrMapping/>
  </p:clrMapOvr>
  <p:transition>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6B2A-FEAD-422A-BB96-B70AEEE50FD9}"/>
              </a:ext>
            </a:extLst>
          </p:cNvPr>
          <p:cNvSpPr>
            <a:spLocks noGrp="1"/>
          </p:cNvSpPr>
          <p:nvPr>
            <p:ph type="title"/>
          </p:nvPr>
        </p:nvSpPr>
        <p:spPr>
          <a:xfrm>
            <a:off x="228600" y="274638"/>
            <a:ext cx="8458200" cy="639762"/>
          </a:xfrm>
        </p:spPr>
        <p:txBody>
          <a:bodyPr>
            <a:noAutofit/>
          </a:bodyPr>
          <a:lstStyle/>
          <a:p>
            <a:r>
              <a:rPr lang="en-IN" dirty="0">
                <a:latin typeface="Times New Roman" panose="02020603050405020304" pitchFamily="18" charset="0"/>
                <a:cs typeface="Times New Roman" panose="02020603050405020304" pitchFamily="18" charset="0"/>
              </a:rPr>
              <a:t>Keypad</a:t>
            </a:r>
          </a:p>
        </p:txBody>
      </p:sp>
      <p:sp>
        <p:nvSpPr>
          <p:cNvPr id="3" name="Content Placeholder 2">
            <a:extLst>
              <a:ext uri="{FF2B5EF4-FFF2-40B4-BE49-F238E27FC236}">
                <a16:creationId xmlns:a16="http://schemas.microsoft.com/office/drawing/2014/main" id="{60A0A57D-7F51-41AB-A910-4E40E1B12917}"/>
              </a:ext>
            </a:extLst>
          </p:cNvPr>
          <p:cNvSpPr>
            <a:spLocks noGrp="1"/>
          </p:cNvSpPr>
          <p:nvPr>
            <p:ph sz="quarter" idx="1"/>
          </p:nvPr>
        </p:nvSpPr>
        <p:spPr>
          <a:xfrm>
            <a:off x="228600" y="914400"/>
            <a:ext cx="8839200" cy="5943600"/>
          </a:xfrm>
        </p:spPr>
        <p:txBody>
          <a:bodyPr>
            <a:normAutofit fontScale="92500" lnSpcReduction="20000"/>
          </a:bodyPr>
          <a:lstStyle/>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Here we are using a keypad to give the password. </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use 3 rows and 3 columns in the keypad. </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When we press a key in the keypad Arduino </a:t>
            </a:r>
          </a:p>
          <a:p>
            <a:pPr marL="0" indent="0" algn="just">
              <a:lnSpc>
                <a:spcPct val="150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will detect that key and give input to the program.</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Specifications</a:t>
            </a:r>
          </a:p>
          <a:p>
            <a:pPr lvl="1" algn="just">
              <a:lnSpc>
                <a:spcPct val="150000"/>
              </a:lnSpc>
              <a:spcAft>
                <a:spcPts val="800"/>
              </a:spcAft>
            </a:pPr>
            <a:r>
              <a:rPr lang="en-IN" sz="2600" dirty="0">
                <a:solidFill>
                  <a:srgbClr val="000000"/>
                </a:solidFill>
                <a:effectLst/>
                <a:latin typeface="Times New Roman" panose="02020603050405020304" pitchFamily="18" charset="0"/>
                <a:ea typeface="Times New Roman" panose="02020603050405020304" pitchFamily="18" charset="0"/>
              </a:rPr>
              <a:t>Maximum Rating: 24 VDC, 30 mA. </a:t>
            </a:r>
          </a:p>
          <a:p>
            <a:pPr lvl="1" algn="just">
              <a:lnSpc>
                <a:spcPct val="150000"/>
              </a:lnSpc>
              <a:spcAft>
                <a:spcPts val="800"/>
              </a:spcAft>
            </a:pPr>
            <a:r>
              <a:rPr lang="en-IN" sz="2600" dirty="0">
                <a:solidFill>
                  <a:srgbClr val="000000"/>
                </a:solidFill>
                <a:effectLst/>
                <a:latin typeface="Times New Roman" panose="02020603050405020304" pitchFamily="18" charset="0"/>
                <a:ea typeface="Times New Roman" panose="02020603050405020304" pitchFamily="18" charset="0"/>
              </a:rPr>
              <a:t>Interface: 8-pin access to 4x4 matrix.</a:t>
            </a:r>
          </a:p>
          <a:p>
            <a:pPr lvl="1" algn="just">
              <a:lnSpc>
                <a:spcPct val="150000"/>
              </a:lnSpc>
              <a:spcAft>
                <a:spcPts val="800"/>
              </a:spcAft>
            </a:pPr>
            <a:r>
              <a:rPr lang="en-IN" sz="2600" dirty="0">
                <a:solidFill>
                  <a:srgbClr val="000000"/>
                </a:solidFill>
                <a:effectLst/>
                <a:latin typeface="Times New Roman" panose="02020603050405020304" pitchFamily="18" charset="0"/>
                <a:ea typeface="Times New Roman" panose="02020603050405020304" pitchFamily="18" charset="0"/>
              </a:rPr>
              <a:t>Operating temperature: 32 to 122 °F (0 to 50°C)</a:t>
            </a:r>
          </a:p>
          <a:p>
            <a:pPr lvl="1" algn="just">
              <a:lnSpc>
                <a:spcPct val="150000"/>
              </a:lnSpc>
              <a:spcAft>
                <a:spcPts val="800"/>
              </a:spcAft>
            </a:pPr>
            <a:r>
              <a:rPr lang="en-IN" sz="2600" dirty="0">
                <a:solidFill>
                  <a:srgbClr val="000000"/>
                </a:solidFill>
                <a:effectLst/>
                <a:latin typeface="Times New Roman" panose="02020603050405020304" pitchFamily="18" charset="0"/>
                <a:ea typeface="Times New Roman" panose="02020603050405020304" pitchFamily="18" charset="0"/>
              </a:rPr>
              <a:t>Dimensions: Keypad, 2.7 x 3.0 in (6.9 x 7.6 cm)</a:t>
            </a:r>
            <a:endParaRPr lang="en-IN" sz="26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Arduino with Keypad Tutorial">
            <a:extLst>
              <a:ext uri="{FF2B5EF4-FFF2-40B4-BE49-F238E27FC236}">
                <a16:creationId xmlns:a16="http://schemas.microsoft.com/office/drawing/2014/main" id="{F3D3F481-7D3A-4BDF-92BB-2F969B58FD10}"/>
              </a:ext>
            </a:extLst>
          </p:cNvPr>
          <p:cNvPicPr/>
          <p:nvPr/>
        </p:nvPicPr>
        <p:blipFill rotWithShape="1">
          <a:blip r:embed="rId2">
            <a:extLst>
              <a:ext uri="{28A0092B-C50C-407E-A947-70E740481C1C}">
                <a14:useLocalDpi xmlns:a14="http://schemas.microsoft.com/office/drawing/2010/main" val="0"/>
              </a:ext>
            </a:extLst>
          </a:blip>
          <a:srcRect l="15683" t="2100" r="14522" b="4300"/>
          <a:stretch/>
        </p:blipFill>
        <p:spPr bwMode="auto">
          <a:xfrm>
            <a:off x="6934200" y="2362200"/>
            <a:ext cx="1905000" cy="3098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1372154"/>
      </p:ext>
    </p:extLst>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713A-5ED3-4820-B03A-16995A1D903F}"/>
              </a:ext>
            </a:extLst>
          </p:cNvPr>
          <p:cNvSpPr>
            <a:spLocks noGrp="1"/>
          </p:cNvSpPr>
          <p:nvPr>
            <p:ph type="title"/>
          </p:nvPr>
        </p:nvSpPr>
        <p:spPr>
          <a:xfrm>
            <a:off x="304800" y="152400"/>
            <a:ext cx="8382000" cy="685800"/>
          </a:xfrm>
        </p:spPr>
        <p:txBody>
          <a:bodyPr>
            <a:noAutofit/>
          </a:bodyPr>
          <a:lstStyle/>
          <a:p>
            <a:r>
              <a:rPr lang="en-IN" dirty="0">
                <a:latin typeface="Times New Roman" panose="02020603050405020304" pitchFamily="18" charset="0"/>
                <a:cs typeface="Times New Roman" panose="02020603050405020304" pitchFamily="18" charset="0"/>
              </a:rPr>
              <a:t>PIR Sensor</a:t>
            </a:r>
          </a:p>
        </p:txBody>
      </p:sp>
      <p:sp>
        <p:nvSpPr>
          <p:cNvPr id="3" name="Content Placeholder 2">
            <a:extLst>
              <a:ext uri="{FF2B5EF4-FFF2-40B4-BE49-F238E27FC236}">
                <a16:creationId xmlns:a16="http://schemas.microsoft.com/office/drawing/2014/main" id="{18334F0F-133A-48D1-9606-A4B03527C565}"/>
              </a:ext>
            </a:extLst>
          </p:cNvPr>
          <p:cNvSpPr>
            <a:spLocks noGrp="1"/>
          </p:cNvSpPr>
          <p:nvPr>
            <p:ph sz="quarter" idx="1"/>
          </p:nvPr>
        </p:nvSpPr>
        <p:spPr>
          <a:xfrm>
            <a:off x="304800" y="838200"/>
            <a:ext cx="8382000" cy="6172200"/>
          </a:xfrm>
        </p:spPr>
        <p:txBody>
          <a:bodyPr>
            <a:normAutofit fontScale="92500" lnSpcReduction="10000"/>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It is often referred as PIR, Passive Infrared, Pyroelectric or IR motion sensor</a:t>
            </a: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PIRs are usually made of pyroelectric sensor which detect the levels of infrared radiation. </a:t>
            </a: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This sensor is used to detect the motion of Humans and animals.</a:t>
            </a:r>
          </a:p>
          <a:p>
            <a:pPr marL="0" indent="0" algn="jus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Specifications</a:t>
            </a:r>
          </a:p>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Voltage: 5 Volts to 20 Volts</a:t>
            </a:r>
          </a:p>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Trigger methods:</a:t>
            </a:r>
          </a:p>
          <a:p>
            <a:pPr marL="617220" lvl="1" indent="-342900" algn="just">
              <a:lnSpc>
                <a:spcPct val="150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L – Disable repeat trigger</a:t>
            </a:r>
          </a:p>
          <a:p>
            <a:pPr marL="617220" lvl="1" indent="-342900" algn="just">
              <a:lnSpc>
                <a:spcPct val="150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 – Enable repeat trigger </a:t>
            </a:r>
          </a:p>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Sensing range: &lt;120 degree, within 7 meters</a:t>
            </a:r>
          </a:p>
          <a:p>
            <a:pPr marL="342900" lvl="0" indent="-342900" algn="just">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Temperature: -20°C to +80°C</a:t>
            </a:r>
          </a:p>
          <a:p>
            <a:pPr>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0459831"/>
      </p:ext>
    </p:extLst>
  </p:cSld>
  <p:clrMapOvr>
    <a:masterClrMapping/>
  </p:clrMapOvr>
  <p:transition>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2" id="{EC0E4302-CDA1-4CFF-B08E-5607CF960647}" vid="{F971CE64-38B3-4A9C-962B-0E8FCA16AF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4400</TotalTime>
  <Words>1622</Words>
  <Application>Microsoft Office PowerPoint</Application>
  <PresentationFormat>On-screen Show (4:3)</PresentationFormat>
  <Paragraphs>205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Franklin Gothic Book</vt:lpstr>
      <vt:lpstr>Perpetua</vt:lpstr>
      <vt:lpstr>Symbol</vt:lpstr>
      <vt:lpstr>Times New Roman</vt:lpstr>
      <vt:lpstr>Wingdings 2</vt:lpstr>
      <vt:lpstr>Theme2</vt:lpstr>
      <vt:lpstr>SMART HOME ENTRY SYSTEM </vt:lpstr>
      <vt:lpstr>Introduction</vt:lpstr>
      <vt:lpstr>Objective of the project</vt:lpstr>
      <vt:lpstr>Block diagram</vt:lpstr>
      <vt:lpstr>Working</vt:lpstr>
      <vt:lpstr>HARDWARE COMPONENTS</vt:lpstr>
      <vt:lpstr>Hardware description</vt:lpstr>
      <vt:lpstr>Keypad</vt:lpstr>
      <vt:lpstr>PIR Sensor</vt:lpstr>
      <vt:lpstr>Working of PIR Sensor</vt:lpstr>
      <vt:lpstr>Photodiode</vt:lpstr>
      <vt:lpstr>Temperature Sensor</vt:lpstr>
      <vt:lpstr>Relay</vt:lpstr>
      <vt:lpstr>Micro Servo</vt:lpstr>
      <vt:lpstr>Piezzo Buzzer</vt:lpstr>
      <vt:lpstr>DC Motor</vt:lpstr>
      <vt:lpstr>Schematic diagram</vt:lpstr>
      <vt:lpstr>Results</vt:lpstr>
      <vt:lpstr>PowerPoint Presentation</vt:lpstr>
      <vt:lpstr>Conclusion</vt:lpstr>
      <vt:lpstr>PowerPoint Presentation</vt:lpstr>
      <vt:lpstr>  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Guidelines</dc:title>
  <dc:creator>Ramchander</dc:creator>
  <cp:lastModifiedBy>rithika</cp:lastModifiedBy>
  <cp:revision>97</cp:revision>
  <dcterms:created xsi:type="dcterms:W3CDTF">2020-05-23T01:48:15Z</dcterms:created>
  <dcterms:modified xsi:type="dcterms:W3CDTF">2020-12-26T08:16:38Z</dcterms:modified>
</cp:coreProperties>
</file>