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5" r:id="rId13"/>
    <p:sldId id="267" r:id="rId14"/>
    <p:sldId id="270" r:id="rId15"/>
    <p:sldId id="268" r:id="rId16"/>
    <p:sldId id="269" r:id="rId17"/>
    <p:sldId id="271" r:id="rId18"/>
    <p:sldId id="272" r:id="rId19"/>
    <p:sldId id="273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2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/>
          <a:lstStyle/>
          <a:p>
            <a:r>
              <a:rPr lang="en-US" b="1" dirty="0" err="1" smtClean="0"/>
              <a:t>Fitts</a:t>
            </a:r>
            <a:r>
              <a:rPr lang="en-US" b="1" dirty="0" smtClean="0"/>
              <a:t>’ law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7818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sz="4800" b="1" dirty="0" smtClean="0">
                <a:solidFill>
                  <a:schemeClr val="tx1"/>
                </a:solidFill>
              </a:rPr>
              <a:t>Group 3</a:t>
            </a:r>
          </a:p>
          <a:p>
            <a:r>
              <a:rPr lang="en-US" sz="4800" dirty="0" smtClean="0">
                <a:solidFill>
                  <a:schemeClr val="tx1"/>
                </a:solidFill>
              </a:rPr>
              <a:t>S</a:t>
            </a:r>
            <a:r>
              <a:rPr lang="en-US" sz="4800" dirty="0">
                <a:solidFill>
                  <a:schemeClr val="tx1"/>
                </a:solidFill>
              </a:rPr>
              <a:t>. Amulya              	      </a:t>
            </a:r>
            <a:r>
              <a:rPr lang="en-US" sz="4800" dirty="0" smtClean="0">
                <a:solidFill>
                  <a:schemeClr val="tx1"/>
                </a:solidFill>
              </a:rPr>
              <a:t>      (19K41A04B6)</a:t>
            </a:r>
            <a:endParaRPr lang="en-US" sz="4800" dirty="0">
              <a:solidFill>
                <a:schemeClr val="tx1"/>
              </a:solidFill>
            </a:endParaRPr>
          </a:p>
          <a:p>
            <a:r>
              <a:rPr lang="en-US" sz="4800" dirty="0" smtClean="0">
                <a:solidFill>
                  <a:schemeClr val="tx1"/>
                </a:solidFill>
              </a:rPr>
              <a:t>P</a:t>
            </a:r>
            <a:r>
              <a:rPr lang="en-US" sz="4800" dirty="0">
                <a:solidFill>
                  <a:schemeClr val="tx1"/>
                </a:solidFill>
              </a:rPr>
              <a:t>. </a:t>
            </a:r>
            <a:r>
              <a:rPr lang="en-US" sz="4800" dirty="0" err="1">
                <a:solidFill>
                  <a:schemeClr val="tx1"/>
                </a:solidFill>
              </a:rPr>
              <a:t>Rithika</a:t>
            </a:r>
            <a:r>
              <a:rPr lang="en-US" sz="4800" dirty="0">
                <a:solidFill>
                  <a:schemeClr val="tx1"/>
                </a:solidFill>
              </a:rPr>
              <a:t> Reddy	            </a:t>
            </a:r>
            <a:r>
              <a:rPr lang="en-US" sz="4800" dirty="0" smtClean="0">
                <a:solidFill>
                  <a:schemeClr val="tx1"/>
                </a:solidFill>
              </a:rPr>
              <a:t> (19K41A05A8)</a:t>
            </a:r>
            <a:endParaRPr lang="en-US" sz="4800" dirty="0">
              <a:solidFill>
                <a:schemeClr val="tx1"/>
              </a:solidFill>
            </a:endParaRPr>
          </a:p>
          <a:p>
            <a:r>
              <a:rPr lang="en-US" sz="4800" dirty="0" smtClean="0">
                <a:solidFill>
                  <a:schemeClr val="tx1"/>
                </a:solidFill>
              </a:rPr>
              <a:t>S</a:t>
            </a:r>
            <a:r>
              <a:rPr lang="en-US" sz="4800" dirty="0">
                <a:solidFill>
                  <a:schemeClr val="tx1"/>
                </a:solidFill>
              </a:rPr>
              <a:t>. Shiva </a:t>
            </a:r>
            <a:r>
              <a:rPr lang="en-US" sz="4800" dirty="0" err="1">
                <a:solidFill>
                  <a:schemeClr val="tx1"/>
                </a:solidFill>
              </a:rPr>
              <a:t>Keerthi</a:t>
            </a:r>
            <a:r>
              <a:rPr lang="en-US" sz="4800" dirty="0">
                <a:solidFill>
                  <a:schemeClr val="tx1"/>
                </a:solidFill>
              </a:rPr>
              <a:t>   	</a:t>
            </a:r>
            <a:r>
              <a:rPr lang="en-US" sz="4800" dirty="0" smtClean="0">
                <a:solidFill>
                  <a:schemeClr val="tx1"/>
                </a:solidFill>
              </a:rPr>
              <a:t>            </a:t>
            </a:r>
            <a:r>
              <a:rPr lang="en-US" sz="4800" dirty="0">
                <a:solidFill>
                  <a:schemeClr val="tx1"/>
                </a:solidFill>
              </a:rPr>
              <a:t>	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>
                <a:solidFill>
                  <a:schemeClr val="tx1"/>
                </a:solidFill>
              </a:rPr>
              <a:t>19K41A05B1)</a:t>
            </a:r>
          </a:p>
          <a:p>
            <a:r>
              <a:rPr lang="en-US" sz="4800" dirty="0">
                <a:solidFill>
                  <a:schemeClr val="tx1"/>
                </a:solidFill>
              </a:rPr>
              <a:t>K. </a:t>
            </a:r>
            <a:r>
              <a:rPr lang="en-US" sz="4800" dirty="0" err="1">
                <a:solidFill>
                  <a:schemeClr val="tx1"/>
                </a:solidFill>
              </a:rPr>
              <a:t>Srilatha</a:t>
            </a:r>
            <a:r>
              <a:rPr lang="en-US" sz="4800" dirty="0">
                <a:solidFill>
                  <a:schemeClr val="tx1"/>
                </a:solidFill>
              </a:rPr>
              <a:t>	           </a:t>
            </a:r>
            <a:r>
              <a:rPr lang="en-US" sz="4800" dirty="0" smtClean="0">
                <a:solidFill>
                  <a:schemeClr val="tx1"/>
                </a:solidFill>
              </a:rPr>
              <a:t>   </a:t>
            </a:r>
            <a:r>
              <a:rPr lang="en-US" sz="4800" dirty="0">
                <a:solidFill>
                  <a:schemeClr val="tx1"/>
                </a:solidFill>
              </a:rPr>
              <a:t>	 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>
                <a:solidFill>
                  <a:schemeClr val="tx1"/>
                </a:solidFill>
              </a:rPr>
              <a:t>19K41A05A2)</a:t>
            </a:r>
          </a:p>
          <a:p>
            <a:r>
              <a:rPr lang="en-US" sz="4800" dirty="0" smtClean="0">
                <a:solidFill>
                  <a:schemeClr val="tx1"/>
                </a:solidFill>
              </a:rPr>
              <a:t>T</a:t>
            </a:r>
            <a:r>
              <a:rPr lang="en-US" sz="4800" dirty="0">
                <a:solidFill>
                  <a:schemeClr val="tx1"/>
                </a:solidFill>
              </a:rPr>
              <a:t>. </a:t>
            </a:r>
            <a:r>
              <a:rPr lang="en-US" sz="4800" dirty="0" err="1">
                <a:solidFill>
                  <a:schemeClr val="tx1"/>
                </a:solidFill>
              </a:rPr>
              <a:t>Vinuthna</a:t>
            </a:r>
            <a:r>
              <a:rPr lang="en-US" sz="4800" dirty="0">
                <a:solidFill>
                  <a:schemeClr val="tx1"/>
                </a:solidFill>
              </a:rPr>
              <a:t>		 </a:t>
            </a:r>
            <a:r>
              <a:rPr lang="en-US" sz="4800" dirty="0" smtClean="0">
                <a:solidFill>
                  <a:schemeClr val="tx1"/>
                </a:solidFill>
              </a:rPr>
              <a:t>            (</a:t>
            </a:r>
            <a:r>
              <a:rPr lang="en-US" sz="4800" dirty="0">
                <a:solidFill>
                  <a:schemeClr val="tx1"/>
                </a:solidFill>
              </a:rPr>
              <a:t>19K41A05B5)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4400" dirty="0">
                <a:solidFill>
                  <a:schemeClr val="tx1"/>
                </a:solidFill>
              </a:rPr>
              <a:t>Under the guidance of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Mr. </a:t>
            </a:r>
            <a:r>
              <a:rPr lang="en-US" sz="4400" b="1" dirty="0" err="1">
                <a:solidFill>
                  <a:schemeClr val="tx1"/>
                </a:solidFill>
              </a:rPr>
              <a:t>Rajashekhar</a:t>
            </a:r>
            <a:r>
              <a:rPr lang="en-US" sz="4400" b="1" dirty="0">
                <a:solidFill>
                  <a:schemeClr val="tx1"/>
                </a:solidFill>
              </a:rPr>
              <a:t> P.V</a:t>
            </a:r>
            <a:endParaRPr lang="en-US" sz="4400" dirty="0">
              <a:solidFill>
                <a:schemeClr val="tx1"/>
              </a:solidFill>
            </a:endParaRPr>
          </a:p>
          <a:p>
            <a:r>
              <a:rPr lang="en-US" sz="4400" dirty="0">
                <a:solidFill>
                  <a:schemeClr val="tx1"/>
                </a:solidFill>
              </a:rPr>
              <a:t>Assistant Professor, Department of CCC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 this experiment, we </a:t>
            </a:r>
            <a:r>
              <a:rPr lang="en-US" dirty="0"/>
              <a:t>try to compare and contrast the attention, perception and quicker reflexes of both groups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results of this experiment can be used to create specialized user interface designs for target customers of different age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Participants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We gathered 14 people for the experiment out of which 7 people were of the age group 20-23 years and 7 others are 40-46 years old.</a:t>
            </a:r>
          </a:p>
          <a:p>
            <a:endParaRPr lang="en-US" dirty="0" smtClean="0"/>
          </a:p>
          <a:p>
            <a:r>
              <a:rPr lang="en-US" dirty="0" smtClean="0"/>
              <a:t>We particularly chose the participants from these age groups to compare the </a:t>
            </a:r>
            <a:r>
              <a:rPr lang="en-US" dirty="0" err="1" smtClean="0"/>
              <a:t>Fitts</a:t>
            </a:r>
            <a:r>
              <a:rPr lang="en-US" dirty="0" smtClean="0"/>
              <a:t>’ law resultant data of youngsters and adults.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PsyToolKit</a:t>
            </a:r>
            <a:r>
              <a:rPr lang="en-US" b="1" dirty="0" smtClean="0"/>
              <a:t> Website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participants took the experiments through the </a:t>
            </a:r>
            <a:r>
              <a:rPr lang="en-US" dirty="0" err="1" smtClean="0"/>
              <a:t>PsyToolKit</a:t>
            </a:r>
            <a:r>
              <a:rPr lang="en-US" dirty="0" smtClean="0"/>
              <a:t> </a:t>
            </a:r>
            <a:r>
              <a:rPr lang="en-US" dirty="0" err="1" smtClean="0"/>
              <a:t>Fitts</a:t>
            </a:r>
            <a:r>
              <a:rPr lang="en-US" dirty="0" smtClean="0"/>
              <a:t>’ law demo version.</a:t>
            </a:r>
          </a:p>
          <a:p>
            <a:r>
              <a:rPr lang="en-US" dirty="0" smtClean="0"/>
              <a:t>This website is frequently used for academic studies, student projects and for teaching cognitive and personality psychology.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Rules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171" name="Picture 3" descr="C:\Users\Thrinath\Desktop\Psytoolkit fitts l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46101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Thrinath\Desktop\Psytoolkit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53" y="1157287"/>
            <a:ext cx="3035007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Thrinath\Desktop\Psytoolkit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25" y="4184064"/>
            <a:ext cx="2757249" cy="213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Thrinath\Desktop\Dat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367" y="3745446"/>
            <a:ext cx="1201178" cy="30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Analyzing the data</a:t>
            </a:r>
          </a:p>
          <a:p>
            <a:r>
              <a:rPr lang="en-US" dirty="0"/>
              <a:t>To compare the data, we have mainly considered two parameters: size and distance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 picked out the smallest as well as largest stimulus in size and distance to make 2 separate tables which helps us to analyze the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each table, we compare the participant’s </a:t>
            </a:r>
            <a:r>
              <a:rPr lang="en-US" dirty="0" err="1"/>
              <a:t>Fitts</a:t>
            </a:r>
            <a:r>
              <a:rPr lang="en-US" dirty="0"/>
              <a:t>’ expected time with experimentally obtained time to calculate the error percentage from the </a:t>
            </a:r>
            <a:r>
              <a:rPr lang="en-US" dirty="0" smtClean="0"/>
              <a:t>data using the formula: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 descr="C:\Users\Thrinath\Desktop\Error percent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714999"/>
            <a:ext cx="2800350" cy="912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5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28600"/>
            <a:ext cx="5100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Based on size of the stimulus</a:t>
            </a:r>
            <a:endParaRPr lang="en-US" sz="32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914400"/>
            <a:ext cx="701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199" y="304799"/>
            <a:ext cx="5890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Based on d</a:t>
            </a:r>
            <a:r>
              <a:rPr lang="en-US" sz="3200" b="1" dirty="0" smtClean="0"/>
              <a:t>istance </a:t>
            </a:r>
            <a:r>
              <a:rPr lang="en-US" sz="3200" b="1" dirty="0"/>
              <a:t>of the stimulus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7068596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Results</a:t>
            </a:r>
          </a:p>
          <a:p>
            <a:pPr lvl="0"/>
            <a:r>
              <a:rPr lang="en-US" dirty="0" smtClean="0"/>
              <a:t>Thus, from our experimental results, we can conclude that the youngsters’ experimental time is more accurate to </a:t>
            </a:r>
            <a:r>
              <a:rPr lang="en-US" dirty="0" err="1" smtClean="0"/>
              <a:t>Fitts</a:t>
            </a:r>
            <a:r>
              <a:rPr lang="en-US" dirty="0" smtClean="0"/>
              <a:t>’ law time as compared to the adults.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may be due to quicker reflexes of the </a:t>
            </a:r>
            <a:r>
              <a:rPr lang="en-US" dirty="0" smtClean="0"/>
              <a:t>youngsters.</a:t>
            </a:r>
            <a:endParaRPr lang="en-US" dirty="0"/>
          </a:p>
          <a:p>
            <a:pPr lvl="0"/>
            <a:r>
              <a:rPr lang="en-US" dirty="0"/>
              <a:t>Another reason might be that many of the adults might not be regularly using computers but, the youngsters generally use computers on a daily basis.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04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Target audience plays a key role in design of website.</a:t>
            </a:r>
          </a:p>
          <a:p>
            <a:r>
              <a:rPr lang="en-US" dirty="0" smtClean="0"/>
              <a:t>For adults – Elegant, minimalistic design, bigger and </a:t>
            </a:r>
            <a:r>
              <a:rPr lang="en-US" dirty="0" err="1" smtClean="0"/>
              <a:t>closesly</a:t>
            </a:r>
            <a:r>
              <a:rPr lang="en-US" dirty="0" smtClean="0"/>
              <a:t> spaced buttons, simple color palette.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youngsters </a:t>
            </a:r>
            <a:r>
              <a:rPr lang="en-US" dirty="0" smtClean="0"/>
              <a:t>– Beautiful and captivating design, comfortable placement of buttons, brighter color palette.</a:t>
            </a:r>
          </a:p>
          <a:p>
            <a:r>
              <a:rPr lang="en-US" dirty="0" smtClean="0"/>
              <a:t>This experiment tests the attention and perception of the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Conclusion</a:t>
            </a:r>
          </a:p>
          <a:p>
            <a:endParaRPr lang="en-US" b="1" dirty="0" smtClean="0"/>
          </a:p>
          <a:p>
            <a:pPr lvl="0"/>
            <a:r>
              <a:rPr lang="en-US" dirty="0"/>
              <a:t>Finally, we can say that an ideal web page consists of properly spaced buttons, closely knit design, good sizing of the buttons, a comfortable color contrast which also keeps their target audience in mind.</a:t>
            </a:r>
          </a:p>
        </p:txBody>
      </p:sp>
    </p:spTree>
    <p:extLst>
      <p:ext uri="{BB962C8B-B14F-4D97-AF65-F5344CB8AC3E}">
        <p14:creationId xmlns:p14="http://schemas.microsoft.com/office/powerpoint/2010/main" val="32972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Fitts</a:t>
            </a:r>
            <a:r>
              <a:rPr lang="en-US" dirty="0" smtClean="0"/>
              <a:t>’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err="1"/>
              <a:t>Fitts</a:t>
            </a:r>
            <a:r>
              <a:rPr lang="en-US" dirty="0"/>
              <a:t>’ law states that the amount of time required for a person to move a </a:t>
            </a:r>
            <a:r>
              <a:rPr lang="en-US" dirty="0" smtClean="0"/>
              <a:t>pointer to </a:t>
            </a:r>
            <a:r>
              <a:rPr lang="en-US" dirty="0"/>
              <a:t>a target area is a function of the distance to the target divided by the size of the </a:t>
            </a:r>
            <a:r>
              <a:rPr lang="en-US" dirty="0" smtClean="0"/>
              <a:t>target.</a:t>
            </a:r>
          </a:p>
          <a:p>
            <a:r>
              <a:rPr lang="en-US" dirty="0" smtClean="0"/>
              <a:t>Thus</a:t>
            </a:r>
            <a:r>
              <a:rPr lang="en-US" dirty="0"/>
              <a:t>, the longer the distance and the smaller the target’s size, the longer it takes. </a:t>
            </a:r>
          </a:p>
        </p:txBody>
      </p:sp>
      <p:pic>
        <p:nvPicPr>
          <p:cNvPr id="1026" name="Picture 2" descr="C:\Users\Thrinath\Desktop\0128-02_formu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53000"/>
            <a:ext cx="4343400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2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00400"/>
            <a:ext cx="82296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4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Fitts</a:t>
            </a:r>
            <a:r>
              <a:rPr lang="en-US" dirty="0" smtClean="0"/>
              <a:t>’ Law </a:t>
            </a:r>
            <a:r>
              <a:rPr lang="en-US" dirty="0"/>
              <a:t>in </a:t>
            </a:r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 Size of Buttons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 descr="C:\Users\Thrinath\Desktop\6793bd088c5b789d9cd0ca48f957c0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Layout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Thrinath\Desktop\Layout canv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1676400"/>
            <a:ext cx="878307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Menu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3131820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Thrinath\Desktop\menu-interfac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501140"/>
            <a:ext cx="4724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 Color Contrast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The Best Website Color Palettes to Increase Engagement (2020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19" y="1295400"/>
            <a:ext cx="4821361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:\Users\Thrinath\Desktop\4-the-ordina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99" y="3867151"/>
            <a:ext cx="5486400" cy="26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5. </a:t>
            </a:r>
            <a:r>
              <a:rPr lang="en-US" sz="3200" b="1" dirty="0" smtClean="0"/>
              <a:t>Spacing</a:t>
            </a:r>
            <a:endParaRPr lang="en-US" sz="3200" dirty="0"/>
          </a:p>
        </p:txBody>
      </p:sp>
      <p:pic>
        <p:nvPicPr>
          <p:cNvPr id="6146" name="Picture 2" descr="C:\Users\Thrinath\Desktop\1 Fp_j7-b6kZ359RKVzQqr0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597479"/>
            <a:ext cx="353077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in page design: 20 inspiring examples - Justinmind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4" t="8306" r="14671" b="18738"/>
          <a:stretch/>
        </p:blipFill>
        <p:spPr bwMode="auto">
          <a:xfrm>
            <a:off x="4487846" y="2168979"/>
            <a:ext cx="4274304" cy="3124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66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6. Similarity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9" y="2057400"/>
            <a:ext cx="9041861" cy="29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</a:t>
            </a:r>
            <a:r>
              <a:rPr lang="en-US" dirty="0" err="1" smtClean="0"/>
              <a:t>Fitts</a:t>
            </a:r>
            <a:r>
              <a:rPr lang="en-US" dirty="0" smtClean="0"/>
              <a:t>’ law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Aim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aim of this experiment is to study </a:t>
            </a:r>
            <a:r>
              <a:rPr lang="en-US" dirty="0" err="1"/>
              <a:t>Fitts</a:t>
            </a:r>
            <a:r>
              <a:rPr lang="en-US" dirty="0"/>
              <a:t>’ law and to compare the experimental results/data of </a:t>
            </a:r>
            <a:r>
              <a:rPr lang="en-US" dirty="0" smtClean="0"/>
              <a:t>youngsters </a:t>
            </a:r>
            <a:r>
              <a:rPr lang="en-US" dirty="0"/>
              <a:t>and adults.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509</Words>
  <Application>Microsoft Office PowerPoint</Application>
  <PresentationFormat>On-screen Show (4:3)</PresentationFormat>
  <Paragraphs>60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Fitts’ law</vt:lpstr>
      <vt:lpstr>Fitts’ law</vt:lpstr>
      <vt:lpstr>Fitts’ Law in User Interface</vt:lpstr>
      <vt:lpstr>PowerPoint Presentation</vt:lpstr>
      <vt:lpstr>PowerPoint Presentation</vt:lpstr>
      <vt:lpstr>PowerPoint Presentation</vt:lpstr>
      <vt:lpstr>5. Spacing</vt:lpstr>
      <vt:lpstr>PowerPoint Presentation</vt:lpstr>
      <vt:lpstr>The Fitts’ law experiment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Ammu</dc:creator>
  <cp:lastModifiedBy>Thrinath</cp:lastModifiedBy>
  <cp:revision>29</cp:revision>
  <dcterms:created xsi:type="dcterms:W3CDTF">2006-08-16T00:00:00Z</dcterms:created>
  <dcterms:modified xsi:type="dcterms:W3CDTF">2021-07-25T10:54:46Z</dcterms:modified>
</cp:coreProperties>
</file>