
<file path=[Content_Types].xml><?xml version="1.0" encoding="utf-8"?>
<Types xmlns="http://schemas.openxmlformats.org/package/2006/content-types">
  <Default Extension="xml" ContentType="application/xml"/>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7" r:id="rId3"/>
    <p:sldId id="258" r:id="rId4"/>
    <p:sldId id="259" r:id="rId5"/>
    <p:sldId id="261" r:id="rId6"/>
    <p:sldId id="262" r:id="rId7"/>
    <p:sldId id="263" r:id="rId8"/>
    <p:sldId id="264" r:id="rId9"/>
    <p:sldId id="265" r:id="rId10"/>
    <p:sldId id="26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ustomXml" Target="../customXml/item3.xml"/><Relationship Id="rId18" Type="http://schemas.openxmlformats.org/officeDocument/2006/relationships/customXml" Target="../customXml/item2.xml"/><Relationship Id="rId17" Type="http://schemas.openxmlformats.org/officeDocument/2006/relationships/customXml" Target="../customXml/item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hyperlink" Target="https://github.com/vijaysmart043/cyber-security-project.gi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endParaRPr lang="en-US"/>
          </a:p>
        </p:txBody>
      </p:sp>
      <p:sp>
        <p:nvSpPr>
          <p:cNvPr id="2" name="Title 1"/>
          <p:cNvSpPr>
            <a:spLocks noGrp="1"/>
          </p:cNvSpPr>
          <p:nvPr>
            <p:ph type="ctrTitle"/>
          </p:nvPr>
        </p:nvSpPr>
        <p:spPr>
          <a:xfrm>
            <a:off x="581191" y="619432"/>
            <a:ext cx="10993549" cy="648929"/>
          </a:xfrm>
        </p:spPr>
        <p:txBody>
          <a:bodyPr>
            <a:normAutofit/>
          </a:bodyPr>
          <a:lstStyle/>
          <a:p>
            <a:r>
              <a:rPr lang="en-GB" sz="3600" dirty="0"/>
              <a:t>Student </a:t>
            </a:r>
            <a:r>
              <a:rPr lang="en-GB" dirty="0"/>
              <a:t>Details</a:t>
            </a:r>
            <a:endParaRPr lang="en-US" dirty="0"/>
          </a:p>
        </p:txBody>
      </p:sp>
      <p:sp>
        <p:nvSpPr>
          <p:cNvPr id="3" name="Subtitle 2"/>
          <p:cNvSpPr>
            <a:spLocks noGrp="1"/>
          </p:cNvSpPr>
          <p:nvPr>
            <p:ph type="subTitle" idx="1"/>
          </p:nvPr>
        </p:nvSpPr>
        <p:spPr>
          <a:xfrm>
            <a:off x="581191" y="1268361"/>
            <a:ext cx="10993546" cy="2330246"/>
          </a:xfrm>
        </p:spPr>
        <p:txBody>
          <a:bodyPr>
            <a:normAutofit fontScale="92500" lnSpcReduction="10000"/>
          </a:bodyPr>
          <a:lstStyle/>
          <a:p>
            <a:pPr>
              <a:lnSpc>
                <a:spcPct val="100000"/>
              </a:lnSpc>
            </a:pPr>
            <a:r>
              <a:rPr lang="en-GB" sz="2400" b="1" dirty="0">
                <a:solidFill>
                  <a:srgbClr val="002060"/>
                </a:solidFill>
                <a:hlinkClick r:id="rId1"/>
              </a:rPr>
              <a:t>name:</a:t>
            </a:r>
            <a:r>
              <a:rPr lang="en-US" altLang="en-GB" sz="2400" b="1" dirty="0">
                <a:solidFill>
                  <a:srgbClr val="002060"/>
                </a:solidFill>
                <a:hlinkClick r:id="rId1"/>
              </a:rPr>
              <a:t> </a:t>
            </a:r>
            <a:r>
              <a:rPr lang="en-US" altLang="en-GB" sz="2400" b="1" dirty="0">
                <a:solidFill>
                  <a:srgbClr val="002060"/>
                </a:solidFill>
              </a:rPr>
              <a:t> j</a:t>
            </a:r>
            <a:r>
              <a:rPr lang="en-US" altLang="en-GB" sz="2400" b="1" dirty="0">
                <a:solidFill>
                  <a:srgbClr val="002060"/>
                </a:solidFill>
              </a:rPr>
              <a:t>OGI naga siva krishna</a:t>
            </a:r>
            <a:endParaRPr lang="en-GB" sz="2400" dirty="0">
              <a:solidFill>
                <a:srgbClr val="002060"/>
              </a:solidFill>
            </a:endParaRPr>
          </a:p>
          <a:p>
            <a:pPr>
              <a:lnSpc>
                <a:spcPct val="100000"/>
              </a:lnSpc>
            </a:pPr>
            <a:r>
              <a:rPr lang="en-GB" sz="2400" b="1" dirty="0">
                <a:solidFill>
                  <a:srgbClr val="002060"/>
                </a:solidFill>
                <a:hlinkClick r:id="rId1"/>
              </a:rPr>
              <a:t>Roll no: </a:t>
            </a:r>
            <a:r>
              <a:rPr lang="en-US" altLang="en-GB" sz="2400" b="1" dirty="0">
                <a:solidFill>
                  <a:srgbClr val="002060"/>
                </a:solidFill>
              </a:rPr>
              <a:t> 23MQ5A0434</a:t>
            </a:r>
            <a:endParaRPr lang="en-US" altLang="en-GB" sz="2400" b="1" dirty="0">
              <a:solidFill>
                <a:srgbClr val="002060"/>
              </a:solidFill>
            </a:endParaRPr>
          </a:p>
          <a:p>
            <a:pPr>
              <a:lnSpc>
                <a:spcPct val="100000"/>
              </a:lnSpc>
            </a:pPr>
            <a:r>
              <a:rPr lang="en-GB" sz="2400" b="1" dirty="0">
                <a:solidFill>
                  <a:srgbClr val="002060"/>
                </a:solidFill>
                <a:hlinkClick r:id="rId1"/>
              </a:rPr>
              <a:t>EMAIL</a:t>
            </a:r>
            <a:r>
              <a:rPr lang="en-GB" sz="2400" dirty="0">
                <a:solidFill>
                  <a:srgbClr val="002060"/>
                </a:solidFill>
                <a:hlinkClick r:id="rId1"/>
              </a:rPr>
              <a:t>: </a:t>
            </a:r>
            <a:r>
              <a:rPr lang="en-US" altLang="en-GB" sz="2400" dirty="0">
                <a:solidFill>
                  <a:srgbClr val="002060"/>
                </a:solidFill>
                <a:hlinkClick r:id="rId1"/>
              </a:rPr>
              <a:t> </a:t>
            </a:r>
            <a:r>
              <a:rPr lang="en-US" altLang="en-GB" sz="2400" dirty="0">
                <a:solidFill>
                  <a:srgbClr val="002060"/>
                </a:solidFill>
              </a:rPr>
              <a:t>s</a:t>
            </a:r>
            <a:r>
              <a:rPr lang="en-US" altLang="en-GB" sz="2400" dirty="0">
                <a:solidFill>
                  <a:srgbClr val="002060"/>
                </a:solidFill>
              </a:rPr>
              <a:t>hivakrishnajogi@gmail.com</a:t>
            </a:r>
            <a:endParaRPr lang="en-GB" sz="2400" dirty="0">
              <a:solidFill>
                <a:srgbClr val="002060"/>
              </a:solidFill>
            </a:endParaRPr>
          </a:p>
          <a:p>
            <a:pPr>
              <a:lnSpc>
                <a:spcPct val="100000"/>
              </a:lnSpc>
            </a:pPr>
            <a:r>
              <a:rPr lang="en-GB" sz="2400" b="1" dirty="0">
                <a:solidFill>
                  <a:srgbClr val="002060"/>
                </a:solidFill>
                <a:hlinkClick r:id="rId1"/>
              </a:rPr>
              <a:t>BRANCH</a:t>
            </a:r>
            <a:r>
              <a:rPr lang="en-GB" sz="2400" dirty="0">
                <a:solidFill>
                  <a:srgbClr val="002060"/>
                </a:solidFill>
                <a:hlinkClick r:id="rId1"/>
              </a:rPr>
              <a:t>: </a:t>
            </a:r>
            <a:r>
              <a:rPr lang="en-US" altLang="en-GB" sz="2400" dirty="0">
                <a:solidFill>
                  <a:srgbClr val="002060"/>
                </a:solidFill>
              </a:rPr>
              <a:t> ece</a:t>
            </a:r>
            <a:endParaRPr lang="en-GB" sz="2400" dirty="0">
              <a:solidFill>
                <a:srgbClr val="002060"/>
              </a:solidFill>
            </a:endParaRPr>
          </a:p>
          <a:p>
            <a:pPr>
              <a:lnSpc>
                <a:spcPct val="100000"/>
              </a:lnSpc>
            </a:pPr>
            <a:r>
              <a:rPr lang="en-GB" sz="2400" dirty="0">
                <a:solidFill>
                  <a:srgbClr val="002060"/>
                </a:solidFill>
                <a:hlinkClick r:id="rId1"/>
              </a:rPr>
              <a:t>COLLEGE: </a:t>
            </a:r>
            <a:r>
              <a:rPr lang="en-US" altLang="en-GB" sz="2400" dirty="0">
                <a:solidFill>
                  <a:srgbClr val="002060"/>
                </a:solidFill>
              </a:rPr>
              <a:t> sri vasavi institute of engineering and technology</a:t>
            </a:r>
            <a:endParaRPr lang="en-GB" sz="2400" dirty="0">
              <a:solidFill>
                <a:srgbClr val="002060"/>
              </a:solidFill>
            </a:endParaRPr>
          </a:p>
          <a:p>
            <a:pPr>
              <a:lnSpc>
                <a:spcPct val="100000"/>
              </a:lnSpc>
            </a:pPr>
            <a:endParaRPr lang="en-GB" sz="2400" dirty="0">
              <a:solidFill>
                <a:srgbClr val="002060"/>
              </a:solidFill>
            </a:endParaRPr>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448733" y="3428999"/>
            <a:ext cx="11260667" cy="296333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p:cNvSpPr>
            <a:spLocks noGrp="1"/>
          </p:cNvSpPr>
          <p:nvPr>
            <p:ph idx="1"/>
          </p:nvPr>
        </p:nvSpPr>
        <p:spPr>
          <a:xfrm>
            <a:off x="581191" y="2074646"/>
            <a:ext cx="11029615" cy="3634486"/>
          </a:xfrm>
        </p:spPr>
        <p:txBody>
          <a:bodyPr>
            <a:normAutofit/>
          </a:bodyPr>
          <a:lstStyle/>
          <a:p>
            <a:pPr marL="0" indent="0">
              <a:buNone/>
            </a:pPr>
            <a:endParaRPr lang="en-US" dirty="0">
              <a:solidFill>
                <a:srgbClr val="002060"/>
              </a:solidFill>
            </a:endParaRPr>
          </a:p>
          <a:p>
            <a:endParaRPr lang="en-US" dirty="0">
              <a:solidFill>
                <a:srgbClr val="002060"/>
              </a:solidFill>
            </a:endParaRPr>
          </a:p>
          <a:p>
            <a:endParaRPr lang="en-US" dirty="0">
              <a:solidFill>
                <a:srgbClr val="002060"/>
              </a:solidFill>
            </a:endParaRPr>
          </a:p>
        </p:txBody>
      </p:sp>
      <p:sp>
        <p:nvSpPr>
          <p:cNvPr id="5" name="Text Box 4"/>
          <p:cNvSpPr txBox="1"/>
          <p:nvPr/>
        </p:nvSpPr>
        <p:spPr>
          <a:xfrm>
            <a:off x="3553460" y="3147060"/>
            <a:ext cx="5315585" cy="1090930"/>
          </a:xfrm>
          <a:prstGeom prst="rect">
            <a:avLst/>
          </a:prstGeom>
          <a:noFill/>
        </p:spPr>
        <p:txBody>
          <a:bodyPr wrap="square" rtlCol="0">
            <a:noAutofit/>
          </a:bodyPr>
          <a:p>
            <a:r>
              <a:rPr lang="en-US"/>
              <a:t>https://github.com/Shiva-22812/projectcs.git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STEGANOGRAPHY</a:t>
            </a:r>
            <a:endParaRPr lang="en-US" dirty="0"/>
          </a:p>
        </p:txBody>
      </p:sp>
      <p:sp>
        <p:nvSpPr>
          <p:cNvPr id="3" name="Content Placeholder 2"/>
          <p:cNvSpPr>
            <a:spLocks noGrp="1"/>
          </p:cNvSpPr>
          <p:nvPr>
            <p:ph idx="1"/>
          </p:nvPr>
        </p:nvSpPr>
        <p:spPr/>
        <p:txBody>
          <a:bodyPr/>
          <a:lstStyle/>
          <a:p>
            <a:r>
              <a:rPr lang="en-US" dirty="0"/>
              <a:t>Steganography is the practice of concealing information within another message or physical object or hiding methods to avoid detection. Steganography can be used to hide virtually any type of digital content, including text, image, video, or audio content. That hidden data is then extracted at its destination. </a:t>
            </a:r>
            <a:endParaRPr lang="en-US" dirty="0"/>
          </a:p>
          <a:p>
            <a:r>
              <a:rPr lang="en-US" dirty="0"/>
              <a:t>Text steganography involves hiding information inside text files. This includes changing the format of existing text, changing words within a text, using context-free grammars to generate readable texts, or generating random character sequences.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STEGANOGRAPHY AGENDA	</a:t>
            </a:r>
            <a:endParaRPr lang="en-US" dirty="0"/>
          </a:p>
        </p:txBody>
      </p:sp>
      <p:sp>
        <p:nvSpPr>
          <p:cNvPr id="3" name="Content Placeholder 2"/>
          <p:cNvSpPr>
            <a:spLocks noGrp="1"/>
          </p:cNvSpPr>
          <p:nvPr>
            <p:ph idx="1"/>
          </p:nvPr>
        </p:nvSpPr>
        <p:spPr/>
        <p:txBody>
          <a:bodyPr/>
          <a:lstStyle/>
          <a:p>
            <a:r>
              <a:rPr lang="en-US" dirty="0"/>
              <a:t>Whereas cryptography is the practice of protecting the contents of a message alone, steganography is concerned with concealing both the fact that a secret message is being sent and its contents. Steganography includes the concealment of information within computer files. </a:t>
            </a:r>
            <a:endParaRPr lang="en-US" dirty="0"/>
          </a:p>
          <a:p>
            <a:r>
              <a:rPr lang="en-US" dirty="0"/>
              <a:t>Steganography includes the concealment of information within computer files. In digital steganography, electronic communications may include steganographic coding inside of a transport layer, such as a document file, image file, program, or protocol. </a:t>
            </a:r>
            <a:endParaRPr lang="en-US" dirty="0"/>
          </a:p>
          <a:p>
            <a:r>
              <a:rPr lang="en-US" dirty="0"/>
              <a:t>Media files are ideal for steganographic transmission because of their large size. For example, a sender might start with an innocuous image file and adjust the color of every hundredth pixels to correspond to a letter in the alphabet. The change is so subtle that someone who is not specifically looking for it is unlikely to notice the </a:t>
            </a:r>
            <a:r>
              <a:rPr lang="en-US" dirty="0" err="1"/>
              <a:t>chang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PROJECT  OVERVIEW</a:t>
            </a:r>
            <a:endParaRPr lang="en-US"/>
          </a:p>
        </p:txBody>
      </p:sp>
      <p:sp>
        <p:nvSpPr>
          <p:cNvPr id="3" name="Content Placeholder 2"/>
          <p:cNvSpPr>
            <a:spLocks noGrp="1"/>
          </p:cNvSpPr>
          <p:nvPr>
            <p:ph idx="1"/>
          </p:nvPr>
        </p:nvSpPr>
        <p:spPr/>
        <p:txBody>
          <a:bodyPr/>
          <a:lstStyle/>
          <a:p>
            <a:r>
              <a:rPr lang="en-US" dirty="0"/>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 </a:t>
            </a:r>
            <a:endParaRPr lang="en-US" dirty="0"/>
          </a:p>
          <a:p>
            <a:r>
              <a:rPr lang="en-US" dirty="0"/>
              <a:t>Steganography is a means of concealing secret information within (or even on top of) an otherwise mundane, non-secret document or other media to avoid detection. It comes from the Greek words </a:t>
            </a:r>
            <a:r>
              <a:rPr lang="en-US" dirty="0" err="1"/>
              <a:t>steganos</a:t>
            </a:r>
            <a:r>
              <a:rPr lang="en-US" dirty="0"/>
              <a:t>, which means “covered” or “hidden,” and graph, which means “to write.” Hence, “hidden writing".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a:t>WHO ARE THE END USERS of this project?</a:t>
            </a:r>
            <a:endParaRPr lang="en-US"/>
          </a:p>
        </p:txBody>
      </p:sp>
      <p:sp>
        <p:nvSpPr>
          <p:cNvPr id="3" name="Content Placeholder 2"/>
          <p:cNvSpPr>
            <a:spLocks noGrp="1"/>
          </p:cNvSpPr>
          <p:nvPr>
            <p:ph idx="1"/>
          </p:nvPr>
        </p:nvSpPr>
        <p:spPr/>
        <p:txBody>
          <a:bodyPr/>
          <a:lstStyle/>
          <a:p>
            <a:r>
              <a:rPr lang="en-US" dirty="0"/>
              <a:t>Security and Intelligence Agencies: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endParaRPr lang="en-US" dirty="0"/>
          </a:p>
          <a:p>
            <a:r>
              <a:rPr lang="en-US" dirty="0"/>
              <a:t>Corporate Entities: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 </a:t>
            </a:r>
            <a:endParaRPr lang="en-US" dirty="0"/>
          </a:p>
          <a:p>
            <a:r>
              <a:rPr lang="en-US" dirty="0"/>
              <a:t>Military Organizations: Military units and defense contractors use steganography for secure communication in tactical operations, ensuring operational security and confidentiality of mission-critical information.</a:t>
            </a:r>
            <a:endParaRPr lang="en-US" dirty="0"/>
          </a:p>
          <a:p>
            <a:r>
              <a:rPr lang="en-US" dirty="0"/>
              <a:t> Journalists and Activists: Individuals working in journalism, activism, or human rights advocacy may use steganography to securely communicate and protect the anonymity of sources or sensitive information, especially in regions with restricted freedom of speech or surveillance concerns.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p:cNvSpPr>
            <a:spLocks noGrp="1"/>
          </p:cNvSpPr>
          <p:nvPr>
            <p:ph idx="1"/>
          </p:nvPr>
        </p:nvSpPr>
        <p:spPr>
          <a:xfrm>
            <a:off x="581191" y="2074646"/>
            <a:ext cx="11029615" cy="3634486"/>
          </a:xfrm>
        </p:spPr>
        <p:txBody>
          <a:bodyPr/>
          <a:lstStyle/>
          <a:p>
            <a:r>
              <a:rPr lang="en-US" dirty="0"/>
              <a:t>Security and Stealth: My solution ensures high levels of security by hiding information within the least significant bits of the cover media, making it extremely difficult for unauthorized users to detect the hidden data without the proper decryption key or algorithm.</a:t>
            </a:r>
            <a:endParaRPr lang="en-US" dirty="0"/>
          </a:p>
          <a:p>
            <a:r>
              <a:rPr lang="en-US" dirty="0"/>
              <a:t>Versatility: It supports embedding various types of data formats (text, binary files, etc.) into different types of media files, ensuring flexibility and applicability across different use cases.</a:t>
            </a:r>
            <a:endParaRPr lang="en-US" dirty="0"/>
          </a:p>
          <a:p>
            <a:r>
              <a:rPr lang="en-US" dirty="0"/>
              <a:t>Efficiency: The embedding process is efficient and does not significantly alter the original media file's quality or characteristics, preserving its integrity and minimizing the chances of detection.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US"/>
              <a:t>How did you customize the project and make it your own</a:t>
            </a:r>
            <a:endParaRPr lang="en-US"/>
          </a:p>
        </p:txBody>
      </p:sp>
      <p:sp>
        <p:nvSpPr>
          <p:cNvPr id="3" name="Content Placeholder 2"/>
          <p:cNvSpPr>
            <a:spLocks noGrp="1"/>
          </p:cNvSpPr>
          <p:nvPr>
            <p:ph idx="1"/>
          </p:nvPr>
        </p:nvSpPr>
        <p:spPr>
          <a:xfrm>
            <a:off x="581191" y="2074646"/>
            <a:ext cx="11029615" cy="3634486"/>
          </a:xfrm>
        </p:spPr>
        <p:txBody>
          <a:bodyPr>
            <a:normAutofit fontScale="70000" lnSpcReduction="20000"/>
          </a:bodyPr>
          <a:lstStyle/>
          <a:p>
            <a:r>
              <a:rPr lang="en-US" dirty="0"/>
              <a:t>Algorithm Selection and Enhancement: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 </a:t>
            </a:r>
            <a:endParaRPr lang="en-US" dirty="0"/>
          </a:p>
          <a:p>
            <a:r>
              <a:rPr lang="en-US" dirty="0"/>
              <a:t>User Interface and Experience: Designing an intuitive and user-friendly interface is crucial. I would customize the user interface to make the embedding and extraction processes straightforward, possibly integrating drag-</a:t>
            </a:r>
            <a:r>
              <a:rPr lang="en-US" dirty="0" err="1"/>
              <a:t>anddrop</a:t>
            </a:r>
            <a:r>
              <a:rPr lang="en-US" dirty="0"/>
              <a:t> functionality, progress indicators, and clear instructions to enhance usability.</a:t>
            </a:r>
            <a:endParaRPr lang="en-US" dirty="0"/>
          </a:p>
          <a:p>
            <a:r>
              <a:rPr lang="en-US" dirty="0"/>
              <a:t>Integration of Security Measures: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endParaRPr lang="en-US" dirty="0"/>
          </a:p>
          <a:p>
            <a:r>
              <a:rPr lang="en-US" dirty="0"/>
              <a:t> Performance Optimization: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endParaRPr lang="en-US" dirty="0"/>
          </a:p>
          <a:p>
            <a:r>
              <a:rPr lang="en-US" dirty="0"/>
              <a:t> Customization and Extensibility: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endParaRPr lang="en-US" dirty="0"/>
          </a:p>
          <a:p>
            <a:r>
              <a:rPr lang="en-US" dirty="0"/>
              <a:t> Documentation and Support: Clear documentation and responsive support channels are crucial for users to understand and effectively use the steganography tool. Customizing the documentation to include detailed examples, FAQs, and troubleshooting tips would enhance user confidence and satisfaction.</a:t>
            </a:r>
            <a:endParaRPr lang="en-US" dirty="0"/>
          </a:p>
          <a:p>
            <a:r>
              <a:rPr lang="en-US" dirty="0"/>
              <a:t> Testing and Validation: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p:cNvSpPr>
            <a:spLocks noGrp="1"/>
          </p:cNvSpPr>
          <p:nvPr>
            <p:ph idx="1"/>
          </p:nvPr>
        </p:nvSpPr>
        <p:spPr>
          <a:xfrm>
            <a:off x="581191" y="2074646"/>
            <a:ext cx="11029615" cy="3634486"/>
          </a:xfrm>
        </p:spPr>
        <p:txBody>
          <a:bodyPr/>
          <a:lstStyle/>
          <a:p>
            <a:r>
              <a:rPr lang="en-US" dirty="0"/>
              <a:t>Data Model: This involves defining how data will be represented and manipulated within the steganography system. It includes decisions on data formats (text, binary, etc.), encoding schemes, and how data will be structured for embedding and extraction.</a:t>
            </a:r>
            <a:endParaRPr lang="en-US" dirty="0"/>
          </a:p>
          <a:p>
            <a:r>
              <a:rPr lang="en-US" dirty="0"/>
              <a:t>Embedding Model: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endParaRPr lang="en-US" dirty="0"/>
          </a:p>
          <a:p>
            <a:r>
              <a:rPr lang="en-US" dirty="0"/>
              <a:t>Extraction Model: This defines the method for extracting hidden data from the carrier media. Modeling the extraction process ensures that the embedded information can be accurately retrieved, even after potential alterations to the carrier file.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p:cNvSpPr>
            <a:spLocks noGrp="1"/>
          </p:cNvSpPr>
          <p:nvPr>
            <p:ph idx="1"/>
          </p:nvPr>
        </p:nvSpPr>
        <p:spPr>
          <a:xfrm>
            <a:off x="581191" y="2074646"/>
            <a:ext cx="11029615" cy="3634486"/>
          </a:xfrm>
        </p:spPr>
        <p:txBody>
          <a:bodyPr>
            <a:normAutofit fontScale="92500" lnSpcReduction="20000"/>
          </a:bodyPr>
          <a:lstStyle/>
          <a:p>
            <a:pPr marL="0" indent="0">
              <a:buNone/>
            </a:pPr>
            <a:endParaRPr lang="en-US" dirty="0"/>
          </a:p>
          <a:p>
            <a:r>
              <a:rPr lang="en-US" dirty="0"/>
              <a:t>Efficient and Secure Data Embedding: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endParaRPr lang="en-US" dirty="0"/>
          </a:p>
          <a:p>
            <a:r>
              <a:rPr lang="en-US" dirty="0"/>
              <a:t> Accurate Data Extraction: Through a well-defined extraction model, the project enables the precise retrieval of hidden data from the carrier media. This accuracy ensures that authorized users can access the concealed information without errors or loss of data integrity.</a:t>
            </a:r>
            <a:endParaRPr lang="en-US" dirty="0"/>
          </a:p>
          <a:p>
            <a:r>
              <a:rPr lang="en-US" dirty="0"/>
              <a:t>Robust Security Measures: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endParaRPr lang="en-US" dirty="0"/>
          </a:p>
          <a:p>
            <a:r>
              <a:rPr lang="en-US" dirty="0"/>
              <a:t>Optimized Performance: The performance model focuses on optimizing computational resources and operational efficiency. This optimization minimizes processing.</a:t>
            </a:r>
            <a:endParaRPr lang="en-US"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7 9 F 1 1 1 E D 3 5 F 8 C C 4 7 9 4 4 9 6 0 9 E 8 A 0 9 2 3 A 6 "   m a : c o n t e n t T y p e V e r s i o n = " 1 2 "   m a : c o n t e n t T y p e D e s c r i p t i o n = " C r e a t e   a   n e w   d o c u m e n t . "   m a : c o n t e n t T y p e S c o p e = " "   m a : v e r s i o n I D = " a 4 1 0 d d 7 f 9 3 c 9 5 3 3 3 f f a 1 b 6 0 e d 6 a d e d d 1 "   x m l n s : c t = " h t t p : / / s c h e m a s . m i c r o s o f t . c o m / o f f i c e / 2 0 0 6 / m e t a d a t a / c o n t e n t T y p e "   x m l n s : m a = " h t t p : / / s c h e m a s . m i c r o s o f t . c o m / o f f i c e / 2 0 0 6 / m e t a d a t a / p r o p e r t i e s / m e t a A t t r i b u t e s " >  
 < x s d : s c h e m a   t a r g e t N a m e s p a c e = " h t t p : / / s c h e m a s . m i c r o s o f t . c o m / o f f i c e / 2 0 0 6 / m e t a d a t a / p r o p e r t i e s "   m a : r o o t = " t r u e "   m a : f i e l d s I D = " a 9 3 6 d 9 b a b a 7 6 a a 3 8 6 6 4 9 3 f e f f 1 6 0 f a a b "   n s 2 : _ = " "   n s 3 : _ = " "   x m l n s : x s d = " h t t p : / / w w w . w 3 . o r g / 2 0 0 1 / X M L S c h e m a "   x m l n s : x s = " h t t p : / / w w w . w 3 . o r g / 2 0 0 1 / X M L S c h e m a "   x m l n s : p = " h t t p : / / s c h e m a s . m i c r o s o f t . c o m / o f f i c e / 2 0 0 6 / m e t a d a t a / p r o p e r t i e s "   x m l n s : n s 2 = " 7 1 a f 3 2 4 3 - 3 d d 4 - 4 a 8 d - 8 c 0 d - d d 7 6 d a 1 f 0 2 a 5 "   x m l n s : n s 3 = " 1 6 c 0 5 7 2 7 - a a 7 5 - 4 e 4 a - 9 b 5 f - 8 a 8 0 a 1 1 6 5 8 9 1 " >  
 < x s d : i m p o r t   n a m e s p a c e = " 7 1 a f 3 2 4 3 - 3 d d 4 - 4 a 8 d - 8 c 0 d - d d 7 6 d a 1 f 0 2 a 5 " / >  
 < x s d : i m p o r t   n a m e s p a c e = " 1 6 c 0 5 7 2 7 - a a 7 5 - 4 e 4 a - 9 b 5 f - 8 a 8 0 a 1 1 6 5 8 9 1 " / > 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2 : S t a t u s "   m i n O c c u r s = " 0 " / >  
 < / x s d : a l l >  
 < / x s d : c o m p l e x T y p e >  
 < / x s d : e l e m e n t >  
 < / x s d : s e q u e n c e >  
 < / x s d : c o m p l e x 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e l e m e n t   n a m e = " S t a t u s "   m a : i n d e x = " 1 9 "   n i l l a b l e = " t r u e "   m a : d i s p l a y N a m e = " S t a t u s "   m a : d e f a u l t = " N o t   s t a r t e d "   m a : f o r m a t = " D r o p d o w n "   m a : i n t e r n a l N a m e = " S t a t u s " >  
 < x s d : s i m p l e T y p e >  
 < x s d : r e s t r i c t i o n   b a s e = " d m s : C h o i c e " >  
 < x s d : e n u m e r a t i o n   v a l u e = " N o t   s t a r t e d " / >  
 < x s d : e n u m e r a t i o n   v a l u e = " I n   P r o g r e s s " / >  
 < x s d : e n u m e r a t i o n   v a l u e = " C o m p l e t e d " / >  
 < / x s d : r e s t r i c t i o n > 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S t a t u s   x m l n s = " 7 1 a f 3 2 4 3 - 3 d d 4 - 4 a 8 d - 8 c 0 d - d d 7 6 d a 1 f 0 2 a 5 " > N o t   s t a r t e d < / S t a t u s > < M e d i a S e r v i c e K e y P o i n t s   x m l n s = " 7 1 a f 3 2 4 3 - 3 d d 4 - 4 a 8 d - 8 c 0 d - d d 7 6 d a 1 f 0 2 a 5 " 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41E7CA09-9778-4414-AE97-8064B12DA30E}">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otalTime>0</TotalTime>
  <Words>8584</Words>
  <Application>WPS Presentation</Application>
  <PresentationFormat>Widescreen</PresentationFormat>
  <Paragraphs>70</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Wingdings 2</vt:lpstr>
      <vt:lpstr>Franklin Gothic Book</vt:lpstr>
      <vt:lpstr>Franklin Gothic Demi</vt:lpstr>
      <vt:lpstr>Microsoft YaHei</vt:lpstr>
      <vt:lpstr>Arial Unicode MS</vt:lpstr>
      <vt:lpstr>Calibri</vt:lpstr>
      <vt:lpstr>DividendVTI</vt:lpstr>
      <vt:lpstr>Student Details</vt:lpstr>
      <vt:lpstr>STEGANOGRAPHY</vt:lpstr>
      <vt:lpstr>STEGANOGRAPHY AGENDA	</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3</cp:revision>
  <dcterms:created xsi:type="dcterms:W3CDTF">2021-05-26T16:50:00Z</dcterms:created>
  <dcterms:modified xsi:type="dcterms:W3CDTF">2024-07-11T14:35:58Z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9A8C2C85F4FC47909E9F9A410F431184_12</vt:lpwstr>
  </property>
  <property fmtid="{D5CDD505-2E9C-101B-9397-08002B2CF9AE}" pid="4" name="KSOProductBuildVer">
    <vt:lpwstr>1033-12.2.0.16909</vt:lpwstr>
  </property>
</Properties>
</file>