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61" r:id="rId3"/>
    <p:sldId id="262" r:id="rId4"/>
    <p:sldId id="264" r:id="rId5"/>
    <p:sldId id="266" r:id="rId6"/>
    <p:sldId id="263" r:id="rId7"/>
    <p:sldId id="267" r:id="rId8"/>
    <p:sldId id="265" r:id="rId9"/>
    <p:sldId id="271" r:id="rId10"/>
    <p:sldId id="272" r:id="rId11"/>
    <p:sldId id="270" r:id="rId12"/>
    <p:sldId id="273" r:id="rId13"/>
    <p:sldId id="274" r:id="rId14"/>
    <p:sldId id="275" r:id="rId15"/>
    <p:sldId id="276" r:id="rId16"/>
    <p:sldId id="278" r:id="rId17"/>
    <p:sldId id="279" r:id="rId18"/>
    <p:sldId id="280" r:id="rId19"/>
    <p:sldId id="281" r:id="rId20"/>
    <p:sldId id="282" r:id="rId21"/>
    <p:sldId id="283" r:id="rId22"/>
    <p:sldId id="284" r:id="rId23"/>
    <p:sldId id="285" r:id="rId24"/>
    <p:sldId id="286" r:id="rId25"/>
    <p:sldId id="287" r:id="rId26"/>
    <p:sldId id="288" r:id="rId27"/>
    <p:sldId id="290" r:id="rId28"/>
    <p:sldId id="259" r:id="rId29"/>
  </p:sldIdLst>
  <p:sldSz cx="12192000" cy="6858000"/>
  <p:notesSz cx="6858000" cy="9144000"/>
  <p:embeddedFontLst>
    <p:embeddedFont>
      <p:font typeface="Calibri" pitchFamily="34" charset="0"/>
      <p:regular r:id="rId31"/>
      <p:bold r:id="rId32"/>
      <p:italic r:id="rId33"/>
      <p:boldItalic r:id="rId34"/>
    </p:embeddedFont>
    <p:embeddedFont>
      <p:font typeface="Libre Baskerville" charset="0"/>
      <p:regular r:id="rId35"/>
      <p:bold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1" autoAdjust="0"/>
    <p:restoredTop sz="94665" autoAdjust="0"/>
  </p:normalViewPr>
  <p:slideViewPr>
    <p:cSldViewPr>
      <p:cViewPr>
        <p:scale>
          <a:sx n="75" d="100"/>
          <a:sy n="75" d="100"/>
        </p:scale>
        <p:origin x="-946" y="-235"/>
      </p:cViewPr>
      <p:guideLst>
        <p:guide orient="horz" pos="2160"/>
        <p:guide pos="3840"/>
      </p:guideLst>
    </p:cSldViewPr>
  </p:slideViewPr>
  <p:outlineViewPr>
    <p:cViewPr>
      <p:scale>
        <a:sx n="33" d="100"/>
        <a:sy n="33" d="100"/>
      </p:scale>
      <p:origin x="0" y="307"/>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2031285"/>
          </a:xfrm>
          <a:prstGeom prst="rect">
            <a:avLst/>
          </a:prstGeom>
          <a:noFill/>
          <a:ln>
            <a:noFill/>
          </a:ln>
        </p:spPr>
        <p:txBody>
          <a:bodyPr spcFirstLastPara="1" wrap="square" lIns="91425" tIns="45700" rIns="91425" bIns="45700" anchor="t" anchorCtr="0">
            <a:spAutoFit/>
          </a:bodyPr>
          <a:lstStyle/>
          <a:p>
            <a:pPr lvl="0" algn="ctr"/>
            <a:r>
              <a:rPr lang="en-IN" sz="1800" b="1" i="0" u="none" strike="noStrike" cap="none" dirty="0" smtClean="0">
                <a:solidFill>
                  <a:schemeClr val="dk1"/>
                </a:solidFill>
                <a:latin typeface="Calibri"/>
                <a:ea typeface="Calibri"/>
                <a:cs typeface="Calibri"/>
                <a:sym typeface="Calibri"/>
              </a:rPr>
              <a:t/>
            </a:r>
            <a:br>
              <a:rPr lang="en-IN" sz="1800" b="1" i="0" u="none" strike="noStrike" cap="none" dirty="0" smtClean="0">
                <a:solidFill>
                  <a:schemeClr val="dk1"/>
                </a:solidFill>
                <a:latin typeface="Calibri"/>
                <a:ea typeface="Calibri"/>
                <a:cs typeface="Calibri"/>
                <a:sym typeface="Calibri"/>
              </a:rPr>
            </a:br>
            <a:r>
              <a:rPr lang="en-US" sz="1800" b="1" dirty="0" smtClean="0">
                <a:solidFill>
                  <a:srgbClr val="FF0000"/>
                </a:solidFill>
                <a:latin typeface="Calibri"/>
                <a:ea typeface="Calibri"/>
                <a:cs typeface="Calibri"/>
                <a:sym typeface="Calibri"/>
              </a:rPr>
              <a:t>EDA Project </a:t>
            </a:r>
            <a:r>
              <a:rPr lang="en-US" sz="1800" b="1" dirty="0" smtClean="0">
                <a:solidFill>
                  <a:srgbClr val="FF0000"/>
                </a:solidFill>
                <a:latin typeface="Calibri"/>
                <a:ea typeface="Calibri"/>
                <a:cs typeface="Calibri"/>
                <a:sym typeface="Calibri"/>
              </a:rPr>
              <a:t>– AMEO-2015</a:t>
            </a:r>
          </a:p>
          <a:p>
            <a:pPr lvl="0" algn="ctr"/>
            <a:r>
              <a:rPr lang="en-US" sz="1800" b="1" smtClean="0">
                <a:solidFill>
                  <a:srgbClr val="FF0000"/>
                </a:solidFill>
                <a:latin typeface="Calibri"/>
                <a:ea typeface="Calibri"/>
                <a:cs typeface="Calibri"/>
                <a:sym typeface="Calibri"/>
              </a:rPr>
              <a:t>Exploratory </a:t>
            </a:r>
            <a:r>
              <a:rPr lang="en-US" sz="1800" b="1" dirty="0" smtClean="0">
                <a:solidFill>
                  <a:srgbClr val="FF0000"/>
                </a:solidFill>
                <a:latin typeface="Calibri"/>
                <a:ea typeface="Calibri"/>
                <a:cs typeface="Calibri"/>
                <a:sym typeface="Calibri"/>
              </a:rPr>
              <a:t>Data </a:t>
            </a:r>
            <a:r>
              <a:rPr lang="en-US" sz="1800" b="1" smtClean="0">
                <a:solidFill>
                  <a:srgbClr val="FF0000"/>
                </a:solidFill>
                <a:latin typeface="Calibri"/>
                <a:ea typeface="Calibri"/>
                <a:cs typeface="Calibri"/>
                <a:sym typeface="Calibri"/>
              </a:rPr>
              <a:t>Analysis </a:t>
            </a:r>
            <a:endParaRPr lang="en-US" sz="1800" b="1" dirty="0" smtClean="0">
              <a:solidFill>
                <a:srgbClr val="FF0000"/>
              </a:solidFill>
              <a:latin typeface="Calibri"/>
              <a:ea typeface="Calibri"/>
              <a:cs typeface="Calibri"/>
              <a:sym typeface="Calibri"/>
            </a:endParaRPr>
          </a:p>
          <a:p>
            <a:pPr lvl="0" algn="ctr"/>
            <a:endParaRPr lang="en-US" sz="1800" b="1" dirty="0" smtClean="0">
              <a:solidFill>
                <a:srgbClr val="FF0000"/>
              </a:solidFill>
              <a:latin typeface="Calibri"/>
              <a:ea typeface="Calibri"/>
              <a:cs typeface="Calibri"/>
              <a:sym typeface="Calibri"/>
            </a:endParaRPr>
          </a:p>
          <a:p>
            <a:pPr lvl="0" algn="ctr"/>
            <a:r>
              <a:rPr lang="en-US" sz="1800" b="1" dirty="0" smtClean="0">
                <a:solidFill>
                  <a:srgbClr val="FF0000"/>
                </a:solidFill>
                <a:latin typeface="Calibri"/>
                <a:ea typeface="Calibri"/>
                <a:cs typeface="Calibri"/>
                <a:sym typeface="Calibri"/>
              </a:rPr>
              <a:t>Presented by </a:t>
            </a:r>
            <a:r>
              <a:rPr lang="en-US" sz="1800" b="1" dirty="0" err="1" smtClean="0">
                <a:solidFill>
                  <a:srgbClr val="FF0000"/>
                </a:solidFill>
                <a:latin typeface="Calibri"/>
                <a:ea typeface="Calibri"/>
                <a:cs typeface="Calibri"/>
                <a:sym typeface="Calibri"/>
              </a:rPr>
              <a:t>Ganti</a:t>
            </a:r>
            <a:r>
              <a:rPr lang="en-US" sz="1800" b="1" dirty="0" smtClean="0">
                <a:solidFill>
                  <a:srgbClr val="FF0000"/>
                </a:solidFill>
                <a:latin typeface="Calibri"/>
                <a:ea typeface="Calibri"/>
                <a:cs typeface="Calibri"/>
                <a:sym typeface="Calibri"/>
              </a:rPr>
              <a:t> Shiva</a:t>
            </a:r>
          </a:p>
          <a:p>
            <a:pPr lvl="0" algn="ctr"/>
            <a:r>
              <a:rPr lang="en-US" sz="1800" b="1" dirty="0" smtClean="0">
                <a:solidFill>
                  <a:srgbClr val="FF0000"/>
                </a:solidFill>
                <a:latin typeface="Calibri"/>
                <a:ea typeface="Calibri"/>
                <a:cs typeface="Calibri"/>
                <a:sym typeface="Calibri"/>
              </a:rPr>
              <a:t>INTERN ID: IN1240983</a:t>
            </a:r>
            <a:endParaRPr lang="en-US" sz="1800" b="1" dirty="0" smtClean="0">
              <a:solidFill>
                <a:srgbClr val="FF0000"/>
              </a:solidFill>
            </a:endParaRPr>
          </a:p>
          <a:p>
            <a:pPr lvl="0" algn="ctr"/>
            <a:endParaRPr lang="en-US" sz="1800" b="1" dirty="0" smtClean="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500042"/>
            <a:ext cx="5181600" cy="5676921"/>
          </a:xfrm>
        </p:spPr>
        <p:txBody>
          <a:bodyPr/>
          <a:lstStyle/>
          <a:p>
            <a:endParaRPr lang="en-US" dirty="0"/>
          </a:p>
        </p:txBody>
      </p:sp>
      <p:sp>
        <p:nvSpPr>
          <p:cNvPr id="4" name="Text Placeholder 3"/>
          <p:cNvSpPr>
            <a:spLocks noGrp="1"/>
          </p:cNvSpPr>
          <p:nvPr>
            <p:ph type="body" idx="2"/>
          </p:nvPr>
        </p:nvSpPr>
        <p:spPr>
          <a:xfrm>
            <a:off x="6172200" y="500042"/>
            <a:ext cx="5181600" cy="5676921"/>
          </a:xfrm>
        </p:spPr>
        <p:txBody>
          <a:bodyPr>
            <a:normAutofit/>
          </a:bodyPr>
          <a:lstStyle/>
          <a:p>
            <a:r>
              <a:rPr lang="en-US" sz="1400" dirty="0" smtClean="0"/>
              <a:t>Non-Visual Analysis: count 3998.000000 </a:t>
            </a:r>
          </a:p>
          <a:p>
            <a:r>
              <a:rPr lang="en-US" sz="1400" dirty="0" smtClean="0"/>
              <a:t>mean 71.486171</a:t>
            </a:r>
          </a:p>
          <a:p>
            <a:r>
              <a:rPr lang="en-US" sz="1400" dirty="0" smtClean="0"/>
              <a:t> std 8.167338 </a:t>
            </a:r>
          </a:p>
          <a:p>
            <a:r>
              <a:rPr lang="en-US" sz="1400" dirty="0" smtClean="0"/>
              <a:t>min 6.450000 </a:t>
            </a:r>
          </a:p>
          <a:p>
            <a:r>
              <a:rPr lang="en-US" sz="1400" dirty="0" smtClean="0"/>
              <a:t>25% 66.407500 </a:t>
            </a:r>
          </a:p>
          <a:p>
            <a:r>
              <a:rPr lang="en-US" sz="1400" dirty="0" smtClean="0"/>
              <a:t>50% 71.720000 </a:t>
            </a:r>
          </a:p>
          <a:p>
            <a:r>
              <a:rPr lang="en-US" sz="1400" dirty="0" smtClean="0"/>
              <a:t>75% 76.327500 </a:t>
            </a:r>
          </a:p>
          <a:p>
            <a:r>
              <a:rPr lang="en-US" sz="1400" dirty="0" smtClean="0"/>
              <a:t>max 99.930000 </a:t>
            </a:r>
          </a:p>
          <a:p>
            <a:r>
              <a:rPr lang="en-US" sz="1400" dirty="0" smtClean="0"/>
              <a:t>Name: </a:t>
            </a:r>
            <a:r>
              <a:rPr lang="en-US" sz="1400" dirty="0" err="1" smtClean="0"/>
              <a:t>collegeGPA</a:t>
            </a:r>
            <a:r>
              <a:rPr lang="en-US" sz="1400" dirty="0" smtClean="0"/>
              <a:t>, </a:t>
            </a:r>
            <a:r>
              <a:rPr lang="en-US" sz="1400" dirty="0" err="1" smtClean="0"/>
              <a:t>dtype</a:t>
            </a:r>
            <a:r>
              <a:rPr lang="en-US" sz="1400" dirty="0" smtClean="0"/>
              <a:t>: float64</a:t>
            </a:r>
          </a:p>
          <a:p>
            <a:r>
              <a:rPr lang="en-US" sz="1400" dirty="0" smtClean="0"/>
              <a:t> Statistical Tests: Shapiro-</a:t>
            </a:r>
            <a:r>
              <a:rPr lang="en-US" sz="1400" dirty="0" err="1" smtClean="0"/>
              <a:t>Wilk</a:t>
            </a:r>
            <a:r>
              <a:rPr lang="en-US" sz="1400" dirty="0" smtClean="0"/>
              <a:t> Test Result: Not normally distributed (p-value: 8.94630978578893e-41) </a:t>
            </a:r>
          </a:p>
          <a:p>
            <a:r>
              <a:rPr lang="en-US" sz="1400" dirty="0" err="1" smtClean="0"/>
              <a:t>Kolmogorov</a:t>
            </a:r>
            <a:r>
              <a:rPr lang="en-US" sz="1400" dirty="0" smtClean="0"/>
              <a:t>-Smirnov Test Result: Does not follow normal distribution (p-value: 0.004908132697894443) </a:t>
            </a:r>
          </a:p>
          <a:p>
            <a:r>
              <a:rPr lang="en-US" sz="1400" dirty="0" smtClean="0"/>
              <a:t>One-Sample t-test Result: Significantly different from the population mean (p-value: 0.00016973516165209724) </a:t>
            </a:r>
          </a:p>
          <a:p>
            <a:r>
              <a:rPr lang="en-US" sz="1400" dirty="0" smtClean="0"/>
              <a:t>No of outliers is 38</a:t>
            </a:r>
            <a:br>
              <a:rPr lang="en-US" sz="1400" dirty="0" smtClean="0"/>
            </a:br>
            <a:endParaRPr lang="en-US" sz="1400" dirty="0"/>
          </a:p>
        </p:txBody>
      </p:sp>
      <p:pic>
        <p:nvPicPr>
          <p:cNvPr id="5" name="Picture 4" descr="download (4).png"/>
          <p:cNvPicPr>
            <a:picLocks noChangeAspect="1"/>
          </p:cNvPicPr>
          <p:nvPr/>
        </p:nvPicPr>
        <p:blipFill>
          <a:blip r:embed="rId2"/>
          <a:stretch>
            <a:fillRect/>
          </a:stretch>
        </p:blipFill>
        <p:spPr>
          <a:xfrm>
            <a:off x="939479" y="500042"/>
            <a:ext cx="5085083" cy="57150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solidFill>
                  <a:srgbClr val="FF0000"/>
                </a:solidFill>
              </a:rPr>
              <a:t>Univariant</a:t>
            </a:r>
            <a:r>
              <a:rPr lang="en-US" sz="2800" dirty="0" smtClean="0">
                <a:solidFill>
                  <a:srgbClr val="FF0000"/>
                </a:solidFill>
              </a:rPr>
              <a:t> Analysis on categorical columns</a:t>
            </a:r>
            <a:endParaRPr lang="en-US" sz="2800" dirty="0">
              <a:solidFill>
                <a:srgbClr val="FF0000"/>
              </a:solidFill>
            </a:endParaRPr>
          </a:p>
        </p:txBody>
      </p:sp>
      <p:pic>
        <p:nvPicPr>
          <p:cNvPr id="5" name="Picture Placeholder 4" descr="download.png"/>
          <p:cNvPicPr>
            <a:picLocks noGrp="1" noChangeAspect="1"/>
          </p:cNvPicPr>
          <p:nvPr>
            <p:ph type="pic" idx="2"/>
          </p:nvPr>
        </p:nvPicPr>
        <p:blipFill>
          <a:blip r:embed="rId2"/>
          <a:srcRect l="11083" r="11083"/>
          <a:stretch>
            <a:fillRect/>
          </a:stretch>
        </p:blipFill>
        <p:spPr/>
      </p:pic>
      <p:sp>
        <p:nvSpPr>
          <p:cNvPr id="4" name="Text Placeholder 3"/>
          <p:cNvSpPr>
            <a:spLocks noGrp="1"/>
          </p:cNvSpPr>
          <p:nvPr>
            <p:ph type="body" idx="1"/>
          </p:nvPr>
        </p:nvSpPr>
        <p:spPr/>
        <p:txBody>
          <a:bodyPr/>
          <a:lstStyle/>
          <a:p>
            <a:endParaRPr lang="en-US" dirty="0" smtClean="0"/>
          </a:p>
          <a:p>
            <a:r>
              <a:rPr lang="en-US" sz="1400" dirty="0" smtClean="0"/>
              <a:t>Bangalore has the highest number of job placements followed by </a:t>
            </a:r>
            <a:r>
              <a:rPr lang="en-US" sz="1400" dirty="0" err="1" smtClean="0"/>
              <a:t>Thiruvananthapuram</a:t>
            </a:r>
            <a:r>
              <a:rPr lang="en-US" sz="1400" dirty="0" smtClean="0"/>
              <a:t> ,</a:t>
            </a:r>
            <a:r>
              <a:rPr lang="en-US" sz="1400" dirty="0" err="1" smtClean="0"/>
              <a:t>Noida,Hyderabad</a:t>
            </a:r>
            <a:r>
              <a:rPr lang="en-US" sz="1400" dirty="0" smtClean="0"/>
              <a:t> and </a:t>
            </a:r>
            <a:r>
              <a:rPr lang="en-US" sz="1400" dirty="0" err="1" smtClean="0"/>
              <a:t>Pune</a:t>
            </a:r>
            <a:r>
              <a:rPr lang="en-US" sz="1400" dirty="0" smtClean="0"/>
              <a:t>.</a:t>
            </a:r>
          </a:p>
          <a:p>
            <a:r>
              <a:rPr lang="en-US" sz="1400" dirty="0" smtClean="0"/>
              <a:t>Several cities have only one or a few job placements.</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body" idx="1"/>
          </p:nvPr>
        </p:nvSpPr>
        <p:spPr/>
        <p:txBody>
          <a:bodyPr/>
          <a:lstStyle/>
          <a:p>
            <a:r>
              <a:rPr lang="en-US" dirty="0" smtClean="0"/>
              <a:t>Software engineer, software developer, and system engineer are the most common designations.</a:t>
            </a:r>
          </a:p>
          <a:p>
            <a:r>
              <a:rPr lang="en-US" dirty="0" smtClean="0"/>
              <a:t>Some designations have very few occurrences, indicating they may be specialized roles.</a:t>
            </a:r>
          </a:p>
          <a:p>
            <a:endParaRPr lang="en-US" dirty="0" smtClean="0"/>
          </a:p>
          <a:p>
            <a:endParaRPr lang="en-US" dirty="0"/>
          </a:p>
        </p:txBody>
      </p:sp>
      <p:pic>
        <p:nvPicPr>
          <p:cNvPr id="7" name="Picture Placeholder 6" descr="download (5).png"/>
          <p:cNvPicPr>
            <a:picLocks noGrp="1" noChangeAspect="1"/>
          </p:cNvPicPr>
          <p:nvPr>
            <p:ph type="pic" idx="2"/>
          </p:nvPr>
        </p:nvPicPr>
        <p:blipFill>
          <a:blip r:embed="rId2"/>
          <a:srcRect l="13269" r="13269"/>
          <a:stretch>
            <a:fillRect/>
          </a:stretch>
        </p:blipFill>
        <p:spPr bwMode="auto">
          <a:xfrm>
            <a:off x="5167306" y="987425"/>
            <a:ext cx="6188082" cy="487362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ownload (6).png"/>
          <p:cNvPicPr>
            <a:picLocks noGrp="1" noChangeAspect="1"/>
          </p:cNvPicPr>
          <p:nvPr>
            <p:ph type="pic" idx="2"/>
          </p:nvPr>
        </p:nvPicPr>
        <p:blipFill>
          <a:blip r:embed="rId2"/>
          <a:srcRect l="3383" r="3383"/>
          <a:stretch>
            <a:fillRect/>
          </a:stretch>
        </p:blipFill>
        <p:spPr/>
      </p:pic>
      <p:sp>
        <p:nvSpPr>
          <p:cNvPr id="4" name="Text Placeholder 3"/>
          <p:cNvSpPr>
            <a:spLocks noGrp="1"/>
          </p:cNvSpPr>
          <p:nvPr>
            <p:ph type="body" idx="1"/>
          </p:nvPr>
        </p:nvSpPr>
        <p:spPr/>
        <p:txBody>
          <a:bodyPr/>
          <a:lstStyle/>
          <a:p>
            <a:r>
              <a:rPr lang="en-US" dirty="0" smtClean="0"/>
              <a:t>- Most graduates completed their 12th grade between 2007 and 2010.</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ownload (7).png"/>
          <p:cNvPicPr>
            <a:picLocks noGrp="1" noChangeAspect="1"/>
          </p:cNvPicPr>
          <p:nvPr>
            <p:ph type="pic" idx="2"/>
          </p:nvPr>
        </p:nvPicPr>
        <p:blipFill>
          <a:blip r:embed="rId2"/>
          <a:srcRect l="3947" r="3947"/>
          <a:stretch>
            <a:fillRect/>
          </a:stretch>
        </p:blipFill>
        <p:spPr/>
      </p:pic>
      <p:sp>
        <p:nvSpPr>
          <p:cNvPr id="4" name="Text Placeholder 3"/>
          <p:cNvSpPr>
            <a:spLocks noGrp="1"/>
          </p:cNvSpPr>
          <p:nvPr>
            <p:ph type="body" idx="1"/>
          </p:nvPr>
        </p:nvSpPr>
        <p:spPr/>
        <p:txBody>
          <a:bodyPr/>
          <a:lstStyle/>
          <a:p>
            <a:r>
              <a:rPr lang="en-US" dirty="0" smtClean="0"/>
              <a:t>The majority of colleges in the dataset are Tier 2 colleges.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ownload (8).png"/>
          <p:cNvPicPr>
            <a:picLocks noGrp="1" noChangeAspect="1"/>
          </p:cNvPicPr>
          <p:nvPr>
            <p:ph type="pic" idx="2"/>
          </p:nvPr>
        </p:nvPicPr>
        <p:blipFill>
          <a:blip r:embed="rId2"/>
          <a:srcRect t="4520" b="4520"/>
          <a:stretch>
            <a:fillRect/>
          </a:stretch>
        </p:blipFill>
        <p:spPr/>
      </p:pic>
      <p:sp>
        <p:nvSpPr>
          <p:cNvPr id="4" name="Text Placeholder 3"/>
          <p:cNvSpPr>
            <a:spLocks noGrp="1"/>
          </p:cNvSpPr>
          <p:nvPr>
            <p:ph type="body" idx="1"/>
          </p:nvPr>
        </p:nvSpPr>
        <p:spPr/>
        <p:txBody>
          <a:bodyPr/>
          <a:lstStyle/>
          <a:p>
            <a:r>
              <a:rPr lang="en-US" dirty="0" err="1" smtClean="0"/>
              <a:t>B.Tech</a:t>
            </a:r>
            <a:r>
              <a:rPr lang="en-US" dirty="0" smtClean="0"/>
              <a:t>/B.E. is the most common degree, followed by MCA and </a:t>
            </a:r>
            <a:r>
              <a:rPr lang="en-US" dirty="0" err="1" smtClean="0"/>
              <a:t>M.Tech</a:t>
            </a:r>
            <a:r>
              <a:rPr lang="en-US" dirty="0" smtClean="0"/>
              <a:t>./M.E.</a:t>
            </a:r>
          </a:p>
          <a:p>
            <a:r>
              <a:rPr lang="en-US" dirty="0" smtClean="0"/>
              <a:t>M.Sc. (Tech.) has the fewest graduates.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ownload (9).png"/>
          <p:cNvPicPr>
            <a:picLocks noGrp="1" noChangeAspect="1"/>
          </p:cNvPicPr>
          <p:nvPr>
            <p:ph type="pic" idx="2"/>
          </p:nvPr>
        </p:nvPicPr>
        <p:blipFill>
          <a:blip r:embed="rId2"/>
          <a:srcRect l="18567" r="18567"/>
          <a:stretch>
            <a:fillRect/>
          </a:stretch>
        </p:blipFill>
        <p:spPr/>
      </p:pic>
      <p:sp>
        <p:nvSpPr>
          <p:cNvPr id="4" name="Text Placeholder 3"/>
          <p:cNvSpPr>
            <a:spLocks noGrp="1"/>
          </p:cNvSpPr>
          <p:nvPr>
            <p:ph type="body" idx="1"/>
          </p:nvPr>
        </p:nvSpPr>
        <p:spPr>
          <a:xfrm>
            <a:off x="839788" y="1214422"/>
            <a:ext cx="3932237" cy="2143140"/>
          </a:xfrm>
        </p:spPr>
        <p:txBody>
          <a:bodyPr/>
          <a:lstStyle/>
          <a:p>
            <a:r>
              <a:rPr lang="en-US" b="1" dirty="0" smtClean="0"/>
              <a:t>Specialization :</a:t>
            </a:r>
          </a:p>
          <a:p>
            <a:r>
              <a:rPr lang="en-US" dirty="0" smtClean="0"/>
              <a:t>Specializations like electronics and communication engineering, computer science &amp; engineering, and information technology are the most common.</a:t>
            </a:r>
          </a:p>
          <a:p>
            <a:r>
              <a:rPr lang="en-US" dirty="0" smtClean="0"/>
              <a:t>Some specializations have very few graduates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dirty="0" err="1" smtClean="0">
                <a:solidFill>
                  <a:srgbClr val="FF0000"/>
                </a:solidFill>
              </a:rPr>
              <a:t>Bivariate</a:t>
            </a:r>
            <a:r>
              <a:rPr lang="en-US" dirty="0" smtClean="0">
                <a:solidFill>
                  <a:srgbClr val="FF0000"/>
                </a:solidFill>
              </a:rPr>
              <a:t> Analysis:</a:t>
            </a:r>
          </a:p>
        </p:txBody>
      </p:sp>
      <p:pic>
        <p:nvPicPr>
          <p:cNvPr id="5" name="Picture Placeholder 4" descr="download (10).png"/>
          <p:cNvPicPr>
            <a:picLocks noGrp="1" noChangeAspect="1"/>
          </p:cNvPicPr>
          <p:nvPr>
            <p:ph type="pic" idx="2"/>
          </p:nvPr>
        </p:nvPicPr>
        <p:blipFill>
          <a:blip r:embed="rId2"/>
          <a:srcRect l="628" r="628"/>
          <a:stretch>
            <a:fillRect/>
          </a:stretch>
        </p:blipFill>
        <p:spPr/>
      </p:pic>
      <p:sp>
        <p:nvSpPr>
          <p:cNvPr id="4" name="Text Placeholder 3"/>
          <p:cNvSpPr>
            <a:spLocks noGrp="1"/>
          </p:cNvSpPr>
          <p:nvPr>
            <p:ph type="body" idx="1"/>
          </p:nvPr>
        </p:nvSpPr>
        <p:spPr/>
        <p:txBody>
          <a:bodyPr>
            <a:normAutofit/>
          </a:bodyPr>
          <a:lstStyle/>
          <a:p>
            <a:r>
              <a:rPr lang="en-US" sz="1800" b="1" dirty="0" smtClean="0"/>
              <a:t>Numerical Vs Numerical</a:t>
            </a:r>
          </a:p>
          <a:p>
            <a:pPr lvl="0"/>
            <a:r>
              <a:rPr lang="en-US" sz="1400" dirty="0" smtClean="0"/>
              <a:t>Discover the relationships between numerical columns using Scatter plots, </a:t>
            </a:r>
            <a:r>
              <a:rPr lang="en-US" sz="1400" dirty="0" err="1" smtClean="0"/>
              <a:t>hexbin</a:t>
            </a:r>
            <a:r>
              <a:rPr lang="en-US" sz="1400" dirty="0" smtClean="0"/>
              <a:t> plots, pair plots, etc..</a:t>
            </a:r>
          </a:p>
          <a:p>
            <a:r>
              <a:rPr lang="en-US" sz="1400" dirty="0" smtClean="0"/>
              <a:t>Salary </a:t>
            </a:r>
            <a:r>
              <a:rPr lang="en-US" sz="1400" dirty="0" err="1" smtClean="0"/>
              <a:t>vs</a:t>
            </a:r>
            <a:r>
              <a:rPr lang="en-US" sz="1400" dirty="0" smtClean="0"/>
              <a:t> 10percentage:</a:t>
            </a:r>
          </a:p>
          <a:p>
            <a:r>
              <a:rPr lang="en-US" sz="1400" dirty="0" smtClean="0"/>
              <a:t>The analysis reveals a statistically significant, yet weak positive correlation between salary and 10th percentage.</a:t>
            </a:r>
          </a:p>
          <a:p>
            <a:r>
              <a:rPr lang="en-US" sz="1400" dirty="0" smtClean="0"/>
              <a:t> Both Pearson and Spearman correlation tests confirm this finding, with Spearman correlation indicating a slightly stronger association. </a:t>
            </a:r>
          </a:p>
          <a:p>
            <a:r>
              <a:rPr lang="en-US" sz="1400" dirty="0" smtClean="0"/>
              <a:t>While higher 10th percentage tends to be associated with higher salaries, other factors likely play a role in determining salary levels.</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a:t>
            </a:r>
            <a:r>
              <a:rPr lang="en-US" dirty="0" err="1" smtClean="0"/>
              <a:t>vs</a:t>
            </a:r>
            <a:r>
              <a:rPr lang="en-US" dirty="0" smtClean="0"/>
              <a:t> Experience</a:t>
            </a:r>
            <a:endParaRPr lang="en-US" dirty="0"/>
          </a:p>
        </p:txBody>
      </p:sp>
      <p:pic>
        <p:nvPicPr>
          <p:cNvPr id="5" name="Picture Placeholder 4" descr="download (11).png"/>
          <p:cNvPicPr>
            <a:picLocks noGrp="1" noChangeAspect="1"/>
          </p:cNvPicPr>
          <p:nvPr>
            <p:ph type="pic" idx="2"/>
          </p:nvPr>
        </p:nvPicPr>
        <p:blipFill>
          <a:blip r:embed="rId2"/>
          <a:srcRect l="57" r="57"/>
          <a:stretch>
            <a:fillRect/>
          </a:stretch>
        </p:blipFill>
        <p:spPr/>
      </p:pic>
      <p:sp>
        <p:nvSpPr>
          <p:cNvPr id="4" name="Text Placeholder 3"/>
          <p:cNvSpPr>
            <a:spLocks noGrp="1"/>
          </p:cNvSpPr>
          <p:nvPr>
            <p:ph type="body" idx="1"/>
          </p:nvPr>
        </p:nvSpPr>
        <p:spPr/>
        <p:txBody>
          <a:bodyPr>
            <a:normAutofit/>
          </a:bodyPr>
          <a:lstStyle/>
          <a:p>
            <a:r>
              <a:rPr lang="en-US" sz="1400" dirty="0" smtClean="0"/>
              <a:t>Pearson correlation coefficient: 0.33655685588778356 Pearson correlation p-value: 1.8193244679568838e-106 Spearman correlation coefficient: 0.4413303028075057 Spearman correlation p-value: 3.0291229310803344e-190 </a:t>
            </a:r>
          </a:p>
          <a:p>
            <a:r>
              <a:rPr lang="en-US" sz="1400" dirty="0" smtClean="0"/>
              <a:t/>
            </a:r>
            <a:br>
              <a:rPr lang="en-US" sz="1400" dirty="0" smtClean="0"/>
            </a:br>
            <a:r>
              <a:rPr lang="en-US" sz="1400" dirty="0" smtClean="0"/>
              <a:t>The correlation between salary and experience is statistically significant and moderately positive. </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a:t>
            </a:r>
            <a:r>
              <a:rPr lang="en-US" dirty="0" err="1" smtClean="0"/>
              <a:t>vs</a:t>
            </a:r>
            <a:r>
              <a:rPr lang="en-US" dirty="0" smtClean="0"/>
              <a:t> English</a:t>
            </a:r>
            <a:endParaRPr lang="en-US" dirty="0"/>
          </a:p>
        </p:txBody>
      </p:sp>
      <p:pic>
        <p:nvPicPr>
          <p:cNvPr id="5" name="Picture Placeholder 4" descr="download (12).png"/>
          <p:cNvPicPr>
            <a:picLocks noGrp="1" noChangeAspect="1"/>
          </p:cNvPicPr>
          <p:nvPr>
            <p:ph type="pic" idx="2"/>
          </p:nvPr>
        </p:nvPicPr>
        <p:blipFill>
          <a:blip r:embed="rId2"/>
          <a:srcRect l="416" r="416"/>
          <a:stretch>
            <a:fillRect/>
          </a:stretch>
        </p:blipFill>
        <p:spPr/>
      </p:pic>
      <p:sp>
        <p:nvSpPr>
          <p:cNvPr id="4" name="Text Placeholder 3"/>
          <p:cNvSpPr>
            <a:spLocks noGrp="1"/>
          </p:cNvSpPr>
          <p:nvPr>
            <p:ph type="body" idx="1"/>
          </p:nvPr>
        </p:nvSpPr>
        <p:spPr/>
        <p:txBody>
          <a:bodyPr/>
          <a:lstStyle/>
          <a:p>
            <a:r>
              <a:rPr lang="en-US" sz="1400" dirty="0" smtClean="0"/>
              <a:t>Pearson correlation coefficient: 0.17821904497536986 Pearson correlation p-value: 6.90482238028173e-30 Spearman correlation coefficient: 0.26964699563783984 Spearman correlation p-value: 1.4659438514630003e-67 </a:t>
            </a:r>
          </a:p>
          <a:p>
            <a:r>
              <a:rPr lang="en-US" sz="1400" dirty="0" smtClean="0"/>
              <a:t>The correlation between salary and English scores is statistically significant but </a:t>
            </a:r>
            <a:r>
              <a:rPr lang="en-US" sz="1400" dirty="0" err="1" smtClean="0"/>
              <a:t>relativelystrong</a:t>
            </a: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About me</a:t>
            </a:r>
            <a:endParaRPr lang="en-US" b="1" dirty="0">
              <a:solidFill>
                <a:srgbClr val="FF0000"/>
              </a:solidFill>
            </a:endParaRPr>
          </a:p>
        </p:txBody>
      </p:sp>
      <p:sp>
        <p:nvSpPr>
          <p:cNvPr id="3" name="Text Placeholder 2"/>
          <p:cNvSpPr>
            <a:spLocks noGrp="1"/>
          </p:cNvSpPr>
          <p:nvPr>
            <p:ph type="body" idx="1"/>
          </p:nvPr>
        </p:nvSpPr>
        <p:spPr/>
        <p:txBody>
          <a:bodyPr>
            <a:normAutofit fontScale="70000" lnSpcReduction="20000"/>
          </a:bodyPr>
          <a:lstStyle/>
          <a:p>
            <a:endParaRPr lang="en-US" dirty="0" smtClean="0"/>
          </a:p>
          <a:p>
            <a:r>
              <a:rPr lang="en-US" dirty="0" smtClean="0"/>
              <a:t>I’m  G. Shiva. I hold a Bachelor's degree in Commerce. </a:t>
            </a:r>
          </a:p>
          <a:p>
            <a:r>
              <a:rPr lang="en-US" dirty="0" smtClean="0"/>
              <a:t>While my background may not be in a technical field like engineering, I am eager to explore the fascinating world of data </a:t>
            </a:r>
            <a:r>
              <a:rPr lang="en-US" dirty="0" err="1" smtClean="0"/>
              <a:t>science.I</a:t>
            </a:r>
            <a:r>
              <a:rPr lang="en-US" dirty="0" smtClean="0"/>
              <a:t> believe that data science offers incredible opportunities to uncover insights, make informed decisions, and drive innovation across various industries. With the rapid growth of data in today's digital world, I am motivated to acquire the skills and knowledge necessary to leverage data effectively and contribute meaningfully to organizations.</a:t>
            </a:r>
          </a:p>
          <a:p>
            <a:r>
              <a:rPr lang="en-US" dirty="0" smtClean="0"/>
              <a:t>Though I do not have direct work experience in data science, I am enthusiastic about embarking on this learning journey. I am ready to invest my time and effort into acquiring new skills, whether through self-study, online courses, or practical projects.</a:t>
            </a:r>
          </a:p>
          <a:p>
            <a:pPr fontAlgn="auto"/>
            <a:r>
              <a:rPr lang="en-US" dirty="0" smtClean="0"/>
              <a:t>LinkedIn: [www.linkedin.com/in/shiva-ganti-420067245]</a:t>
            </a:r>
          </a:p>
          <a:p>
            <a:r>
              <a:rPr lang="en-US" dirty="0" err="1" smtClean="0"/>
              <a:t>GitHub</a:t>
            </a:r>
            <a:r>
              <a:rPr lang="en-US" dirty="0" smtClean="0"/>
              <a:t>: [https://github.com/Shiva-Ganti-17]</a:t>
            </a:r>
          </a:p>
          <a:p>
            <a:r>
              <a:rPr lang="en-US" dirty="0" smtClean="0"/>
              <a:t>I'm excited to explore the world of data science and contribute to its growth and innovation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928670"/>
            <a:ext cx="3932237" cy="1128730"/>
          </a:xfrm>
        </p:spPr>
        <p:txBody>
          <a:bodyPr>
            <a:normAutofit fontScale="90000"/>
          </a:bodyPr>
          <a:lstStyle/>
          <a:p>
            <a:r>
              <a:rPr lang="en-US" sz="2200" dirty="0" smtClean="0"/>
              <a:t>Numerical Vs categorical</a:t>
            </a:r>
            <a:r>
              <a:rPr lang="en-US" sz="1800" dirty="0" smtClean="0"/>
              <a:t/>
            </a:r>
            <a:br>
              <a:rPr lang="en-US" sz="1800" dirty="0" smtClean="0"/>
            </a:br>
            <a:r>
              <a:rPr lang="en-US" sz="1800" dirty="0" smtClean="0"/>
              <a:t> </a:t>
            </a:r>
            <a:r>
              <a:rPr lang="en-US" sz="2000" dirty="0" smtClean="0"/>
              <a:t>the patterns between categorical and numerical columns using </a:t>
            </a:r>
            <a:r>
              <a:rPr lang="en-US" sz="2000" dirty="0" err="1" smtClean="0"/>
              <a:t>swarmplot</a:t>
            </a:r>
            <a:r>
              <a:rPr lang="en-US" sz="2000" dirty="0" smtClean="0"/>
              <a:t>, </a:t>
            </a:r>
            <a:r>
              <a:rPr lang="en-US" sz="2000" dirty="0" err="1" smtClean="0"/>
              <a:t>boxplot</a:t>
            </a:r>
            <a:r>
              <a:rPr lang="en-US" sz="2000" dirty="0" smtClean="0"/>
              <a:t>, </a:t>
            </a:r>
            <a:r>
              <a:rPr lang="en-US" sz="2000" dirty="0" err="1" smtClean="0"/>
              <a:t>barplot</a:t>
            </a:r>
            <a:r>
              <a:rPr lang="en-US" sz="2000" dirty="0" smtClean="0"/>
              <a:t> </a:t>
            </a:r>
            <a:r>
              <a:rPr lang="en-US" sz="1800" dirty="0" smtClean="0"/>
              <a:t/>
            </a:r>
            <a:br>
              <a:rPr lang="en-US" sz="1800" dirty="0" smtClean="0"/>
            </a:br>
            <a:endParaRPr lang="en-US" sz="1800" dirty="0"/>
          </a:p>
        </p:txBody>
      </p:sp>
      <p:pic>
        <p:nvPicPr>
          <p:cNvPr id="5" name="Picture Placeholder 4" descr="download (13).png"/>
          <p:cNvPicPr>
            <a:picLocks noGrp="1" noChangeAspect="1"/>
          </p:cNvPicPr>
          <p:nvPr>
            <p:ph type="pic" idx="2"/>
          </p:nvPr>
        </p:nvPicPr>
        <p:blipFill>
          <a:blip r:embed="rId2"/>
          <a:srcRect t="1784" b="1784"/>
          <a:stretch>
            <a:fillRect/>
          </a:stretch>
        </p:blipFill>
        <p:spPr/>
      </p:pic>
      <p:sp>
        <p:nvSpPr>
          <p:cNvPr id="4" name="Text Placeholder 3"/>
          <p:cNvSpPr>
            <a:spLocks noGrp="1"/>
          </p:cNvSpPr>
          <p:nvPr>
            <p:ph type="body" idx="1"/>
          </p:nvPr>
        </p:nvSpPr>
        <p:spPr/>
        <p:txBody>
          <a:bodyPr/>
          <a:lstStyle/>
          <a:p>
            <a:pPr lvl="0"/>
            <a:r>
              <a:rPr lang="en-US" dirty="0" smtClean="0"/>
              <a:t> </a:t>
            </a:r>
            <a:r>
              <a:rPr lang="en-US" sz="1400" dirty="0" smtClean="0"/>
              <a:t>The salary analysis shows that while males generally earn slightly higher mean salaries, both genders have similar median salaries, indicating comparable midpoints in earnings.</a:t>
            </a:r>
          </a:p>
          <a:p>
            <a:pPr lvl="0"/>
            <a:r>
              <a:rPr lang="en-US" sz="1400" dirty="0" smtClean="0"/>
              <a:t>The reported p-values for the two-sample t-test and ANOVA are identical, which is unexpected as these tests evaluate different hypotheses</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Vs Specialization</a:t>
            </a:r>
            <a:endParaRPr lang="en-US" dirty="0"/>
          </a:p>
        </p:txBody>
      </p:sp>
      <p:pic>
        <p:nvPicPr>
          <p:cNvPr id="5" name="Picture Placeholder 4" descr="download (14).png"/>
          <p:cNvPicPr>
            <a:picLocks noGrp="1" noChangeAspect="1"/>
          </p:cNvPicPr>
          <p:nvPr>
            <p:ph type="pic" idx="2"/>
          </p:nvPr>
        </p:nvPicPr>
        <p:blipFill>
          <a:blip r:embed="rId2"/>
          <a:srcRect l="23206" r="23206"/>
          <a:stretch>
            <a:fillRect/>
          </a:stretch>
        </p:blipFill>
        <p:spPr>
          <a:xfrm>
            <a:off x="5381620" y="987425"/>
            <a:ext cx="5973768" cy="4873625"/>
          </a:xfrm>
        </p:spPr>
      </p:pic>
      <p:sp>
        <p:nvSpPr>
          <p:cNvPr id="4" name="Text Placeholder 3"/>
          <p:cNvSpPr>
            <a:spLocks noGrp="1"/>
          </p:cNvSpPr>
          <p:nvPr>
            <p:ph type="body" idx="1"/>
          </p:nvPr>
        </p:nvSpPr>
        <p:spPr/>
        <p:txBody>
          <a:bodyPr>
            <a:normAutofit fontScale="47500" lnSpcReduction="20000"/>
          </a:bodyPr>
          <a:lstStyle/>
          <a:p>
            <a:r>
              <a:rPr lang="en-US" sz="2200" dirty="0" smtClean="0"/>
              <a:t>Salary Distribution: Salaries vary widely across specializations, with minimums ranging from 35,000 to 1,000,000+ and means from around 100,000 to over 300,000.</a:t>
            </a:r>
          </a:p>
          <a:p>
            <a:endParaRPr lang="en-US" sz="2200" dirty="0" smtClean="0"/>
          </a:p>
          <a:p>
            <a:r>
              <a:rPr lang="en-US" sz="2200" dirty="0" smtClean="0"/>
              <a:t>Computer Science &amp; Engineering: With 744 data points, this specialization has a relatively large sample size. The mean salary is around 277,439, with a wide range from 35,000 to 2,050,000.</a:t>
            </a:r>
          </a:p>
          <a:p>
            <a:endParaRPr lang="en-US" sz="2200" dirty="0" smtClean="0"/>
          </a:p>
          <a:p>
            <a:r>
              <a:rPr lang="en-US" sz="2200" dirty="0" smtClean="0"/>
              <a:t>Information Technology: Another field with a substantial number of data points (660), the mean salary is approximately 308,492, with salaries ranging from 35,000 to 2,000,000.</a:t>
            </a:r>
          </a:p>
          <a:p>
            <a:endParaRPr lang="en-US" sz="2200" dirty="0" smtClean="0"/>
          </a:p>
          <a:p>
            <a:r>
              <a:rPr lang="en-US" sz="2200" dirty="0" smtClean="0"/>
              <a:t>Electronics and Communication Engineering: This specialization has a high number of data points (880) and a mean salary of around 296,813. Salaries vary widely from 45,000 to 3,000,000.</a:t>
            </a:r>
          </a:p>
          <a:p>
            <a:endParaRPr lang="en-US" sz="2200" dirty="0" smtClean="0"/>
          </a:p>
          <a:p>
            <a:r>
              <a:rPr lang="en-US" sz="2200" dirty="0" smtClean="0"/>
              <a:t>Civil Engineering: With 29 data points, civil engineering has a mean salary of approximately 381,207, with salaries ranging from 110,000 to 800,000.</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Salary </a:t>
            </a:r>
            <a:r>
              <a:rPr lang="en-US" sz="2000" dirty="0" err="1" smtClean="0"/>
              <a:t>vs</a:t>
            </a:r>
            <a:r>
              <a:rPr lang="en-US" sz="2000" dirty="0" smtClean="0"/>
              <a:t> College Tier</a:t>
            </a:r>
            <a:endParaRPr lang="en-US" sz="2000" dirty="0"/>
          </a:p>
        </p:txBody>
      </p:sp>
      <p:pic>
        <p:nvPicPr>
          <p:cNvPr id="5" name="Picture Placeholder 4" descr="download (15).png"/>
          <p:cNvPicPr>
            <a:picLocks noGrp="1" noChangeAspect="1"/>
          </p:cNvPicPr>
          <p:nvPr>
            <p:ph type="pic" idx="2"/>
          </p:nvPr>
        </p:nvPicPr>
        <p:blipFill>
          <a:blip r:embed="rId2"/>
          <a:srcRect l="9207" r="9207"/>
          <a:stretch>
            <a:fillRect/>
          </a:stretch>
        </p:blipFill>
        <p:spPr/>
      </p:pic>
      <p:sp>
        <p:nvSpPr>
          <p:cNvPr id="4" name="Text Placeholder 3"/>
          <p:cNvSpPr>
            <a:spLocks noGrp="1"/>
          </p:cNvSpPr>
          <p:nvPr>
            <p:ph type="body" idx="1"/>
          </p:nvPr>
        </p:nvSpPr>
        <p:spPr/>
        <p:txBody>
          <a:bodyPr>
            <a:normAutofit fontScale="70000" lnSpcReduction="20000"/>
          </a:bodyPr>
          <a:lstStyle/>
          <a:p>
            <a:r>
              <a:rPr lang="en-US" sz="1800" dirty="0" smtClean="0"/>
              <a:t>College Tier 2 has a significantly larger sample size compared to College Tier 1.</a:t>
            </a:r>
          </a:p>
          <a:p>
            <a:r>
              <a:rPr lang="en-US" sz="1800" dirty="0" smtClean="0"/>
              <a:t>Mean Salary:</a:t>
            </a:r>
          </a:p>
          <a:p>
            <a:endParaRPr lang="en-US" sz="1800" dirty="0" smtClean="0"/>
          </a:p>
          <a:p>
            <a:r>
              <a:rPr lang="en-US" sz="1800" dirty="0" smtClean="0"/>
              <a:t>The mean salary for College Tier 1 is approximately 442,357.</a:t>
            </a:r>
          </a:p>
          <a:p>
            <a:r>
              <a:rPr lang="en-US" sz="1800" dirty="0" smtClean="0"/>
              <a:t>The mean salary for College Tier 2 is approximately 296,894.</a:t>
            </a:r>
          </a:p>
          <a:p>
            <a:r>
              <a:rPr lang="en-US" sz="1800" dirty="0" smtClean="0"/>
              <a:t>College Tier 1 shows a higher mean salary compared to College Tier 2.</a:t>
            </a:r>
          </a:p>
          <a:p>
            <a:r>
              <a:rPr lang="en-US" sz="1800" dirty="0" smtClean="0"/>
              <a:t>Salary Range:</a:t>
            </a:r>
          </a:p>
          <a:p>
            <a:endParaRPr lang="en-US" sz="1800" dirty="0" smtClean="0"/>
          </a:p>
          <a:p>
            <a:r>
              <a:rPr lang="en-US" sz="1800" dirty="0" smtClean="0"/>
              <a:t>Both College Tiers have the same minimum salary of 35,000.</a:t>
            </a:r>
          </a:p>
          <a:p>
            <a:r>
              <a:rPr lang="en-US" sz="1800" dirty="0" smtClean="0"/>
              <a:t>College Tier 1 has a maximum salary of 4,000,000, while College Tier 2 also has a maximum salary of 4,000,000.</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200" b="1" dirty="0" smtClean="0"/>
              <a:t>Categorical </a:t>
            </a:r>
            <a:r>
              <a:rPr lang="en-US" sz="2200" b="1" dirty="0" err="1" smtClean="0"/>
              <a:t>vs</a:t>
            </a:r>
            <a:r>
              <a:rPr lang="en-US" sz="2200" b="1" dirty="0" smtClean="0"/>
              <a:t> Categorical</a:t>
            </a:r>
            <a:r>
              <a:rPr lang="en-US" sz="1800" dirty="0" smtClean="0"/>
              <a:t/>
            </a:r>
            <a:br>
              <a:rPr lang="en-US" sz="1800" dirty="0" smtClean="0"/>
            </a:br>
            <a:r>
              <a:rPr lang="en-US" sz="1800" dirty="0" smtClean="0"/>
              <a:t>  </a:t>
            </a:r>
            <a:br>
              <a:rPr lang="en-US" sz="1800" dirty="0" smtClean="0"/>
            </a:br>
            <a:r>
              <a:rPr lang="en-US" sz="2000" dirty="0" smtClean="0"/>
              <a:t>Identify relationships between categorical and categorical columns using stacked bar plots</a:t>
            </a:r>
            <a:r>
              <a:rPr lang="en-US" sz="1600" dirty="0" smtClean="0"/>
              <a:t>.</a:t>
            </a:r>
            <a:r>
              <a:rPr lang="en-US" sz="1800" dirty="0" smtClean="0"/>
              <a:t/>
            </a:r>
            <a:br>
              <a:rPr lang="en-US" sz="1800" dirty="0" smtClean="0"/>
            </a:br>
            <a:r>
              <a:rPr lang="en-US" sz="1800" dirty="0" smtClean="0"/>
              <a:t/>
            </a:r>
            <a:br>
              <a:rPr lang="en-US" sz="1800" dirty="0" smtClean="0"/>
            </a:br>
            <a:r>
              <a:rPr lang="en-US" sz="1600" b="1" dirty="0" smtClean="0"/>
              <a:t>Gender </a:t>
            </a:r>
            <a:r>
              <a:rPr lang="en-US" sz="1600" b="1" dirty="0" err="1" smtClean="0"/>
              <a:t>vs</a:t>
            </a:r>
            <a:r>
              <a:rPr lang="en-US" sz="1600" b="1" dirty="0" smtClean="0"/>
              <a:t> Degree</a:t>
            </a:r>
            <a:endParaRPr lang="en-US" sz="1600" b="1" dirty="0"/>
          </a:p>
        </p:txBody>
      </p:sp>
      <p:pic>
        <p:nvPicPr>
          <p:cNvPr id="5" name="Picture Placeholder 4" descr="download (16).png"/>
          <p:cNvPicPr>
            <a:picLocks noGrp="1" noChangeAspect="1"/>
          </p:cNvPicPr>
          <p:nvPr>
            <p:ph type="pic" idx="2"/>
          </p:nvPr>
        </p:nvPicPr>
        <p:blipFill>
          <a:blip r:embed="rId2"/>
          <a:srcRect t="2471" b="2471"/>
          <a:stretch>
            <a:fillRect/>
          </a:stretch>
        </p:blipFill>
        <p:spPr/>
      </p:pic>
      <p:sp>
        <p:nvSpPr>
          <p:cNvPr id="4" name="Text Placeholder 3"/>
          <p:cNvSpPr>
            <a:spLocks noGrp="1"/>
          </p:cNvSpPr>
          <p:nvPr>
            <p:ph type="body" idx="1"/>
          </p:nvPr>
        </p:nvSpPr>
        <p:spPr/>
        <p:txBody>
          <a:bodyPr>
            <a:normAutofit fontScale="92500" lnSpcReduction="10000"/>
          </a:bodyPr>
          <a:lstStyle/>
          <a:p>
            <a:r>
              <a:rPr lang="en-US" sz="1500" dirty="0" err="1" smtClean="0"/>
              <a:t>B.Tech</a:t>
            </a:r>
            <a:r>
              <a:rPr lang="en-US" sz="1500" dirty="0" smtClean="0"/>
              <a:t>/B.E.: The majority of both males (2811) and females (889) have a </a:t>
            </a:r>
            <a:r>
              <a:rPr lang="en-US" sz="1500" dirty="0" err="1" smtClean="0"/>
              <a:t>B.Tech</a:t>
            </a:r>
            <a:r>
              <a:rPr lang="en-US" sz="1500" dirty="0" smtClean="0"/>
              <a:t>/B.E. degree. However, the number of males is much higher.</a:t>
            </a:r>
          </a:p>
          <a:p>
            <a:endParaRPr lang="en-US" sz="1500" dirty="0" smtClean="0"/>
          </a:p>
          <a:p>
            <a:r>
              <a:rPr lang="en-US" sz="1500" dirty="0" smtClean="0"/>
              <a:t>M.Sc. (Tech.): There is only one female with an M.Sc. (Tech.) degree, whereas no males have this degree.</a:t>
            </a:r>
          </a:p>
          <a:p>
            <a:endParaRPr lang="en-US" sz="1500" dirty="0" smtClean="0"/>
          </a:p>
          <a:p>
            <a:r>
              <a:rPr lang="en-US" sz="1500" dirty="0" err="1" smtClean="0"/>
              <a:t>M.Tech</a:t>
            </a:r>
            <a:r>
              <a:rPr lang="en-US" sz="1500" dirty="0" smtClean="0"/>
              <a:t>./M.E.: Both males and females have </a:t>
            </a:r>
            <a:r>
              <a:rPr lang="en-US" sz="1500" dirty="0" err="1" smtClean="0"/>
              <a:t>M.Tech</a:t>
            </a:r>
            <a:r>
              <a:rPr lang="en-US" sz="1500" dirty="0" smtClean="0"/>
              <a:t>./M.E. degrees, with males again outnumbering females significantly (44 males compared to 9 females).</a:t>
            </a:r>
          </a:p>
          <a:p>
            <a:endParaRPr lang="en-US" sz="1500" dirty="0" smtClean="0"/>
          </a:p>
          <a:p>
            <a:r>
              <a:rPr lang="en-US" sz="1500" dirty="0" smtClean="0"/>
              <a:t>MCA: There are more males (185) with an MCA degree compared to females (58).</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71536"/>
          </a:xfrm>
        </p:spPr>
        <p:txBody>
          <a:bodyPr/>
          <a:lstStyle/>
          <a:p>
            <a:r>
              <a:rPr lang="en-US" dirty="0" smtClean="0"/>
              <a:t>Gender </a:t>
            </a:r>
            <a:r>
              <a:rPr lang="en-US" dirty="0" err="1" smtClean="0"/>
              <a:t>vs</a:t>
            </a:r>
            <a:r>
              <a:rPr lang="en-US" dirty="0" smtClean="0"/>
              <a:t> Specialization</a:t>
            </a:r>
            <a:endParaRPr lang="en-US" dirty="0"/>
          </a:p>
        </p:txBody>
      </p:sp>
      <p:pic>
        <p:nvPicPr>
          <p:cNvPr id="5" name="Picture Placeholder 4" descr="download (17).png"/>
          <p:cNvPicPr>
            <a:picLocks noGrp="1" noChangeAspect="1"/>
          </p:cNvPicPr>
          <p:nvPr>
            <p:ph type="pic" idx="2"/>
          </p:nvPr>
        </p:nvPicPr>
        <p:blipFill>
          <a:blip r:embed="rId2"/>
          <a:srcRect t="30043" b="30043"/>
          <a:stretch>
            <a:fillRect/>
          </a:stretch>
        </p:blipFill>
        <p:spPr/>
      </p:pic>
      <p:sp>
        <p:nvSpPr>
          <p:cNvPr id="4" name="Text Placeholder 3"/>
          <p:cNvSpPr>
            <a:spLocks noGrp="1"/>
          </p:cNvSpPr>
          <p:nvPr>
            <p:ph type="body" idx="1"/>
          </p:nvPr>
        </p:nvSpPr>
        <p:spPr>
          <a:xfrm>
            <a:off x="839788" y="1500174"/>
            <a:ext cx="3932237" cy="5643602"/>
          </a:xfrm>
        </p:spPr>
        <p:txBody>
          <a:bodyPr>
            <a:normAutofit fontScale="25000" lnSpcReduction="20000"/>
          </a:bodyPr>
          <a:lstStyle/>
          <a:p>
            <a:r>
              <a:rPr lang="en-US" sz="4200" dirty="0" smtClean="0"/>
              <a:t>Gender Disparity: Males dominate across most specializations, with significantly higher numbers in fields like computer engineering, electronics engineering, and mechanical engineering.</a:t>
            </a:r>
          </a:p>
          <a:p>
            <a:endParaRPr lang="en-US" sz="4200" dirty="0" smtClean="0"/>
          </a:p>
          <a:p>
            <a:r>
              <a:rPr lang="en-US" sz="4200" dirty="0" smtClean="0"/>
              <a:t>Computer Science &amp; Engineering: Both genders are represented, but males outnumber females notably, particularly in computer engineering and information technology.</a:t>
            </a:r>
          </a:p>
          <a:p>
            <a:endParaRPr lang="en-US" sz="4200" dirty="0" smtClean="0"/>
          </a:p>
          <a:p>
            <a:r>
              <a:rPr lang="en-US" sz="4200" dirty="0" smtClean="0"/>
              <a:t>Electronics &amp; Communication Engineering: Similar to computer science, males are predominant, with a significant gap in numbers.</a:t>
            </a:r>
          </a:p>
          <a:p>
            <a:endParaRPr lang="en-US" sz="4200" dirty="0" smtClean="0"/>
          </a:p>
          <a:p>
            <a:r>
              <a:rPr lang="en-US" sz="4200" dirty="0" smtClean="0"/>
              <a:t>Mechanical Engineering: Again, males outnumber females, reflecting a common trend in traditional engineering fields.</a:t>
            </a:r>
          </a:p>
          <a:p>
            <a:endParaRPr lang="en-US" sz="4200" dirty="0" smtClean="0"/>
          </a:p>
          <a:p>
            <a:r>
              <a:rPr lang="en-US" sz="4200" dirty="0" smtClean="0"/>
              <a:t>Biotechnology: More females are represented here compared to some other fields, though still significantly fewer than males.</a:t>
            </a:r>
          </a:p>
          <a:p>
            <a:endParaRPr lang="en-US" sz="4200" dirty="0" smtClean="0"/>
          </a:p>
          <a:p>
            <a:r>
              <a:rPr lang="en-US" sz="4200" dirty="0" smtClean="0"/>
              <a:t>Industrial &amp; Production Engineering: Males dominate, aligning with traditional perceptions of engineering fields.</a:t>
            </a:r>
          </a:p>
          <a:p>
            <a:endParaRPr lang="en-US" sz="4200" dirty="0" smtClean="0"/>
          </a:p>
          <a:p>
            <a:r>
              <a:rPr lang="en-US" sz="4200" dirty="0" smtClean="0"/>
              <a:t>Other Fields: Some fields like internal combustion engine, polymer technology, and power systems and automation have minimal or no representation from females.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Research Questions</a:t>
            </a:r>
            <a:r>
              <a:rPr lang="en-US" dirty="0" smtClean="0"/>
              <a:t/>
            </a:r>
            <a:br>
              <a:rPr lang="en-US" dirty="0" smtClean="0"/>
            </a:br>
            <a:r>
              <a:rPr lang="en-US" dirty="0" smtClean="0"/>
              <a:t> </a:t>
            </a:r>
            <a:r>
              <a:rPr lang="en-US" sz="2000" dirty="0" smtClean="0"/>
              <a:t>Testing the Claim about Earnings</a:t>
            </a:r>
            <a:endParaRPr lang="en-US" sz="2000" dirty="0"/>
          </a:p>
        </p:txBody>
      </p:sp>
      <p:pic>
        <p:nvPicPr>
          <p:cNvPr id="5" name="Picture Placeholder 4" descr="download (18).png"/>
          <p:cNvPicPr>
            <a:picLocks noGrp="1" noChangeAspect="1"/>
          </p:cNvPicPr>
          <p:nvPr>
            <p:ph type="pic" idx="2"/>
          </p:nvPr>
        </p:nvPicPr>
        <p:blipFill>
          <a:blip r:embed="rId2"/>
          <a:srcRect l="12224" r="12224"/>
          <a:stretch>
            <a:fillRect/>
          </a:stretch>
        </p:blipFill>
        <p:spPr/>
      </p:pic>
      <p:sp>
        <p:nvSpPr>
          <p:cNvPr id="4" name="Text Placeholder 3"/>
          <p:cNvSpPr>
            <a:spLocks noGrp="1"/>
          </p:cNvSpPr>
          <p:nvPr>
            <p:ph type="body" idx="1"/>
          </p:nvPr>
        </p:nvSpPr>
        <p:spPr/>
        <p:txBody>
          <a:bodyPr>
            <a:normAutofit fontScale="55000" lnSpcReduction="20000"/>
          </a:bodyPr>
          <a:lstStyle/>
          <a:p>
            <a:r>
              <a:rPr lang="en-US" dirty="0" smtClean="0"/>
              <a:t>Programming Analyst:</a:t>
            </a:r>
          </a:p>
          <a:p>
            <a:r>
              <a:rPr lang="en-US" dirty="0" smtClean="0"/>
              <a:t>Average Earnings: ₹339,784.17.Claimed Earnings Range: ₹250,000 - ₹300,000.Since the p-value (1.97e-37) is much less than the significance level of 0.05, we reject the null hypothesis. There is a significant difference in earnings for Programming Analysts compared to the claimed range.</a:t>
            </a:r>
          </a:p>
          <a:p>
            <a:r>
              <a:rPr lang="en-US" dirty="0" smtClean="0"/>
              <a:t>Software Engineer:</a:t>
            </a:r>
          </a:p>
          <a:p>
            <a:r>
              <a:rPr lang="en-US" dirty="0" smtClean="0"/>
              <a:t>Average Earnings: ₹320,877.57.Claimed Earnings Range: ₹250,000 - ₹300,000.</a:t>
            </a:r>
          </a:p>
          <a:p>
            <a:r>
              <a:rPr lang="en-US" dirty="0" smtClean="0"/>
              <a:t>Similar to the Programming Analyst, the p-value (7.15e-40) is much less than 0.05, indicating a significant difference in earnings for Software Engineers compared to the claimed range.</a:t>
            </a:r>
          </a:p>
          <a:p>
            <a:r>
              <a:rPr lang="en-US" dirty="0" smtClean="0"/>
              <a:t>Hardware </a:t>
            </a:r>
            <a:r>
              <a:rPr lang="en-US" dirty="0" err="1" smtClean="0"/>
              <a:t>Engineer:Average</a:t>
            </a:r>
            <a:r>
              <a:rPr lang="en-US" dirty="0" smtClean="0"/>
              <a:t> Earnings: ₹281,250.00.Claimed Earnings Range: ₹250,000 - ₹300,000.</a:t>
            </a:r>
          </a:p>
          <a:p>
            <a:r>
              <a:rPr lang="en-US" dirty="0" smtClean="0"/>
              <a:t>The p-value (0.514) is greater than 0.05, suggesting that there is no significant difference in earnings for Hardware Engineers compared to the claimed range.</a:t>
            </a:r>
          </a:p>
          <a:p>
            <a:r>
              <a:rPr lang="en-US" dirty="0" smtClean="0"/>
              <a:t>Associate Engineer:</a:t>
            </a:r>
          </a:p>
          <a:p>
            <a:r>
              <a:rPr lang="en-US" dirty="0" smtClean="0"/>
              <a:t>Average Earnings: ₹290,000.00.Claimed Earnings Range: ₹250,000 - ₹300,000</a:t>
            </a:r>
          </a:p>
          <a:p>
            <a:r>
              <a:rPr lang="en-US" dirty="0" smtClean="0"/>
              <a:t>Similarly, the p-value (0.540) is greater than 0.05, indicating no significant difference in earnings for Associate Engineers compared to the claimed range.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2.Research Questions</a:t>
            </a:r>
            <a:endParaRPr lang="en-US" sz="1600" dirty="0"/>
          </a:p>
        </p:txBody>
      </p:sp>
      <p:pic>
        <p:nvPicPr>
          <p:cNvPr id="5" name="Picture Placeholder 4" descr="download (19).png"/>
          <p:cNvPicPr>
            <a:picLocks noGrp="1" noChangeAspect="1"/>
          </p:cNvPicPr>
          <p:nvPr>
            <p:ph type="pic" idx="2"/>
          </p:nvPr>
        </p:nvPicPr>
        <p:blipFill>
          <a:blip r:embed="rId2"/>
          <a:srcRect l="12224" r="12224"/>
          <a:stretch>
            <a:fillRect/>
          </a:stretch>
        </p:blipFill>
        <p:spPr/>
      </p:pic>
      <p:sp>
        <p:nvSpPr>
          <p:cNvPr id="4" name="Text Placeholder 3"/>
          <p:cNvSpPr>
            <a:spLocks noGrp="1"/>
          </p:cNvSpPr>
          <p:nvPr>
            <p:ph type="body" idx="1"/>
          </p:nvPr>
        </p:nvSpPr>
        <p:spPr/>
        <p:txBody>
          <a:bodyPr/>
          <a:lstStyle/>
          <a:p>
            <a:r>
              <a:rPr lang="en-US" dirty="0" smtClean="0"/>
              <a:t>By seeing  visualization ,we came know that males are more in compared to females in specialization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conclusion</a:t>
            </a:r>
            <a:endParaRPr lang="en-US" sz="2800" dirty="0"/>
          </a:p>
        </p:txBody>
      </p:sp>
      <p:sp>
        <p:nvSpPr>
          <p:cNvPr id="3" name="Text Placeholder 2"/>
          <p:cNvSpPr>
            <a:spLocks noGrp="1"/>
          </p:cNvSpPr>
          <p:nvPr>
            <p:ph type="body" idx="1"/>
          </p:nvPr>
        </p:nvSpPr>
        <p:spPr/>
        <p:txBody>
          <a:bodyPr>
            <a:normAutofit fontScale="55000" lnSpcReduction="20000"/>
          </a:bodyPr>
          <a:lstStyle/>
          <a:p>
            <a:r>
              <a:rPr lang="en-US" b="1" dirty="0" smtClean="0"/>
              <a:t>Salary Distribution</a:t>
            </a:r>
            <a:r>
              <a:rPr lang="en-US" dirty="0" smtClean="0"/>
              <a:t>: The distribution of salaries in the dataset varies widely, with a mean salary of approximately 307,700 rupees and a standard deviation of 212,700 rupees. The salary range spans from 35,000 rupees to 4,000,000 rupees.</a:t>
            </a:r>
          </a:p>
          <a:p>
            <a:r>
              <a:rPr lang="en-US" b="1" dirty="0" smtClean="0"/>
              <a:t>Research Question 1</a:t>
            </a:r>
            <a:r>
              <a:rPr lang="en-US" dirty="0" smtClean="0"/>
              <a:t>: The claim that fresh graduates in specific job roles can earn up to 2.5-3 </a:t>
            </a:r>
            <a:r>
              <a:rPr lang="en-US" dirty="0" err="1" smtClean="0"/>
              <a:t>lakhs</a:t>
            </a:r>
            <a:r>
              <a:rPr lang="en-US" dirty="0" smtClean="0"/>
              <a:t> is not supported by the data. The average salary in the dataset exceeds this claimed range.</a:t>
            </a:r>
          </a:p>
          <a:p>
            <a:r>
              <a:rPr lang="en-US" b="1" dirty="0" smtClean="0"/>
              <a:t>Hypothesis Testing</a:t>
            </a:r>
            <a:r>
              <a:rPr lang="en-US" dirty="0" smtClean="0"/>
              <a:t>: The simulation under the null hypothesis suggests that the observed average salary is significantly higher than what would be expected by chance under the claimed salary range.</a:t>
            </a:r>
          </a:p>
          <a:p>
            <a:r>
              <a:rPr lang="en-US" b="1" dirty="0" smtClean="0"/>
              <a:t>Critical Value Distribution</a:t>
            </a:r>
            <a:r>
              <a:rPr lang="en-US" dirty="0" smtClean="0"/>
              <a:t>: Visualizing the rejection region on the sample salary distribution indicates that salaries beyond a certain threshold are considered statistically significant, implying that they differ from the claimed range.</a:t>
            </a:r>
          </a:p>
          <a:p>
            <a:r>
              <a:rPr lang="en-US" b="1" dirty="0" smtClean="0"/>
              <a:t>Gender and Specialization</a:t>
            </a:r>
            <a:r>
              <a:rPr lang="en-US" dirty="0" smtClean="0"/>
              <a:t>: There appears to be a relationship between gender and specialization preferences. Further analysis is needed to explore this relationship and determine its significance.</a:t>
            </a:r>
          </a:p>
          <a:p>
            <a:r>
              <a:rPr lang="en-US" b="1" dirty="0" smtClean="0"/>
              <a:t>Industry Trends and Job Demand</a:t>
            </a:r>
            <a:r>
              <a:rPr lang="en-US" dirty="0" smtClean="0"/>
              <a:t>: Certain industries or sectors may offer higher salaries and job demand compared to others. Understanding the skills and qualifications valued in these industries could provide insights for career planning and development.</a:t>
            </a:r>
          </a:p>
          <a:p>
            <a:r>
              <a:rPr lang="en-US" b="1" dirty="0" smtClean="0"/>
              <a:t>Personality Traits and Career Success</a:t>
            </a:r>
            <a:r>
              <a:rPr lang="en-US" dirty="0" smtClean="0"/>
              <a:t>: Personality traits such as conscientiousness, agreeableness, extraversion, neuroticism, and openness to experience may influence career success and salary levels. Analyzing these traits in relation to job performance and satisfaction could provide valuable insights.</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Business Problem and Project Objective:</a:t>
            </a:r>
            <a:endParaRPr lang="en-US" sz="3200" dirty="0">
              <a:solidFill>
                <a:srgbClr val="FF0000"/>
              </a:solidFill>
            </a:endParaRPr>
          </a:p>
        </p:txBody>
      </p:sp>
      <p:sp>
        <p:nvSpPr>
          <p:cNvPr id="3" name="Text Placeholder 2"/>
          <p:cNvSpPr>
            <a:spLocks noGrp="1"/>
          </p:cNvSpPr>
          <p:nvPr>
            <p:ph type="body" idx="1"/>
          </p:nvPr>
        </p:nvSpPr>
        <p:spPr>
          <a:xfrm>
            <a:off x="809588" y="1500174"/>
            <a:ext cx="10544212" cy="4929222"/>
          </a:xfrm>
        </p:spPr>
        <p:txBody>
          <a:bodyPr>
            <a:normAutofit fontScale="92500" lnSpcReduction="20000"/>
          </a:bodyPr>
          <a:lstStyle/>
          <a:p>
            <a:pPr>
              <a:buNone/>
            </a:pPr>
            <a:r>
              <a:rPr lang="en-US" b="1" dirty="0" smtClean="0"/>
              <a:t>Business Problem</a:t>
            </a:r>
            <a:r>
              <a:rPr lang="en-US" dirty="0" smtClean="0"/>
              <a:t>:</a:t>
            </a:r>
          </a:p>
          <a:p>
            <a:r>
              <a:rPr lang="en-US" sz="2000" dirty="0" smtClean="0"/>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a:t>
            </a:r>
          </a:p>
          <a:p>
            <a:pPr>
              <a:buNone/>
            </a:pPr>
            <a:r>
              <a:rPr lang="en-US" dirty="0" smtClean="0"/>
              <a:t> </a:t>
            </a:r>
            <a:r>
              <a:rPr lang="en-US" b="1" dirty="0" smtClean="0"/>
              <a:t>Objective:</a:t>
            </a:r>
          </a:p>
          <a:p>
            <a:r>
              <a:rPr lang="en-US" sz="2000" dirty="0" smtClean="0"/>
              <a:t>To Explore and mine the inference from the dataset using salary as the target variable.</a:t>
            </a:r>
          </a:p>
          <a:p>
            <a:pPr>
              <a:buNone/>
            </a:pPr>
            <a:r>
              <a:rPr lang="en-US" dirty="0" smtClean="0"/>
              <a:t/>
            </a:r>
            <a:br>
              <a:rPr lang="en-US" dirty="0" smtClean="0"/>
            </a:br>
            <a:endParaRPr lang="en-US" b="1" dirty="0" smtClean="0"/>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8200" y="500042"/>
            <a:ext cx="5181600" cy="5676921"/>
          </a:xfrm>
        </p:spPr>
        <p:txBody>
          <a:bodyPr>
            <a:normAutofit fontScale="32500" lnSpcReduction="20000"/>
          </a:bodyPr>
          <a:lstStyle/>
          <a:p>
            <a:pPr>
              <a:buNone/>
            </a:pPr>
            <a:r>
              <a:rPr lang="en-US" sz="4300" b="1" dirty="0" smtClean="0"/>
              <a:t>Web scraping and process </a:t>
            </a:r>
            <a:r>
              <a:rPr lang="en-US" b="1" dirty="0" smtClean="0"/>
              <a:t>:</a:t>
            </a:r>
          </a:p>
          <a:p>
            <a:r>
              <a:rPr lang="en-US" sz="3000" dirty="0" smtClean="0"/>
              <a:t>Targeted website: amcat.com</a:t>
            </a:r>
          </a:p>
          <a:p>
            <a:r>
              <a:rPr lang="en-US" sz="3000" dirty="0" smtClean="0"/>
              <a:t>Purpose: Extract job listings, job titles, locations, descriptions, etc.</a:t>
            </a:r>
          </a:p>
          <a:p>
            <a:r>
              <a:rPr lang="en-US" sz="3000" dirty="0" smtClean="0"/>
              <a:t>Used Python libraries: </a:t>
            </a:r>
            <a:r>
              <a:rPr lang="en-US" sz="3000" dirty="0" err="1" smtClean="0"/>
              <a:t>BeautifulSoup</a:t>
            </a:r>
            <a:r>
              <a:rPr lang="en-US" sz="3000" dirty="0" smtClean="0"/>
              <a:t>, requests</a:t>
            </a:r>
          </a:p>
          <a:p>
            <a:r>
              <a:rPr lang="en-US" sz="3000" dirty="0" smtClean="0"/>
              <a:t>Sent GET request to amcat.com using requests library</a:t>
            </a:r>
          </a:p>
          <a:p>
            <a:r>
              <a:rPr lang="en-US" sz="3000" dirty="0" smtClean="0"/>
              <a:t>Parsed HTML content with </a:t>
            </a:r>
            <a:r>
              <a:rPr lang="en-US" sz="3000" dirty="0" err="1" smtClean="0"/>
              <a:t>BeautifulSoup</a:t>
            </a:r>
            <a:endParaRPr lang="en-US" sz="3000" dirty="0" smtClean="0"/>
          </a:p>
          <a:p>
            <a:r>
              <a:rPr lang="en-US" sz="3000" dirty="0" smtClean="0"/>
              <a:t>Located desired data using HTML elements</a:t>
            </a:r>
          </a:p>
          <a:p>
            <a:r>
              <a:rPr lang="en-US" sz="3000" dirty="0" smtClean="0"/>
              <a:t>Extracted data with </a:t>
            </a:r>
            <a:r>
              <a:rPr lang="en-US" sz="3000" dirty="0" err="1" smtClean="0"/>
              <a:t>BeautifulSoup</a:t>
            </a:r>
            <a:r>
              <a:rPr lang="en-US" sz="3000" dirty="0" smtClean="0"/>
              <a:t> methods</a:t>
            </a:r>
          </a:p>
          <a:p>
            <a:r>
              <a:rPr lang="en-US" sz="3000" dirty="0" smtClean="0"/>
              <a:t>Iterated over multiple pages if needed</a:t>
            </a:r>
          </a:p>
          <a:p>
            <a:r>
              <a:rPr lang="en-US" sz="3000" dirty="0" smtClean="0"/>
              <a:t>Performed data cleaning and preprocessing</a:t>
            </a:r>
          </a:p>
          <a:p>
            <a:r>
              <a:rPr lang="en-US" sz="3000" dirty="0" smtClean="0"/>
              <a:t>Adhered to ethical web scraping practices</a:t>
            </a:r>
          </a:p>
          <a:p>
            <a:r>
              <a:rPr lang="en-US" sz="3000" dirty="0" smtClean="0"/>
              <a:t>Stored extracted data for analysis</a:t>
            </a:r>
          </a:p>
          <a:p>
            <a:pPr>
              <a:buNone/>
            </a:pPr>
            <a:r>
              <a:rPr lang="en-US" sz="4300" b="1" dirty="0" smtClean="0"/>
              <a:t>Summary of data:</a:t>
            </a:r>
          </a:p>
          <a:p>
            <a:r>
              <a:rPr lang="en-US" sz="3000" dirty="0" smtClean="0"/>
              <a:t>ID: Unique identifier for each candidate</a:t>
            </a:r>
          </a:p>
          <a:p>
            <a:r>
              <a:rPr lang="en-US" sz="3000" dirty="0" smtClean="0"/>
              <a:t>Salary: Annual CTC offered to the candidate (in INR)</a:t>
            </a:r>
          </a:p>
          <a:p>
            <a:r>
              <a:rPr lang="en-US" sz="3000" dirty="0" smtClean="0"/>
              <a:t>DOJ (Date of Joining) and DOL (Date of Leaving): Dates of joining and leaving the company, respectively</a:t>
            </a:r>
          </a:p>
          <a:p>
            <a:r>
              <a:rPr lang="en-US" sz="3000" dirty="0" smtClean="0"/>
              <a:t>Designation: Designation offered in the job</a:t>
            </a:r>
          </a:p>
          <a:p>
            <a:r>
              <a:rPr lang="en-US" sz="3000" dirty="0" err="1" smtClean="0"/>
              <a:t>JobCity</a:t>
            </a:r>
            <a:r>
              <a:rPr lang="en-US" sz="3000" dirty="0" smtClean="0"/>
              <a:t>: Location of the job (city)</a:t>
            </a:r>
          </a:p>
          <a:p>
            <a:r>
              <a:rPr lang="en-US" sz="3000" dirty="0" smtClean="0"/>
              <a:t>Gender: Candidate’s gender</a:t>
            </a:r>
          </a:p>
          <a:p>
            <a:r>
              <a:rPr lang="en-US" sz="3000" dirty="0" smtClean="0"/>
              <a:t>DOB (Date of Birth): Date of birth of candidate</a:t>
            </a:r>
          </a:p>
          <a:p>
            <a:r>
              <a:rPr lang="en-US" sz="3000" dirty="0" smtClean="0"/>
              <a:t>10percentage and 12percentage: Overall marks obtained in grade 10 and grade 12 examinations, respectively</a:t>
            </a:r>
          </a:p>
        </p:txBody>
      </p:sp>
      <p:sp>
        <p:nvSpPr>
          <p:cNvPr id="6" name="Text Placeholder 5"/>
          <p:cNvSpPr>
            <a:spLocks noGrp="1"/>
          </p:cNvSpPr>
          <p:nvPr>
            <p:ph type="body" idx="2"/>
          </p:nvPr>
        </p:nvSpPr>
        <p:spPr>
          <a:xfrm>
            <a:off x="6172200" y="642918"/>
            <a:ext cx="5181600" cy="5534045"/>
          </a:xfrm>
        </p:spPr>
        <p:txBody>
          <a:bodyPr>
            <a:normAutofit fontScale="62500" lnSpcReduction="20000"/>
          </a:bodyPr>
          <a:lstStyle/>
          <a:p>
            <a:r>
              <a:rPr lang="en-US" sz="2300" dirty="0" smtClean="0"/>
              <a:t>10board and 12board: The school board whose curriculum the candidate followed in grade 10 and grade 12</a:t>
            </a:r>
          </a:p>
          <a:p>
            <a:r>
              <a:rPr lang="en-US" sz="2300" dirty="0" err="1" smtClean="0"/>
              <a:t>CollegeID</a:t>
            </a:r>
            <a:r>
              <a:rPr lang="en-US" sz="2300" dirty="0" smtClean="0"/>
              <a:t>: Unique ID identifying the college which the candidate attended</a:t>
            </a:r>
          </a:p>
          <a:p>
            <a:r>
              <a:rPr lang="en-US" sz="2300" dirty="0" err="1" smtClean="0"/>
              <a:t>CollegeTier</a:t>
            </a:r>
            <a:r>
              <a:rPr lang="en-US" sz="2300" dirty="0" smtClean="0"/>
              <a:t>: Tier of college</a:t>
            </a:r>
          </a:p>
          <a:p>
            <a:r>
              <a:rPr lang="en-US" sz="2300" dirty="0" smtClean="0"/>
              <a:t>Degree: Degree obtained/pursued by the candidate</a:t>
            </a:r>
          </a:p>
          <a:p>
            <a:r>
              <a:rPr lang="en-US" sz="2300" dirty="0" smtClean="0"/>
              <a:t>Specialization: Specialization pursued by the candidate</a:t>
            </a:r>
          </a:p>
          <a:p>
            <a:r>
              <a:rPr lang="en-US" sz="2300" dirty="0" err="1" smtClean="0"/>
              <a:t>CollegeGPA</a:t>
            </a:r>
            <a:r>
              <a:rPr lang="en-US" sz="2300" dirty="0" smtClean="0"/>
              <a:t>: Aggregate GPA at graduation</a:t>
            </a:r>
          </a:p>
          <a:p>
            <a:r>
              <a:rPr lang="en-US" sz="2300" dirty="0" err="1" smtClean="0"/>
              <a:t>CollegeCityID</a:t>
            </a:r>
            <a:r>
              <a:rPr lang="en-US" sz="2300" dirty="0" smtClean="0"/>
              <a:t>: Unique ID to identify the city in which the college is located</a:t>
            </a:r>
          </a:p>
          <a:p>
            <a:r>
              <a:rPr lang="en-US" sz="2300" dirty="0" err="1" smtClean="0"/>
              <a:t>CollegeCityTier</a:t>
            </a:r>
            <a:r>
              <a:rPr lang="en-US" sz="2300" dirty="0" smtClean="0"/>
              <a:t>: The tier of the city in which the college is located</a:t>
            </a:r>
          </a:p>
          <a:p>
            <a:r>
              <a:rPr lang="en-US" sz="2300" dirty="0" err="1" smtClean="0"/>
              <a:t>CollegeState</a:t>
            </a:r>
            <a:r>
              <a:rPr lang="en-US" sz="2300" dirty="0" smtClean="0"/>
              <a:t>: Name of States</a:t>
            </a:r>
          </a:p>
          <a:p>
            <a:r>
              <a:rPr lang="en-US" sz="2300" dirty="0" err="1" smtClean="0"/>
              <a:t>GraduationYear</a:t>
            </a:r>
            <a:r>
              <a:rPr lang="en-US" sz="2300" dirty="0" smtClean="0"/>
              <a:t>: Year of graduation (Bachelor’s degree)</a:t>
            </a:r>
          </a:p>
          <a:p>
            <a:r>
              <a:rPr lang="en-US" sz="2300" dirty="0" smtClean="0"/>
              <a:t>English, Logical, Quant: Scores in AMCAT English, Logical, and Quantitative sections, respectively</a:t>
            </a:r>
          </a:p>
          <a:p>
            <a:r>
              <a:rPr lang="en-US" sz="2300" dirty="0" smtClean="0"/>
              <a:t>Domain: Standardized Scores in AMCAT’s domain module</a:t>
            </a:r>
          </a:p>
          <a:p>
            <a:r>
              <a:rPr lang="en-US" sz="2300" dirty="0" err="1" smtClean="0"/>
              <a:t>ComputerProgramming</a:t>
            </a:r>
            <a:r>
              <a:rPr lang="en-US" sz="2300" dirty="0" smtClean="0"/>
              <a:t>, </a:t>
            </a:r>
            <a:r>
              <a:rPr lang="en-US" sz="2300" dirty="0" err="1" smtClean="0"/>
              <a:t>ElectronicsAndSemicon</a:t>
            </a:r>
            <a:r>
              <a:rPr lang="en-US" sz="2300" dirty="0" smtClean="0"/>
              <a:t>, </a:t>
            </a:r>
            <a:r>
              <a:rPr lang="en-US" sz="2300" dirty="0" err="1" smtClean="0"/>
              <a:t>ComputerScience</a:t>
            </a:r>
            <a:r>
              <a:rPr lang="en-US" sz="2300" dirty="0" smtClean="0"/>
              <a:t>, </a:t>
            </a:r>
            <a:r>
              <a:rPr lang="en-US" sz="2300" dirty="0" err="1" smtClean="0"/>
              <a:t>MechanicalEngg</a:t>
            </a:r>
            <a:r>
              <a:rPr lang="en-US" sz="2300" dirty="0" smtClean="0"/>
              <a:t>, </a:t>
            </a:r>
            <a:r>
              <a:rPr lang="en-US" sz="2300" dirty="0" err="1" smtClean="0"/>
              <a:t>ElectricalEngg</a:t>
            </a:r>
            <a:r>
              <a:rPr lang="en-US" sz="2300" dirty="0" smtClean="0"/>
              <a:t>, </a:t>
            </a:r>
            <a:r>
              <a:rPr lang="en-US" sz="2300" dirty="0" err="1" smtClean="0"/>
              <a:t>TelecomEngg</a:t>
            </a:r>
            <a:r>
              <a:rPr lang="en-US" sz="2300" dirty="0" smtClean="0"/>
              <a:t>, </a:t>
            </a:r>
            <a:r>
              <a:rPr lang="en-US" sz="2300" dirty="0" err="1" smtClean="0"/>
              <a:t>CivilEngg</a:t>
            </a:r>
            <a:r>
              <a:rPr lang="en-US" sz="2300" dirty="0" smtClean="0"/>
              <a:t>: Scores in AMCAT’s various engineering sections</a:t>
            </a:r>
          </a:p>
          <a:p>
            <a:r>
              <a:rPr lang="en-US" sz="2300" dirty="0" smtClean="0"/>
              <a:t>conscientiousness, agreeableness, extraversion, neuroticism, </a:t>
            </a:r>
            <a:r>
              <a:rPr lang="en-US" sz="2300" dirty="0" err="1" smtClean="0"/>
              <a:t>openness_to_experience</a:t>
            </a:r>
            <a:r>
              <a:rPr lang="en-US" sz="2300" dirty="0" smtClean="0"/>
              <a:t>: Standardized scores in one of the sections of AMCAT’s personality test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lvl="0" indent="-514350">
              <a:spcBef>
                <a:spcPts val="1000"/>
              </a:spcBef>
            </a:pPr>
            <a:r>
              <a:rPr lang="en-IN" sz="3200" b="1" i="1" dirty="0" smtClean="0">
                <a:solidFill>
                  <a:srgbClr val="FF0000"/>
                </a:solidFill>
              </a:rPr>
              <a:t>Data Cleaning Steps  And Analysis:</a:t>
            </a:r>
            <a:endParaRPr lang="en-IN" sz="3200" dirty="0">
              <a:solidFill>
                <a:srgbClr val="FF0000"/>
              </a:solidFill>
            </a:endParaRPr>
          </a:p>
        </p:txBody>
      </p:sp>
      <p:sp>
        <p:nvSpPr>
          <p:cNvPr id="3" name="Text Placeholder 2"/>
          <p:cNvSpPr>
            <a:spLocks noGrp="1"/>
          </p:cNvSpPr>
          <p:nvPr>
            <p:ph type="body" idx="1"/>
          </p:nvPr>
        </p:nvSpPr>
        <p:spPr/>
        <p:txBody>
          <a:bodyPr>
            <a:normAutofit/>
          </a:bodyPr>
          <a:lstStyle/>
          <a:p>
            <a:pPr>
              <a:buNone/>
            </a:pPr>
            <a:r>
              <a:rPr lang="en-US" sz="2200" dirty="0" smtClean="0"/>
              <a:t>.       </a:t>
            </a:r>
            <a:r>
              <a:rPr lang="en-US" sz="1500" dirty="0" smtClean="0"/>
              <a:t>Converted date columns to </a:t>
            </a:r>
            <a:r>
              <a:rPr lang="en-US" sz="1500" dirty="0" err="1" smtClean="0"/>
              <a:t>datetime</a:t>
            </a:r>
            <a:r>
              <a:rPr lang="en-US" sz="1500" dirty="0" smtClean="0"/>
              <a:t> format.</a:t>
            </a:r>
          </a:p>
          <a:p>
            <a:r>
              <a:rPr lang="en-US" sz="1500" dirty="0" smtClean="0"/>
              <a:t>Created new columns for 'Experience', 'Tenure', and 'Age' based on date calculations.</a:t>
            </a:r>
          </a:p>
          <a:p>
            <a:r>
              <a:rPr lang="en-US" sz="1500" dirty="0" smtClean="0"/>
              <a:t>Standardized capitalization for string columns.</a:t>
            </a:r>
          </a:p>
          <a:p>
            <a:r>
              <a:rPr lang="en-US" sz="1500" dirty="0" smtClean="0"/>
              <a:t>Corrected spelling errors in job designations and job cities using fuzzy string matching.</a:t>
            </a:r>
          </a:p>
          <a:p>
            <a:r>
              <a:rPr lang="en-US" sz="1500" dirty="0" smtClean="0"/>
              <a:t>Standardized gender values to 'male' and 'female'.</a:t>
            </a:r>
          </a:p>
          <a:p>
            <a:r>
              <a:rPr lang="en-US" sz="1500" dirty="0" smtClean="0"/>
              <a:t>Corrected spelling errors in educational board names and specialization fields.</a:t>
            </a:r>
          </a:p>
          <a:p>
            <a:r>
              <a:rPr lang="en-US" sz="1500" dirty="0" smtClean="0"/>
              <a:t>Rounded '</a:t>
            </a:r>
            <a:r>
              <a:rPr lang="en-US" sz="1500" dirty="0" err="1" smtClean="0"/>
              <a:t>collegeGPA</a:t>
            </a:r>
            <a:r>
              <a:rPr lang="en-US" sz="1500" dirty="0" smtClean="0"/>
              <a:t>' to two decimal places.</a:t>
            </a:r>
          </a:p>
          <a:p>
            <a:r>
              <a:rPr lang="en-US" sz="1500" dirty="0" smtClean="0"/>
              <a:t>Removed rows with erroneous graduation years ('0' values).</a:t>
            </a:r>
          </a:p>
          <a:p>
            <a:r>
              <a:rPr lang="en-US" sz="1500" dirty="0" smtClean="0"/>
              <a:t>Replaced invalid domain values with the median.</a:t>
            </a:r>
          </a:p>
          <a:p>
            <a:endParaRPr lang="en-US" dirty="0" smtClean="0"/>
          </a:p>
          <a:p>
            <a:endParaRPr lang="en-US" dirty="0"/>
          </a:p>
        </p:txBody>
      </p:sp>
      <p:sp>
        <p:nvSpPr>
          <p:cNvPr id="4" name="Text Placeholder 3"/>
          <p:cNvSpPr>
            <a:spLocks noGrp="1"/>
          </p:cNvSpPr>
          <p:nvPr>
            <p:ph type="body" idx="2"/>
          </p:nvPr>
        </p:nvSpPr>
        <p:spPr/>
        <p:txBody>
          <a:bodyPr>
            <a:noAutofit/>
          </a:bodyPr>
          <a:lstStyle/>
          <a:p>
            <a:r>
              <a:rPr lang="en-US" sz="1200" dirty="0" smtClean="0"/>
              <a:t>Replaced invalid values (-1) with </a:t>
            </a:r>
            <a:r>
              <a:rPr lang="en-US" sz="1200" dirty="0" err="1" smtClean="0"/>
              <a:t>NaN</a:t>
            </a:r>
            <a:r>
              <a:rPr lang="en-US" sz="1200" dirty="0" smtClean="0"/>
              <a:t> for technical skills columns ('</a:t>
            </a:r>
            <a:r>
              <a:rPr lang="en-US" sz="1200" dirty="0" err="1" smtClean="0"/>
              <a:t>ComputerProgramming</a:t>
            </a:r>
            <a:r>
              <a:rPr lang="en-US" sz="1200" dirty="0" smtClean="0"/>
              <a:t>', '</a:t>
            </a:r>
            <a:r>
              <a:rPr lang="en-US" sz="1200" dirty="0" err="1" smtClean="0"/>
              <a:t>ElectronicsAndSemicon</a:t>
            </a:r>
            <a:r>
              <a:rPr lang="en-US" sz="1200" dirty="0" smtClean="0"/>
              <a:t>', '</a:t>
            </a:r>
            <a:r>
              <a:rPr lang="en-US" sz="1200" dirty="0" err="1" smtClean="0"/>
              <a:t>ElectricalEngg</a:t>
            </a:r>
            <a:r>
              <a:rPr lang="en-US" sz="1200" dirty="0" smtClean="0"/>
              <a:t>').</a:t>
            </a:r>
          </a:p>
          <a:p>
            <a:r>
              <a:rPr lang="en-US" sz="1200" dirty="0" smtClean="0"/>
              <a:t>Filled missing values in technical skills columns with the median.</a:t>
            </a:r>
          </a:p>
          <a:p>
            <a:r>
              <a:rPr lang="en-US" sz="1200" dirty="0" smtClean="0"/>
              <a:t>Data Quality Check:</a:t>
            </a:r>
          </a:p>
          <a:p>
            <a:pPr>
              <a:buNone/>
            </a:pPr>
            <a:r>
              <a:rPr lang="en-US" sz="1200" dirty="0" smtClean="0"/>
              <a:t>         Ensured the validity and consistency of data across various columns.</a:t>
            </a:r>
          </a:p>
          <a:p>
            <a:r>
              <a:rPr lang="en-US" sz="1200" dirty="0" smtClean="0"/>
              <a:t>Handled missing, erroneous, and inconsistent data to prepare it for analysis.</a:t>
            </a:r>
          </a:p>
          <a:p>
            <a:r>
              <a:rPr lang="en-US" sz="1200" dirty="0" smtClean="0"/>
              <a:t>Data Standardization:</a:t>
            </a:r>
          </a:p>
          <a:p>
            <a:pPr>
              <a:buNone/>
            </a:pPr>
            <a:r>
              <a:rPr lang="en-US" sz="1200" dirty="0" smtClean="0"/>
              <a:t>         Ensured uniformity in data representation by standardizing capitalization and correcting spelling errors.</a:t>
            </a:r>
          </a:p>
          <a:p>
            <a:r>
              <a:rPr lang="en-US" sz="1200" dirty="0" smtClean="0"/>
              <a:t>Data Imputation:</a:t>
            </a:r>
          </a:p>
          <a:p>
            <a:pPr>
              <a:buNone/>
            </a:pPr>
            <a:r>
              <a:rPr lang="en-US" sz="1200" dirty="0" smtClean="0"/>
              <a:t>          Imputed missing values using appropriate strategies such as replacing with mode or median</a:t>
            </a:r>
            <a:r>
              <a:rPr lang="en-US" sz="1500" dirty="0" smtClean="0"/>
              <a:t>.</a:t>
            </a:r>
          </a:p>
          <a:p>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b="1" u="sng" dirty="0" smtClean="0">
                <a:solidFill>
                  <a:srgbClr val="FF0000"/>
                </a:solidFill>
              </a:rPr>
              <a:t>Exploratory Data Analysis</a:t>
            </a:r>
            <a:endParaRPr lang="en-US" sz="2400" dirty="0"/>
          </a:p>
        </p:txBody>
      </p:sp>
      <p:sp>
        <p:nvSpPr>
          <p:cNvPr id="5" name="Text Placeholder 4"/>
          <p:cNvSpPr>
            <a:spLocks noGrp="1"/>
          </p:cNvSpPr>
          <p:nvPr>
            <p:ph type="body" idx="1"/>
          </p:nvPr>
        </p:nvSpPr>
        <p:spPr/>
        <p:txBody>
          <a:bodyPr>
            <a:normAutofit/>
          </a:bodyPr>
          <a:lstStyle/>
          <a:p>
            <a:r>
              <a:rPr lang="en-US" sz="1200" dirty="0" smtClean="0"/>
              <a:t>These are the steps performed on </a:t>
            </a:r>
            <a:r>
              <a:rPr lang="en-US" sz="1200" dirty="0" err="1" smtClean="0"/>
              <a:t>univariant</a:t>
            </a:r>
            <a:r>
              <a:rPr lang="en-US" sz="1200" dirty="0" smtClean="0"/>
              <a:t> analysis on numerical columns</a:t>
            </a:r>
          </a:p>
          <a:p>
            <a:endParaRPr lang="en-US" sz="1200" dirty="0" smtClean="0"/>
          </a:p>
          <a:p>
            <a:r>
              <a:rPr lang="en-US" sz="1200" b="1" dirty="0" smtClean="0"/>
              <a:t>Non-Visual Analysis:</a:t>
            </a:r>
          </a:p>
          <a:p>
            <a:r>
              <a:rPr lang="en-US" sz="1200" dirty="0" smtClean="0"/>
              <a:t>Descriptive statistics:</a:t>
            </a:r>
          </a:p>
          <a:p>
            <a:r>
              <a:rPr lang="en-US" sz="1200" dirty="0" smtClean="0"/>
              <a:t>Mean: [mean]</a:t>
            </a:r>
          </a:p>
          <a:p>
            <a:r>
              <a:rPr lang="en-US" sz="1200" dirty="0" smtClean="0"/>
              <a:t>Standard Deviation: [standard deviation]</a:t>
            </a:r>
          </a:p>
          <a:p>
            <a:r>
              <a:rPr lang="en-US" sz="1200" dirty="0" smtClean="0"/>
              <a:t>Minimum: [minimum]</a:t>
            </a:r>
          </a:p>
          <a:p>
            <a:r>
              <a:rPr lang="en-US" sz="1200" dirty="0" smtClean="0"/>
              <a:t>25th percentile: [25th percentile salary]</a:t>
            </a:r>
          </a:p>
          <a:p>
            <a:r>
              <a:rPr lang="en-US" sz="1200" dirty="0" smtClean="0"/>
              <a:t>Median: [median]</a:t>
            </a:r>
          </a:p>
          <a:p>
            <a:r>
              <a:rPr lang="en-US" sz="1200" dirty="0" smtClean="0"/>
              <a:t>75th percentile: [75th percentile salary]</a:t>
            </a:r>
          </a:p>
          <a:p>
            <a:r>
              <a:rPr lang="en-US" sz="1200" dirty="0" smtClean="0"/>
              <a:t>Maximum: [maximum]</a:t>
            </a:r>
          </a:p>
          <a:p>
            <a:r>
              <a:rPr lang="en-US" sz="1200" b="1" dirty="0" smtClean="0"/>
              <a:t>Visual Analysis:</a:t>
            </a:r>
          </a:p>
          <a:p>
            <a:r>
              <a:rPr lang="en-US" sz="1200" dirty="0" smtClean="0"/>
              <a:t>Histogram: Distribution of values.</a:t>
            </a:r>
          </a:p>
        </p:txBody>
      </p:sp>
      <p:sp>
        <p:nvSpPr>
          <p:cNvPr id="6" name="Text Placeholder 5"/>
          <p:cNvSpPr>
            <a:spLocks noGrp="1"/>
          </p:cNvSpPr>
          <p:nvPr>
            <p:ph type="body" idx="2"/>
          </p:nvPr>
        </p:nvSpPr>
        <p:spPr/>
        <p:txBody>
          <a:bodyPr>
            <a:normAutofit fontScale="25000" lnSpcReduction="20000"/>
          </a:bodyPr>
          <a:lstStyle/>
          <a:p>
            <a:r>
              <a:rPr lang="en-US" sz="4900" dirty="0" err="1" smtClean="0"/>
              <a:t>kDE</a:t>
            </a:r>
            <a:r>
              <a:rPr lang="en-US" sz="4900" dirty="0" smtClean="0"/>
              <a:t> Plot: Kernel Density Estimation plot showing the probability density function of values.</a:t>
            </a:r>
          </a:p>
          <a:p>
            <a:r>
              <a:rPr lang="en-US" sz="4900" dirty="0" err="1" smtClean="0"/>
              <a:t>Boxplot</a:t>
            </a:r>
            <a:r>
              <a:rPr lang="en-US" sz="4900" dirty="0" smtClean="0"/>
              <a:t>: Summary of the distribution's central tendency, dispersion, and presence of outliers.</a:t>
            </a:r>
          </a:p>
          <a:p>
            <a:r>
              <a:rPr lang="en-US" sz="4900" dirty="0" smtClean="0"/>
              <a:t>CDF Plot: Cumulative Distribution Function plot showing the cumulative probability distribution of values.</a:t>
            </a:r>
          </a:p>
          <a:p>
            <a:r>
              <a:rPr lang="en-US" sz="4900" dirty="0" smtClean="0"/>
              <a:t>QQ Plot: </a:t>
            </a:r>
            <a:r>
              <a:rPr lang="en-US" sz="4900" dirty="0" err="1" smtClean="0"/>
              <a:t>Quantile-Quantile</a:t>
            </a:r>
            <a:r>
              <a:rPr lang="en-US" sz="4900" dirty="0" smtClean="0"/>
              <a:t> plot to assess if the values follow a normal distribution.</a:t>
            </a:r>
          </a:p>
          <a:p>
            <a:r>
              <a:rPr lang="en-US" sz="4900" dirty="0" smtClean="0"/>
              <a:t>Statistical Tests:</a:t>
            </a:r>
          </a:p>
          <a:p>
            <a:r>
              <a:rPr lang="en-US" sz="4900" dirty="0" smtClean="0"/>
              <a:t>Shapiro-</a:t>
            </a:r>
            <a:r>
              <a:rPr lang="en-US" sz="4900" dirty="0" err="1" smtClean="0"/>
              <a:t>Wilk</a:t>
            </a:r>
            <a:r>
              <a:rPr lang="en-US" sz="4900" dirty="0" smtClean="0"/>
              <a:t> Test: Assesses normality of distribution.</a:t>
            </a:r>
          </a:p>
          <a:p>
            <a:r>
              <a:rPr lang="en-US" sz="4900" dirty="0" err="1" smtClean="0"/>
              <a:t>Kolmogorov</a:t>
            </a:r>
            <a:r>
              <a:rPr lang="en-US" sz="4900" dirty="0" smtClean="0"/>
              <a:t>-Smirnov Test: Tests if the distribution follows a normal distribution.</a:t>
            </a:r>
          </a:p>
          <a:p>
            <a:r>
              <a:rPr lang="en-US" sz="4900" dirty="0" smtClean="0"/>
              <a:t>One-Sample t-test: Compares the mean to a hypothetical population mean (if available).</a:t>
            </a:r>
          </a:p>
          <a:p>
            <a:r>
              <a:rPr lang="en-US" sz="4900" dirty="0" smtClean="0"/>
              <a:t>Outlier Identification:</a:t>
            </a:r>
          </a:p>
          <a:p>
            <a:r>
              <a:rPr lang="en-US" sz="4900" dirty="0" smtClean="0"/>
              <a:t>Using the </a:t>
            </a:r>
            <a:r>
              <a:rPr lang="en-US" sz="4900" dirty="0" err="1" smtClean="0"/>
              <a:t>Interquartile</a:t>
            </a:r>
            <a:r>
              <a:rPr lang="en-US" sz="4900" dirty="0" smtClean="0"/>
              <a:t> Range (IQR) method:</a:t>
            </a:r>
          </a:p>
          <a:p>
            <a:r>
              <a:rPr lang="en-US" sz="4900" dirty="0" smtClean="0"/>
              <a:t>Lower Bound: [lower bound value]</a:t>
            </a:r>
          </a:p>
          <a:p>
            <a:r>
              <a:rPr lang="en-US" sz="4900" dirty="0" smtClean="0"/>
              <a:t>Upper Bound: [upper bound value]</a:t>
            </a:r>
          </a:p>
          <a:p>
            <a:r>
              <a:rPr lang="en-US" sz="4900" dirty="0" smtClean="0"/>
              <a:t>Identified [number of outliers] outliers.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err="1" smtClean="0">
                <a:solidFill>
                  <a:srgbClr val="FF0000"/>
                </a:solidFill>
              </a:rPr>
              <a:t>Univariant</a:t>
            </a:r>
            <a:r>
              <a:rPr lang="en-US" sz="2000" dirty="0" smtClean="0">
                <a:solidFill>
                  <a:srgbClr val="FF0000"/>
                </a:solidFill>
              </a:rPr>
              <a:t> Analysis on Numerical Columns</a:t>
            </a:r>
            <a:r>
              <a:rPr lang="en-US" sz="2000" dirty="0" smtClean="0"/>
              <a:t/>
            </a:r>
            <a:br>
              <a:rPr lang="en-US" sz="2000" dirty="0" smtClean="0"/>
            </a:br>
            <a:r>
              <a:rPr lang="en-US" sz="2000" dirty="0" smtClean="0"/>
              <a:t>Salary:</a:t>
            </a:r>
            <a:endParaRPr lang="en-US" sz="2000" dirty="0"/>
          </a:p>
        </p:txBody>
      </p:sp>
      <p:sp>
        <p:nvSpPr>
          <p:cNvPr id="3" name="Text Placeholder 2"/>
          <p:cNvSpPr>
            <a:spLocks noGrp="1"/>
          </p:cNvSpPr>
          <p:nvPr>
            <p:ph type="body" idx="1"/>
          </p:nvPr>
        </p:nvSpPr>
        <p:spPr/>
        <p:txBody>
          <a:bodyPr>
            <a:normAutofit fontScale="92500" lnSpcReduction="10000"/>
          </a:bodyPr>
          <a:lstStyle/>
          <a:p>
            <a:r>
              <a:rPr lang="en-US" sz="1400" dirty="0" smtClean="0"/>
              <a:t>Non-Visual Analysis: count 3.998000e+03</a:t>
            </a:r>
          </a:p>
          <a:p>
            <a:r>
              <a:rPr lang="en-US" sz="1400" dirty="0" smtClean="0"/>
              <a:t> mean 3.076998e+05 </a:t>
            </a:r>
          </a:p>
          <a:p>
            <a:r>
              <a:rPr lang="en-US" sz="1400" dirty="0" smtClean="0"/>
              <a:t>std 2.127375e+05 </a:t>
            </a:r>
          </a:p>
          <a:p>
            <a:r>
              <a:rPr lang="en-US" sz="1400" dirty="0" smtClean="0"/>
              <a:t>min 3.500000e+04</a:t>
            </a:r>
          </a:p>
          <a:p>
            <a:r>
              <a:rPr lang="en-US" sz="1400" dirty="0" smtClean="0"/>
              <a:t> 25% 1.800000e+05 </a:t>
            </a:r>
          </a:p>
          <a:p>
            <a:r>
              <a:rPr lang="en-US" sz="1400" dirty="0" smtClean="0"/>
              <a:t>50% 3.000000e+05 </a:t>
            </a:r>
          </a:p>
          <a:p>
            <a:r>
              <a:rPr lang="en-US" sz="1400" dirty="0" smtClean="0"/>
              <a:t>75% 3.700000e+05 </a:t>
            </a:r>
          </a:p>
          <a:p>
            <a:r>
              <a:rPr lang="en-US" sz="1400" dirty="0" smtClean="0"/>
              <a:t>max 4.000000e+06</a:t>
            </a:r>
          </a:p>
          <a:p>
            <a:r>
              <a:rPr lang="en-US" sz="1400" dirty="0" smtClean="0"/>
              <a:t> Name: Salary, </a:t>
            </a:r>
            <a:r>
              <a:rPr lang="en-US" sz="1400" dirty="0" err="1" smtClean="0"/>
              <a:t>dtype</a:t>
            </a:r>
            <a:r>
              <a:rPr lang="en-US" sz="1400" dirty="0" smtClean="0"/>
              <a:t>: float64</a:t>
            </a:r>
          </a:p>
          <a:p>
            <a:r>
              <a:rPr lang="en-US" sz="1400" dirty="0" smtClean="0"/>
              <a:t> Statistical Tests: Shapiro-</a:t>
            </a:r>
            <a:r>
              <a:rPr lang="en-US" sz="1400" dirty="0" err="1" smtClean="0"/>
              <a:t>Wilk</a:t>
            </a:r>
            <a:r>
              <a:rPr lang="en-US" sz="1400" dirty="0" smtClean="0"/>
              <a:t> Test Result: Not normally distributed (p-value: 0.0)</a:t>
            </a:r>
          </a:p>
          <a:p>
            <a:r>
              <a:rPr lang="en-US" sz="1400" dirty="0" smtClean="0"/>
              <a:t> </a:t>
            </a:r>
            <a:r>
              <a:rPr lang="en-US" sz="1400" dirty="0" err="1" smtClean="0"/>
              <a:t>Kolmogorov</a:t>
            </a:r>
            <a:r>
              <a:rPr lang="en-US" sz="1400" dirty="0" smtClean="0"/>
              <a:t>-Smirnov Test Result: Does not follow normal distribution (p-value: 2.7846681657027337e-39) </a:t>
            </a:r>
          </a:p>
          <a:p>
            <a:r>
              <a:rPr lang="en-US" sz="1400" dirty="0" smtClean="0"/>
              <a:t>One-Sample t-test Result: Significantly different from the population mean (p-value: 0.0) </a:t>
            </a:r>
            <a:br>
              <a:rPr lang="en-US" sz="1400" dirty="0" smtClean="0"/>
            </a:br>
            <a:endParaRPr lang="en-US" sz="1400" dirty="0" smtClean="0"/>
          </a:p>
          <a:p>
            <a:r>
              <a:rPr lang="en-US" sz="1400" dirty="0" smtClean="0"/>
              <a:t>Identified [number of outliers] in Salary Column is</a:t>
            </a:r>
          </a:p>
          <a:p>
            <a:r>
              <a:rPr lang="en-US" sz="1400" dirty="0" smtClean="0"/>
              <a:t>109</a:t>
            </a:r>
          </a:p>
          <a:p>
            <a:endParaRPr lang="en-US" dirty="0"/>
          </a:p>
        </p:txBody>
      </p:sp>
      <p:sp>
        <p:nvSpPr>
          <p:cNvPr id="4" name="Text Placeholder 3"/>
          <p:cNvSpPr>
            <a:spLocks noGrp="1"/>
          </p:cNvSpPr>
          <p:nvPr>
            <p:ph type="body" idx="2"/>
          </p:nvPr>
        </p:nvSpPr>
        <p:spPr/>
        <p:txBody>
          <a:bodyPr/>
          <a:lstStyle/>
          <a:p>
            <a:endParaRPr lang="en-US" dirty="0"/>
          </a:p>
        </p:txBody>
      </p:sp>
      <p:pic>
        <p:nvPicPr>
          <p:cNvPr id="5" name="Picture 4" descr="download.png"/>
          <p:cNvPicPr>
            <a:picLocks noChangeAspect="1"/>
          </p:cNvPicPr>
          <p:nvPr/>
        </p:nvPicPr>
        <p:blipFill>
          <a:blip r:embed="rId2"/>
          <a:stretch>
            <a:fillRect/>
          </a:stretch>
        </p:blipFill>
        <p:spPr>
          <a:xfrm>
            <a:off x="881026" y="2071678"/>
            <a:ext cx="3857652" cy="38576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idx="2"/>
          </p:nvPr>
        </p:nvSpPr>
        <p:spPr/>
        <p:txBody>
          <a:bodyPr>
            <a:normAutofit fontScale="25000" lnSpcReduction="20000"/>
          </a:bodyPr>
          <a:lstStyle/>
          <a:p>
            <a:r>
              <a:rPr lang="en-US" sz="4300" dirty="0" smtClean="0"/>
              <a:t>Non-Visual Analysis: </a:t>
            </a:r>
          </a:p>
          <a:p>
            <a:r>
              <a:rPr lang="en-US" sz="4300" dirty="0" smtClean="0"/>
              <a:t>count 3998.000000 </a:t>
            </a:r>
          </a:p>
          <a:p>
            <a:r>
              <a:rPr lang="en-US" sz="4300" dirty="0" smtClean="0"/>
              <a:t>mean 77.925443 </a:t>
            </a:r>
          </a:p>
          <a:p>
            <a:r>
              <a:rPr lang="en-US" sz="4300" dirty="0" smtClean="0"/>
              <a:t>std 9.850162 </a:t>
            </a:r>
          </a:p>
          <a:p>
            <a:r>
              <a:rPr lang="en-US" sz="4300" dirty="0" smtClean="0"/>
              <a:t>min 43.000000 </a:t>
            </a:r>
          </a:p>
          <a:p>
            <a:r>
              <a:rPr lang="en-US" sz="4300" dirty="0" smtClean="0"/>
              <a:t>25% 71.680000 </a:t>
            </a:r>
          </a:p>
          <a:p>
            <a:r>
              <a:rPr lang="en-US" sz="4300" dirty="0" smtClean="0"/>
              <a:t>50% 79.150000 </a:t>
            </a:r>
          </a:p>
          <a:p>
            <a:r>
              <a:rPr lang="en-US" sz="4300" dirty="0" smtClean="0"/>
              <a:t>75% 85.670000 </a:t>
            </a:r>
          </a:p>
          <a:p>
            <a:r>
              <a:rPr lang="en-US" sz="4300" dirty="0" smtClean="0"/>
              <a:t>max 97.760000 </a:t>
            </a:r>
          </a:p>
          <a:p>
            <a:r>
              <a:rPr lang="en-US" sz="4300" dirty="0" smtClean="0"/>
              <a:t>Name: 10percentage, </a:t>
            </a:r>
            <a:r>
              <a:rPr lang="en-US" sz="4300" dirty="0" err="1" smtClean="0"/>
              <a:t>dtype</a:t>
            </a:r>
            <a:r>
              <a:rPr lang="en-US" sz="4300" dirty="0" smtClean="0"/>
              <a:t>: float64 </a:t>
            </a:r>
          </a:p>
          <a:p>
            <a:r>
              <a:rPr lang="en-US" sz="4300" dirty="0" smtClean="0"/>
              <a:t>Statistical Tests: Shapiro-</a:t>
            </a:r>
            <a:r>
              <a:rPr lang="en-US" sz="4300" dirty="0" err="1" smtClean="0"/>
              <a:t>Wilk</a:t>
            </a:r>
            <a:r>
              <a:rPr lang="en-US" sz="4300" dirty="0" smtClean="0"/>
              <a:t> Test Result: Not normally distributed (p-value: 3.4374433389073303e-28) </a:t>
            </a:r>
          </a:p>
          <a:p>
            <a:r>
              <a:rPr lang="en-US" sz="4300" dirty="0" err="1" smtClean="0"/>
              <a:t>Kolmogorov</a:t>
            </a:r>
            <a:r>
              <a:rPr lang="en-US" sz="4300" dirty="0" smtClean="0"/>
              <a:t>-Smirnov Test Result: Does not follow normal distribution (p-value: 7.887574242861505e-06)</a:t>
            </a:r>
          </a:p>
          <a:p>
            <a:r>
              <a:rPr lang="en-US" sz="4300" dirty="0" smtClean="0"/>
              <a:t> One-Sample t-test Result: Significantly different from the population mean (p-value: 3.08253368379257e-09) </a:t>
            </a:r>
          </a:p>
          <a:p>
            <a:r>
              <a:rPr lang="en-US" sz="4300" dirty="0" smtClean="0"/>
              <a:t>The no of outliers 10percentage is 30</a:t>
            </a:r>
            <a:br>
              <a:rPr lang="en-US" sz="4300" dirty="0" smtClean="0"/>
            </a:br>
            <a:r>
              <a:rPr lang="en-US" dirty="0" smtClean="0"/>
              <a:t/>
            </a:r>
            <a:br>
              <a:rPr lang="en-US" dirty="0" smtClean="0"/>
            </a:br>
            <a:r>
              <a:rPr lang="en-US" dirty="0" smtClean="0"/>
              <a:t/>
            </a:r>
            <a:br>
              <a:rPr lang="en-US" dirty="0" smtClean="0"/>
            </a:br>
            <a:endParaRPr lang="en-US" dirty="0"/>
          </a:p>
        </p:txBody>
      </p:sp>
      <p:pic>
        <p:nvPicPr>
          <p:cNvPr id="5" name="Picture 4" descr="download (1).png"/>
          <p:cNvPicPr>
            <a:picLocks noChangeAspect="1"/>
          </p:cNvPicPr>
          <p:nvPr/>
        </p:nvPicPr>
        <p:blipFill>
          <a:blip r:embed="rId2"/>
          <a:stretch>
            <a:fillRect/>
          </a:stretch>
        </p:blipFill>
        <p:spPr>
          <a:xfrm>
            <a:off x="809588" y="1928802"/>
            <a:ext cx="5072098" cy="4286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642918"/>
            <a:ext cx="5181600" cy="5534045"/>
          </a:xfrm>
        </p:spPr>
        <p:txBody>
          <a:bodyPr/>
          <a:lstStyle/>
          <a:p>
            <a:endParaRPr lang="en-US" dirty="0"/>
          </a:p>
        </p:txBody>
      </p:sp>
      <p:sp>
        <p:nvSpPr>
          <p:cNvPr id="4" name="Text Placeholder 3"/>
          <p:cNvSpPr>
            <a:spLocks noGrp="1"/>
          </p:cNvSpPr>
          <p:nvPr>
            <p:ph type="body" idx="2"/>
          </p:nvPr>
        </p:nvSpPr>
        <p:spPr>
          <a:xfrm>
            <a:off x="6172200" y="642918"/>
            <a:ext cx="5181600" cy="5534045"/>
          </a:xfrm>
        </p:spPr>
        <p:txBody>
          <a:bodyPr>
            <a:normAutofit fontScale="55000" lnSpcReduction="20000"/>
          </a:bodyPr>
          <a:lstStyle/>
          <a:p>
            <a:r>
              <a:rPr lang="en-US" dirty="0" smtClean="0"/>
              <a:t>Non-Visual Analysis: count 3998.000000 </a:t>
            </a:r>
          </a:p>
          <a:p>
            <a:r>
              <a:rPr lang="en-US" dirty="0" smtClean="0"/>
              <a:t>mean 77.925443</a:t>
            </a:r>
          </a:p>
          <a:p>
            <a:r>
              <a:rPr lang="en-US" dirty="0" smtClean="0"/>
              <a:t> std 9.850162 </a:t>
            </a:r>
          </a:p>
          <a:p>
            <a:r>
              <a:rPr lang="en-US" dirty="0" smtClean="0"/>
              <a:t>min 43.000000 </a:t>
            </a:r>
          </a:p>
          <a:p>
            <a:r>
              <a:rPr lang="en-US" dirty="0" smtClean="0"/>
              <a:t>25% 71.680000 </a:t>
            </a:r>
          </a:p>
          <a:p>
            <a:r>
              <a:rPr lang="en-US" dirty="0" smtClean="0"/>
              <a:t>50% 79.150000 </a:t>
            </a:r>
          </a:p>
          <a:p>
            <a:r>
              <a:rPr lang="en-US" dirty="0" smtClean="0"/>
              <a:t>75% 85.670000 </a:t>
            </a:r>
          </a:p>
          <a:p>
            <a:r>
              <a:rPr lang="en-US" dirty="0" smtClean="0"/>
              <a:t>max 97.760000 </a:t>
            </a:r>
          </a:p>
          <a:p>
            <a:r>
              <a:rPr lang="en-US" dirty="0" smtClean="0"/>
              <a:t>Name: 10percentage, </a:t>
            </a:r>
            <a:r>
              <a:rPr lang="en-US" dirty="0" err="1" smtClean="0"/>
              <a:t>dtype</a:t>
            </a:r>
            <a:r>
              <a:rPr lang="en-US" dirty="0" smtClean="0"/>
              <a:t>: float64 </a:t>
            </a:r>
          </a:p>
          <a:p>
            <a:r>
              <a:rPr lang="en-US" dirty="0" smtClean="0"/>
              <a:t>Statistical Tests: Shapiro-</a:t>
            </a:r>
            <a:r>
              <a:rPr lang="en-US" dirty="0" err="1" smtClean="0"/>
              <a:t>Wilk</a:t>
            </a:r>
            <a:r>
              <a:rPr lang="en-US" dirty="0" smtClean="0"/>
              <a:t> Test Result: Not normally distributed (p-value: 3.4374433389073303e-28) </a:t>
            </a:r>
          </a:p>
          <a:p>
            <a:r>
              <a:rPr lang="en-US" dirty="0" err="1" smtClean="0"/>
              <a:t>Kolmogorov</a:t>
            </a:r>
            <a:r>
              <a:rPr lang="en-US" dirty="0" smtClean="0"/>
              <a:t>-Smirnov Test Result: Does not follow normal distribution (p-value: 7.887574242861505e-06) </a:t>
            </a:r>
          </a:p>
          <a:p>
            <a:r>
              <a:rPr lang="en-US" dirty="0" smtClean="0"/>
              <a:t>One-Sample t-test Result: Significantly different from the population mean (p-value: 3.08253368379257e-09) </a:t>
            </a:r>
          </a:p>
          <a:p>
            <a:r>
              <a:rPr lang="en-US" dirty="0" smtClean="0"/>
              <a:t>No of outliers is 1</a:t>
            </a:r>
            <a:br>
              <a:rPr lang="en-US" dirty="0" smtClean="0"/>
            </a:br>
            <a:endParaRPr lang="en-US" dirty="0"/>
          </a:p>
        </p:txBody>
      </p:sp>
      <p:pic>
        <p:nvPicPr>
          <p:cNvPr id="5" name="Picture 4" descr="download (3).png"/>
          <p:cNvPicPr>
            <a:picLocks noChangeAspect="1"/>
          </p:cNvPicPr>
          <p:nvPr/>
        </p:nvPicPr>
        <p:blipFill>
          <a:blip r:embed="rId2"/>
          <a:stretch>
            <a:fillRect/>
          </a:stretch>
        </p:blipFill>
        <p:spPr>
          <a:xfrm>
            <a:off x="1023902" y="642918"/>
            <a:ext cx="5072098" cy="54292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380</TotalTime>
  <Words>2673</Words>
  <PresentationFormat>Custom</PresentationFormat>
  <Paragraphs>251</Paragraphs>
  <Slides>28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Libre Baskerville</vt:lpstr>
      <vt:lpstr>Office Theme</vt:lpstr>
      <vt:lpstr>Slide 1</vt:lpstr>
      <vt:lpstr>About me</vt:lpstr>
      <vt:lpstr>Business Problem and Project Objective:</vt:lpstr>
      <vt:lpstr>Slide 4</vt:lpstr>
      <vt:lpstr>Data Cleaning Steps  And Analysis:</vt:lpstr>
      <vt:lpstr>Exploratory Data Analysis</vt:lpstr>
      <vt:lpstr>Univariant Analysis on Numerical Columns Salary:</vt:lpstr>
      <vt:lpstr>Slide 8</vt:lpstr>
      <vt:lpstr>Slide 9</vt:lpstr>
      <vt:lpstr>Slide 10</vt:lpstr>
      <vt:lpstr>Univariant Analysis on categorical columns</vt:lpstr>
      <vt:lpstr>Slide 12</vt:lpstr>
      <vt:lpstr>Slide 13</vt:lpstr>
      <vt:lpstr>Slide 14</vt:lpstr>
      <vt:lpstr>Slide 15</vt:lpstr>
      <vt:lpstr>Slide 16</vt:lpstr>
      <vt:lpstr> Bivariate Analysis:</vt:lpstr>
      <vt:lpstr>Salary vs Experience</vt:lpstr>
      <vt:lpstr>Salary vs English</vt:lpstr>
      <vt:lpstr>Numerical Vs categorical  the patterns between categorical and numerical columns using swarmplot, boxplot, barplot  </vt:lpstr>
      <vt:lpstr>Salary Vs Specialization</vt:lpstr>
      <vt:lpstr>Salary vs College Tier</vt:lpstr>
      <vt:lpstr>Categorical vs Categorical    Identify relationships between categorical and categorical columns using stacked bar plots.  Gender vs Degree</vt:lpstr>
      <vt:lpstr>Gender vs Specialization</vt:lpstr>
      <vt:lpstr>Research Questions  Testing the Claim about Earnings</vt:lpstr>
      <vt:lpstr>2.Research Questions</vt:lpstr>
      <vt:lpstr>conclusion</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Shiva Goud</cp:lastModifiedBy>
  <cp:revision>36</cp:revision>
  <dcterms:created xsi:type="dcterms:W3CDTF">2021-02-16T05:19:01Z</dcterms:created>
  <dcterms:modified xsi:type="dcterms:W3CDTF">2024-02-24T07:56:12Z</dcterms:modified>
</cp:coreProperties>
</file>