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60" r:id="rId3"/>
    <p:sldId id="263" r:id="rId4"/>
    <p:sldId id="265" r:id="rId5"/>
    <p:sldId id="266" r:id="rId6"/>
    <p:sldId id="267" r:id="rId7"/>
    <p:sldId id="268" r:id="rId8"/>
    <p:sldId id="269" r:id="rId9"/>
    <p:sldId id="270" r:id="rId10"/>
    <p:sldId id="259" r:id="rId11"/>
  </p:sldIdLst>
  <p:sldSz cx="12192000" cy="6858000"/>
  <p:notesSz cx="6858000" cy="9144000"/>
  <p:embeddedFontLst>
    <p:embeddedFont>
      <p:font typeface="Calibri" pitchFamily="34" charset="0"/>
      <p:regular r:id="rId13"/>
      <p:bold r:id="rId14"/>
      <p:italic r:id="rId15"/>
      <p:boldItalic r:id="rId16"/>
    </p:embeddedFont>
    <p:embeddedFont>
      <p:font typeface="Libre Baskerville"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691" y="-91"/>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584735"/>
          </a:xfrm>
          <a:prstGeom prst="rect">
            <a:avLst/>
          </a:prstGeom>
          <a:noFill/>
          <a:ln>
            <a:noFill/>
          </a:ln>
        </p:spPr>
        <p:txBody>
          <a:bodyPr spcFirstLastPara="1" wrap="square" lIns="91425" tIns="45700" rIns="91425" bIns="45700" anchor="t" anchorCtr="0">
            <a:spAutoFit/>
          </a:bodyPr>
          <a:lstStyle/>
          <a:p>
            <a:pPr lvl="0" algn="ctr"/>
            <a:r>
              <a:rPr lang="en-US" sz="1600" b="1" dirty="0" smtClean="0">
                <a:solidFill>
                  <a:srgbClr val="FF0000"/>
                </a:solidFill>
              </a:rPr>
              <a:t>Code Refactoring and Bug Fixing</a:t>
            </a:r>
            <a:r>
              <a:rPr lang="en-US" sz="1600" dirty="0" smtClean="0"/>
              <a:t/>
            </a:r>
            <a:br>
              <a:rPr lang="en-US" sz="1600" dirty="0" smtClean="0"/>
            </a:br>
            <a:endParaRPr sz="1600"/>
          </a:p>
        </p:txBody>
      </p:sp>
      <p:sp>
        <p:nvSpPr>
          <p:cNvPr id="4" name="TextBox 3"/>
          <p:cNvSpPr txBox="1"/>
          <p:nvPr/>
        </p:nvSpPr>
        <p:spPr>
          <a:xfrm>
            <a:off x="7953388" y="5286388"/>
            <a:ext cx="1212191" cy="307777"/>
          </a:xfrm>
          <a:prstGeom prst="rect">
            <a:avLst/>
          </a:prstGeom>
          <a:noFill/>
        </p:spPr>
        <p:txBody>
          <a:bodyPr wrap="none" rtlCol="0">
            <a:spAutoFit/>
          </a:bodyPr>
          <a:lstStyle/>
          <a:p>
            <a:r>
              <a:rPr lang="en-US" dirty="0" smtClean="0">
                <a:solidFill>
                  <a:srgbClr val="FF0000"/>
                </a:solidFill>
              </a:rPr>
              <a:t>_ _ SHIVA.G</a:t>
            </a:r>
            <a:endParaRPr lang="en-US"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428604"/>
            <a:ext cx="10515600" cy="5748359"/>
          </a:xfrm>
        </p:spPr>
        <p:txBody>
          <a:bodyPr>
            <a:normAutofit lnSpcReduction="10000"/>
          </a:bodyPr>
          <a:lstStyle/>
          <a:p>
            <a:pPr>
              <a:buNone/>
            </a:pPr>
            <a:r>
              <a:rPr lang="en-US" smtClean="0">
                <a:solidFill>
                  <a:srgbClr val="FF0000"/>
                </a:solidFill>
              </a:rPr>
              <a:t>    Scenario:</a:t>
            </a:r>
          </a:p>
          <a:p>
            <a:pPr>
              <a:buNone/>
            </a:pPr>
            <a:r>
              <a:rPr lang="en-US" smtClean="0">
                <a:solidFill>
                  <a:srgbClr val="FF0000"/>
                </a:solidFill>
              </a:rPr>
              <a:t>     </a:t>
            </a:r>
            <a:r>
              <a:rPr lang="en-US" smtClean="0"/>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p>
          <a:p>
            <a:pPr>
              <a:buNone/>
            </a:pPr>
            <a:r>
              <a:rPr lang="en-US" smtClean="0">
                <a:solidFill>
                  <a:srgbClr val="FF0000"/>
                </a:solidFill>
              </a:rPr>
              <a:t>    Task:</a:t>
            </a:r>
          </a:p>
          <a:p>
            <a:pPr>
              <a:buNone/>
            </a:pPr>
            <a:r>
              <a:rPr lang="en-US" smtClean="0"/>
              <a:t>    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 </a:t>
            </a:r>
            <a:br>
              <a:rPr lang="en-US"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efore.png"/>
          <p:cNvPicPr>
            <a:picLocks noChangeAspect="1"/>
          </p:cNvPicPr>
          <p:nvPr/>
        </p:nvPicPr>
        <p:blipFill>
          <a:blip r:embed="rId2"/>
          <a:stretch>
            <a:fillRect/>
          </a:stretch>
        </p:blipFill>
        <p:spPr>
          <a:xfrm>
            <a:off x="0" y="1142984"/>
            <a:ext cx="5500726" cy="3137536"/>
          </a:xfrm>
          <a:prstGeom prst="rect">
            <a:avLst/>
          </a:prstGeom>
        </p:spPr>
      </p:pic>
      <p:pic>
        <p:nvPicPr>
          <p:cNvPr id="3" name="Picture 2" descr="bugg isssue 2 beff.png"/>
          <p:cNvPicPr>
            <a:picLocks noChangeAspect="1"/>
          </p:cNvPicPr>
          <p:nvPr/>
        </p:nvPicPr>
        <p:blipFill>
          <a:blip r:embed="rId3"/>
          <a:stretch>
            <a:fillRect/>
          </a:stretch>
        </p:blipFill>
        <p:spPr>
          <a:xfrm>
            <a:off x="6453190" y="1214422"/>
            <a:ext cx="5572164" cy="3357562"/>
          </a:xfrm>
          <a:prstGeom prst="rect">
            <a:avLst/>
          </a:prstGeom>
        </p:spPr>
      </p:pic>
      <p:sp>
        <p:nvSpPr>
          <p:cNvPr id="6" name="TextBox 5"/>
          <p:cNvSpPr txBox="1"/>
          <p:nvPr/>
        </p:nvSpPr>
        <p:spPr>
          <a:xfrm>
            <a:off x="1238216" y="142852"/>
            <a:ext cx="2852063" cy="369332"/>
          </a:xfrm>
          <a:prstGeom prst="rect">
            <a:avLst/>
          </a:prstGeom>
          <a:noFill/>
        </p:spPr>
        <p:txBody>
          <a:bodyPr wrap="square" rtlCol="0">
            <a:spAutoFit/>
          </a:bodyPr>
          <a:lstStyle/>
          <a:p>
            <a:r>
              <a:rPr lang="en-US" sz="1800" b="1" dirty="0" smtClean="0">
                <a:solidFill>
                  <a:srgbClr val="FF0000"/>
                </a:solidFill>
              </a:rPr>
              <a:t>INITIAL CODE SNIPPET:</a:t>
            </a:r>
            <a:endParaRPr lang="en-US" sz="1800" b="1" dirty="0">
              <a:solidFill>
                <a:srgbClr val="FF0000"/>
              </a:solidFill>
            </a:endParaRPr>
          </a:p>
        </p:txBody>
      </p:sp>
      <p:sp>
        <p:nvSpPr>
          <p:cNvPr id="7" name="TextBox 6"/>
          <p:cNvSpPr txBox="1"/>
          <p:nvPr/>
        </p:nvSpPr>
        <p:spPr>
          <a:xfrm>
            <a:off x="1952596" y="642918"/>
            <a:ext cx="1410964" cy="307777"/>
          </a:xfrm>
          <a:prstGeom prst="rect">
            <a:avLst/>
          </a:prstGeom>
          <a:noFill/>
        </p:spPr>
        <p:txBody>
          <a:bodyPr wrap="none" rtlCol="0">
            <a:spAutoFit/>
          </a:bodyPr>
          <a:lstStyle/>
          <a:p>
            <a:r>
              <a:rPr lang="en-US" b="1" dirty="0" smtClean="0">
                <a:solidFill>
                  <a:srgbClr val="FF0000"/>
                </a:solidFill>
              </a:rPr>
              <a:t>FLASK CODE:</a:t>
            </a:r>
            <a:endParaRPr lang="en-US" b="1" dirty="0"/>
          </a:p>
        </p:txBody>
      </p:sp>
      <p:sp>
        <p:nvSpPr>
          <p:cNvPr id="10" name="TextBox 9"/>
          <p:cNvSpPr txBox="1"/>
          <p:nvPr/>
        </p:nvSpPr>
        <p:spPr>
          <a:xfrm>
            <a:off x="7953388" y="714356"/>
            <a:ext cx="1309974" cy="307777"/>
          </a:xfrm>
          <a:prstGeom prst="rect">
            <a:avLst/>
          </a:prstGeom>
          <a:noFill/>
        </p:spPr>
        <p:txBody>
          <a:bodyPr wrap="none" rtlCol="0">
            <a:spAutoFit/>
          </a:bodyPr>
          <a:lstStyle/>
          <a:p>
            <a:r>
              <a:rPr lang="en-US" b="1" dirty="0" smtClean="0">
                <a:solidFill>
                  <a:srgbClr val="FF0000"/>
                </a:solidFill>
              </a:rPr>
              <a:t>HTML CODE:</a:t>
            </a:r>
            <a:endParaRPr lang="en-US" b="1" dirty="0">
              <a:solidFill>
                <a:srgbClr val="FF0000"/>
              </a:solidFill>
            </a:endParaRPr>
          </a:p>
        </p:txBody>
      </p:sp>
      <p:sp>
        <p:nvSpPr>
          <p:cNvPr id="12" name="Rectangle 11"/>
          <p:cNvSpPr/>
          <p:nvPr/>
        </p:nvSpPr>
        <p:spPr>
          <a:xfrm>
            <a:off x="7453322" y="2786058"/>
            <a:ext cx="1071570" cy="142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67636" y="3071810"/>
            <a:ext cx="1643074" cy="142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81026" y="2571744"/>
            <a:ext cx="2571768"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9" name="Rectangle 18"/>
          <p:cNvSpPr/>
          <p:nvPr/>
        </p:nvSpPr>
        <p:spPr>
          <a:xfrm flipV="1">
            <a:off x="1023902" y="2928934"/>
            <a:ext cx="3128978" cy="142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1353800" cy="6858000"/>
          </a:xfrm>
        </p:spPr>
        <p:txBody>
          <a:bodyPr/>
          <a:lstStyle/>
          <a:p>
            <a:pPr>
              <a:buNone/>
            </a:pPr>
            <a:r>
              <a:rPr lang="en-US" b="1" dirty="0" smtClean="0"/>
              <a:t>Bug 1:Incorrect HTTP Methods Handling</a:t>
            </a:r>
          </a:p>
          <a:p>
            <a:r>
              <a:rPr lang="en-US" sz="1600" dirty="0" smtClean="0"/>
              <a:t>The home route was only configured to handle POST requests, resulting in GET requests being ignored. </a:t>
            </a:r>
            <a:r>
              <a:rPr lang="en-US" dirty="0" smtClean="0"/>
              <a:t/>
            </a:r>
            <a:br>
              <a:rPr lang="en-US" dirty="0" smtClean="0"/>
            </a:br>
            <a:r>
              <a:rPr lang="en-US" dirty="0" smtClean="0"/>
              <a:t> </a:t>
            </a:r>
            <a:br>
              <a:rPr lang="en-US" dirty="0" smtClean="0"/>
            </a:br>
            <a:endParaRPr lang="en-US" dirty="0"/>
          </a:p>
        </p:txBody>
      </p:sp>
      <p:pic>
        <p:nvPicPr>
          <p:cNvPr id="6" name="Picture 5" descr="method.png"/>
          <p:cNvPicPr>
            <a:picLocks noChangeAspect="1"/>
          </p:cNvPicPr>
          <p:nvPr/>
        </p:nvPicPr>
        <p:blipFill>
          <a:blip r:embed="rId2"/>
          <a:stretch>
            <a:fillRect/>
          </a:stretch>
        </p:blipFill>
        <p:spPr>
          <a:xfrm>
            <a:off x="380960" y="1071546"/>
            <a:ext cx="5429288" cy="1643074"/>
          </a:xfrm>
          <a:prstGeom prst="rect">
            <a:avLst/>
          </a:prstGeom>
        </p:spPr>
      </p:pic>
      <p:sp>
        <p:nvSpPr>
          <p:cNvPr id="7" name="TextBox 6"/>
          <p:cNvSpPr txBox="1"/>
          <p:nvPr/>
        </p:nvSpPr>
        <p:spPr>
          <a:xfrm flipH="1">
            <a:off x="7590384" y="1142984"/>
            <a:ext cx="934508" cy="523220"/>
          </a:xfrm>
          <a:prstGeom prst="rect">
            <a:avLst/>
          </a:prstGeom>
          <a:solidFill>
            <a:schemeClr val="bg1"/>
          </a:solidFill>
        </p:spPr>
        <p:txBody>
          <a:bodyPr wrap="square" rtlCol="0">
            <a:spAutoFit/>
          </a:bodyPr>
          <a:lstStyle/>
          <a:p>
            <a:r>
              <a:rPr lang="en-US" b="1" dirty="0" smtClean="0">
                <a:solidFill>
                  <a:srgbClr val="FF0000"/>
                </a:solidFill>
              </a:rPr>
              <a:t>OUTPUT</a:t>
            </a:r>
            <a:r>
              <a:rPr lang="en-US" dirty="0" smtClean="0"/>
              <a:t>:</a:t>
            </a:r>
            <a:endParaRPr lang="en-US" dirty="0"/>
          </a:p>
        </p:txBody>
      </p:sp>
      <p:pic>
        <p:nvPicPr>
          <p:cNvPr id="10" name="Picture 9" descr="Screenshot 2024-02-28 133802.png"/>
          <p:cNvPicPr>
            <a:picLocks noChangeAspect="1"/>
          </p:cNvPicPr>
          <p:nvPr/>
        </p:nvPicPr>
        <p:blipFill>
          <a:blip r:embed="rId3"/>
          <a:stretch>
            <a:fillRect/>
          </a:stretch>
        </p:blipFill>
        <p:spPr>
          <a:xfrm>
            <a:off x="6096000" y="1571612"/>
            <a:ext cx="4500594" cy="1143008"/>
          </a:xfrm>
          <a:prstGeom prst="rect">
            <a:avLst/>
          </a:prstGeom>
        </p:spPr>
      </p:pic>
      <p:sp>
        <p:nvSpPr>
          <p:cNvPr id="11" name="TextBox 10"/>
          <p:cNvSpPr txBox="1"/>
          <p:nvPr/>
        </p:nvSpPr>
        <p:spPr>
          <a:xfrm>
            <a:off x="1166778" y="3000372"/>
            <a:ext cx="881973" cy="307777"/>
          </a:xfrm>
          <a:prstGeom prst="rect">
            <a:avLst/>
          </a:prstGeom>
          <a:noFill/>
        </p:spPr>
        <p:txBody>
          <a:bodyPr wrap="square" rtlCol="0">
            <a:spAutoFit/>
          </a:bodyPr>
          <a:lstStyle/>
          <a:p>
            <a:r>
              <a:rPr lang="en-US" dirty="0" smtClean="0"/>
              <a:t>Solution:</a:t>
            </a:r>
            <a:endParaRPr lang="en-US" dirty="0"/>
          </a:p>
        </p:txBody>
      </p:sp>
      <p:pic>
        <p:nvPicPr>
          <p:cNvPr id="12" name="Picture 11" descr="method(1).png"/>
          <p:cNvPicPr>
            <a:picLocks noChangeAspect="1"/>
          </p:cNvPicPr>
          <p:nvPr/>
        </p:nvPicPr>
        <p:blipFill>
          <a:blip r:embed="rId4"/>
          <a:stretch>
            <a:fillRect/>
          </a:stretch>
        </p:blipFill>
        <p:spPr>
          <a:xfrm>
            <a:off x="309522" y="3357562"/>
            <a:ext cx="5643602" cy="1071570"/>
          </a:xfrm>
          <a:prstGeom prst="rect">
            <a:avLst/>
          </a:prstGeom>
        </p:spPr>
      </p:pic>
      <p:sp>
        <p:nvSpPr>
          <p:cNvPr id="13" name="TextBox 12"/>
          <p:cNvSpPr txBox="1"/>
          <p:nvPr/>
        </p:nvSpPr>
        <p:spPr>
          <a:xfrm>
            <a:off x="7381884" y="4071942"/>
            <a:ext cx="771365" cy="307777"/>
          </a:xfrm>
          <a:prstGeom prst="rect">
            <a:avLst/>
          </a:prstGeom>
          <a:noFill/>
        </p:spPr>
        <p:txBody>
          <a:bodyPr wrap="square" rtlCol="0">
            <a:spAutoFit/>
          </a:bodyPr>
          <a:lstStyle/>
          <a:p>
            <a:r>
              <a:rPr lang="en-US" dirty="0" smtClean="0">
                <a:solidFill>
                  <a:srgbClr val="FF0000"/>
                </a:solidFill>
              </a:rPr>
              <a:t>Output:</a:t>
            </a:r>
            <a:endParaRPr lang="en-US" dirty="0">
              <a:solidFill>
                <a:srgbClr val="FF0000"/>
              </a:solidFill>
            </a:endParaRPr>
          </a:p>
        </p:txBody>
      </p:sp>
      <p:pic>
        <p:nvPicPr>
          <p:cNvPr id="16" name="Picture 15" descr="Screenshot 2024-02-28 134635.png"/>
          <p:cNvPicPr>
            <a:picLocks noChangeAspect="1"/>
          </p:cNvPicPr>
          <p:nvPr/>
        </p:nvPicPr>
        <p:blipFill>
          <a:blip r:embed="rId5"/>
          <a:stretch>
            <a:fillRect/>
          </a:stretch>
        </p:blipFill>
        <p:spPr>
          <a:xfrm>
            <a:off x="6024562" y="3143248"/>
            <a:ext cx="5429288" cy="1714512"/>
          </a:xfrm>
          <a:prstGeom prst="rect">
            <a:avLst/>
          </a:prstGeom>
        </p:spPr>
      </p:pic>
      <p:sp>
        <p:nvSpPr>
          <p:cNvPr id="19" name="TextBox 18"/>
          <p:cNvSpPr txBox="1"/>
          <p:nvPr/>
        </p:nvSpPr>
        <p:spPr>
          <a:xfrm>
            <a:off x="452398" y="5357826"/>
            <a:ext cx="9001188" cy="984885"/>
          </a:xfrm>
          <a:prstGeom prst="rect">
            <a:avLst/>
          </a:prstGeom>
          <a:noFill/>
        </p:spPr>
        <p:txBody>
          <a:bodyPr wrap="square" rtlCol="0">
            <a:spAutoFit/>
          </a:bodyPr>
          <a:lstStyle/>
          <a:p>
            <a:r>
              <a:rPr lang="en-US" b="1" dirty="0" smtClean="0"/>
              <a:t>Solution:</a:t>
            </a:r>
            <a:r>
              <a:rPr lang="en-US" dirty="0" smtClean="0"/>
              <a:t> </a:t>
            </a:r>
          </a:p>
          <a:p>
            <a:r>
              <a:rPr lang="en-US" sz="1600" dirty="0" smtClean="0"/>
              <a:t>Updated the route definition to handle both GET and POST requests.</a:t>
            </a:r>
          </a:p>
          <a:p>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42852"/>
            <a:ext cx="10515600" cy="6034111"/>
          </a:xfrm>
        </p:spPr>
        <p:txBody>
          <a:bodyPr/>
          <a:lstStyle/>
          <a:p>
            <a:pPr>
              <a:buNone/>
            </a:pPr>
            <a:r>
              <a:rPr lang="en-US" b="1" dirty="0" smtClean="0"/>
              <a:t>    </a:t>
            </a:r>
            <a:r>
              <a:rPr lang="en-US" sz="2400" b="1" dirty="0" smtClean="0"/>
              <a:t>Bug 2: Incorrect Retrieval of Note Data</a:t>
            </a:r>
            <a:r>
              <a:rPr lang="en-US" sz="2400" dirty="0" smtClean="0"/>
              <a:t> </a:t>
            </a:r>
            <a:r>
              <a:rPr lang="en-US" dirty="0" smtClean="0"/>
              <a:t/>
            </a:r>
            <a:br>
              <a:rPr lang="en-US" dirty="0" smtClean="0"/>
            </a:br>
            <a:r>
              <a:rPr lang="en-US" sz="1600" dirty="0" smtClean="0"/>
              <a:t>The code was attempting to retrieve note data using the </a:t>
            </a:r>
            <a:r>
              <a:rPr lang="en-US" sz="1600" dirty="0" err="1" smtClean="0"/>
              <a:t>request.args</a:t>
            </a:r>
            <a:r>
              <a:rPr lang="en-US" sz="1600" dirty="0" smtClean="0"/>
              <a:t> method, which is suitable for GET requests but not POST requests.</a:t>
            </a:r>
            <a:br>
              <a:rPr lang="en-US" sz="1600" dirty="0" smtClean="0"/>
            </a:br>
            <a:endParaRPr lang="en-US" sz="1600" dirty="0" smtClean="0"/>
          </a:p>
          <a:p>
            <a:pPr>
              <a:buNone/>
            </a:pPr>
            <a:endParaRPr lang="en-US" sz="1600" dirty="0" smtClean="0"/>
          </a:p>
          <a:p>
            <a:pPr>
              <a:buNone/>
            </a:pPr>
            <a:endParaRPr lang="en-US" sz="1600" dirty="0" smtClean="0"/>
          </a:p>
          <a:p>
            <a:pPr>
              <a:buNone/>
            </a:pPr>
            <a:endParaRPr lang="en-US" sz="1600" dirty="0" smtClean="0"/>
          </a:p>
          <a:p>
            <a:pPr>
              <a:buNone/>
            </a:pPr>
            <a:r>
              <a:rPr lang="en-US" sz="1600" dirty="0" smtClean="0"/>
              <a:t>        Updated the code to retrieve note data using the </a:t>
            </a:r>
            <a:r>
              <a:rPr lang="en-US" sz="1600" dirty="0" err="1" smtClean="0"/>
              <a:t>request.form</a:t>
            </a:r>
            <a:r>
              <a:rPr lang="en-US" sz="1600" dirty="0" smtClean="0"/>
              <a:t> method, suitable for POST requests</a:t>
            </a:r>
            <a:endParaRPr lang="en-US" sz="1600" dirty="0"/>
          </a:p>
        </p:txBody>
      </p:sp>
      <p:pic>
        <p:nvPicPr>
          <p:cNvPr id="4" name="Picture 3" descr="args.png"/>
          <p:cNvPicPr>
            <a:picLocks noChangeAspect="1"/>
          </p:cNvPicPr>
          <p:nvPr/>
        </p:nvPicPr>
        <p:blipFill>
          <a:blip r:embed="rId2"/>
          <a:stretch>
            <a:fillRect/>
          </a:stretch>
        </p:blipFill>
        <p:spPr>
          <a:xfrm>
            <a:off x="1381092" y="1142984"/>
            <a:ext cx="5572164" cy="1214446"/>
          </a:xfrm>
          <a:prstGeom prst="rect">
            <a:avLst/>
          </a:prstGeom>
        </p:spPr>
      </p:pic>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Picture 7" descr="form(1).png"/>
          <p:cNvPicPr>
            <a:picLocks noChangeAspect="1"/>
          </p:cNvPicPr>
          <p:nvPr/>
        </p:nvPicPr>
        <p:blipFill>
          <a:blip r:embed="rId3"/>
          <a:stretch>
            <a:fillRect/>
          </a:stretch>
        </p:blipFill>
        <p:spPr>
          <a:xfrm>
            <a:off x="1381092" y="2928934"/>
            <a:ext cx="5715040" cy="13573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85728"/>
            <a:ext cx="10515600" cy="5891235"/>
          </a:xfrm>
        </p:spPr>
        <p:txBody>
          <a:bodyPr/>
          <a:lstStyle/>
          <a:p>
            <a:r>
              <a:rPr lang="en-US" b="1" dirty="0" smtClean="0"/>
              <a:t>Bug 3: Missing Form Submission Method</a:t>
            </a:r>
            <a:r>
              <a:rPr lang="en-US" dirty="0" smtClean="0"/>
              <a:t> </a:t>
            </a:r>
            <a:r>
              <a:rPr lang="en-US" b="1" dirty="0" smtClean="0"/>
              <a:t>Description:</a:t>
            </a:r>
          </a:p>
          <a:p>
            <a:r>
              <a:rPr lang="en-US" sz="1600" dirty="0" smtClean="0"/>
              <a:t> The HTML form element was missing the method attribute, which defaults to GET. This resulted in the form data not being submitted correctly.</a:t>
            </a:r>
          </a:p>
          <a:p>
            <a:endParaRPr lang="en-US" dirty="0" smtClean="0"/>
          </a:p>
          <a:p>
            <a:endParaRPr lang="en-US" dirty="0" smtClean="0"/>
          </a:p>
          <a:p>
            <a:endParaRPr lang="en-US" dirty="0" smtClean="0"/>
          </a:p>
          <a:p>
            <a:r>
              <a:rPr lang="en-US" sz="1600" dirty="0" smtClean="0"/>
              <a:t> </a:t>
            </a:r>
            <a:r>
              <a:rPr lang="en-US" sz="1600" b="1" dirty="0" smtClean="0"/>
              <a:t>Solution:</a:t>
            </a:r>
            <a:r>
              <a:rPr lang="en-US" sz="1600" dirty="0" smtClean="0"/>
              <a:t> Added the method="post" attribute to the form element to ensure data is submitted via POST requests</a:t>
            </a:r>
            <a:r>
              <a:rPr lang="en-US" dirty="0" smtClean="0"/>
              <a:t>.</a:t>
            </a:r>
          </a:p>
          <a:p>
            <a:r>
              <a:rPr lang="en-US" dirty="0" smtClean="0"/>
              <a:t/>
            </a:r>
            <a:br>
              <a:rPr lang="en-US" dirty="0" smtClean="0"/>
            </a:br>
            <a:endParaRPr lang="en-US" dirty="0"/>
          </a:p>
        </p:txBody>
      </p:sp>
      <p:pic>
        <p:nvPicPr>
          <p:cNvPr id="6" name="Picture 5" descr="type(1).png"/>
          <p:cNvPicPr>
            <a:picLocks noChangeAspect="1"/>
          </p:cNvPicPr>
          <p:nvPr/>
        </p:nvPicPr>
        <p:blipFill>
          <a:blip r:embed="rId2"/>
          <a:stretch>
            <a:fillRect/>
          </a:stretch>
        </p:blipFill>
        <p:spPr>
          <a:xfrm>
            <a:off x="2952728" y="4786322"/>
            <a:ext cx="5882640" cy="1285884"/>
          </a:xfrm>
          <a:prstGeom prst="rect">
            <a:avLst/>
          </a:prstGeom>
        </p:spPr>
      </p:pic>
      <p:pic>
        <p:nvPicPr>
          <p:cNvPr id="7" name="Picture 6" descr="action.png"/>
          <p:cNvPicPr>
            <a:picLocks noChangeAspect="1"/>
          </p:cNvPicPr>
          <p:nvPr/>
        </p:nvPicPr>
        <p:blipFill>
          <a:blip r:embed="rId3"/>
          <a:stretch>
            <a:fillRect/>
          </a:stretch>
        </p:blipFill>
        <p:spPr>
          <a:xfrm>
            <a:off x="4030980" y="2026920"/>
            <a:ext cx="4130040" cy="12592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428604"/>
            <a:ext cx="10515600" cy="5748359"/>
          </a:xfrm>
        </p:spPr>
        <p:txBody>
          <a:bodyPr>
            <a:normAutofit/>
          </a:bodyPr>
          <a:lstStyle/>
          <a:p>
            <a:pPr>
              <a:buNone/>
            </a:pPr>
            <a:r>
              <a:rPr lang="en-US" b="1" dirty="0" smtClean="0"/>
              <a:t>      Bug 4: Missing Button Type</a:t>
            </a:r>
            <a:r>
              <a:rPr lang="en-US" dirty="0" smtClean="0"/>
              <a:t> </a:t>
            </a:r>
            <a:r>
              <a:rPr lang="en-US" b="1" dirty="0" smtClean="0"/>
              <a:t>:</a:t>
            </a:r>
          </a:p>
          <a:p>
            <a:pPr>
              <a:buNone/>
            </a:pPr>
            <a:r>
              <a:rPr lang="en-US" sz="1800" dirty="0" smtClean="0"/>
              <a:t>      The submit button within the form was missing the type attribute, which caused it to behave inconsistently across different browsers.</a:t>
            </a:r>
          </a:p>
          <a:p>
            <a:endParaRPr lang="en-US" sz="1800" dirty="0" smtClean="0"/>
          </a:p>
          <a:p>
            <a:endParaRPr lang="en-US" sz="1800" dirty="0" smtClean="0"/>
          </a:p>
          <a:p>
            <a:endParaRPr lang="en-US" sz="1800" dirty="0" smtClean="0"/>
          </a:p>
          <a:p>
            <a:endParaRPr lang="en-US" sz="1800" dirty="0" smtClean="0"/>
          </a:p>
          <a:p>
            <a:endParaRPr lang="en-US" sz="1800" dirty="0" smtClean="0"/>
          </a:p>
          <a:p>
            <a:pPr>
              <a:buNone/>
            </a:pPr>
            <a:r>
              <a:rPr lang="en-US" sz="1800" dirty="0" smtClean="0"/>
              <a:t>        </a:t>
            </a:r>
            <a:r>
              <a:rPr lang="en-US" sz="1800" b="1" dirty="0" smtClean="0"/>
              <a:t>Solution:</a:t>
            </a:r>
            <a:r>
              <a:rPr lang="en-US" sz="1800" dirty="0" smtClean="0"/>
              <a:t> </a:t>
            </a:r>
          </a:p>
          <a:p>
            <a:pPr>
              <a:buNone/>
            </a:pPr>
            <a:r>
              <a:rPr lang="en-US" sz="1800" dirty="0" smtClean="0"/>
              <a:t>       Added the type="submit" attribute to the button element to specify its behavior as a form submission trigger.</a:t>
            </a:r>
            <a:br>
              <a:rPr lang="en-US" sz="1800" dirty="0" smtClean="0"/>
            </a:br>
            <a:endParaRPr lang="en-US" sz="1800" dirty="0"/>
          </a:p>
        </p:txBody>
      </p:sp>
      <p:pic>
        <p:nvPicPr>
          <p:cNvPr id="4" name="Picture 3" descr="submit(1).png"/>
          <p:cNvPicPr>
            <a:picLocks noChangeAspect="1"/>
          </p:cNvPicPr>
          <p:nvPr/>
        </p:nvPicPr>
        <p:blipFill>
          <a:blip r:embed="rId2"/>
          <a:stretch>
            <a:fillRect/>
          </a:stretch>
        </p:blipFill>
        <p:spPr>
          <a:xfrm>
            <a:off x="3024166" y="4857760"/>
            <a:ext cx="5357850" cy="1285884"/>
          </a:xfrm>
          <a:prstGeom prst="rect">
            <a:avLst/>
          </a:prstGeom>
        </p:spPr>
      </p:pic>
      <p:pic>
        <p:nvPicPr>
          <p:cNvPr id="5" name="Picture 4" descr="submit.png"/>
          <p:cNvPicPr>
            <a:picLocks noChangeAspect="1"/>
          </p:cNvPicPr>
          <p:nvPr/>
        </p:nvPicPr>
        <p:blipFill>
          <a:blip r:embed="rId3"/>
          <a:stretch>
            <a:fillRect/>
          </a:stretch>
        </p:blipFill>
        <p:spPr>
          <a:xfrm>
            <a:off x="3095604" y="1857364"/>
            <a:ext cx="5181600" cy="15716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Final code after Debugging</a:t>
            </a:r>
            <a:r>
              <a:rPr lang="en-US" sz="2400" dirty="0" smtClean="0"/>
              <a:t>:</a:t>
            </a:r>
            <a:endParaRPr lang="en-US" sz="2400" dirty="0"/>
          </a:p>
        </p:txBody>
      </p:sp>
      <p:sp>
        <p:nvSpPr>
          <p:cNvPr id="3" name="Text Placeholder 2"/>
          <p:cNvSpPr>
            <a:spLocks noGrp="1"/>
          </p:cNvSpPr>
          <p:nvPr>
            <p:ph type="body" idx="1"/>
          </p:nvPr>
        </p:nvSpPr>
        <p:spPr>
          <a:xfrm>
            <a:off x="838200" y="1571612"/>
            <a:ext cx="5181600" cy="4605351"/>
          </a:xfrm>
        </p:spPr>
        <p:txBody>
          <a:bodyPr/>
          <a:lstStyle/>
          <a:p>
            <a:endParaRPr lang="en-US" dirty="0"/>
          </a:p>
        </p:txBody>
      </p:sp>
      <p:sp>
        <p:nvSpPr>
          <p:cNvPr id="4" name="Text Placeholder 3"/>
          <p:cNvSpPr>
            <a:spLocks noGrp="1"/>
          </p:cNvSpPr>
          <p:nvPr>
            <p:ph type="body" idx="2"/>
          </p:nvPr>
        </p:nvSpPr>
        <p:spPr/>
        <p:txBody>
          <a:bodyPr/>
          <a:lstStyle/>
          <a:p>
            <a:endParaRPr lang="en-US"/>
          </a:p>
        </p:txBody>
      </p:sp>
      <p:pic>
        <p:nvPicPr>
          <p:cNvPr id="6" name="Picture 5" descr="code.png"/>
          <p:cNvPicPr>
            <a:picLocks noChangeAspect="1"/>
          </p:cNvPicPr>
          <p:nvPr/>
        </p:nvPicPr>
        <p:blipFill>
          <a:blip r:embed="rId2"/>
          <a:stretch>
            <a:fillRect/>
          </a:stretch>
        </p:blipFill>
        <p:spPr>
          <a:xfrm>
            <a:off x="952464" y="1643050"/>
            <a:ext cx="5072098" cy="4143404"/>
          </a:xfrm>
          <a:prstGeom prst="rect">
            <a:avLst/>
          </a:prstGeom>
        </p:spPr>
      </p:pic>
      <p:pic>
        <p:nvPicPr>
          <p:cNvPr id="7" name="Picture 6" descr="code(!).png"/>
          <p:cNvPicPr>
            <a:picLocks noChangeAspect="1"/>
          </p:cNvPicPr>
          <p:nvPr/>
        </p:nvPicPr>
        <p:blipFill>
          <a:blip r:embed="rId3"/>
          <a:stretch>
            <a:fillRect/>
          </a:stretch>
        </p:blipFill>
        <p:spPr>
          <a:xfrm>
            <a:off x="6167438" y="1643050"/>
            <a:ext cx="5143537" cy="4286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838200" y="2500307"/>
            <a:ext cx="10515600" cy="3676656"/>
          </a:xfrm>
        </p:spPr>
        <p:txBody>
          <a:bodyPr>
            <a:normAutofit fontScale="92500" lnSpcReduction="20000"/>
          </a:bodyPr>
          <a:lstStyle/>
          <a:p>
            <a:r>
              <a:rPr lang="en-US" b="1" dirty="0" smtClean="0"/>
              <a:t>Conclusion:</a:t>
            </a:r>
          </a:p>
          <a:p>
            <a:pPr>
              <a:buNone/>
            </a:pPr>
            <a:r>
              <a:rPr lang="en-US" b="1" dirty="0" smtClean="0"/>
              <a:t>      Identified Bugs:</a:t>
            </a:r>
            <a:r>
              <a:rPr lang="en-US" dirty="0" smtClean="0"/>
              <a:t> We found several problems in the code, like issues with how the app handles user input and displays notes.</a:t>
            </a:r>
          </a:p>
          <a:p>
            <a:pPr>
              <a:buNone/>
            </a:pPr>
            <a:r>
              <a:rPr lang="en-US" b="1" dirty="0" smtClean="0"/>
              <a:t>      Solutions:</a:t>
            </a:r>
            <a:r>
              <a:rPr lang="en-US" dirty="0" smtClean="0"/>
              <a:t> We fixed these bugs by updating the code to handle user actions correctly, like adding new notes and showing them on the page.</a:t>
            </a:r>
          </a:p>
          <a:p>
            <a:pPr>
              <a:buNone/>
            </a:pPr>
            <a:r>
              <a:rPr lang="en-US" b="1" dirty="0" smtClean="0"/>
              <a:t>      Reliability and Functionality:</a:t>
            </a:r>
            <a:r>
              <a:rPr lang="en-US" dirty="0" smtClean="0"/>
              <a:t> By testing and debugging our code, we can ensure that our software works well and meets users' needs. This is crucial for making reliable and functional applications that people enjoy using.</a:t>
            </a:r>
            <a:br>
              <a:rPr lang="en-US" dirty="0" smtClean="0"/>
            </a:br>
            <a:r>
              <a:rPr lang="en-US" dirty="0" smtClean="0"/>
              <a:t> </a:t>
            </a:r>
            <a:br>
              <a:rPr lang="en-US" dirty="0" smtClean="0"/>
            </a:br>
            <a:endParaRPr lang="en-US" dirty="0"/>
          </a:p>
        </p:txBody>
      </p:sp>
      <p:pic>
        <p:nvPicPr>
          <p:cNvPr id="4" name="Picture 3" descr="Screenshot 2024-02-28 142820.png"/>
          <p:cNvPicPr>
            <a:picLocks noChangeAspect="1"/>
          </p:cNvPicPr>
          <p:nvPr/>
        </p:nvPicPr>
        <p:blipFill>
          <a:blip r:embed="rId2"/>
          <a:stretch>
            <a:fillRect/>
          </a:stretch>
        </p:blipFill>
        <p:spPr>
          <a:xfrm>
            <a:off x="881026" y="285728"/>
            <a:ext cx="10501386" cy="221457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416</Words>
  <PresentationFormat>Custom</PresentationFormat>
  <Paragraphs>44</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Libre Baskerville</vt:lpstr>
      <vt:lpstr>Office Theme</vt:lpstr>
      <vt:lpstr>Slide 1</vt:lpstr>
      <vt:lpstr>Slide 2</vt:lpstr>
      <vt:lpstr>Slide 3</vt:lpstr>
      <vt:lpstr>Slide 4</vt:lpstr>
      <vt:lpstr>Slide 5</vt:lpstr>
      <vt:lpstr>Slide 6</vt:lpstr>
      <vt:lpstr>Slide 7</vt:lpstr>
      <vt:lpstr>Final code after Debugging:</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Shiva Goud</cp:lastModifiedBy>
  <cp:revision>18</cp:revision>
  <dcterms:created xsi:type="dcterms:W3CDTF">2021-02-16T05:19:01Z</dcterms:created>
  <dcterms:modified xsi:type="dcterms:W3CDTF">2024-02-28T09:17:17Z</dcterms:modified>
</cp:coreProperties>
</file>