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F6714-9D33-4887-9A5C-C8A7C1B32CC5}" type="datetimeFigureOut">
              <a:rPr lang="en-IN" smtClean="0"/>
              <a:t>08-03-2024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B13AC-AAFA-400B-870C-018654413419}" type="slidenum">
              <a:rPr lang="en-IN" smtClean="0"/>
              <a:t>‹#›</a:t>
            </a:fld>
            <a:endParaRPr lang="en-IN"/>
          </a:p>
        </p:txBody>
      </p:sp>
    </p:spTree>
    <p:extLst>
      <p:ext uri="{BB962C8B-B14F-4D97-AF65-F5344CB8AC3E}">
        <p14:creationId xmlns:p14="http://schemas.microsoft.com/office/powerpoint/2010/main" val="138751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CB13AC-AAFA-400B-870C-018654413419}" type="slidenum">
              <a:rPr lang="en-IN" smtClean="0"/>
              <a:t>23</a:t>
            </a:fld>
            <a:endParaRPr lang="en-IN"/>
          </a:p>
        </p:txBody>
      </p:sp>
    </p:spTree>
    <p:extLst>
      <p:ext uri="{BB962C8B-B14F-4D97-AF65-F5344CB8AC3E}">
        <p14:creationId xmlns:p14="http://schemas.microsoft.com/office/powerpoint/2010/main" val="66021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1F30A1-CC30-4910-B88C-12EAA79950FA}"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267773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1F30A1-CC30-4910-B88C-12EAA79950FA}"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94919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1F30A1-CC30-4910-B88C-12EAA79950FA}"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313018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1F30A1-CC30-4910-B88C-12EAA79950FA}"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6253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F30A1-CC30-4910-B88C-12EAA79950FA}"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409099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1F30A1-CC30-4910-B88C-12EAA79950FA}"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414453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1F30A1-CC30-4910-B88C-12EAA79950FA}"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360440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1F30A1-CC30-4910-B88C-12EAA79950FA}"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329857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F30A1-CC30-4910-B88C-12EAA79950FA}"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233305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F30A1-CC30-4910-B88C-12EAA79950FA}"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78169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F30A1-CC30-4910-B88C-12EAA79950FA}"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8C007-FD59-4713-BD46-5273F3E01FCE}" type="slidenum">
              <a:rPr lang="en-IN" smtClean="0"/>
              <a:t>‹#›</a:t>
            </a:fld>
            <a:endParaRPr lang="en-IN"/>
          </a:p>
        </p:txBody>
      </p:sp>
    </p:spTree>
    <p:extLst>
      <p:ext uri="{BB962C8B-B14F-4D97-AF65-F5344CB8AC3E}">
        <p14:creationId xmlns:p14="http://schemas.microsoft.com/office/powerpoint/2010/main" val="260669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F30A1-CC30-4910-B88C-12EAA79950FA}" type="datetimeFigureOut">
              <a:rPr lang="en-IN" smtClean="0"/>
              <a:t>06-03-2024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8C007-FD59-4713-BD46-5273F3E01FCE}" type="slidenum">
              <a:rPr lang="en-IN" smtClean="0"/>
              <a:t>‹#›</a:t>
            </a:fld>
            <a:endParaRPr lang="en-IN"/>
          </a:p>
        </p:txBody>
      </p:sp>
    </p:spTree>
    <p:extLst>
      <p:ext uri="{BB962C8B-B14F-4D97-AF65-F5344CB8AC3E}">
        <p14:creationId xmlns:p14="http://schemas.microsoft.com/office/powerpoint/2010/main" val="235586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905" y="1015499"/>
            <a:ext cx="7772400" cy="2954759"/>
          </a:xfrm>
        </p:spPr>
        <p:txBody>
          <a:bodyPr/>
          <a:lstStyle/>
          <a:p>
            <a:r>
              <a:rPr lang="en-IN" i="1" dirty="0" smtClean="0">
                <a:solidFill>
                  <a:schemeClr val="accent1">
                    <a:lumMod val="75000"/>
                  </a:schemeClr>
                </a:solidFill>
                <a:latin typeface="High Tower Text" pitchFamily="18" charset="0"/>
              </a:rPr>
              <a:t>Financial Risk Detection</a:t>
            </a:r>
            <a:endParaRPr lang="en-IN" i="1" dirty="0">
              <a:solidFill>
                <a:schemeClr val="accent1">
                  <a:lumMod val="75000"/>
                </a:schemeClr>
              </a:solidFill>
              <a:latin typeface="High Tower Text" pitchFamily="18" charset="0"/>
            </a:endParaRPr>
          </a:p>
        </p:txBody>
      </p:sp>
      <p:sp>
        <p:nvSpPr>
          <p:cNvPr id="3" name="Subtitle 2"/>
          <p:cNvSpPr>
            <a:spLocks noGrp="1"/>
          </p:cNvSpPr>
          <p:nvPr>
            <p:ph type="subTitle" idx="1"/>
          </p:nvPr>
        </p:nvSpPr>
        <p:spPr/>
        <p:txBody>
          <a:bodyPr>
            <a:normAutofit/>
          </a:bodyPr>
          <a:lstStyle/>
          <a:p>
            <a:r>
              <a:rPr lang="en-IN" sz="4400" i="1" dirty="0">
                <a:solidFill>
                  <a:schemeClr val="accent1">
                    <a:lumMod val="75000"/>
                  </a:schemeClr>
                </a:solidFill>
                <a:latin typeface="High Tower Text" pitchFamily="18" charset="0"/>
                <a:ea typeface="+mj-ea"/>
                <a:cs typeface="+mj-cs"/>
              </a:rPr>
              <a:t>Domain: Banking</a:t>
            </a:r>
          </a:p>
        </p:txBody>
      </p:sp>
    </p:spTree>
    <p:extLst>
      <p:ext uri="{BB962C8B-B14F-4D97-AF65-F5344CB8AC3E}">
        <p14:creationId xmlns:p14="http://schemas.microsoft.com/office/powerpoint/2010/main" val="23596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i="1" dirty="0" smtClean="0">
                <a:solidFill>
                  <a:schemeClr val="accent1">
                    <a:lumMod val="75000"/>
                  </a:schemeClr>
                </a:solidFill>
                <a:latin typeface="High Tower Text" pitchFamily="18" charset="0"/>
              </a:rPr>
              <a:t>Exploratory Data Analysis</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a:xfrm>
            <a:off x="457200" y="1600200"/>
            <a:ext cx="8363272" cy="4925144"/>
          </a:xfrm>
        </p:spPr>
        <p:style>
          <a:lnRef idx="1">
            <a:schemeClr val="accent1"/>
          </a:lnRef>
          <a:fillRef idx="2">
            <a:schemeClr val="accent1"/>
          </a:fillRef>
          <a:effectRef idx="1">
            <a:schemeClr val="accent1"/>
          </a:effectRef>
          <a:fontRef idx="minor">
            <a:schemeClr val="dk1"/>
          </a:fontRef>
        </p:style>
        <p:txBody>
          <a:bodyPr/>
          <a:lstStyle/>
          <a:p>
            <a:r>
              <a:rPr lang="en-IN" dirty="0" smtClean="0">
                <a:latin typeface="High Tower Text" pitchFamily="18" charset="0"/>
              </a:rPr>
              <a:t>Before start analysing Data, Checked the data imbalance. Its very important step to check in Machine learning or Deep learning.</a:t>
            </a:r>
          </a:p>
          <a:p>
            <a:r>
              <a:rPr lang="en-IN" dirty="0" smtClean="0">
                <a:latin typeface="High Tower Text" pitchFamily="18" charset="0"/>
              </a:rPr>
              <a:t>While checking, we can found that, Target 1 and 0 had huge difference. </a:t>
            </a:r>
          </a:p>
          <a:p>
            <a:r>
              <a:rPr lang="en-IN" dirty="0" smtClean="0">
                <a:latin typeface="High Tower Text" pitchFamily="18" charset="0"/>
              </a:rPr>
              <a:t>Imbalance data ratio is </a:t>
            </a:r>
            <a:r>
              <a:rPr lang="en-IN" u="sng" dirty="0" smtClean="0">
                <a:latin typeface="High Tower Text" pitchFamily="18" charset="0"/>
              </a:rPr>
              <a:t>11.3</a:t>
            </a:r>
            <a:r>
              <a:rPr lang="en-IN" dirty="0" smtClean="0">
                <a:latin typeface="High Tower Text" pitchFamily="18" charset="0"/>
              </a:rPr>
              <a:t> </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676944"/>
            <a:ext cx="3384376" cy="26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49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i="1" dirty="0" smtClean="0">
                <a:solidFill>
                  <a:schemeClr val="accent1">
                    <a:lumMod val="75000"/>
                  </a:schemeClr>
                </a:solidFill>
                <a:latin typeface="High Tower Text" pitchFamily="18" charset="0"/>
              </a:rPr>
              <a:t>Splitting the analysis based on Target variable for better understanding!!</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p:txBody>
      </p:sp>
      <p:sp>
        <p:nvSpPr>
          <p:cNvPr id="4" name="Rectangle 3"/>
          <p:cNvSpPr/>
          <p:nvPr/>
        </p:nvSpPr>
        <p:spPr>
          <a:xfrm>
            <a:off x="467544" y="1628800"/>
            <a:ext cx="8208912"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83568" y="1772816"/>
            <a:ext cx="777686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i="1" dirty="0" smtClean="0">
                <a:solidFill>
                  <a:schemeClr val="accent1">
                    <a:lumMod val="75000"/>
                  </a:schemeClr>
                </a:solidFill>
                <a:latin typeface="High Tower Text" pitchFamily="18" charset="0"/>
              </a:rPr>
              <a:t>Starts with the Gender wise analyses on Target 1 &amp; 0 which is defaulter and Non defaulters!!</a:t>
            </a:r>
          </a:p>
          <a:p>
            <a:endParaRPr lang="en-IN" i="1" dirty="0">
              <a:solidFill>
                <a:schemeClr val="accent1">
                  <a:lumMod val="75000"/>
                </a:schemeClr>
              </a:solidFill>
              <a:latin typeface="High Tower Text" pitchFamily="18" charset="0"/>
            </a:endParaRPr>
          </a:p>
          <a:p>
            <a:r>
              <a:rPr lang="en-GB" i="1" u="sng" dirty="0">
                <a:solidFill>
                  <a:schemeClr val="accent1">
                    <a:lumMod val="75000"/>
                  </a:schemeClr>
                </a:solidFill>
                <a:latin typeface="High Tower Text" pitchFamily="18" charset="0"/>
              </a:rPr>
              <a:t>Insights: </a:t>
            </a:r>
          </a:p>
          <a:p>
            <a:r>
              <a:rPr lang="en-GB" i="1" dirty="0">
                <a:solidFill>
                  <a:schemeClr val="accent1">
                    <a:lumMod val="75000"/>
                  </a:schemeClr>
                </a:solidFill>
                <a:latin typeface="High Tower Text" pitchFamily="18" charset="0"/>
              </a:rPr>
              <a:t/>
            </a:r>
            <a:br>
              <a:rPr lang="en-GB" i="1" dirty="0">
                <a:solidFill>
                  <a:schemeClr val="accent1">
                    <a:lumMod val="75000"/>
                  </a:schemeClr>
                </a:solidFill>
                <a:latin typeface="High Tower Text" pitchFamily="18" charset="0"/>
              </a:rPr>
            </a:br>
            <a:r>
              <a:rPr lang="en-GB" i="1" dirty="0" smtClean="0">
                <a:solidFill>
                  <a:schemeClr val="accent1">
                    <a:lumMod val="75000"/>
                  </a:schemeClr>
                </a:solidFill>
                <a:latin typeface="High Tower Text" pitchFamily="18" charset="0"/>
              </a:rPr>
              <a:t>Females had contributed more on both whereas if it was Defaulters or Non Defaulters in general!! Lets see other factors in upcoming slides---</a:t>
            </a:r>
            <a:endParaRPr lang="en-IN" i="1" dirty="0">
              <a:solidFill>
                <a:schemeClr val="accent1">
                  <a:lumMod val="75000"/>
                </a:schemeClr>
              </a:solidFill>
              <a:latin typeface="High Tower Text" pitchFamily="18" charset="0"/>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05064"/>
            <a:ext cx="5839346" cy="24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66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latin typeface="High Tower Text" pitchFamily="18" charset="0"/>
              </a:rPr>
              <a:t>AGE wise effects on Targets!!</a:t>
            </a:r>
            <a:endParaRPr lang="en-IN" i="1" dirty="0">
              <a:latin typeface="High Tower Text" pitchFamily="18" charset="0"/>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467544" y="1628800"/>
            <a:ext cx="8280920" cy="511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11560" y="1844824"/>
            <a:ext cx="7992888" cy="1754326"/>
          </a:xfrm>
          <a:prstGeom prst="rect">
            <a:avLst/>
          </a:prstGeom>
          <a:noFill/>
        </p:spPr>
        <p:txBody>
          <a:bodyPr wrap="square" rtlCol="0">
            <a:spAutoFit/>
          </a:bodyPr>
          <a:lstStyle/>
          <a:p>
            <a:r>
              <a:rPr lang="en-IN" i="1" dirty="0" smtClean="0">
                <a:latin typeface="High Tower Text" pitchFamily="18" charset="0"/>
              </a:rPr>
              <a:t>Insights:</a:t>
            </a:r>
          </a:p>
          <a:p>
            <a:endParaRPr lang="en-IN" i="1" dirty="0">
              <a:latin typeface="High Tower Text" pitchFamily="18" charset="0"/>
            </a:endParaRPr>
          </a:p>
          <a:p>
            <a:r>
              <a:rPr lang="en-IN" i="1" dirty="0" smtClean="0">
                <a:latin typeface="High Tower Text" pitchFamily="18" charset="0"/>
              </a:rPr>
              <a:t>Middle age groups person like age between 35 to 40 aged group members were applying high in loans, followed by Young People. </a:t>
            </a:r>
          </a:p>
          <a:p>
            <a:endParaRPr lang="en-IN" i="1" dirty="0">
              <a:latin typeface="High Tower Text" pitchFamily="18" charset="0"/>
            </a:endParaRPr>
          </a:p>
          <a:p>
            <a:r>
              <a:rPr lang="en-IN" i="1" dirty="0" smtClean="0">
                <a:latin typeface="High Tower Text" pitchFamily="18" charset="0"/>
              </a:rPr>
              <a:t>In which, Middle and Young age persons were facing difficulties in paying loan</a:t>
            </a:r>
            <a:endParaRPr lang="en-IN" i="1" dirty="0">
              <a:latin typeface="High Tower Text"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3231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99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Organization distribution</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a:xfrm>
            <a:off x="457200" y="1600200"/>
            <a:ext cx="8229600" cy="5213176"/>
          </a:xfrm>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Insights from Organization factor:</a:t>
            </a:r>
          </a:p>
          <a:p>
            <a:r>
              <a:rPr lang="en-IN" i="1" dirty="0" smtClean="0">
                <a:solidFill>
                  <a:schemeClr val="accent1">
                    <a:lumMod val="75000"/>
                  </a:schemeClr>
                </a:solidFill>
                <a:latin typeface="High Tower Text" pitchFamily="18" charset="0"/>
              </a:rPr>
              <a:t>It found that Business, Self-employed groups seeking for loans – In which they were facing some difficulties too. PFB, top 15 defaulters Org.</a:t>
            </a:r>
          </a:p>
          <a:p>
            <a:endParaRPr lang="en-IN" i="1" dirty="0">
              <a:solidFill>
                <a:schemeClr val="accent1">
                  <a:lumMod val="75000"/>
                </a:schemeClr>
              </a:solidFill>
              <a:latin typeface="High Tower Text"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4005064"/>
            <a:ext cx="8352928" cy="272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8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Type of Clients in Non-defaulters</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sz="2800" i="1" dirty="0" smtClean="0">
                <a:solidFill>
                  <a:schemeClr val="accent1">
                    <a:lumMod val="75000"/>
                  </a:schemeClr>
                </a:solidFill>
                <a:latin typeface="High Tower Text" pitchFamily="18" charset="0"/>
              </a:rPr>
              <a:t>While coming to Client wise, we have clients like Repeated Clients, New clients, Refreshed clients.</a:t>
            </a:r>
          </a:p>
          <a:p>
            <a:r>
              <a:rPr lang="en-IN" sz="2800" i="1" dirty="0" smtClean="0">
                <a:solidFill>
                  <a:schemeClr val="accent1">
                    <a:lumMod val="75000"/>
                  </a:schemeClr>
                </a:solidFill>
                <a:latin typeface="High Tower Text" pitchFamily="18" charset="0"/>
              </a:rPr>
              <a:t>Repeated Clients in the range of above 8000 were defaulters in paying the loan at on time.</a:t>
            </a:r>
          </a:p>
          <a:p>
            <a:pPr marL="0" indent="0">
              <a:buNone/>
            </a:pPr>
            <a:endParaRPr lang="en-IN" sz="2800" i="1" dirty="0" smtClean="0">
              <a:solidFill>
                <a:schemeClr val="accent1">
                  <a:lumMod val="75000"/>
                </a:schemeClr>
              </a:solidFill>
              <a:latin typeface="High Tower Text" pitchFamily="18" charset="0"/>
            </a:endParaRPr>
          </a:p>
          <a:p>
            <a:pPr marL="0" indent="0">
              <a:buNone/>
            </a:pPr>
            <a:endParaRPr lang="en-IN" sz="2800" i="1" dirty="0" smtClean="0">
              <a:solidFill>
                <a:schemeClr val="accent1">
                  <a:lumMod val="75000"/>
                </a:schemeClr>
              </a:solidFill>
              <a:latin typeface="High Tower Text" pitchFamily="18" charset="0"/>
            </a:endParaRPr>
          </a:p>
          <a:p>
            <a:endParaRPr lang="en-IN"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17032"/>
            <a:ext cx="7537450" cy="233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27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Loan type and its information</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a:xfrm>
            <a:off x="457200" y="1600200"/>
            <a:ext cx="8229600" cy="5141168"/>
          </a:xfrm>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In terms of loans types, we have Consumer loans, Cash loans, Resolving loans and XNA.</a:t>
            </a:r>
          </a:p>
          <a:p>
            <a:r>
              <a:rPr lang="en-IN" i="1" dirty="0" smtClean="0">
                <a:solidFill>
                  <a:schemeClr val="accent1">
                    <a:lumMod val="75000"/>
                  </a:schemeClr>
                </a:solidFill>
                <a:latin typeface="High Tower Text" pitchFamily="18" charset="0"/>
              </a:rPr>
              <a:t>In which Cash loans are the most defaulters loans. So, its remedial measure, we can find alternative for Cash loans.</a:t>
            </a:r>
            <a:endParaRPr lang="en-IN" i="1" dirty="0">
              <a:solidFill>
                <a:schemeClr val="accent1">
                  <a:lumMod val="75000"/>
                </a:schemeClr>
              </a:solidFill>
              <a:latin typeface="High Tower Text"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31" y="4509120"/>
            <a:ext cx="8064896" cy="211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76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i="1" dirty="0" smtClean="0">
                <a:solidFill>
                  <a:schemeClr val="accent1">
                    <a:lumMod val="75000"/>
                  </a:schemeClr>
                </a:solidFill>
                <a:latin typeface="High Tower Text" pitchFamily="18" charset="0"/>
              </a:rPr>
              <a:t>Week-day distribution on defaulters and Non defaulters</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a:xfrm>
            <a:off x="457200" y="1600200"/>
            <a:ext cx="8229600" cy="5213176"/>
          </a:xfrm>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Distribution looks more similar to defaulter &amp; Non defaulters, however there was a slight difference on Saturday and Sunday On Non defaulters side. </a:t>
            </a:r>
          </a:p>
          <a:p>
            <a:endParaRPr lang="en-IN" dirty="0"/>
          </a:p>
          <a:p>
            <a:pPr marL="0" indent="0">
              <a:buNone/>
            </a:pP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21088"/>
            <a:ext cx="820891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20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i="1" dirty="0" smtClean="0">
                <a:solidFill>
                  <a:schemeClr val="accent1">
                    <a:lumMod val="75000"/>
                  </a:schemeClr>
                </a:solidFill>
                <a:latin typeface="High Tower Text" pitchFamily="18" charset="0"/>
              </a:rPr>
              <a:t>Rejection reason for Loan application</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In code rejection reasons we have reasons on XAP, HC, LIMIT, SCO, SCOFR terms. </a:t>
            </a:r>
            <a:br>
              <a:rPr lang="en-IN" i="1" dirty="0" smtClean="0">
                <a:solidFill>
                  <a:schemeClr val="accent1">
                    <a:lumMod val="75000"/>
                  </a:schemeClr>
                </a:solidFill>
                <a:latin typeface="High Tower Text" pitchFamily="18" charset="0"/>
              </a:rPr>
            </a:br>
            <a:endParaRPr lang="en-IN" i="1" dirty="0" smtClean="0">
              <a:solidFill>
                <a:schemeClr val="accent1">
                  <a:lumMod val="75000"/>
                </a:schemeClr>
              </a:solidFill>
              <a:latin typeface="High Tower Text" pitchFamily="18" charset="0"/>
            </a:endParaRPr>
          </a:p>
          <a:p>
            <a:r>
              <a:rPr lang="en-IN" i="1" dirty="0" smtClean="0">
                <a:solidFill>
                  <a:schemeClr val="accent1">
                    <a:lumMod val="75000"/>
                  </a:schemeClr>
                </a:solidFill>
                <a:latin typeface="High Tower Text" pitchFamily="18" charset="0"/>
              </a:rPr>
              <a:t>In which XAP, HC had high in Defaulters side. </a:t>
            </a:r>
          </a:p>
          <a:p>
            <a:endParaRPr lang="en-IN" dirty="0"/>
          </a:p>
          <a:p>
            <a:endParaRPr lang="en-I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437112"/>
            <a:ext cx="7969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Other factors on Defaulter’s side</a:t>
            </a:r>
            <a:endParaRPr lang="en-IN" i="1" dirty="0">
              <a:solidFill>
                <a:schemeClr val="accent1">
                  <a:lumMod val="75000"/>
                </a:schemeClr>
              </a:solidFill>
              <a:latin typeface="High Tower Text" pitchFamily="18" charset="0"/>
            </a:endParaRPr>
          </a:p>
        </p:txBody>
      </p:sp>
      <p:sp>
        <p:nvSpPr>
          <p:cNvPr id="4" name="Content Placeholder 3"/>
          <p:cNvSpPr>
            <a:spLocks noGrp="1"/>
          </p:cNvSpPr>
          <p:nvPr>
            <p:ph sz="half" idx="2"/>
          </p:nvPr>
        </p:nvSpPr>
        <p:spPr>
          <a:xfrm>
            <a:off x="4648200" y="1600200"/>
            <a:ext cx="4038600" cy="5141168"/>
          </a:xfrm>
        </p:spPr>
        <p:txBody>
          <a:bodyPr>
            <a:normAutofit fontScale="62500" lnSpcReduction="20000"/>
          </a:bodyPr>
          <a:lstStyle/>
          <a:p>
            <a:r>
              <a:rPr lang="en-IN" sz="1200" i="1" u="sng" dirty="0" smtClean="0"/>
              <a:t>PFB, the chat representation: </a:t>
            </a:r>
            <a:endParaRPr lang="en-IN" sz="1200" i="1" u="sng" dirty="0"/>
          </a:p>
        </p:txBody>
      </p:sp>
      <p:sp>
        <p:nvSpPr>
          <p:cNvPr id="5" name="Content Placeholder 4"/>
          <p:cNvSpPr>
            <a:spLocks noGrp="1"/>
          </p:cNvSpPr>
          <p:nvPr>
            <p:ph sz="half" idx="1"/>
          </p:nvPr>
        </p:nvSpPr>
        <p:spPr>
          <a:xfrm>
            <a:off x="457200" y="1600200"/>
            <a:ext cx="4038600" cy="4565104"/>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r>
              <a:rPr lang="en-IN" sz="1400" i="1" dirty="0" smtClean="0"/>
              <a:t>There are more factors in our data which falls on defaulter’s side.</a:t>
            </a:r>
          </a:p>
          <a:p>
            <a:r>
              <a:rPr lang="en-IN" sz="1400" i="1" dirty="0" smtClean="0"/>
              <a:t>Following Insights on –</a:t>
            </a:r>
          </a:p>
          <a:p>
            <a:endParaRPr lang="en-IN" sz="1400" i="1" dirty="0"/>
          </a:p>
          <a:p>
            <a:r>
              <a:rPr lang="en-GB" sz="1400" i="1" dirty="0"/>
              <a:t>Insights:</a:t>
            </a:r>
          </a:p>
          <a:p>
            <a:r>
              <a:rPr lang="en-GB" sz="1400" i="1" dirty="0"/>
              <a:t/>
            </a:r>
            <a:br>
              <a:rPr lang="en-GB" sz="1400" i="1" dirty="0"/>
            </a:br>
            <a:r>
              <a:rPr lang="en-GB" sz="1400" i="1" u="sng" dirty="0" err="1"/>
              <a:t>Contract_Typ</a:t>
            </a:r>
            <a:r>
              <a:rPr lang="en-GB" sz="1400" i="1" dirty="0" err="1"/>
              <a:t>e</a:t>
            </a:r>
            <a:r>
              <a:rPr lang="en-GB" sz="1400" i="1" dirty="0"/>
              <a:t>: In this, Cash loans were not paid </a:t>
            </a:r>
            <a:r>
              <a:rPr lang="en-GB" sz="1400" i="1" dirty="0" err="1"/>
              <a:t>ontime</a:t>
            </a:r>
            <a:r>
              <a:rPr lang="en-GB" sz="1400" i="1" dirty="0"/>
              <a:t> on loan dues while comparing to consumer loans and cash loans. </a:t>
            </a:r>
          </a:p>
          <a:p>
            <a:r>
              <a:rPr lang="en-GB" sz="1400" i="1" dirty="0"/>
              <a:t/>
            </a:r>
            <a:br>
              <a:rPr lang="en-GB" sz="1400" i="1" dirty="0"/>
            </a:br>
            <a:r>
              <a:rPr lang="en-GB" sz="1400" i="1" u="sng" dirty="0" err="1"/>
              <a:t>Payment_type</a:t>
            </a:r>
            <a:r>
              <a:rPr lang="en-GB" sz="1400" i="1" dirty="0"/>
              <a:t>: Cash through bank had high contribution and users prefer for cash through bank. Also, cash through bank had high difficulties in repaying loan</a:t>
            </a:r>
          </a:p>
          <a:p>
            <a:r>
              <a:rPr lang="en-GB" sz="1400" i="1" u="sng" dirty="0"/>
              <a:t/>
            </a:r>
            <a:br>
              <a:rPr lang="en-GB" sz="1400" i="1" u="sng" dirty="0"/>
            </a:br>
            <a:r>
              <a:rPr lang="en-GB" sz="1400" i="1" u="sng" dirty="0" err="1"/>
              <a:t>Name_type_suite</a:t>
            </a:r>
            <a:r>
              <a:rPr lang="en-GB" sz="1400" i="1" dirty="0"/>
              <a:t>: Unaccompanied, family, Spouse, children are the major in getting loans and in which Unaccompanied had high </a:t>
            </a:r>
            <a:r>
              <a:rPr lang="en-GB" sz="1400" i="1" dirty="0" err="1"/>
              <a:t>marging</a:t>
            </a:r>
            <a:r>
              <a:rPr lang="en-GB" sz="1400" i="1" dirty="0"/>
              <a:t> in difficult in paying loans. </a:t>
            </a:r>
          </a:p>
          <a:p>
            <a:r>
              <a:rPr lang="en-GB" sz="1400" i="1" dirty="0"/>
              <a:t/>
            </a:r>
            <a:br>
              <a:rPr lang="en-GB" sz="1400" i="1" dirty="0"/>
            </a:br>
            <a:r>
              <a:rPr lang="en-GB" sz="1400" i="1" u="sng" dirty="0" err="1"/>
              <a:t>Name_product_typ</a:t>
            </a:r>
            <a:r>
              <a:rPr lang="en-GB" sz="1400" i="1" dirty="0" err="1"/>
              <a:t>e</a:t>
            </a:r>
            <a:r>
              <a:rPr lang="en-GB" sz="1400" i="1" dirty="0"/>
              <a:t>: XNA, X-sell, walk-in are the major contribution in getting loans and repaying loans.</a:t>
            </a:r>
          </a:p>
          <a:p>
            <a:r>
              <a:rPr lang="en-GB" sz="1400" i="1" dirty="0"/>
              <a:t/>
            </a:r>
            <a:br>
              <a:rPr lang="en-GB" sz="1400" i="1" dirty="0"/>
            </a:br>
            <a:r>
              <a:rPr lang="en-GB" sz="1400" i="1" u="sng" dirty="0" err="1"/>
              <a:t>Channel_Typ</a:t>
            </a:r>
            <a:r>
              <a:rPr lang="en-GB" sz="1400" i="1" dirty="0" err="1"/>
              <a:t>e</a:t>
            </a:r>
            <a:r>
              <a:rPr lang="en-GB" sz="1400" i="1" dirty="0"/>
              <a:t>: Credit and cash, </a:t>
            </a:r>
            <a:r>
              <a:rPr lang="en-GB" sz="1400" i="1" dirty="0" err="1"/>
              <a:t>country_wide</a:t>
            </a:r>
            <a:r>
              <a:rPr lang="en-GB" sz="1400" i="1" dirty="0"/>
              <a:t> are the playing huge role in difficult</a:t>
            </a:r>
          </a:p>
          <a:p>
            <a:r>
              <a:rPr lang="en-GB" sz="1400" i="1" dirty="0"/>
              <a:t/>
            </a:r>
            <a:br>
              <a:rPr lang="en-GB" sz="1400" i="1" dirty="0"/>
            </a:br>
            <a:r>
              <a:rPr lang="en-GB" sz="1400" i="1" u="sng" dirty="0" err="1"/>
              <a:t>Flag_own_ca</a:t>
            </a:r>
            <a:r>
              <a:rPr lang="en-GB" sz="1400" i="1" dirty="0" err="1"/>
              <a:t>r</a:t>
            </a:r>
            <a:r>
              <a:rPr lang="en-GB" sz="1400" i="1" dirty="0"/>
              <a:t> - Clients who had No car, seeking for loans while comparing to others and we can see some difficulties in repaying.</a:t>
            </a:r>
          </a:p>
          <a:p>
            <a:r>
              <a:rPr lang="en-GB" sz="1400" i="1" dirty="0"/>
              <a:t/>
            </a:r>
            <a:br>
              <a:rPr lang="en-GB" sz="1400" i="1" dirty="0"/>
            </a:br>
            <a:r>
              <a:rPr lang="en-GB" sz="1400" i="1" u="sng" dirty="0" err="1"/>
              <a:t>Name_income_Type</a:t>
            </a:r>
            <a:r>
              <a:rPr lang="en-GB" sz="1400" i="1" dirty="0"/>
              <a:t>: Clients on working, commercial associate, Pensioner, state servant had asking loans. In this, Working professional had some difficult in repaying the loans while comparing to others. </a:t>
            </a:r>
          </a:p>
          <a:p>
            <a:r>
              <a:rPr lang="en-GB" sz="1400" i="1" dirty="0"/>
              <a:t/>
            </a:r>
            <a:br>
              <a:rPr lang="en-GB" sz="1400" i="1" dirty="0"/>
            </a:br>
            <a:r>
              <a:rPr lang="en-GB" sz="1400" i="1" u="sng" dirty="0"/>
              <a:t>General insights:</a:t>
            </a:r>
          </a:p>
          <a:p>
            <a:r>
              <a:rPr lang="en-GB" sz="1400" i="1" dirty="0"/>
              <a:t/>
            </a:r>
            <a:br>
              <a:rPr lang="en-GB" sz="1400" i="1" dirty="0"/>
            </a:br>
            <a:r>
              <a:rPr lang="en-GB" sz="1400" i="1" dirty="0"/>
              <a:t>Married clients, </a:t>
            </a:r>
            <a:r>
              <a:rPr lang="en-GB" sz="1400" i="1" dirty="0" smtClean="0"/>
              <a:t>House types </a:t>
            </a:r>
            <a:r>
              <a:rPr lang="en-GB" sz="1400" i="1" dirty="0"/>
              <a:t>like house / apartment, were high in getting loans and there were some difficult in paying the loans too. </a:t>
            </a:r>
          </a:p>
          <a:p>
            <a:endParaRPr lang="en-IN" sz="1400" i="1" dirty="0"/>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352" y="1988840"/>
            <a:ext cx="434414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4573125"/>
            <a:ext cx="4499992" cy="203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03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i="1" dirty="0" smtClean="0">
                <a:latin typeface="High Tower Text" pitchFamily="18" charset="0"/>
              </a:rPr>
              <a:t>Analysis of Numerical factors &amp; its distribution</a:t>
            </a:r>
            <a:endParaRPr lang="en-IN" i="1" dirty="0">
              <a:latin typeface="High Tower Text" pitchFamily="18" charset="0"/>
            </a:endParaRPr>
          </a:p>
        </p:txBody>
      </p:sp>
      <p:sp>
        <p:nvSpPr>
          <p:cNvPr id="3" name="Content Placeholder 2"/>
          <p:cNvSpPr>
            <a:spLocks noGrp="1"/>
          </p:cNvSpPr>
          <p:nvPr>
            <p:ph sz="half" idx="1"/>
          </p:nvPr>
        </p:nvSpPr>
        <p:spPr/>
        <p:style>
          <a:lnRef idx="1">
            <a:schemeClr val="accent1"/>
          </a:lnRef>
          <a:fillRef idx="3">
            <a:schemeClr val="accent1"/>
          </a:fillRef>
          <a:effectRef idx="2">
            <a:schemeClr val="accent1"/>
          </a:effectRef>
          <a:fontRef idx="minor">
            <a:schemeClr val="lt1"/>
          </a:fontRef>
        </p:style>
        <p:txBody>
          <a:bodyPr>
            <a:normAutofit fontScale="62500" lnSpcReduction="20000"/>
          </a:bodyPr>
          <a:lstStyle/>
          <a:p>
            <a:r>
              <a:rPr lang="en-GB" i="1" dirty="0">
                <a:latin typeface="High Tower Text" pitchFamily="18" charset="0"/>
              </a:rPr>
              <a:t>Insights</a:t>
            </a:r>
          </a:p>
          <a:p>
            <a:r>
              <a:rPr lang="en-GB" i="1" dirty="0">
                <a:latin typeface="High Tower Text" pitchFamily="18" charset="0"/>
              </a:rPr>
              <a:t/>
            </a:r>
            <a:br>
              <a:rPr lang="en-GB" i="1" dirty="0">
                <a:latin typeface="High Tower Text" pitchFamily="18" charset="0"/>
              </a:rPr>
            </a:br>
            <a:r>
              <a:rPr lang="en-GB" i="1" dirty="0">
                <a:latin typeface="High Tower Text" pitchFamily="18" charset="0"/>
              </a:rPr>
              <a:t>People with target one has largely staggered income as compared to target zero. Scatter plot clearly shows that the shape in Income total, Annuity, Credit and Good Price is similar for Target 0 and similar for Target 1.</a:t>
            </a:r>
          </a:p>
          <a:p>
            <a:r>
              <a:rPr lang="en-GB" i="1" dirty="0">
                <a:latin typeface="High Tower Text" pitchFamily="18" charset="0"/>
              </a:rPr>
              <a:t/>
            </a:r>
            <a:br>
              <a:rPr lang="en-GB" i="1" dirty="0">
                <a:latin typeface="High Tower Text" pitchFamily="18" charset="0"/>
              </a:rPr>
            </a:br>
            <a:r>
              <a:rPr lang="en-GB" i="1" dirty="0">
                <a:latin typeface="High Tower Text" pitchFamily="18" charset="0"/>
              </a:rPr>
              <a:t/>
            </a:r>
            <a:br>
              <a:rPr lang="en-GB" i="1" dirty="0">
                <a:latin typeface="High Tower Text" pitchFamily="18" charset="0"/>
              </a:rPr>
            </a:br>
            <a:r>
              <a:rPr lang="en-GB" i="1" dirty="0">
                <a:latin typeface="High Tower Text" pitchFamily="18" charset="0"/>
              </a:rPr>
              <a:t>The plots are also highlighting that people who have difficulty in paying back loans with respect to their income, loan amount, price of goods against which loan is procured and Annuity.</a:t>
            </a:r>
          </a:p>
          <a:p>
            <a:r>
              <a:rPr lang="en-GB" i="1" dirty="0">
                <a:latin typeface="High Tower Text" pitchFamily="18" charset="0"/>
              </a:rPr>
              <a:t/>
            </a:r>
            <a:br>
              <a:rPr lang="en-GB" i="1" dirty="0">
                <a:latin typeface="High Tower Text" pitchFamily="18" charset="0"/>
              </a:rPr>
            </a:br>
            <a:r>
              <a:rPr lang="en-GB" i="1" dirty="0">
                <a:latin typeface="High Tower Text" pitchFamily="18" charset="0"/>
              </a:rPr>
              <a:t>Also, all these graphs shows there was neutral relation between the </a:t>
            </a:r>
            <a:r>
              <a:rPr lang="en-GB" i="1" dirty="0" smtClean="0">
                <a:latin typeface="High Tower Text" pitchFamily="18" charset="0"/>
              </a:rPr>
              <a:t>targets</a:t>
            </a:r>
            <a:r>
              <a:rPr lang="en-GB" i="1" dirty="0">
                <a:latin typeface="High Tower Text" pitchFamily="18" charset="0"/>
              </a:rPr>
              <a:t> </a:t>
            </a:r>
            <a:r>
              <a:rPr lang="en-GB" i="1" dirty="0" smtClean="0">
                <a:latin typeface="High Tower Text" pitchFamily="18" charset="0"/>
              </a:rPr>
              <a:t>which included the days of employed too.</a:t>
            </a:r>
            <a:endParaRPr lang="en-GB" i="1" dirty="0">
              <a:latin typeface="High Tower Text" pitchFamily="18" charset="0"/>
            </a:endParaRPr>
          </a:p>
          <a:p>
            <a:endParaRPr lang="en-IN"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0063" y="1988840"/>
            <a:ext cx="3947319" cy="213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933056"/>
            <a:ext cx="3816424" cy="237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59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GB" i="1" u="sng" dirty="0" smtClean="0">
                <a:solidFill>
                  <a:schemeClr val="accent1">
                    <a:lumMod val="75000"/>
                  </a:schemeClr>
                </a:solidFill>
                <a:latin typeface="High Tower Text" pitchFamily="18" charset="0"/>
              </a:rPr>
              <a:t>Introduction:</a:t>
            </a:r>
            <a:endParaRPr lang="en-GB" i="1" u="sng" dirty="0" smtClean="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pPr marL="0" indent="0">
              <a:buNone/>
            </a:pPr>
            <a:endParaRPr lang="en-GB" dirty="0" smtClean="0"/>
          </a:p>
          <a:p>
            <a:r>
              <a:rPr lang="en-GB" i="1" dirty="0" smtClean="0">
                <a:latin typeface="High Tower Text" pitchFamily="18" charset="0"/>
              </a:rPr>
              <a:t>This project aims to leverage Exploratory Data Analysis (EDA)</a:t>
            </a:r>
          </a:p>
          <a:p>
            <a:r>
              <a:rPr lang="en-GB" i="1" dirty="0" smtClean="0">
                <a:latin typeface="High Tower Text" pitchFamily="18" charset="0"/>
              </a:rPr>
              <a:t>and machine learning to conduct risk analysis for loan default</a:t>
            </a:r>
          </a:p>
          <a:p>
            <a:r>
              <a:rPr lang="en-GB" i="1" dirty="0" smtClean="0">
                <a:latin typeface="High Tower Text" pitchFamily="18" charset="0"/>
              </a:rPr>
              <a:t>prediction in the context of a consumer finance company. By</a:t>
            </a:r>
          </a:p>
          <a:p>
            <a:r>
              <a:rPr lang="en-GB" i="1" dirty="0" err="1" smtClean="0">
                <a:latin typeface="High Tower Text" pitchFamily="18" charset="0"/>
              </a:rPr>
              <a:t>analyzing</a:t>
            </a:r>
            <a:r>
              <a:rPr lang="en-GB" i="1" dirty="0" smtClean="0">
                <a:latin typeface="High Tower Text" pitchFamily="18" charset="0"/>
              </a:rPr>
              <a:t> historical loan application data, we will identify patterns</a:t>
            </a:r>
          </a:p>
          <a:p>
            <a:r>
              <a:rPr lang="en-GB" i="1" dirty="0" smtClean="0">
                <a:latin typeface="High Tower Text" pitchFamily="18" charset="0"/>
              </a:rPr>
              <a:t>and factors that indicate whether a client is likely to default on their</a:t>
            </a:r>
          </a:p>
          <a:p>
            <a:r>
              <a:rPr lang="en-GB" i="1" dirty="0" smtClean="0">
                <a:latin typeface="High Tower Text" pitchFamily="18" charset="0"/>
              </a:rPr>
              <a:t>loan payments. This analysis will assist the company in minimizing</a:t>
            </a:r>
          </a:p>
          <a:p>
            <a:r>
              <a:rPr lang="en-GB" i="1" dirty="0" smtClean="0">
                <a:latin typeface="High Tower Text" pitchFamily="18" charset="0"/>
              </a:rPr>
              <a:t>financial losses while ensuring that creditworthy applicants are not</a:t>
            </a:r>
          </a:p>
          <a:p>
            <a:r>
              <a:rPr lang="en-GB" i="1" dirty="0" smtClean="0">
                <a:latin typeface="High Tower Text" pitchFamily="18" charset="0"/>
              </a:rPr>
              <a:t>unfairly rejected.</a:t>
            </a:r>
            <a:endParaRPr lang="en-IN" i="1" dirty="0">
              <a:latin typeface="High Tower Text" pitchFamily="18" charset="0"/>
            </a:endParaRPr>
          </a:p>
        </p:txBody>
      </p:sp>
    </p:spTree>
    <p:extLst>
      <p:ext uri="{BB962C8B-B14F-4D97-AF65-F5344CB8AC3E}">
        <p14:creationId xmlns:p14="http://schemas.microsoft.com/office/powerpoint/2010/main" val="2677700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IN" sz="3100" dirty="0">
                <a:solidFill>
                  <a:schemeClr val="tx1">
                    <a:lumMod val="95000"/>
                    <a:lumOff val="5000"/>
                  </a:schemeClr>
                </a:solidFill>
                <a:latin typeface="High Tower Text" pitchFamily="18" charset="0"/>
              </a:rPr>
              <a:t>Bivariate Analysis: Numerical &amp; Categorical</a:t>
            </a:r>
            <a:r>
              <a:rPr lang="en-IN" dirty="0"/>
              <a:t/>
            </a:r>
            <a:br>
              <a:rPr lang="en-IN" dirty="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1800" i="1" dirty="0" smtClean="0">
                <a:latin typeface="High Tower Text" pitchFamily="18" charset="0"/>
              </a:rPr>
              <a:t>Lets start with the Annual Income, Education, Family status!!</a:t>
            </a:r>
          </a:p>
          <a:p>
            <a:pPr marL="0" indent="0">
              <a:buNone/>
            </a:pPr>
            <a:r>
              <a:rPr lang="en-GB" sz="1800" i="1" u="sng" dirty="0">
                <a:latin typeface="High Tower Text" pitchFamily="18" charset="0"/>
              </a:rPr>
              <a:t>Insights: Non Defaulters-</a:t>
            </a:r>
            <a:r>
              <a:rPr lang="en-GB" sz="1800" i="1" dirty="0">
                <a:latin typeface="High Tower Text" pitchFamily="18" charset="0"/>
              </a:rPr>
              <a:t/>
            </a:r>
            <a:br>
              <a:rPr lang="en-GB" sz="1800" i="1" dirty="0">
                <a:latin typeface="High Tower Text" pitchFamily="18" charset="0"/>
              </a:rPr>
            </a:br>
            <a:r>
              <a:rPr lang="en-GB" sz="1800" i="1" dirty="0">
                <a:latin typeface="High Tower Text" pitchFamily="18" charset="0"/>
              </a:rPr>
              <a:t>Upon seeing that Single / Not married, married shows some difficulties in paying loans in Academic degree even they getting high Annual Income. In second place, clients with Higher education in all categories like Married, single, Widow were showing some difficulties in paying loans.</a:t>
            </a:r>
            <a:br>
              <a:rPr lang="en-GB" sz="1800" i="1" dirty="0">
                <a:latin typeface="High Tower Text" pitchFamily="18" charset="0"/>
              </a:rPr>
            </a:br>
            <a:r>
              <a:rPr lang="en-GB" sz="1800" i="1" dirty="0">
                <a:latin typeface="High Tower Text" pitchFamily="18" charset="0"/>
              </a:rPr>
              <a:t>So, we can suggest Single &amp; married on academic degree and lesser the education clients were facing some difficulties in paying loan. </a:t>
            </a:r>
          </a:p>
          <a:p>
            <a:endParaRPr lang="en-IN" i="1" dirty="0">
              <a:latin typeface="High Tower Text"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077072"/>
            <a:ext cx="8640960" cy="24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283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i="1" dirty="0" smtClean="0">
                <a:solidFill>
                  <a:schemeClr val="tx1">
                    <a:lumMod val="95000"/>
                    <a:lumOff val="5000"/>
                  </a:schemeClr>
                </a:solidFill>
                <a:latin typeface="High Tower Text" pitchFamily="18" charset="0"/>
              </a:rPr>
              <a:t>Let’s check the </a:t>
            </a:r>
            <a:r>
              <a:rPr lang="en-IN" i="1" dirty="0" err="1" smtClean="0">
                <a:solidFill>
                  <a:schemeClr val="tx1">
                    <a:lumMod val="95000"/>
                    <a:lumOff val="5000"/>
                  </a:schemeClr>
                </a:solidFill>
                <a:latin typeface="High Tower Text" pitchFamily="18" charset="0"/>
              </a:rPr>
              <a:t>Age_group</a:t>
            </a:r>
            <a:r>
              <a:rPr lang="en-IN" i="1" dirty="0" smtClean="0">
                <a:solidFill>
                  <a:schemeClr val="tx1">
                    <a:lumMod val="95000"/>
                    <a:lumOff val="5000"/>
                  </a:schemeClr>
                </a:solidFill>
                <a:latin typeface="High Tower Text" pitchFamily="18" charset="0"/>
              </a:rPr>
              <a:t> on Income type for Defaulters!</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a:xfrm>
            <a:off x="457200" y="1600200"/>
            <a:ext cx="8229600" cy="5213176"/>
          </a:xfrm>
        </p:spPr>
        <p:style>
          <a:lnRef idx="1">
            <a:schemeClr val="accent1"/>
          </a:lnRef>
          <a:fillRef idx="2">
            <a:schemeClr val="accent1"/>
          </a:fillRef>
          <a:effectRef idx="1">
            <a:schemeClr val="accent1"/>
          </a:effectRef>
          <a:fontRef idx="minor">
            <a:schemeClr val="dk1"/>
          </a:fontRef>
        </p:style>
        <p:txBody>
          <a:bodyPr>
            <a:normAutofit/>
          </a:bodyPr>
          <a:lstStyle/>
          <a:p>
            <a:r>
              <a:rPr lang="en-GB" sz="2300" u="sng" dirty="0"/>
              <a:t>Insights</a:t>
            </a:r>
            <a:r>
              <a:rPr lang="en-GB" sz="2300" u="sng" dirty="0" smtClean="0"/>
              <a:t>:</a:t>
            </a:r>
            <a:r>
              <a:rPr lang="en-GB" sz="2300" dirty="0"/>
              <a:t/>
            </a:r>
            <a:br>
              <a:rPr lang="en-GB" sz="2300" dirty="0"/>
            </a:br>
            <a:r>
              <a:rPr lang="en-GB" sz="1200" i="1" dirty="0"/>
              <a:t>Senior citizen clients with children above 3 have high Annual income and good in paying loans</a:t>
            </a:r>
            <a:r>
              <a:rPr lang="en-GB" sz="1200" i="1" dirty="0" smtClean="0"/>
              <a:t>.</a:t>
            </a:r>
            <a:r>
              <a:rPr lang="en-GB" sz="1200" i="1" dirty="0"/>
              <a:t/>
            </a:r>
            <a:br>
              <a:rPr lang="en-GB" sz="1200" i="1" dirty="0"/>
            </a:br>
            <a:r>
              <a:rPr lang="en-GB" sz="1200" i="1" dirty="0"/>
              <a:t>Middle aged clients also shows same with senior citizen but some less Annual income while comparing to senior citizen. </a:t>
            </a:r>
            <a:br>
              <a:rPr lang="en-GB" sz="1200" i="1" dirty="0"/>
            </a:br>
            <a:r>
              <a:rPr lang="en-GB" sz="1200" i="1" dirty="0"/>
              <a:t>When </a:t>
            </a:r>
            <a:r>
              <a:rPr lang="en-GB" sz="1200" i="1" dirty="0" smtClean="0"/>
              <a:t>coming </a:t>
            </a:r>
            <a:r>
              <a:rPr lang="en-GB" sz="1200" i="1" dirty="0"/>
              <a:t>to vey young clients, we can see there had no children above 3. </a:t>
            </a:r>
            <a:br>
              <a:rPr lang="en-GB" sz="1200" i="1" dirty="0"/>
            </a:br>
            <a:r>
              <a:rPr lang="en-GB" sz="1200" i="1" dirty="0"/>
              <a:t>Upon these analysis, clients with no children shows good in paying loan</a:t>
            </a:r>
            <a:r>
              <a:rPr lang="en-GB" sz="1200" i="1" dirty="0" smtClean="0"/>
              <a:t>.</a:t>
            </a:r>
            <a:r>
              <a:rPr lang="en-GB" sz="1200" i="1" dirty="0"/>
              <a:t/>
            </a:r>
            <a:br>
              <a:rPr lang="en-GB" sz="1200" i="1" dirty="0"/>
            </a:br>
            <a:r>
              <a:rPr lang="en-GB" sz="1200" i="1" dirty="0"/>
              <a:t>Senior citizen with no children and </a:t>
            </a:r>
            <a:r>
              <a:rPr lang="en-GB" sz="1200" i="1" dirty="0" smtClean="0"/>
              <a:t>up to </a:t>
            </a:r>
            <a:r>
              <a:rPr lang="en-GB" sz="1200" i="1" dirty="0"/>
              <a:t>children were not </a:t>
            </a:r>
            <a:r>
              <a:rPr lang="en-GB" sz="1200" i="1" dirty="0" smtClean="0"/>
              <a:t>good at </a:t>
            </a:r>
            <a:r>
              <a:rPr lang="en-GB" sz="1200" i="1" dirty="0"/>
              <a:t>paying loans. </a:t>
            </a:r>
            <a:br>
              <a:rPr lang="en-GB" sz="1200" i="1" dirty="0"/>
            </a:br>
            <a:r>
              <a:rPr lang="en-GB" sz="1200" i="1" dirty="0"/>
              <a:t>Also, upon checking, other categories had no defaulters in paying the loans in terms of children. </a:t>
            </a:r>
          </a:p>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6993"/>
            <a:ext cx="8928992" cy="35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56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Credit Score VS Occupation types</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a:xfrm>
            <a:off x="457200" y="1600200"/>
            <a:ext cx="8229600" cy="5141168"/>
          </a:xfrm>
        </p:spPr>
        <p:style>
          <a:lnRef idx="1">
            <a:schemeClr val="accent1"/>
          </a:lnRef>
          <a:fillRef idx="2">
            <a:schemeClr val="accent1"/>
          </a:fillRef>
          <a:effectRef idx="1">
            <a:schemeClr val="accent1"/>
          </a:effectRef>
          <a:fontRef idx="minor">
            <a:schemeClr val="dk1"/>
          </a:fontRef>
        </p:style>
        <p:txBody>
          <a:bodyPr>
            <a:normAutofit/>
          </a:bodyPr>
          <a:lstStyle/>
          <a:p>
            <a:r>
              <a:rPr lang="en-IN" sz="1400" i="1" dirty="0" smtClean="0">
                <a:latin typeface="High Tower Text" pitchFamily="18" charset="0"/>
              </a:rPr>
              <a:t>In occupation types, we have Core staff, Labourers, Accountants, Sales staff, Drivers, IT-Staffs and etc. </a:t>
            </a:r>
          </a:p>
          <a:p>
            <a:endParaRPr lang="en-IN" sz="1400" i="1" dirty="0">
              <a:latin typeface="High Tower Text" pitchFamily="18" charset="0"/>
            </a:endParaRPr>
          </a:p>
          <a:p>
            <a:r>
              <a:rPr lang="en-IN" sz="1400" i="1" dirty="0" smtClean="0">
                <a:latin typeface="High Tower Text" pitchFamily="18" charset="0"/>
              </a:rPr>
              <a:t>In which Clients working on secretaries, IT staffs, HR staffs had high credit score and they are good at paying their loans at on times, there was no difficulties in their payment.</a:t>
            </a:r>
            <a:endParaRPr lang="en-IN" sz="1400" i="1" dirty="0">
              <a:latin typeface="High Tower Text"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90" y="3068960"/>
            <a:ext cx="872351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7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AMT Annuity &amp; Contract status</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2400" i="1" dirty="0" smtClean="0">
                <a:latin typeface="High Tower Text" pitchFamily="18" charset="0"/>
              </a:rPr>
              <a:t>Insights:</a:t>
            </a:r>
          </a:p>
          <a:p>
            <a:r>
              <a:rPr lang="en-IN" sz="2400" i="1" dirty="0" smtClean="0">
                <a:latin typeface="High Tower Text" pitchFamily="18" charset="0"/>
              </a:rPr>
              <a:t>Upon analysing, we can found that 24% loans were approved and 21% were cancelled. </a:t>
            </a:r>
            <a:br>
              <a:rPr lang="en-IN" sz="2400" i="1" dirty="0" smtClean="0">
                <a:latin typeface="High Tower Text" pitchFamily="18" charset="0"/>
              </a:rPr>
            </a:br>
            <a:r>
              <a:rPr lang="en-IN" sz="2400" i="1" dirty="0" smtClean="0">
                <a:latin typeface="High Tower Text" pitchFamily="18" charset="0"/>
              </a:rPr>
              <a:t>It seems that 33% were refused by Clients.</a:t>
            </a:r>
          </a:p>
          <a:p>
            <a:endParaRPr lang="en-IN" sz="2400" i="1" dirty="0">
              <a:latin typeface="High Tower Text" pitchFamily="18"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45024"/>
            <a:ext cx="547211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39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More insights from further analysis</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r>
              <a:rPr lang="en-GB" i="1" dirty="0">
                <a:solidFill>
                  <a:schemeClr val="tx1">
                    <a:lumMod val="95000"/>
                    <a:lumOff val="5000"/>
                  </a:schemeClr>
                </a:solidFill>
                <a:latin typeface="High Tower Text" pitchFamily="18" charset="0"/>
              </a:rPr>
              <a:t>Insights</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AMT_CREDIT is inversely proportional to the DAYS_BIRTH , peoples belong to the low-age group taking high Credit amount and vice-versa</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AMT_CREDIT is inversely proportional to the CNT_CHILDREN, means the Credit amount is higher for fewer children count clients have and vice-versa.</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AMT_INCOME_TOTAL is inversely proportional to the CNT_CHILDREN, means more income for fewer children clients have and vice-versa.</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fewer children clients have in a densely populated area.</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AMT_CREDIT is higher in a densely populated area.</a:t>
            </a:r>
          </a:p>
          <a:p>
            <a:r>
              <a:rPr lang="en-GB" i="1" dirty="0">
                <a:solidFill>
                  <a:schemeClr val="tx1">
                    <a:lumMod val="95000"/>
                    <a:lumOff val="5000"/>
                  </a:schemeClr>
                </a:solidFill>
                <a:latin typeface="High Tower Text" pitchFamily="18" charset="0"/>
              </a:rPr>
              <a:t/>
            </a:r>
            <a:br>
              <a:rPr lang="en-GB" i="1" dirty="0">
                <a:solidFill>
                  <a:schemeClr val="tx1">
                    <a:lumMod val="95000"/>
                    <a:lumOff val="5000"/>
                  </a:schemeClr>
                </a:solidFill>
                <a:latin typeface="High Tower Text" pitchFamily="18" charset="0"/>
              </a:rPr>
            </a:br>
            <a:r>
              <a:rPr lang="en-GB" i="1" dirty="0">
                <a:solidFill>
                  <a:schemeClr val="tx1">
                    <a:lumMod val="95000"/>
                    <a:lumOff val="5000"/>
                  </a:schemeClr>
                </a:solidFill>
                <a:latin typeface="High Tower Text" pitchFamily="18" charset="0"/>
              </a:rPr>
              <a:t>AMT_INCOME_TOTAL is also higher in a densely populated area.</a:t>
            </a:r>
          </a:p>
          <a:p>
            <a:endParaRPr lang="en-IN" i="1" dirty="0">
              <a:solidFill>
                <a:schemeClr val="tx1">
                  <a:lumMod val="95000"/>
                  <a:lumOff val="5000"/>
                </a:schemeClr>
              </a:solidFill>
              <a:latin typeface="High Tower Text" pitchFamily="18" charset="0"/>
            </a:endParaRPr>
          </a:p>
        </p:txBody>
      </p:sp>
    </p:spTree>
    <p:extLst>
      <p:ext uri="{BB962C8B-B14F-4D97-AF65-F5344CB8AC3E}">
        <p14:creationId xmlns:p14="http://schemas.microsoft.com/office/powerpoint/2010/main" val="3673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Encoding &amp; Model Building</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sz="2000" i="1" dirty="0">
                <a:latin typeface="High Tower Text" pitchFamily="18" charset="0"/>
              </a:rPr>
              <a:t>As we noted, that this dataset was highly imbalanced, I have used subset and scaling method for better results.</a:t>
            </a:r>
            <a:r>
              <a:rPr lang="en-IN" dirty="0" smtClean="0"/>
              <a:t>	</a:t>
            </a:r>
          </a:p>
          <a:p>
            <a:r>
              <a:rPr lang="en-GB" sz="2000" i="1" dirty="0">
                <a:latin typeface="High Tower Text" pitchFamily="18" charset="0"/>
              </a:rPr>
              <a:t>The number of instances where the 'TARGET' column has a value of 0 is significantly larger (1,291,341 instances) than the number of instances where the 'TARGET' column has a value of 1 (122,360 instances).</a:t>
            </a:r>
          </a:p>
          <a:p>
            <a:r>
              <a:rPr lang="en-IN" sz="2000" i="1" dirty="0">
                <a:latin typeface="High Tower Text" pitchFamily="18" charset="0"/>
              </a:rPr>
              <a:t>Also, Used Label encoder method to encoding the categorical columns to Numerical columns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25144"/>
            <a:ext cx="28956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96" y="4293096"/>
            <a:ext cx="355123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11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latin typeface="High Tower Text" pitchFamily="18" charset="0"/>
              </a:rPr>
              <a:t>Model Building </a:t>
            </a:r>
            <a:endParaRPr lang="en-IN" i="1" dirty="0">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latin typeface="High Tower Text" pitchFamily="18" charset="0"/>
              </a:rPr>
              <a:t>Used one package for imbalance dataset, here for better result and create a pipe line for under sampling and oversampling. </a:t>
            </a:r>
          </a:p>
          <a:p>
            <a:r>
              <a:rPr lang="en-IN" i="1" dirty="0">
                <a:latin typeface="High Tower Text" pitchFamily="18" charset="0"/>
              </a:rPr>
              <a:t>Also, tried with several Classification algorithms and we can see most of the algorithms giving above 90 as accuracy, also </a:t>
            </a:r>
            <a:r>
              <a:rPr lang="en-IN" i="1" dirty="0" smtClean="0">
                <a:latin typeface="High Tower Text" pitchFamily="18" charset="0"/>
              </a:rPr>
              <a:t>checked </a:t>
            </a:r>
            <a:r>
              <a:rPr lang="en-IN" i="1" dirty="0">
                <a:latin typeface="High Tower Text" pitchFamily="18" charset="0"/>
              </a:rPr>
              <a:t>with confusion matrix for evaluation.</a:t>
            </a:r>
          </a:p>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5373216"/>
            <a:ext cx="4100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674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ROC Curve:</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p:txBody>
          <a:bodyPr>
            <a:normAutofit/>
          </a:bodyPr>
          <a:lstStyle/>
          <a:p>
            <a:r>
              <a:rPr lang="en-GB" sz="1800" i="1" dirty="0">
                <a:latin typeface="High Tower Text" pitchFamily="18" charset="0"/>
              </a:rPr>
              <a:t>AUC stands for "Area under the ROC Curve." That is, AUC measures the entire two-dimensional area underneath the entire ROC curve (think integral calculus) from (0,0) to (1,1</a:t>
            </a:r>
            <a:r>
              <a:rPr lang="en-GB" sz="1800" i="1" dirty="0" smtClean="0">
                <a:latin typeface="High Tower Text" pitchFamily="18" charset="0"/>
              </a:rPr>
              <a:t>).</a:t>
            </a:r>
          </a:p>
          <a:p>
            <a:endParaRPr lang="en-GB" sz="1800" i="1" dirty="0">
              <a:latin typeface="High Tower Text" pitchFamily="18" charset="0"/>
            </a:endParaRPr>
          </a:p>
          <a:p>
            <a:r>
              <a:rPr lang="en-GB" sz="1800" i="1" dirty="0" smtClean="0">
                <a:latin typeface="High Tower Text" pitchFamily="18" charset="0"/>
              </a:rPr>
              <a:t>Higher the AUC, then the model is generalized model.</a:t>
            </a:r>
          </a:p>
          <a:p>
            <a:endParaRPr lang="en-IN" sz="1800" i="1" dirty="0">
              <a:latin typeface="High Tower Text" pitchFamily="18"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84984"/>
            <a:ext cx="4514305" cy="344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4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tx1">
                    <a:lumMod val="95000"/>
                    <a:lumOff val="5000"/>
                  </a:schemeClr>
                </a:solidFill>
                <a:latin typeface="High Tower Text" pitchFamily="18" charset="0"/>
              </a:rPr>
              <a:t>Solution &amp; Conclusion</a:t>
            </a:r>
            <a:endParaRPr lang="en-IN" i="1" dirty="0">
              <a:solidFill>
                <a:schemeClr val="tx1">
                  <a:lumMod val="95000"/>
                  <a:lumOff val="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40000" lnSpcReduction="20000"/>
          </a:bodyPr>
          <a:lstStyle/>
          <a:p>
            <a:r>
              <a:rPr lang="en-GB" sz="3000" i="1" dirty="0">
                <a:latin typeface="High Tower Text" pitchFamily="18" charset="0"/>
              </a:rPr>
              <a:t>The analysis conducted on the financial risk assessment project has yielded valuable insights that can aid in minimizing financial losses due to loan defaults and optimize lending decisions. Here are key findings and conclusions:</a:t>
            </a:r>
          </a:p>
          <a:p>
            <a:r>
              <a:rPr lang="en-GB" sz="3000" b="1" i="1" dirty="0">
                <a:latin typeface="High Tower Text" pitchFamily="18" charset="0"/>
              </a:rPr>
              <a:t>Educational and Employment Patterns:</a:t>
            </a:r>
            <a:endParaRPr lang="en-GB" sz="3000" i="1" dirty="0">
              <a:latin typeface="High Tower Text" pitchFamily="18" charset="0"/>
            </a:endParaRPr>
          </a:p>
          <a:p>
            <a:pPr lvl="1"/>
            <a:r>
              <a:rPr lang="en-GB" sz="3000" i="1" dirty="0">
                <a:latin typeface="High Tower Text" pitchFamily="18" charset="0"/>
              </a:rPr>
              <a:t>No significant patterns were observed in educational or employment backgrounds that directly correlate with higher default risk.</a:t>
            </a:r>
          </a:p>
          <a:p>
            <a:pPr lvl="1"/>
            <a:r>
              <a:rPr lang="en-GB" sz="3000" i="1" dirty="0">
                <a:latin typeface="High Tower Text" pitchFamily="18" charset="0"/>
              </a:rPr>
              <a:t>It's crucial to consider a holistic view of the client's financial profile rather than relying solely on educational or employment factors.</a:t>
            </a:r>
          </a:p>
          <a:p>
            <a:r>
              <a:rPr lang="en-GB" sz="3000" b="1" i="1" dirty="0">
                <a:latin typeface="High Tower Text" pitchFamily="18" charset="0"/>
              </a:rPr>
              <a:t>Client Profiles and Payment Difficulties:</a:t>
            </a:r>
            <a:endParaRPr lang="en-GB" sz="3000" i="1" dirty="0">
              <a:latin typeface="High Tower Text" pitchFamily="18" charset="0"/>
            </a:endParaRPr>
          </a:p>
          <a:p>
            <a:pPr lvl="1"/>
            <a:r>
              <a:rPr lang="en-GB" sz="3000" i="1" dirty="0">
                <a:latin typeface="High Tower Text" pitchFamily="18" charset="0"/>
              </a:rPr>
              <a:t>Distinct differences exist in client profiles between those experiencing payment difficulties and those without.</a:t>
            </a:r>
          </a:p>
          <a:p>
            <a:pPr lvl="1"/>
            <a:r>
              <a:rPr lang="en-GB" sz="3000" i="1" dirty="0">
                <a:latin typeface="High Tower Text" pitchFamily="18" charset="0"/>
              </a:rPr>
              <a:t>Certain demographic factors, family status, and income types contribute to variations in payment difficulties.</a:t>
            </a:r>
          </a:p>
          <a:p>
            <a:r>
              <a:rPr lang="en-GB" sz="3000" b="1" i="1" dirty="0">
                <a:latin typeface="High Tower Text" pitchFamily="18" charset="0"/>
              </a:rPr>
              <a:t>Income to Debt Ratio:</a:t>
            </a:r>
            <a:endParaRPr lang="en-GB" sz="3000" i="1" dirty="0">
              <a:latin typeface="High Tower Text" pitchFamily="18" charset="0"/>
            </a:endParaRPr>
          </a:p>
          <a:p>
            <a:pPr lvl="1"/>
            <a:r>
              <a:rPr lang="en-GB" sz="3000" i="1" dirty="0">
                <a:latin typeface="High Tower Text" pitchFamily="18" charset="0"/>
              </a:rPr>
              <a:t>Calculating the Income to Debt ratio is essential to understanding a client's financial health.</a:t>
            </a:r>
          </a:p>
          <a:p>
            <a:pPr lvl="1"/>
            <a:r>
              <a:rPr lang="en-GB" sz="3000" i="1" dirty="0">
                <a:latin typeface="High Tower Text" pitchFamily="18" charset="0"/>
              </a:rPr>
              <a:t>Clients with higher income to debt ratios are generally more financially stable and have lower default risk.</a:t>
            </a:r>
          </a:p>
          <a:p>
            <a:r>
              <a:rPr lang="en-GB" sz="3000" b="1" i="1" dirty="0">
                <a:latin typeface="High Tower Text" pitchFamily="18" charset="0"/>
              </a:rPr>
              <a:t>Relationship Between Income, Debt, and Default Probability:</a:t>
            </a:r>
            <a:endParaRPr lang="en-GB" sz="3000" i="1" dirty="0">
              <a:latin typeface="High Tower Text" pitchFamily="18" charset="0"/>
            </a:endParaRPr>
          </a:p>
          <a:p>
            <a:pPr lvl="1"/>
            <a:r>
              <a:rPr lang="en-GB" sz="3000" i="1" dirty="0">
                <a:latin typeface="High Tower Text" pitchFamily="18" charset="0"/>
              </a:rPr>
              <a:t>A clear relationship exists between income levels, debt amounts, and the probability of loan default.</a:t>
            </a:r>
          </a:p>
          <a:p>
            <a:pPr lvl="1"/>
            <a:r>
              <a:rPr lang="en-GB" sz="3000" i="1" dirty="0">
                <a:latin typeface="High Tower Text" pitchFamily="18" charset="0"/>
              </a:rPr>
              <a:t>Clients with high debt relative to their income are more likely to face difficulties in repaying loans.</a:t>
            </a:r>
          </a:p>
          <a:p>
            <a:r>
              <a:rPr lang="en-GB" sz="3000" b="1" i="1" dirty="0">
                <a:latin typeface="High Tower Text" pitchFamily="18" charset="0"/>
              </a:rPr>
              <a:t>Income Distribution Among Loan Applicants:</a:t>
            </a:r>
            <a:endParaRPr lang="en-GB" sz="3000" i="1" dirty="0">
              <a:latin typeface="High Tower Text" pitchFamily="18" charset="0"/>
            </a:endParaRPr>
          </a:p>
          <a:p>
            <a:pPr lvl="1"/>
            <a:r>
              <a:rPr lang="en-GB" sz="3000" i="1" dirty="0" err="1">
                <a:latin typeface="High Tower Text" pitchFamily="18" charset="0"/>
              </a:rPr>
              <a:t>Analyzing</a:t>
            </a:r>
            <a:r>
              <a:rPr lang="en-GB" sz="3000" i="1" dirty="0">
                <a:latin typeface="High Tower Text" pitchFamily="18" charset="0"/>
              </a:rPr>
              <a:t> income distribution among loan applicants is crucial for assessing the financial diversity of the client base.</a:t>
            </a:r>
          </a:p>
          <a:p>
            <a:pPr lvl="1"/>
            <a:r>
              <a:rPr lang="en-GB" sz="3000" i="1" dirty="0">
                <a:latin typeface="High Tower Text" pitchFamily="18" charset="0"/>
              </a:rPr>
              <a:t>Income distribution influences loan amounts and approval rates, impacting the overall risk profile.</a:t>
            </a:r>
          </a:p>
          <a:p>
            <a:r>
              <a:rPr lang="en-GB" sz="3000" b="1" i="1" dirty="0">
                <a:latin typeface="High Tower Text" pitchFamily="18" charset="0"/>
              </a:rPr>
              <a:t>Loan Amounts vs. Income Levels:</a:t>
            </a:r>
            <a:endParaRPr lang="en-GB" sz="3000" i="1" dirty="0">
              <a:latin typeface="High Tower Text" pitchFamily="18" charset="0"/>
            </a:endParaRPr>
          </a:p>
          <a:p>
            <a:pPr lvl="1"/>
            <a:r>
              <a:rPr lang="en-GB" sz="3000" i="1" dirty="0">
                <a:latin typeface="High Tower Text" pitchFamily="18" charset="0"/>
              </a:rPr>
              <a:t>There is a need to carefully evaluate the loan amount requested by clients in relation to their income levels.</a:t>
            </a:r>
          </a:p>
          <a:p>
            <a:pPr lvl="1"/>
            <a:r>
              <a:rPr lang="en-GB" sz="3000" i="1" dirty="0">
                <a:latin typeface="High Tower Text" pitchFamily="18" charset="0"/>
              </a:rPr>
              <a:t>Assessing the client's ability to repay in proportion to the loan amount is essential for mitigating default risks.</a:t>
            </a:r>
          </a:p>
          <a:p>
            <a:endParaRPr lang="en-IN" dirty="0"/>
          </a:p>
        </p:txBody>
      </p:sp>
    </p:spTree>
    <p:extLst>
      <p:ext uri="{BB962C8B-B14F-4D97-AF65-F5344CB8AC3E}">
        <p14:creationId xmlns:p14="http://schemas.microsoft.com/office/powerpoint/2010/main" val="270271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i="1" dirty="0" smtClean="0">
                <a:latin typeface="High Tower Text" pitchFamily="18" charset="0"/>
              </a:rPr>
              <a:t>Recommendations</a:t>
            </a:r>
            <a:endParaRPr lang="en-IN" b="1" i="1" dirty="0">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r>
              <a:rPr lang="en-GB" b="1" dirty="0"/>
              <a:t>Recommendations for Optimizing Lending Decisions:</a:t>
            </a:r>
            <a:endParaRPr lang="en-GB" dirty="0"/>
          </a:p>
          <a:p>
            <a:r>
              <a:rPr lang="en-GB" i="1" dirty="0">
                <a:latin typeface="High Tower Text" pitchFamily="18" charset="0"/>
              </a:rPr>
              <a:t>Implement a robust Income to Debt ratio calculation during the loan approval process to assess the client's financial health accurately.</a:t>
            </a:r>
          </a:p>
          <a:p>
            <a:r>
              <a:rPr lang="en-GB" i="1" dirty="0">
                <a:latin typeface="High Tower Text" pitchFamily="18" charset="0"/>
              </a:rPr>
              <a:t>Consider a holistic approach, taking into account various demographic factors, family status, and income types for a comprehensive risk assessment.</a:t>
            </a:r>
          </a:p>
          <a:p>
            <a:r>
              <a:rPr lang="en-GB" i="1" dirty="0">
                <a:latin typeface="High Tower Text" pitchFamily="18" charset="0"/>
              </a:rPr>
              <a:t>Regularly review and update lending policies based on </a:t>
            </a:r>
            <a:r>
              <a:rPr lang="en-GB" i="1" dirty="0" err="1">
                <a:latin typeface="High Tower Text" pitchFamily="18" charset="0"/>
              </a:rPr>
              <a:t>ongoing</a:t>
            </a:r>
            <a:r>
              <a:rPr lang="en-GB" i="1" dirty="0">
                <a:latin typeface="High Tower Text" pitchFamily="18" charset="0"/>
              </a:rPr>
              <a:t> data analysis to adapt to changing economic conditions.</a:t>
            </a:r>
          </a:p>
          <a:p>
            <a:r>
              <a:rPr lang="en-GB" i="1" dirty="0">
                <a:latin typeface="High Tower Text" pitchFamily="18" charset="0"/>
              </a:rPr>
              <a:t>Utilize machine learning models to predict loan default probabilities and enhance decision-making processes.</a:t>
            </a:r>
          </a:p>
          <a:p>
            <a:r>
              <a:rPr lang="en-GB" i="1" dirty="0">
                <a:latin typeface="High Tower Text" pitchFamily="18" charset="0"/>
              </a:rPr>
              <a:t>Provide financial education resources to clients with potential risk factors to empower them to manage their finances effectively.</a:t>
            </a:r>
          </a:p>
          <a:p>
            <a:r>
              <a:rPr lang="en-GB" i="1" dirty="0">
                <a:latin typeface="High Tower Text" pitchFamily="18" charset="0"/>
              </a:rPr>
              <a:t>By addressing these aspects and implementing data-driven strategies, the lending institution can optimize lending decisions, reduce default risks, and make informed financial decisions.</a:t>
            </a:r>
          </a:p>
          <a:p>
            <a:endParaRPr lang="en-IN" dirty="0"/>
          </a:p>
        </p:txBody>
      </p:sp>
    </p:spTree>
    <p:extLst>
      <p:ext uri="{BB962C8B-B14F-4D97-AF65-F5344CB8AC3E}">
        <p14:creationId xmlns:p14="http://schemas.microsoft.com/office/powerpoint/2010/main" val="422769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GB" i="1" dirty="0" smtClean="0">
                <a:solidFill>
                  <a:schemeClr val="accent1">
                    <a:lumMod val="75000"/>
                  </a:schemeClr>
                </a:solidFill>
                <a:latin typeface="High Tower Text" pitchFamily="18" charset="0"/>
              </a:rPr>
              <a:t>Business Understanding</a:t>
            </a:r>
            <a:r>
              <a:rPr lang="en-GB" dirty="0" smtClean="0"/>
              <a:t/>
            </a:r>
            <a:br>
              <a:rPr lang="en-GB" dirty="0" smtClean="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endParaRPr lang="en-GB" dirty="0" smtClean="0"/>
          </a:p>
          <a:p>
            <a:r>
              <a:rPr lang="en-GB" i="1" dirty="0" smtClean="0">
                <a:solidFill>
                  <a:schemeClr val="accent1">
                    <a:lumMod val="75000"/>
                  </a:schemeClr>
                </a:solidFill>
                <a:latin typeface="High Tower Text" pitchFamily="18" charset="0"/>
              </a:rPr>
              <a:t>The lending industry faces significant challenges in assessing</a:t>
            </a:r>
          </a:p>
          <a:p>
            <a:r>
              <a:rPr lang="en-GB" i="1" dirty="0" smtClean="0">
                <a:solidFill>
                  <a:schemeClr val="accent1">
                    <a:lumMod val="75000"/>
                  </a:schemeClr>
                </a:solidFill>
                <a:latin typeface="High Tower Text" pitchFamily="18" charset="0"/>
              </a:rPr>
              <a:t>creditworthiness, particularly for applicants with limited or no</a:t>
            </a:r>
          </a:p>
          <a:p>
            <a:r>
              <a:rPr lang="en-GB" i="1" dirty="0" smtClean="0">
                <a:solidFill>
                  <a:schemeClr val="accent1">
                    <a:lumMod val="75000"/>
                  </a:schemeClr>
                </a:solidFill>
                <a:latin typeface="High Tower Text" pitchFamily="18" charset="0"/>
              </a:rPr>
              <a:t>credit history. Loan defaults pose financial risks to lending</a:t>
            </a:r>
          </a:p>
          <a:p>
            <a:r>
              <a:rPr lang="en-GB" i="1" dirty="0" smtClean="0">
                <a:solidFill>
                  <a:schemeClr val="accent1">
                    <a:lumMod val="75000"/>
                  </a:schemeClr>
                </a:solidFill>
                <a:latin typeface="High Tower Text" pitchFamily="18" charset="0"/>
              </a:rPr>
              <a:t>institutions, making accurate risk assessment crucial. Our</a:t>
            </a:r>
          </a:p>
          <a:p>
            <a:r>
              <a:rPr lang="en-GB" i="1" dirty="0" smtClean="0">
                <a:solidFill>
                  <a:schemeClr val="accent1">
                    <a:lumMod val="75000"/>
                  </a:schemeClr>
                </a:solidFill>
                <a:latin typeface="High Tower Text" pitchFamily="18" charset="0"/>
              </a:rPr>
              <a:t>primary objective is to use EDA and machine learning</a:t>
            </a:r>
          </a:p>
          <a:p>
            <a:r>
              <a:rPr lang="en-GB" i="1" dirty="0" smtClean="0">
                <a:solidFill>
                  <a:schemeClr val="accent1">
                    <a:lumMod val="75000"/>
                  </a:schemeClr>
                </a:solidFill>
                <a:latin typeface="High Tower Text" pitchFamily="18" charset="0"/>
              </a:rPr>
              <a:t>techniques to understand the drivers behind loan default and</a:t>
            </a:r>
          </a:p>
          <a:p>
            <a:r>
              <a:rPr lang="en-GB" i="1" dirty="0" smtClean="0">
                <a:solidFill>
                  <a:schemeClr val="accent1">
                    <a:lumMod val="75000"/>
                  </a:schemeClr>
                </a:solidFill>
                <a:latin typeface="High Tower Text" pitchFamily="18" charset="0"/>
              </a:rPr>
              <a:t>develop strategies to mitigate these risks effectively.</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352303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Business Objectives</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GB" i="1" dirty="0" smtClean="0">
                <a:solidFill>
                  <a:schemeClr val="accent1">
                    <a:lumMod val="75000"/>
                  </a:schemeClr>
                </a:solidFill>
                <a:latin typeface="High Tower Text" pitchFamily="18" charset="0"/>
              </a:rPr>
              <a:t>Identify patterns indicating clients' difficulty in repaying loans through</a:t>
            </a:r>
          </a:p>
          <a:p>
            <a:r>
              <a:rPr lang="en-GB" i="1" dirty="0" smtClean="0">
                <a:solidFill>
                  <a:schemeClr val="accent1">
                    <a:lumMod val="75000"/>
                  </a:schemeClr>
                </a:solidFill>
                <a:latin typeface="High Tower Text" pitchFamily="18" charset="0"/>
              </a:rPr>
              <a:t>detailed analysis of application data.</a:t>
            </a:r>
          </a:p>
          <a:p>
            <a:r>
              <a:rPr lang="en-GB" i="1" dirty="0" smtClean="0">
                <a:solidFill>
                  <a:schemeClr val="accent1">
                    <a:lumMod val="75000"/>
                  </a:schemeClr>
                </a:solidFill>
                <a:latin typeface="High Tower Text" pitchFamily="18" charset="0"/>
              </a:rPr>
              <a:t>Determine the key demographic, financial, and credit-related factors</a:t>
            </a:r>
          </a:p>
          <a:p>
            <a:r>
              <a:rPr lang="en-GB" i="1" dirty="0" smtClean="0">
                <a:solidFill>
                  <a:schemeClr val="accent1">
                    <a:lumMod val="75000"/>
                  </a:schemeClr>
                </a:solidFill>
                <a:latin typeface="High Tower Text" pitchFamily="18" charset="0"/>
              </a:rPr>
              <a:t>that influence loan default using machine learning models.</a:t>
            </a:r>
          </a:p>
          <a:p>
            <a:r>
              <a:rPr lang="en-GB" i="1" dirty="0" smtClean="0">
                <a:solidFill>
                  <a:schemeClr val="accent1">
                    <a:lumMod val="75000"/>
                  </a:schemeClr>
                </a:solidFill>
                <a:latin typeface="High Tower Text" pitchFamily="18" charset="0"/>
              </a:rPr>
              <a:t>Utilize insights gained from the analysis to inform portfolio</a:t>
            </a:r>
          </a:p>
          <a:p>
            <a:r>
              <a:rPr lang="en-GB" i="1" dirty="0" smtClean="0">
                <a:solidFill>
                  <a:schemeClr val="accent1">
                    <a:lumMod val="75000"/>
                  </a:schemeClr>
                </a:solidFill>
                <a:latin typeface="High Tower Text" pitchFamily="18" charset="0"/>
              </a:rPr>
              <a:t>management, risk assessment, and lending practices.</a:t>
            </a:r>
          </a:p>
          <a:p>
            <a:r>
              <a:rPr lang="en-GB" i="1" dirty="0" smtClean="0">
                <a:solidFill>
                  <a:schemeClr val="accent1">
                    <a:lumMod val="75000"/>
                  </a:schemeClr>
                </a:solidFill>
                <a:latin typeface="High Tower Text" pitchFamily="18" charset="0"/>
              </a:rPr>
              <a:t>Develop strategies to minimize financial losses due to loan defaults</a:t>
            </a:r>
          </a:p>
          <a:p>
            <a:r>
              <a:rPr lang="en-GB" i="1" dirty="0" smtClean="0">
                <a:solidFill>
                  <a:schemeClr val="accent1">
                    <a:lumMod val="75000"/>
                  </a:schemeClr>
                </a:solidFill>
                <a:latin typeface="High Tower Text" pitchFamily="18" charset="0"/>
              </a:rPr>
              <a:t>and optimize lending decisions.</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220835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Tools Used</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Python</a:t>
            </a:r>
          </a:p>
          <a:p>
            <a:r>
              <a:rPr lang="en-IN" i="1" dirty="0" smtClean="0">
                <a:solidFill>
                  <a:schemeClr val="accent1">
                    <a:lumMod val="75000"/>
                  </a:schemeClr>
                </a:solidFill>
                <a:latin typeface="High Tower Text" pitchFamily="18" charset="0"/>
              </a:rPr>
              <a:t>Pandas</a:t>
            </a:r>
          </a:p>
          <a:p>
            <a:r>
              <a:rPr lang="en-IN" i="1" dirty="0" err="1" smtClean="0">
                <a:solidFill>
                  <a:schemeClr val="accent1">
                    <a:lumMod val="75000"/>
                  </a:schemeClr>
                </a:solidFill>
                <a:latin typeface="High Tower Text" pitchFamily="18" charset="0"/>
              </a:rPr>
              <a:t>Matplotlib</a:t>
            </a:r>
            <a:endParaRPr lang="en-IN" i="1" dirty="0" smtClean="0">
              <a:solidFill>
                <a:schemeClr val="accent1">
                  <a:lumMod val="75000"/>
                </a:schemeClr>
              </a:solidFill>
              <a:latin typeface="High Tower Text" pitchFamily="18" charset="0"/>
            </a:endParaRPr>
          </a:p>
          <a:p>
            <a:r>
              <a:rPr lang="en-IN" i="1" dirty="0" err="1" smtClean="0">
                <a:solidFill>
                  <a:schemeClr val="accent1">
                    <a:lumMod val="75000"/>
                  </a:schemeClr>
                </a:solidFill>
                <a:latin typeface="High Tower Text" pitchFamily="18" charset="0"/>
              </a:rPr>
              <a:t>Seaborn</a:t>
            </a:r>
            <a:endParaRPr lang="en-IN" i="1" dirty="0" smtClean="0">
              <a:solidFill>
                <a:schemeClr val="accent1">
                  <a:lumMod val="75000"/>
                </a:schemeClr>
              </a:solidFill>
              <a:latin typeface="High Tower Text" pitchFamily="18" charset="0"/>
            </a:endParaRPr>
          </a:p>
          <a:p>
            <a:r>
              <a:rPr lang="en-IN" i="1" dirty="0" err="1" smtClean="0">
                <a:solidFill>
                  <a:schemeClr val="accent1">
                    <a:lumMod val="75000"/>
                  </a:schemeClr>
                </a:solidFill>
                <a:latin typeface="High Tower Text" pitchFamily="18" charset="0"/>
              </a:rPr>
              <a:t>Numpy</a:t>
            </a:r>
            <a:endParaRPr lang="en-IN" i="1" dirty="0" smtClean="0">
              <a:solidFill>
                <a:schemeClr val="accent1">
                  <a:lumMod val="75000"/>
                </a:schemeClr>
              </a:solidFill>
              <a:latin typeface="High Tower Text" pitchFamily="18" charset="0"/>
            </a:endParaRPr>
          </a:p>
          <a:p>
            <a:r>
              <a:rPr lang="en-IN" i="1" dirty="0" err="1" smtClean="0">
                <a:solidFill>
                  <a:schemeClr val="accent1">
                    <a:lumMod val="75000"/>
                  </a:schemeClr>
                </a:solidFill>
                <a:latin typeface="High Tower Text" pitchFamily="18" charset="0"/>
              </a:rPr>
              <a:t>Scklean</a:t>
            </a:r>
            <a:endParaRPr lang="en-IN" i="1" dirty="0" smtClean="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27146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Approaches</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Data extraction</a:t>
            </a:r>
          </a:p>
          <a:p>
            <a:r>
              <a:rPr lang="en-IN" i="1" dirty="0" smtClean="0">
                <a:solidFill>
                  <a:schemeClr val="accent1">
                    <a:lumMod val="75000"/>
                  </a:schemeClr>
                </a:solidFill>
                <a:latin typeface="High Tower Text" pitchFamily="18" charset="0"/>
              </a:rPr>
              <a:t>Data </a:t>
            </a:r>
            <a:r>
              <a:rPr lang="en-IN" i="1" dirty="0" err="1" smtClean="0">
                <a:solidFill>
                  <a:schemeClr val="accent1">
                    <a:lumMod val="75000"/>
                  </a:schemeClr>
                </a:solidFill>
                <a:latin typeface="High Tower Text" pitchFamily="18" charset="0"/>
              </a:rPr>
              <a:t>Preprocessing</a:t>
            </a:r>
            <a:endParaRPr lang="en-IN" i="1" dirty="0" smtClean="0">
              <a:solidFill>
                <a:schemeClr val="accent1">
                  <a:lumMod val="75000"/>
                </a:schemeClr>
              </a:solidFill>
              <a:latin typeface="High Tower Text" pitchFamily="18" charset="0"/>
            </a:endParaRPr>
          </a:p>
          <a:p>
            <a:r>
              <a:rPr lang="en-IN" i="1" dirty="0" smtClean="0">
                <a:solidFill>
                  <a:schemeClr val="accent1">
                    <a:lumMod val="75000"/>
                  </a:schemeClr>
                </a:solidFill>
                <a:latin typeface="High Tower Text" pitchFamily="18" charset="0"/>
              </a:rPr>
              <a:t>EDA</a:t>
            </a:r>
          </a:p>
          <a:p>
            <a:r>
              <a:rPr lang="en-IN" i="1" dirty="0" smtClean="0">
                <a:solidFill>
                  <a:schemeClr val="accent1">
                    <a:lumMod val="75000"/>
                  </a:schemeClr>
                </a:solidFill>
                <a:latin typeface="High Tower Text" pitchFamily="18" charset="0"/>
              </a:rPr>
              <a:t>Feature Engineering</a:t>
            </a:r>
          </a:p>
          <a:p>
            <a:r>
              <a:rPr lang="en-IN" i="1" dirty="0" smtClean="0">
                <a:solidFill>
                  <a:schemeClr val="accent1">
                    <a:lumMod val="75000"/>
                  </a:schemeClr>
                </a:solidFill>
                <a:latin typeface="High Tower Text" pitchFamily="18" charset="0"/>
              </a:rPr>
              <a:t>Model building</a:t>
            </a:r>
          </a:p>
          <a:p>
            <a:r>
              <a:rPr lang="en-IN" i="1" dirty="0" smtClean="0">
                <a:solidFill>
                  <a:schemeClr val="accent1">
                    <a:lumMod val="75000"/>
                  </a:schemeClr>
                </a:solidFill>
                <a:latin typeface="High Tower Text" pitchFamily="18" charset="0"/>
              </a:rPr>
              <a:t>Conclusion</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245891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Data extraction &amp; </a:t>
            </a:r>
            <a:r>
              <a:rPr lang="en-IN" i="1" dirty="0" err="1" smtClean="0">
                <a:solidFill>
                  <a:schemeClr val="accent1">
                    <a:lumMod val="75000"/>
                  </a:schemeClr>
                </a:solidFill>
                <a:latin typeface="High Tower Text" pitchFamily="18" charset="0"/>
              </a:rPr>
              <a:t>Preprocessing</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i="1" dirty="0" smtClean="0">
                <a:solidFill>
                  <a:schemeClr val="accent1">
                    <a:lumMod val="75000"/>
                  </a:schemeClr>
                </a:solidFill>
                <a:latin typeface="High Tower Text" pitchFamily="18" charset="0"/>
              </a:rPr>
              <a:t>This Dataset contains actually in two different parts. </a:t>
            </a:r>
          </a:p>
          <a:p>
            <a:r>
              <a:rPr lang="en-IN" i="1" dirty="0" smtClean="0">
                <a:solidFill>
                  <a:schemeClr val="accent1">
                    <a:lumMod val="75000"/>
                  </a:schemeClr>
                </a:solidFill>
                <a:latin typeface="High Tower Text" pitchFamily="18" charset="0"/>
              </a:rPr>
              <a:t>1. Previous application</a:t>
            </a:r>
          </a:p>
          <a:p>
            <a:r>
              <a:rPr lang="en-IN" i="1" dirty="0" smtClean="0">
                <a:solidFill>
                  <a:schemeClr val="accent1">
                    <a:lumMod val="75000"/>
                  </a:schemeClr>
                </a:solidFill>
                <a:latin typeface="High Tower Text" pitchFamily="18" charset="0"/>
              </a:rPr>
              <a:t>2. Current application where Target is located. </a:t>
            </a:r>
            <a:br>
              <a:rPr lang="en-IN" i="1" dirty="0" smtClean="0">
                <a:solidFill>
                  <a:schemeClr val="accent1">
                    <a:lumMod val="75000"/>
                  </a:schemeClr>
                </a:solidFill>
                <a:latin typeface="High Tower Text" pitchFamily="18" charset="0"/>
              </a:rPr>
            </a:br>
            <a:r>
              <a:rPr lang="en-GB" i="1" dirty="0" err="1">
                <a:solidFill>
                  <a:schemeClr val="accent1">
                    <a:lumMod val="75000"/>
                  </a:schemeClr>
                </a:solidFill>
                <a:latin typeface="High Tower Text" pitchFamily="18" charset="0"/>
              </a:rPr>
              <a:t>Previou_application_size</a:t>
            </a:r>
            <a:r>
              <a:rPr lang="en-GB" i="1" dirty="0">
                <a:solidFill>
                  <a:schemeClr val="accent1">
                    <a:lumMod val="75000"/>
                  </a:schemeClr>
                </a:solidFill>
                <a:latin typeface="High Tower Text" pitchFamily="18" charset="0"/>
              </a:rPr>
              <a:t>: (1670214, 37) </a:t>
            </a:r>
            <a:r>
              <a:rPr lang="en-GB" i="1" dirty="0" err="1">
                <a:solidFill>
                  <a:schemeClr val="accent1">
                    <a:lumMod val="75000"/>
                  </a:schemeClr>
                </a:solidFill>
                <a:latin typeface="High Tower Text" pitchFamily="18" charset="0"/>
              </a:rPr>
              <a:t>application_data_size</a:t>
            </a:r>
            <a:r>
              <a:rPr lang="en-GB" i="1" dirty="0">
                <a:solidFill>
                  <a:schemeClr val="accent1">
                    <a:lumMod val="75000"/>
                  </a:schemeClr>
                </a:solidFill>
                <a:latin typeface="High Tower Text" pitchFamily="18" charset="0"/>
              </a:rPr>
              <a:t>: (307511, 122)</a:t>
            </a:r>
            <a:r>
              <a:rPr lang="en-IN" i="1" dirty="0" smtClean="0">
                <a:solidFill>
                  <a:schemeClr val="accent1">
                    <a:lumMod val="75000"/>
                  </a:schemeClr>
                </a:solidFill>
                <a:latin typeface="High Tower Text" pitchFamily="18" charset="0"/>
              </a:rPr>
              <a:t/>
            </a:r>
            <a:br>
              <a:rPr lang="en-IN" i="1" dirty="0" smtClean="0">
                <a:solidFill>
                  <a:schemeClr val="accent1">
                    <a:lumMod val="75000"/>
                  </a:schemeClr>
                </a:solidFill>
                <a:latin typeface="High Tower Text" pitchFamily="18" charset="0"/>
              </a:rPr>
            </a:br>
            <a:r>
              <a:rPr lang="en-GB" i="1" dirty="0">
                <a:solidFill>
                  <a:schemeClr val="accent1">
                    <a:lumMod val="75000"/>
                  </a:schemeClr>
                </a:solidFill>
                <a:latin typeface="High Tower Text" pitchFamily="18" charset="0"/>
              </a:rPr>
              <a:t>Target variable (1 - client with payment difficulties: he/she had late payment more than X days on at least one of the first Y </a:t>
            </a:r>
            <a:r>
              <a:rPr lang="en-GB" i="1" dirty="0" smtClean="0">
                <a:solidFill>
                  <a:schemeClr val="accent1">
                    <a:lumMod val="75000"/>
                  </a:schemeClr>
                </a:solidFill>
                <a:latin typeface="High Tower Text" pitchFamily="18" charset="0"/>
              </a:rPr>
              <a:t>instalments </a:t>
            </a:r>
            <a:r>
              <a:rPr lang="en-GB" i="1" dirty="0">
                <a:solidFill>
                  <a:schemeClr val="accent1">
                    <a:lumMod val="75000"/>
                  </a:schemeClr>
                </a:solidFill>
                <a:latin typeface="High Tower Text" pitchFamily="18" charset="0"/>
              </a:rPr>
              <a:t>of the loan in our sample, 0 </a:t>
            </a:r>
            <a:r>
              <a:rPr lang="en-GB" i="1" dirty="0" smtClean="0">
                <a:solidFill>
                  <a:schemeClr val="accent1">
                    <a:lumMod val="75000"/>
                  </a:schemeClr>
                </a:solidFill>
                <a:latin typeface="High Tower Text" pitchFamily="18" charset="0"/>
              </a:rPr>
              <a:t>– Non Difficulties)</a:t>
            </a:r>
          </a:p>
          <a:p>
            <a:endParaRPr lang="en-GB" i="1" dirty="0">
              <a:solidFill>
                <a:schemeClr val="accent1">
                  <a:lumMod val="75000"/>
                </a:schemeClr>
              </a:solidFill>
              <a:latin typeface="High Tower Text" pitchFamily="18" charset="0"/>
            </a:endParaRPr>
          </a:p>
          <a:p>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397617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Data Pre-processing part - 1</a:t>
            </a:r>
            <a:endParaRPr lang="en-IN"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IN" i="1" u="sng" dirty="0" smtClean="0">
                <a:solidFill>
                  <a:schemeClr val="accent1">
                    <a:lumMod val="75000"/>
                  </a:schemeClr>
                </a:solidFill>
                <a:latin typeface="High Tower Text" pitchFamily="18" charset="0"/>
              </a:rPr>
              <a:t>Handling Null values:</a:t>
            </a:r>
          </a:p>
          <a:p>
            <a:r>
              <a:rPr lang="en-GB" i="1" dirty="0">
                <a:solidFill>
                  <a:schemeClr val="accent1">
                    <a:lumMod val="75000"/>
                  </a:schemeClr>
                </a:solidFill>
                <a:latin typeface="High Tower Text" pitchFamily="18" charset="0"/>
              </a:rPr>
              <a:t>Theoretically, 25 to 30% is the maximum missing values are allowed, beyond which we might want to drop the variable from analysis. But practically we get variables with ~50% of missing values but still, the customer insists to have it for </a:t>
            </a:r>
            <a:r>
              <a:rPr lang="en-GB" i="1" dirty="0" smtClean="0">
                <a:solidFill>
                  <a:schemeClr val="accent1">
                    <a:lumMod val="75000"/>
                  </a:schemeClr>
                </a:solidFill>
                <a:latin typeface="High Tower Text" pitchFamily="18" charset="0"/>
              </a:rPr>
              <a:t>analysing. </a:t>
            </a:r>
            <a:r>
              <a:rPr lang="en-GB" i="1" dirty="0">
                <a:solidFill>
                  <a:schemeClr val="accent1">
                    <a:lumMod val="75000"/>
                  </a:schemeClr>
                </a:solidFill>
                <a:latin typeface="High Tower Text" pitchFamily="18" charset="0"/>
              </a:rPr>
              <a:t>In those cases, we have to treat them accordingly. Here, we will remove columns with null values of more than 35% after observing those columns.</a:t>
            </a:r>
          </a:p>
          <a:p>
            <a:r>
              <a:rPr lang="en-GB" i="1" dirty="0">
                <a:solidFill>
                  <a:schemeClr val="accent1">
                    <a:lumMod val="75000"/>
                  </a:schemeClr>
                </a:solidFill>
                <a:latin typeface="High Tower Text" pitchFamily="18" charset="0"/>
              </a:rPr>
              <a:t>Shape of </a:t>
            </a:r>
            <a:r>
              <a:rPr lang="en-GB" i="1" dirty="0" err="1">
                <a:solidFill>
                  <a:schemeClr val="accent1">
                    <a:lumMod val="75000"/>
                  </a:schemeClr>
                </a:solidFill>
                <a:latin typeface="High Tower Text" pitchFamily="18" charset="0"/>
              </a:rPr>
              <a:t>application_data_size</a:t>
            </a:r>
            <a:r>
              <a:rPr lang="en-GB" i="1" dirty="0">
                <a:solidFill>
                  <a:schemeClr val="accent1">
                    <a:lumMod val="75000"/>
                  </a:schemeClr>
                </a:solidFill>
                <a:latin typeface="High Tower Text" pitchFamily="18" charset="0"/>
              </a:rPr>
              <a:t> after removing Null columns: (307511, 73) </a:t>
            </a:r>
            <a:endParaRPr lang="en-GB" i="1" dirty="0" smtClean="0">
              <a:solidFill>
                <a:schemeClr val="accent1">
                  <a:lumMod val="75000"/>
                </a:schemeClr>
              </a:solidFill>
              <a:latin typeface="High Tower Text" pitchFamily="18" charset="0"/>
            </a:endParaRPr>
          </a:p>
          <a:p>
            <a:r>
              <a:rPr lang="en-GB" i="1" dirty="0" smtClean="0">
                <a:solidFill>
                  <a:schemeClr val="accent1">
                    <a:lumMod val="75000"/>
                  </a:schemeClr>
                </a:solidFill>
                <a:latin typeface="High Tower Text" pitchFamily="18" charset="0"/>
              </a:rPr>
              <a:t>Shape </a:t>
            </a:r>
            <a:r>
              <a:rPr lang="en-GB" i="1" dirty="0">
                <a:solidFill>
                  <a:schemeClr val="accent1">
                    <a:lumMod val="75000"/>
                  </a:schemeClr>
                </a:solidFill>
                <a:latin typeface="High Tower Text" pitchFamily="18" charset="0"/>
              </a:rPr>
              <a:t>of </a:t>
            </a:r>
            <a:r>
              <a:rPr lang="en-GB" i="1" dirty="0" err="1">
                <a:solidFill>
                  <a:schemeClr val="accent1">
                    <a:lumMod val="75000"/>
                  </a:schemeClr>
                </a:solidFill>
                <a:latin typeface="High Tower Text" pitchFamily="18" charset="0"/>
              </a:rPr>
              <a:t>previous_application_size</a:t>
            </a:r>
            <a:r>
              <a:rPr lang="en-GB" i="1" dirty="0">
                <a:solidFill>
                  <a:schemeClr val="accent1">
                    <a:lumMod val="75000"/>
                  </a:schemeClr>
                </a:solidFill>
                <a:latin typeface="High Tower Text" pitchFamily="18" charset="0"/>
              </a:rPr>
              <a:t> after removing Null columns: (1670214, 33)</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255634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Data Pre-processing part - 1</a:t>
            </a:r>
            <a:endParaRPr lang="en-IN" dirty="0"/>
          </a:p>
        </p:txBody>
      </p:sp>
      <p:sp>
        <p:nvSpPr>
          <p:cNvPr id="3" name="Content Placeholder 2"/>
          <p:cNvSpPr>
            <a:spLocks noGrp="1"/>
          </p:cNvSpPr>
          <p:nvPr>
            <p:ph idx="1"/>
          </p:nvPr>
        </p:nvSpPr>
        <p:spPr>
          <a:xfrm>
            <a:off x="457200" y="1600200"/>
            <a:ext cx="8435280" cy="5069160"/>
          </a:xfrm>
        </p:spPr>
        <p:style>
          <a:lnRef idx="1">
            <a:schemeClr val="accent1"/>
          </a:lnRef>
          <a:fillRef idx="2">
            <a:schemeClr val="accent1"/>
          </a:fillRef>
          <a:effectRef idx="1">
            <a:schemeClr val="accent1"/>
          </a:effectRef>
          <a:fontRef idx="minor">
            <a:schemeClr val="dk1"/>
          </a:fontRef>
        </p:style>
        <p:txBody>
          <a:bodyPr/>
          <a:lstStyle/>
          <a:p>
            <a:r>
              <a:rPr lang="en-IN" i="1" dirty="0" smtClean="0">
                <a:solidFill>
                  <a:schemeClr val="accent1">
                    <a:lumMod val="75000"/>
                  </a:schemeClr>
                </a:solidFill>
                <a:latin typeface="High Tower Text" pitchFamily="18" charset="0"/>
              </a:rPr>
              <a:t>In pre-processing part 2, I have intentionally merged two </a:t>
            </a:r>
            <a:r>
              <a:rPr lang="en-IN" i="1" dirty="0" err="1" smtClean="0">
                <a:solidFill>
                  <a:schemeClr val="accent1">
                    <a:lumMod val="75000"/>
                  </a:schemeClr>
                </a:solidFill>
                <a:latin typeface="High Tower Text" pitchFamily="18" charset="0"/>
              </a:rPr>
              <a:t>DataFrames</a:t>
            </a:r>
            <a:r>
              <a:rPr lang="en-IN" i="1" dirty="0" smtClean="0">
                <a:solidFill>
                  <a:schemeClr val="accent1">
                    <a:lumMod val="75000"/>
                  </a:schemeClr>
                </a:solidFill>
                <a:latin typeface="High Tower Text" pitchFamily="18" charset="0"/>
              </a:rPr>
              <a:t> into one using Inner method. </a:t>
            </a:r>
          </a:p>
          <a:p>
            <a:r>
              <a:rPr lang="en-IN" i="1" dirty="0" smtClean="0">
                <a:solidFill>
                  <a:schemeClr val="accent1">
                    <a:lumMod val="75000"/>
                  </a:schemeClr>
                </a:solidFill>
                <a:latin typeface="High Tower Text" pitchFamily="18" charset="0"/>
              </a:rPr>
              <a:t>After merging, I can see some Null values. Since we have large number of instances, I have dropped those null values.</a:t>
            </a:r>
          </a:p>
          <a:p>
            <a:r>
              <a:rPr lang="en-IN" i="1" dirty="0" smtClean="0">
                <a:solidFill>
                  <a:schemeClr val="accent1">
                    <a:lumMod val="75000"/>
                  </a:schemeClr>
                </a:solidFill>
                <a:latin typeface="High Tower Text" pitchFamily="18" charset="0"/>
              </a:rPr>
              <a:t>After treating Null values, we can see that there was no null values. </a:t>
            </a:r>
          </a:p>
          <a:p>
            <a:endParaRPr lang="en-IN" i="1" dirty="0">
              <a:solidFill>
                <a:schemeClr val="accent1">
                  <a:lumMod val="75000"/>
                </a:schemeClr>
              </a:solidFill>
              <a:latin typeface="High Tower Text"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5517232"/>
            <a:ext cx="309403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31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1426</Words>
  <Application>Microsoft Office PowerPoint</Application>
  <PresentationFormat>On-screen Show (4:3)</PresentationFormat>
  <Paragraphs>172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Financial Risk Detection</vt:lpstr>
      <vt:lpstr>Introduction:</vt:lpstr>
      <vt:lpstr>Business Understanding </vt:lpstr>
      <vt:lpstr>Business Objectives</vt:lpstr>
      <vt:lpstr>Tools Used</vt:lpstr>
      <vt:lpstr>Approaches</vt:lpstr>
      <vt:lpstr>Data extraction &amp; Preprocessing</vt:lpstr>
      <vt:lpstr>Data Pre-processing part - 1</vt:lpstr>
      <vt:lpstr>Data Pre-processing part - 1</vt:lpstr>
      <vt:lpstr>Exploratory Data Analysis</vt:lpstr>
      <vt:lpstr>Splitting the analysis based on Target variable for better understanding!!</vt:lpstr>
      <vt:lpstr>AGE wise effects on Targets!!</vt:lpstr>
      <vt:lpstr>Organization distribution</vt:lpstr>
      <vt:lpstr>Type of Clients in Non-defaulters</vt:lpstr>
      <vt:lpstr>Loan type and its information</vt:lpstr>
      <vt:lpstr>Week-day distribution on defaulters and Non defaulters</vt:lpstr>
      <vt:lpstr>Rejection reason for Loan application</vt:lpstr>
      <vt:lpstr>Other factors on Defaulter’s side</vt:lpstr>
      <vt:lpstr>Analysis of Numerical factors &amp; its distribution</vt:lpstr>
      <vt:lpstr>Bivariate Analysis: Numerical &amp; Categorical </vt:lpstr>
      <vt:lpstr>Let’s check the Age_group on Income type for Defaulters!</vt:lpstr>
      <vt:lpstr>Credit Score VS Occupation types</vt:lpstr>
      <vt:lpstr>AMT Annuity &amp; Contract status</vt:lpstr>
      <vt:lpstr>More insights from further analysis</vt:lpstr>
      <vt:lpstr>Encoding &amp; Model Building</vt:lpstr>
      <vt:lpstr>Model Building </vt:lpstr>
      <vt:lpstr>ROC Curve:</vt:lpstr>
      <vt:lpstr>Solution &amp; Conclusion</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Detection</dc:title>
  <dc:creator>Siva Kalyanaram</dc:creator>
  <cp:lastModifiedBy>Siva Kalyanaram</cp:lastModifiedBy>
  <cp:revision>16</cp:revision>
  <dcterms:created xsi:type="dcterms:W3CDTF">2024-03-06T18:28:07Z</dcterms:created>
  <dcterms:modified xsi:type="dcterms:W3CDTF">2024-03-07T19:35:01Z</dcterms:modified>
</cp:coreProperties>
</file>