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B85FDE-EF08-4938-95A4-BA761F6E78F4}"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85FDE-EF08-4938-95A4-BA761F6E78F4}"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85FDE-EF08-4938-95A4-BA761F6E78F4}"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B85FDE-EF08-4938-95A4-BA761F6E78F4}"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B85FDE-EF08-4938-95A4-BA761F6E78F4}" type="datetimeFigureOut">
              <a:rPr lang="en-IN" smtClean="0"/>
              <a:t>03-02-2024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B85FDE-EF08-4938-95A4-BA761F6E78F4}"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B85FDE-EF08-4938-95A4-BA761F6E78F4}" type="datetimeFigureOut">
              <a:rPr lang="en-IN" smtClean="0"/>
              <a:t>03-02-2024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B85FDE-EF08-4938-95A4-BA761F6E78F4}" type="datetimeFigureOut">
              <a:rPr lang="en-IN" smtClean="0"/>
              <a:t>03-02-2024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85FDE-EF08-4938-95A4-BA761F6E78F4}" type="datetimeFigureOut">
              <a:rPr lang="en-IN" smtClean="0"/>
              <a:t>03-02-2024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49598-3043-442A-8414-ACE088C4C2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B85FDE-EF08-4938-95A4-BA761F6E78F4}" type="datetimeFigureOut">
              <a:rPr lang="en-IN" smtClean="0"/>
              <a:t>03-02-2024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49598-3043-442A-8414-ACE088C4C2EF}"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DFB85FDE-EF08-4938-95A4-BA761F6E78F4}" type="datetimeFigureOut">
              <a:rPr lang="en-IN" smtClean="0"/>
              <a:t>03-02-2024</a:t>
            </a:fld>
            <a:endParaRPr lang="en-IN"/>
          </a:p>
        </p:txBody>
      </p:sp>
      <p:sp>
        <p:nvSpPr>
          <p:cNvPr id="9" name="Slide Number Placeholder 8"/>
          <p:cNvSpPr>
            <a:spLocks noGrp="1"/>
          </p:cNvSpPr>
          <p:nvPr>
            <p:ph type="sldNum" sz="quarter" idx="11"/>
          </p:nvPr>
        </p:nvSpPr>
        <p:spPr/>
        <p:txBody>
          <a:bodyPr/>
          <a:lstStyle/>
          <a:p>
            <a:fld id="{EE549598-3043-442A-8414-ACE088C4C2EF}"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E549598-3043-442A-8414-ACE088C4C2EF}"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FB85FDE-EF08-4938-95A4-BA761F6E78F4}" type="datetimeFigureOut">
              <a:rPr lang="en-IN" smtClean="0"/>
              <a:t>03-02-2024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ata.ontario.ca/dataset/energy-use-and-greenhouse-gas-emissions-for-the-broader-public-secto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Energy Consumption Analysis</a:t>
            </a:r>
            <a:endParaRPr lang="en-IN" dirty="0"/>
          </a:p>
        </p:txBody>
      </p:sp>
      <p:sp>
        <p:nvSpPr>
          <p:cNvPr id="3" name="Subtitle 2"/>
          <p:cNvSpPr>
            <a:spLocks noGrp="1"/>
          </p:cNvSpPr>
          <p:nvPr>
            <p:ph type="subTitle" idx="1"/>
          </p:nvPr>
        </p:nvSpPr>
        <p:spPr/>
        <p:txBody>
          <a:bodyPr/>
          <a:lstStyle/>
          <a:p>
            <a:r>
              <a:rPr lang="en-IN" dirty="0" smtClean="0"/>
              <a:t>Data Analysis Project</a:t>
            </a:r>
            <a:endParaRPr lang="en-IN" dirty="0"/>
          </a:p>
        </p:txBody>
      </p:sp>
    </p:spTree>
    <p:extLst>
      <p:ext uri="{BB962C8B-B14F-4D97-AF65-F5344CB8AC3E}">
        <p14:creationId xmlns:p14="http://schemas.microsoft.com/office/powerpoint/2010/main" val="293541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Top &amp; Bottom GHS on Operation type.</a:t>
            </a:r>
            <a:endParaRPr lang="en-IN"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04864"/>
            <a:ext cx="762000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4243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62500" lnSpcReduction="20000"/>
          </a:bodyPr>
          <a:lstStyle/>
          <a:p>
            <a:r>
              <a:rPr lang="en-GB" b="1" dirty="0" smtClean="0"/>
              <a:t>Analysing </a:t>
            </a:r>
            <a:r>
              <a:rPr lang="en-GB" b="1" dirty="0"/>
              <a:t>Greenhouse Gas Emissions in Ontario's Broader Public Sector</a:t>
            </a:r>
            <a:endParaRPr lang="en-GB" dirty="0"/>
          </a:p>
          <a:p>
            <a:r>
              <a:rPr lang="en-GB" dirty="0"/>
              <a:t>Through a comprehensive examination of energy usage and greenhouse gas (GHG) emissions within Ontario's Broader Public Sector (BPS), this project aimed to shed light on key trends, assess conservation effectiveness, and identify areas for improvement. The analysis of the dataset encompassing various sectors and sub-sectors revealed several noteworthy insights.</a:t>
            </a:r>
          </a:p>
          <a:p>
            <a:r>
              <a:rPr lang="en-GB" b="1" dirty="0"/>
              <a:t>Overview of Greenhouse Gas Emissions:</a:t>
            </a:r>
            <a:endParaRPr lang="en-GB" dirty="0"/>
          </a:p>
          <a:p>
            <a:r>
              <a:rPr lang="en-GB" dirty="0"/>
              <a:t>The Broader Public Sector in Ontario collectively emitted a total of </a:t>
            </a:r>
            <a:r>
              <a:rPr lang="en-GB" dirty="0" smtClean="0"/>
              <a:t>[</a:t>
            </a:r>
            <a:r>
              <a:rPr lang="en-IN" dirty="0"/>
              <a:t>5.166000e+03</a:t>
            </a:r>
            <a:r>
              <a:rPr lang="en-GB" dirty="0" smtClean="0"/>
              <a:t>] </a:t>
            </a:r>
            <a:r>
              <a:rPr lang="en-GB" dirty="0"/>
              <a:t>kilograms of greenhouse gases during the reporting period. This represents a critical benchmark for understanding the environmental impact of BPS organizations in the region.</a:t>
            </a:r>
          </a:p>
          <a:p>
            <a:r>
              <a:rPr lang="en-IN" dirty="0" smtClean="0"/>
              <a:t>In which Public Hospital had 63.71% of total GHS while comparing to other sectors.</a:t>
            </a:r>
          </a:p>
          <a:p>
            <a:r>
              <a:rPr lang="en-IN" dirty="0" smtClean="0"/>
              <a:t>While checking the city wise data, Cobourg Ontario had high GHS </a:t>
            </a:r>
            <a:r>
              <a:rPr lang="en-IN" dirty="0" err="1" smtClean="0"/>
              <a:t>emmission</a:t>
            </a:r>
            <a:r>
              <a:rPr lang="en-IN" dirty="0" smtClean="0"/>
              <a:t> which is around 2 KG of GHS. </a:t>
            </a:r>
          </a:p>
          <a:p>
            <a:r>
              <a:rPr lang="en-IN" dirty="0" smtClean="0"/>
              <a:t>Coming to Operation type: Top most 3 operation types are Fire station, cultural, facilities related to pumping sewage. Yes, these 3 requires high energy, hence its contribution is high in GHS </a:t>
            </a:r>
            <a:r>
              <a:rPr lang="en-IN" dirty="0" err="1" smtClean="0"/>
              <a:t>emmissions</a:t>
            </a:r>
            <a:r>
              <a:rPr lang="en-IN" dirty="0" smtClean="0"/>
              <a:t>. </a:t>
            </a:r>
          </a:p>
          <a:p>
            <a:r>
              <a:rPr lang="en-IN" b="1" dirty="0"/>
              <a:t>Recommendations for Improvement</a:t>
            </a:r>
            <a:r>
              <a:rPr lang="en-IN" b="1" dirty="0" smtClean="0"/>
              <a:t>:</a:t>
            </a:r>
          </a:p>
          <a:p>
            <a:r>
              <a:rPr lang="en-GB" dirty="0"/>
              <a:t>Based on the analysis, we recommend a multi-faceted approach to reduce emissions. This includes exploring renewable energy sources, implementing energy-efficient technologies, and fostering collaboration among BPS organizations to share best practices</a:t>
            </a:r>
            <a:endParaRPr lang="en-IN" dirty="0" smtClean="0"/>
          </a:p>
          <a:p>
            <a:r>
              <a:rPr lang="en-IN" dirty="0" smtClean="0"/>
              <a:t>                                                      </a:t>
            </a:r>
            <a:r>
              <a:rPr lang="en-IN" sz="6900" b="1" dirty="0" smtClean="0"/>
              <a:t>Thank You</a:t>
            </a:r>
            <a:endParaRPr lang="en-IN" sz="6900" b="1" dirty="0"/>
          </a:p>
        </p:txBody>
      </p:sp>
    </p:spTree>
    <p:extLst>
      <p:ext uri="{BB962C8B-B14F-4D97-AF65-F5344CB8AC3E}">
        <p14:creationId xmlns:p14="http://schemas.microsoft.com/office/powerpoint/2010/main" val="46001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endParaRPr lang="en-IN"/>
          </a:p>
        </p:txBody>
      </p:sp>
    </p:spTree>
    <p:extLst>
      <p:ext uri="{BB962C8B-B14F-4D97-AF65-F5344CB8AC3E}">
        <p14:creationId xmlns:p14="http://schemas.microsoft.com/office/powerpoint/2010/main" val="341931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Problem Statement:</a:t>
            </a:r>
            <a:endParaRPr lang="en-IN" dirty="0"/>
          </a:p>
        </p:txBody>
      </p:sp>
      <p:sp>
        <p:nvSpPr>
          <p:cNvPr id="3" name="Content Placeholder 2"/>
          <p:cNvSpPr>
            <a:spLocks noGrp="1"/>
          </p:cNvSpPr>
          <p:nvPr>
            <p:ph idx="1"/>
          </p:nvPr>
        </p:nvSpPr>
        <p:spPr/>
        <p:txBody>
          <a:bodyPr>
            <a:normAutofit/>
          </a:bodyPr>
          <a:lstStyle/>
          <a:p>
            <a:r>
              <a:rPr lang="en-GB" dirty="0"/>
              <a:t>Project will </a:t>
            </a:r>
            <a:r>
              <a:rPr lang="en-GB" dirty="0" err="1"/>
              <a:t>analyze</a:t>
            </a:r>
            <a:r>
              <a:rPr lang="en-GB" dirty="0"/>
              <a:t> energy usage and greenhouse gas (GHG) emissions of Ontario's Broader Public Sector (BPS) organizations, leveraging a comprehensive database of reported data. We aim to identify trends, assess conservation effectiveness, and pinpoint areas for improvement, informing data-driven strategies to achieve climate change mitigation goals within the BPS</a:t>
            </a:r>
            <a:r>
              <a:rPr lang="en-GB" dirty="0" smtClean="0"/>
              <a:t>.</a:t>
            </a:r>
          </a:p>
          <a:p>
            <a:r>
              <a:rPr lang="en-IN" b="1" u="sng" dirty="0"/>
              <a:t>Data </a:t>
            </a:r>
            <a:r>
              <a:rPr lang="en-IN" b="1" u="sng" dirty="0" smtClean="0"/>
              <a:t>Understanding:</a:t>
            </a:r>
          </a:p>
          <a:p>
            <a:r>
              <a:rPr lang="en-GB" dirty="0"/>
              <a:t>The </a:t>
            </a:r>
            <a:r>
              <a:rPr lang="en-GB" dirty="0">
                <a:hlinkClick r:id="rId2"/>
              </a:rPr>
              <a:t>Dataset</a:t>
            </a:r>
            <a:r>
              <a:rPr lang="en-GB" dirty="0"/>
              <a:t> spans from 2012 to 2021 and contains information about BPS organizations, including public hospitals and school </a:t>
            </a:r>
            <a:r>
              <a:rPr lang="en-GB" dirty="0" err="1"/>
              <a:t>boards.Key</a:t>
            </a:r>
            <a:r>
              <a:rPr lang="en-GB" dirty="0"/>
              <a:t> attributes include organization details, operational information, energy consumption data, and GHG emissions.</a:t>
            </a:r>
            <a:endParaRPr lang="en-GB" dirty="0"/>
          </a:p>
          <a:p>
            <a:endParaRPr lang="en-IN" dirty="0"/>
          </a:p>
        </p:txBody>
      </p:sp>
    </p:spTree>
    <p:extLst>
      <p:ext uri="{BB962C8B-B14F-4D97-AF65-F5344CB8AC3E}">
        <p14:creationId xmlns:p14="http://schemas.microsoft.com/office/powerpoint/2010/main" val="378437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Key Features:</a:t>
            </a:r>
            <a:endParaRPr lang="en-IN" u="sng" dirty="0"/>
          </a:p>
        </p:txBody>
      </p:sp>
      <p:sp>
        <p:nvSpPr>
          <p:cNvPr id="3" name="Content Placeholder 2"/>
          <p:cNvSpPr>
            <a:spLocks noGrp="1"/>
          </p:cNvSpPr>
          <p:nvPr>
            <p:ph idx="1"/>
          </p:nvPr>
        </p:nvSpPr>
        <p:spPr/>
        <p:txBody>
          <a:bodyPr/>
          <a:lstStyle/>
          <a:p>
            <a:pPr fontAlgn="base"/>
            <a:r>
              <a:rPr lang="en-GB" b="1" dirty="0"/>
              <a:t>Sector: </a:t>
            </a:r>
            <a:r>
              <a:rPr lang="en-GB" dirty="0"/>
              <a:t>Represents the sector of the organization (e.g., Public Hospital, School Board).</a:t>
            </a:r>
          </a:p>
          <a:p>
            <a:pPr fontAlgn="base"/>
            <a:r>
              <a:rPr lang="en-GB" b="1" dirty="0" err="1"/>
              <a:t>SubSector</a:t>
            </a:r>
            <a:r>
              <a:rPr lang="en-GB" b="1" dirty="0"/>
              <a:t>:</a:t>
            </a:r>
            <a:r>
              <a:rPr lang="en-GB" dirty="0"/>
              <a:t> Provides further classification within the sector.</a:t>
            </a:r>
          </a:p>
          <a:p>
            <a:pPr fontAlgn="base"/>
            <a:r>
              <a:rPr lang="en-GB" b="1" dirty="0"/>
              <a:t>Organization:</a:t>
            </a:r>
            <a:r>
              <a:rPr lang="en-GB" dirty="0"/>
              <a:t> Name of the BPS organization.</a:t>
            </a:r>
          </a:p>
          <a:p>
            <a:r>
              <a:rPr lang="en-GB" b="1" dirty="0"/>
              <a:t>Operation:</a:t>
            </a:r>
            <a:r>
              <a:rPr lang="en-GB" dirty="0"/>
              <a:t> Specific operation or facility within the organization</a:t>
            </a:r>
            <a:r>
              <a:rPr lang="en-GB" dirty="0" smtClean="0"/>
              <a:t>.</a:t>
            </a:r>
          </a:p>
          <a:p>
            <a:pPr fontAlgn="base"/>
            <a:r>
              <a:rPr lang="en-GB" b="1" dirty="0"/>
              <a:t>Address, City, Postal Code</a:t>
            </a:r>
            <a:r>
              <a:rPr lang="en-GB" dirty="0"/>
              <a:t>: Location details of the organization.</a:t>
            </a:r>
          </a:p>
          <a:p>
            <a:pPr fontAlgn="base"/>
            <a:r>
              <a:rPr lang="en-GB" b="1" dirty="0"/>
              <a:t>Energy Usage:</a:t>
            </a:r>
            <a:r>
              <a:rPr lang="en-GB" dirty="0"/>
              <a:t> Information about electricity, natural gas, fuel oil, propane, coal, wood, district heating, and district cooling consumption.</a:t>
            </a:r>
          </a:p>
          <a:p>
            <a:r>
              <a:rPr lang="en-GB" b="1" dirty="0"/>
              <a:t>GHG Emissions: </a:t>
            </a:r>
            <a:r>
              <a:rPr lang="en-GB" dirty="0"/>
              <a:t>Greenhouse gas emissions in kilograms.</a:t>
            </a:r>
            <a:endParaRPr lang="en-IN" dirty="0"/>
          </a:p>
        </p:txBody>
      </p:sp>
    </p:spTree>
    <p:extLst>
      <p:ext uri="{BB962C8B-B14F-4D97-AF65-F5344CB8AC3E}">
        <p14:creationId xmlns:p14="http://schemas.microsoft.com/office/powerpoint/2010/main" val="59147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Used</a:t>
            </a:r>
            <a:endParaRPr lang="en-IN" dirty="0"/>
          </a:p>
        </p:txBody>
      </p:sp>
      <p:sp>
        <p:nvSpPr>
          <p:cNvPr id="3" name="Content Placeholder 2"/>
          <p:cNvSpPr>
            <a:spLocks noGrp="1"/>
          </p:cNvSpPr>
          <p:nvPr>
            <p:ph idx="1"/>
          </p:nvPr>
        </p:nvSpPr>
        <p:spPr/>
        <p:txBody>
          <a:bodyPr>
            <a:normAutofit fontScale="92500" lnSpcReduction="20000"/>
          </a:bodyPr>
          <a:lstStyle/>
          <a:p>
            <a:r>
              <a:rPr lang="en-GB" b="1" dirty="0" smtClean="0"/>
              <a:t>Python on Google </a:t>
            </a:r>
            <a:r>
              <a:rPr lang="en-GB" b="1" dirty="0" err="1" smtClean="0"/>
              <a:t>colab</a:t>
            </a:r>
            <a:r>
              <a:rPr lang="en-GB" b="1" dirty="0" smtClean="0"/>
              <a:t>:</a:t>
            </a:r>
            <a:endParaRPr lang="en-GB" dirty="0"/>
          </a:p>
          <a:p>
            <a:pPr lvl="1"/>
            <a:r>
              <a:rPr lang="en-GB" dirty="0"/>
              <a:t>Language of choice for data analysis and manipulation.</a:t>
            </a:r>
          </a:p>
          <a:p>
            <a:pPr lvl="1"/>
            <a:r>
              <a:rPr lang="en-GB" dirty="0"/>
              <a:t>Utilized powerful libraries like Pandas for data manipulation and analysis.</a:t>
            </a:r>
          </a:p>
          <a:p>
            <a:r>
              <a:rPr lang="en-GB" b="1" dirty="0" smtClean="0"/>
              <a:t>Pandas: (Used to &amp; read the files)</a:t>
            </a:r>
            <a:endParaRPr lang="en-GB" dirty="0"/>
          </a:p>
          <a:p>
            <a:pPr lvl="1"/>
            <a:r>
              <a:rPr lang="en-GB" dirty="0"/>
              <a:t>Key library for data manipulation and analysis.</a:t>
            </a:r>
          </a:p>
          <a:p>
            <a:pPr lvl="1"/>
            <a:r>
              <a:rPr lang="en-GB" dirty="0"/>
              <a:t>Used for cleaning, transforming, and </a:t>
            </a:r>
            <a:r>
              <a:rPr lang="en-GB" dirty="0" err="1"/>
              <a:t>analyzing</a:t>
            </a:r>
            <a:r>
              <a:rPr lang="en-GB" dirty="0"/>
              <a:t> the dataset efficiently.</a:t>
            </a:r>
          </a:p>
          <a:p>
            <a:r>
              <a:rPr lang="en-GB" b="1" dirty="0" err="1"/>
              <a:t>Matplotlib</a:t>
            </a:r>
            <a:r>
              <a:rPr lang="en-GB" b="1" dirty="0"/>
              <a:t>:</a:t>
            </a:r>
            <a:endParaRPr lang="en-GB" dirty="0"/>
          </a:p>
          <a:p>
            <a:pPr lvl="1"/>
            <a:r>
              <a:rPr lang="en-GB" dirty="0"/>
              <a:t>Employed for creating static, interactive, and animated visualizations in Python.</a:t>
            </a:r>
          </a:p>
          <a:p>
            <a:pPr lvl="1"/>
            <a:r>
              <a:rPr lang="en-GB" dirty="0"/>
              <a:t>Ideal for generating plots, charts, and graphs.</a:t>
            </a:r>
          </a:p>
          <a:p>
            <a:r>
              <a:rPr lang="en-GB" b="1" dirty="0" err="1"/>
              <a:t>Seaborn</a:t>
            </a:r>
            <a:r>
              <a:rPr lang="en-GB" b="1" dirty="0"/>
              <a:t>:</a:t>
            </a:r>
            <a:endParaRPr lang="en-GB" dirty="0"/>
          </a:p>
          <a:p>
            <a:pPr lvl="1"/>
            <a:r>
              <a:rPr lang="en-GB" dirty="0"/>
              <a:t>Built on top of </a:t>
            </a:r>
            <a:r>
              <a:rPr lang="en-GB" dirty="0" err="1"/>
              <a:t>Matplotlib</a:t>
            </a:r>
            <a:r>
              <a:rPr lang="en-GB" dirty="0"/>
              <a:t>, providing a high-level interface for statistical graphics.</a:t>
            </a:r>
          </a:p>
          <a:p>
            <a:pPr lvl="1"/>
            <a:r>
              <a:rPr lang="en-GB" dirty="0"/>
              <a:t>Used for creating aesthetically pleasing and informative statistical graphics.</a:t>
            </a:r>
          </a:p>
          <a:p>
            <a:endParaRPr lang="en-IN" dirty="0"/>
          </a:p>
        </p:txBody>
      </p:sp>
    </p:spTree>
    <p:extLst>
      <p:ext uri="{BB962C8B-B14F-4D97-AF65-F5344CB8AC3E}">
        <p14:creationId xmlns:p14="http://schemas.microsoft.com/office/powerpoint/2010/main" val="108064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Approaches</a:t>
            </a:r>
            <a:endParaRPr lang="en-IN" dirty="0"/>
          </a:p>
        </p:txBody>
      </p:sp>
      <p:sp>
        <p:nvSpPr>
          <p:cNvPr id="3" name="Content Placeholder 2"/>
          <p:cNvSpPr>
            <a:spLocks noGrp="1"/>
          </p:cNvSpPr>
          <p:nvPr>
            <p:ph idx="1"/>
          </p:nvPr>
        </p:nvSpPr>
        <p:spPr/>
        <p:txBody>
          <a:bodyPr/>
          <a:lstStyle/>
          <a:p>
            <a:r>
              <a:rPr lang="en-IN" dirty="0" smtClean="0"/>
              <a:t>Loaded the data from the Given dataset.</a:t>
            </a:r>
          </a:p>
          <a:p>
            <a:r>
              <a:rPr lang="en-IN" dirty="0" smtClean="0"/>
              <a:t>Transform the data to appropriate form like combining the multiple parts of data into single for using data manipulation. </a:t>
            </a:r>
          </a:p>
          <a:p>
            <a:r>
              <a:rPr lang="en-IN" dirty="0" smtClean="0"/>
              <a:t>Clean the data for data manipulation, removing Null values, duplicates. Sample data as follows.</a:t>
            </a:r>
          </a:p>
          <a:p>
            <a:endParaRPr lang="en-IN"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573017"/>
            <a:ext cx="7200800" cy="1872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150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 insights….</a:t>
            </a:r>
            <a:endParaRPr lang="en-IN" dirty="0"/>
          </a:p>
        </p:txBody>
      </p:sp>
      <p:sp>
        <p:nvSpPr>
          <p:cNvPr id="3" name="Content Placeholder 2"/>
          <p:cNvSpPr>
            <a:spLocks noGrp="1"/>
          </p:cNvSpPr>
          <p:nvPr>
            <p:ph idx="1"/>
          </p:nvPr>
        </p:nvSpPr>
        <p:spPr/>
        <p:txBody>
          <a:bodyPr/>
          <a:lstStyle/>
          <a:p>
            <a:r>
              <a:rPr lang="en-IN" dirty="0" smtClean="0"/>
              <a:t>Starts with the statistical information of the numerical columns in the dataset like Electricity, NO2, Propane litre for GHS. </a:t>
            </a:r>
          </a:p>
          <a:p>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65" y="2852936"/>
            <a:ext cx="8265559" cy="250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597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Factors which affects on GHS:</a:t>
            </a:r>
            <a:endParaRPr lang="en-IN" dirty="0"/>
          </a:p>
        </p:txBody>
      </p:sp>
      <p:sp>
        <p:nvSpPr>
          <p:cNvPr id="3" name="Content Placeholder 2"/>
          <p:cNvSpPr>
            <a:spLocks noGrp="1"/>
          </p:cNvSpPr>
          <p:nvPr>
            <p:ph idx="1"/>
          </p:nvPr>
        </p:nvSpPr>
        <p:spPr/>
        <p:txBody>
          <a:bodyPr/>
          <a:lstStyle/>
          <a:p>
            <a:r>
              <a:rPr lang="en-IN" b="1" u="sng" dirty="0" smtClean="0"/>
              <a:t>Electricity:</a:t>
            </a:r>
          </a:p>
          <a:p>
            <a:r>
              <a:rPr lang="en-IN" dirty="0" smtClean="0"/>
              <a:t>Electric power plays a huge role on sector wise. </a:t>
            </a:r>
          </a:p>
          <a:p>
            <a:r>
              <a:rPr lang="en-IN" dirty="0" smtClean="0"/>
              <a:t>We can see public hospital contributes high electric power while comparing to other sectors</a:t>
            </a:r>
          </a:p>
          <a:p>
            <a:r>
              <a:rPr lang="en-GB" dirty="0"/>
              <a:t>Several factors can contribute to public hospitals having high electric power greenhouse gas emissions. It's important to note that specific reasons can vary based on the hospital's location, infrastructure, energy sources, and operational practices. </a:t>
            </a:r>
            <a:endParaRPr lang="en-IN" b="1" u="sng" dirty="0" smtClean="0"/>
          </a:p>
          <a:p>
            <a:endParaRPr lang="en-IN" b="1" u="sng"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858441"/>
            <a:ext cx="3837980" cy="1988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67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623"/>
            <a:ext cx="7620000" cy="6798259"/>
          </a:xfrm>
        </p:spPr>
        <p:txBody>
          <a:bodyPr/>
          <a:lstStyle/>
          <a:p>
            <a:r>
              <a:rPr lang="en-IN" b="1" u="sng" dirty="0" smtClean="0"/>
              <a:t>Effect of Natural gas – sub sector wise:</a:t>
            </a:r>
          </a:p>
          <a:p>
            <a:r>
              <a:rPr lang="en-GB" sz="2000" dirty="0"/>
              <a:t>The contribution of natural gas to greenhouse gas emissions in a university setting can be influenced by various </a:t>
            </a:r>
            <a:r>
              <a:rPr lang="en-GB" sz="2000" dirty="0" smtClean="0"/>
              <a:t>factors</a:t>
            </a:r>
            <a:r>
              <a:rPr lang="en-GB" sz="2000" dirty="0"/>
              <a:t> </a:t>
            </a:r>
            <a:r>
              <a:rPr lang="en-GB" sz="2000" dirty="0" smtClean="0"/>
              <a:t>like Heating and cooling systems </a:t>
            </a:r>
            <a:r>
              <a:rPr lang="en-GB" sz="2000" dirty="0" err="1" smtClean="0"/>
              <a:t>infrastructured</a:t>
            </a:r>
            <a:r>
              <a:rPr lang="en-GB" sz="2000" dirty="0" smtClean="0"/>
              <a:t>, cooking facilities, water heating using Natural Gas. </a:t>
            </a:r>
          </a:p>
          <a:p>
            <a:r>
              <a:rPr lang="en-GB" sz="2000" dirty="0"/>
              <a:t>To </a:t>
            </a:r>
            <a:r>
              <a:rPr lang="en-GB" sz="2000" dirty="0"/>
              <a:t>address and mitigate the impact of natural gas on greenhouse gas emissions, universities can consider implementing energy efficiency measures, investing in renewable energy sources, upgrading infrastructure, and adopting sustainable practices in various aspects of campus operations. </a:t>
            </a:r>
            <a:r>
              <a:rPr lang="en-GB" sz="2000" dirty="0"/>
              <a:t>Conducting a comprehensive energy audit and developing a sustainability plan can guide the university toward a more environmentally friendly energy profile</a:t>
            </a:r>
            <a:r>
              <a:rPr lang="en-GB" dirty="0" smtClean="0"/>
              <a:t>.</a:t>
            </a:r>
          </a:p>
          <a:p>
            <a:endParaRPr lang="en-GB" dirty="0"/>
          </a:p>
          <a:p>
            <a:endParaRPr lang="en-GB" dirty="0" smtClean="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924" y="3933056"/>
            <a:ext cx="4525963" cy="290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61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10 city wise GHS:</a:t>
            </a:r>
            <a:endParaRPr lang="en-IN" dirty="0"/>
          </a:p>
        </p:txBody>
      </p:sp>
      <p:sp>
        <p:nvSpPr>
          <p:cNvPr id="3" name="Content Placeholder 2"/>
          <p:cNvSpPr>
            <a:spLocks noGrp="1"/>
          </p:cNvSpPr>
          <p:nvPr>
            <p:ph idx="1"/>
          </p:nvPr>
        </p:nvSpPr>
        <p:spPr/>
        <p:txBody>
          <a:bodyPr/>
          <a:lstStyle/>
          <a:p>
            <a:r>
              <a:rPr lang="en-IN" sz="1200" dirty="0" smtClean="0"/>
              <a:t>Below are the 10 top city which had high GHS. They are</a:t>
            </a:r>
          </a:p>
          <a:p>
            <a:r>
              <a:rPr lang="en-IN" sz="1200" dirty="0"/>
              <a:t>'Cobourg Ontario', 'St </a:t>
            </a:r>
            <a:r>
              <a:rPr lang="en-IN" sz="1200" dirty="0" err="1"/>
              <a:t>Catharines</a:t>
            </a:r>
            <a:r>
              <a:rPr lang="en-IN" sz="1200" dirty="0"/>
              <a:t>', 'Pain Court', '</a:t>
            </a:r>
            <a:r>
              <a:rPr lang="en-IN" sz="1200" dirty="0" err="1"/>
              <a:t>Etobicoke</a:t>
            </a:r>
            <a:r>
              <a:rPr lang="en-IN" sz="1200" dirty="0"/>
              <a:t>', '</a:t>
            </a:r>
            <a:r>
              <a:rPr lang="en-IN" sz="1200" dirty="0" err="1"/>
              <a:t>Arnprior</a:t>
            </a:r>
            <a:r>
              <a:rPr lang="en-IN" sz="1200" dirty="0"/>
              <a:t>', '</a:t>
            </a:r>
            <a:r>
              <a:rPr lang="en-IN" sz="1200" dirty="0" err="1"/>
              <a:t>Campbellford</a:t>
            </a:r>
            <a:r>
              <a:rPr lang="en-IN" sz="1200" dirty="0"/>
              <a:t>', 'Cochrane', '</a:t>
            </a:r>
            <a:r>
              <a:rPr lang="en-IN" sz="1200" dirty="0" err="1"/>
              <a:t>Arva</a:t>
            </a:r>
            <a:r>
              <a:rPr lang="en-IN" sz="1200" dirty="0"/>
              <a:t>', 'Brussels', 'La </a:t>
            </a:r>
            <a:r>
              <a:rPr lang="en-IN" sz="1200" dirty="0" smtClean="0"/>
              <a:t>Salle‘.</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80928"/>
            <a:ext cx="8352928" cy="3483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067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60</TotalTime>
  <Words>846</Words>
  <Application>Microsoft Office PowerPoint</Application>
  <PresentationFormat>On-screen Show (4:3)</PresentationFormat>
  <Paragraphs>57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Energy Consumption Analysis</vt:lpstr>
      <vt:lpstr>Problem Statement:</vt:lpstr>
      <vt:lpstr>Key Features:</vt:lpstr>
      <vt:lpstr>Tools Used</vt:lpstr>
      <vt:lpstr>Approaches</vt:lpstr>
      <vt:lpstr>EDA insights….</vt:lpstr>
      <vt:lpstr>Factors which affects on GHS:</vt:lpstr>
      <vt:lpstr>PowerPoint Presentation</vt:lpstr>
      <vt:lpstr>Top 10 city wise GHS:</vt:lpstr>
      <vt:lpstr>3 Top &amp; Bottom GHS on Operation type.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Analysis</dc:title>
  <dc:creator>Siva Kalyanaram</dc:creator>
  <cp:lastModifiedBy>Siva Kalyanaram</cp:lastModifiedBy>
  <cp:revision>6</cp:revision>
  <dcterms:created xsi:type="dcterms:W3CDTF">2024-02-03T17:29:32Z</dcterms:created>
  <dcterms:modified xsi:type="dcterms:W3CDTF">2024-02-03T18:29:57Z</dcterms:modified>
</cp:coreProperties>
</file>