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1C41D8-54D7-4720-BCCA-BDD2E95B2B6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343012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1C41D8-54D7-4720-BCCA-BDD2E95B2B6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191190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1C41D8-54D7-4720-BCCA-BDD2E95B2B6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246564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1C41D8-54D7-4720-BCCA-BDD2E95B2B6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426641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41D8-54D7-4720-BCCA-BDD2E95B2B6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28497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C41D8-54D7-4720-BCCA-BDD2E95B2B6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155561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1C41D8-54D7-4720-BCCA-BDD2E95B2B6A}"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99190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1C41D8-54D7-4720-BCCA-BDD2E95B2B6A}"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165125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C41D8-54D7-4720-BCCA-BDD2E95B2B6A}"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386925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C41D8-54D7-4720-BCCA-BDD2E95B2B6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364519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C41D8-54D7-4720-BCCA-BDD2E95B2B6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9CA88-9CC5-4500-9278-4B5FADFEE248}" type="slidenum">
              <a:rPr lang="en-IN" smtClean="0"/>
              <a:t>‹#›</a:t>
            </a:fld>
            <a:endParaRPr lang="en-IN"/>
          </a:p>
        </p:txBody>
      </p:sp>
    </p:spTree>
    <p:extLst>
      <p:ext uri="{BB962C8B-B14F-4D97-AF65-F5344CB8AC3E}">
        <p14:creationId xmlns:p14="http://schemas.microsoft.com/office/powerpoint/2010/main" val="217057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C41D8-54D7-4720-BCCA-BDD2E95B2B6A}" type="datetimeFigureOut">
              <a:rPr lang="en-IN" smtClean="0"/>
              <a:t>23-02-2024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9CA88-9CC5-4500-9278-4B5FADFEE248}" type="slidenum">
              <a:rPr lang="en-IN" smtClean="0"/>
              <a:t>‹#›</a:t>
            </a:fld>
            <a:endParaRPr lang="en-IN"/>
          </a:p>
        </p:txBody>
      </p:sp>
    </p:spTree>
    <p:extLst>
      <p:ext uri="{BB962C8B-B14F-4D97-AF65-F5344CB8AC3E}">
        <p14:creationId xmlns:p14="http://schemas.microsoft.com/office/powerpoint/2010/main" val="107405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5"/>
            <a:ext cx="7774632" cy="2115666"/>
          </a:xfrm>
        </p:spPr>
        <p:txBody>
          <a:bodyPr>
            <a:normAutofit/>
          </a:bodyPr>
          <a:lstStyle/>
          <a:p>
            <a:r>
              <a:rPr lang="en-GB" b="1" i="1" dirty="0" smtClean="0">
                <a:solidFill>
                  <a:schemeClr val="accent1">
                    <a:lumMod val="75000"/>
                  </a:schemeClr>
                </a:solidFill>
                <a:latin typeface="Algerian" pitchFamily="82" charset="0"/>
              </a:rPr>
              <a:t>Smart Predictive </a:t>
            </a:r>
            <a:r>
              <a:rPr lang="en-GB" b="1" i="1" dirty="0" err="1" smtClean="0">
                <a:solidFill>
                  <a:schemeClr val="accent1">
                    <a:lumMod val="75000"/>
                  </a:schemeClr>
                </a:solidFill>
                <a:latin typeface="Algerian" pitchFamily="82" charset="0"/>
              </a:rPr>
              <a:t>Modeling</a:t>
            </a:r>
            <a:r>
              <a:rPr lang="en-GB" b="1" i="1" dirty="0" smtClean="0">
                <a:solidFill>
                  <a:schemeClr val="accent1">
                    <a:lumMod val="75000"/>
                  </a:schemeClr>
                </a:solidFill>
                <a:latin typeface="Algerian" pitchFamily="82" charset="0"/>
              </a:rPr>
              <a:t> for Rental</a:t>
            </a:r>
            <a:br>
              <a:rPr lang="en-GB" b="1" i="1" dirty="0" smtClean="0">
                <a:solidFill>
                  <a:schemeClr val="accent1">
                    <a:lumMod val="75000"/>
                  </a:schemeClr>
                </a:solidFill>
                <a:latin typeface="Algerian" pitchFamily="82" charset="0"/>
              </a:rPr>
            </a:br>
            <a:r>
              <a:rPr lang="en-GB" b="1" i="1" dirty="0" smtClean="0">
                <a:solidFill>
                  <a:schemeClr val="accent1">
                    <a:lumMod val="75000"/>
                  </a:schemeClr>
                </a:solidFill>
                <a:latin typeface="Algerian" pitchFamily="82" charset="0"/>
              </a:rPr>
              <a:t>Property Prices</a:t>
            </a:r>
            <a:endParaRPr lang="en-IN" b="1" i="1" dirty="0">
              <a:solidFill>
                <a:schemeClr val="accent1">
                  <a:lumMod val="75000"/>
                </a:schemeClr>
              </a:solidFill>
              <a:latin typeface="Algerian" pitchFamily="82" charset="0"/>
            </a:endParaRPr>
          </a:p>
        </p:txBody>
      </p:sp>
      <p:sp>
        <p:nvSpPr>
          <p:cNvPr id="3" name="Subtitle 2"/>
          <p:cNvSpPr>
            <a:spLocks noGrp="1"/>
          </p:cNvSpPr>
          <p:nvPr>
            <p:ph type="subTitle" idx="1"/>
          </p:nvPr>
        </p:nvSpPr>
        <p:spPr/>
        <p:txBody>
          <a:bodyPr>
            <a:noAutofit/>
          </a:bodyPr>
          <a:lstStyle/>
          <a:p>
            <a:r>
              <a:rPr lang="en-IN" sz="2800" b="1" i="1" dirty="0">
                <a:solidFill>
                  <a:schemeClr val="accent1">
                    <a:lumMod val="75000"/>
                  </a:schemeClr>
                </a:solidFill>
                <a:latin typeface="Algerian" pitchFamily="82" charset="0"/>
                <a:ea typeface="+mj-ea"/>
                <a:cs typeface="+mj-cs"/>
              </a:rPr>
              <a:t>Domain: Real Estate &amp; Property Management</a:t>
            </a:r>
          </a:p>
        </p:txBody>
      </p:sp>
    </p:spTree>
    <p:extLst>
      <p:ext uri="{BB962C8B-B14F-4D97-AF65-F5344CB8AC3E}">
        <p14:creationId xmlns:p14="http://schemas.microsoft.com/office/powerpoint/2010/main" val="304572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i="1" dirty="0">
                <a:solidFill>
                  <a:schemeClr val="accent1">
                    <a:lumMod val="75000"/>
                  </a:schemeClr>
                </a:solidFill>
                <a:latin typeface="High Tower Text" pitchFamily="18" charset="0"/>
                <a:ea typeface="+mn-ea"/>
                <a:cs typeface="+mn-cs"/>
              </a:rPr>
              <a:t>Hyper-parameter &amp; Evaluation:</a:t>
            </a:r>
          </a:p>
        </p:txBody>
      </p:sp>
      <p:sp>
        <p:nvSpPr>
          <p:cNvPr id="3" name="Content Placeholder 2"/>
          <p:cNvSpPr>
            <a:spLocks noGrp="1"/>
          </p:cNvSpPr>
          <p:nvPr>
            <p:ph idx="1"/>
          </p:nvPr>
        </p:nvSpPr>
        <p:spPr/>
        <p:txBody>
          <a:bodyPr>
            <a:normAutofit fontScale="92500" lnSpcReduction="20000"/>
          </a:bodyPr>
          <a:lstStyle/>
          <a:p>
            <a:r>
              <a:rPr lang="en-IN" i="1" dirty="0" smtClean="0">
                <a:solidFill>
                  <a:schemeClr val="accent1">
                    <a:lumMod val="75000"/>
                  </a:schemeClr>
                </a:solidFill>
                <a:latin typeface="High Tower Text" pitchFamily="18" charset="0"/>
              </a:rPr>
              <a:t>Used </a:t>
            </a:r>
            <a:r>
              <a:rPr lang="en-IN" i="1" dirty="0" err="1" smtClean="0">
                <a:solidFill>
                  <a:schemeClr val="accent1">
                    <a:lumMod val="75000"/>
                  </a:schemeClr>
                </a:solidFill>
                <a:latin typeface="High Tower Text" pitchFamily="18" charset="0"/>
              </a:rPr>
              <a:t>GridSearchCV</a:t>
            </a:r>
            <a:r>
              <a:rPr lang="en-IN" i="1" dirty="0" smtClean="0">
                <a:solidFill>
                  <a:schemeClr val="accent1">
                    <a:lumMod val="75000"/>
                  </a:schemeClr>
                </a:solidFill>
                <a:latin typeface="High Tower Text" pitchFamily="18" charset="0"/>
              </a:rPr>
              <a:t> as </a:t>
            </a:r>
            <a:r>
              <a:rPr lang="en-IN" i="1" dirty="0" err="1" smtClean="0">
                <a:solidFill>
                  <a:schemeClr val="accent1">
                    <a:lumMod val="75000"/>
                  </a:schemeClr>
                </a:solidFill>
                <a:latin typeface="High Tower Text" pitchFamily="18" charset="0"/>
              </a:rPr>
              <a:t>Hyperparameter</a:t>
            </a:r>
            <a:r>
              <a:rPr lang="en-IN" i="1" dirty="0" smtClean="0">
                <a:solidFill>
                  <a:schemeClr val="accent1">
                    <a:lumMod val="75000"/>
                  </a:schemeClr>
                </a:solidFill>
                <a:latin typeface="High Tower Text" pitchFamily="18" charset="0"/>
              </a:rPr>
              <a:t> for LGBM.(Light Gradient Boosting).</a:t>
            </a:r>
            <a:endParaRPr lang="en-IN" i="1" dirty="0">
              <a:solidFill>
                <a:schemeClr val="accent1">
                  <a:lumMod val="75000"/>
                </a:schemeClr>
              </a:solidFill>
              <a:latin typeface="High Tower Text" pitchFamily="18" charset="0"/>
            </a:endParaRPr>
          </a:p>
          <a:p>
            <a:r>
              <a:rPr lang="en-GB" i="1" dirty="0">
                <a:solidFill>
                  <a:schemeClr val="accent1">
                    <a:lumMod val="75000"/>
                  </a:schemeClr>
                </a:solidFill>
                <a:latin typeface="High Tower Text" pitchFamily="18" charset="0"/>
              </a:rPr>
              <a:t>Light GBM is a gradient boosting framework that uses tree based learning algorithm</a:t>
            </a:r>
            <a:r>
              <a:rPr lang="en-GB" i="1" dirty="0" smtClean="0">
                <a:solidFill>
                  <a:schemeClr val="accent1">
                    <a:lumMod val="75000"/>
                  </a:schemeClr>
                </a:solidFill>
                <a:latin typeface="High Tower Text" pitchFamily="18" charset="0"/>
              </a:rPr>
              <a:t>.</a:t>
            </a:r>
          </a:p>
          <a:p>
            <a:r>
              <a:rPr lang="en-GB" b="1" i="1" dirty="0">
                <a:solidFill>
                  <a:schemeClr val="accent1">
                    <a:lumMod val="75000"/>
                  </a:schemeClr>
                </a:solidFill>
                <a:latin typeface="High Tower Text" pitchFamily="18" charset="0"/>
              </a:rPr>
              <a:t>Light GBM grows tree vertically </a:t>
            </a:r>
            <a:r>
              <a:rPr lang="en-GB" i="1" dirty="0">
                <a:solidFill>
                  <a:schemeClr val="accent1">
                    <a:lumMod val="75000"/>
                  </a:schemeClr>
                </a:solidFill>
                <a:latin typeface="High Tower Text" pitchFamily="18" charset="0"/>
              </a:rPr>
              <a:t>while other algorithm grows trees horizontally meaning that Light GBM grows tree </a:t>
            </a:r>
            <a:r>
              <a:rPr lang="en-GB" b="1" i="1" dirty="0">
                <a:solidFill>
                  <a:schemeClr val="accent1">
                    <a:lumMod val="75000"/>
                  </a:schemeClr>
                </a:solidFill>
                <a:latin typeface="High Tower Text" pitchFamily="18" charset="0"/>
              </a:rPr>
              <a:t>leaf-wise </a:t>
            </a:r>
            <a:r>
              <a:rPr lang="en-GB" i="1" dirty="0">
                <a:solidFill>
                  <a:schemeClr val="accent1">
                    <a:lumMod val="75000"/>
                  </a:schemeClr>
                </a:solidFill>
                <a:latin typeface="High Tower Text" pitchFamily="18" charset="0"/>
              </a:rPr>
              <a:t>while other algorithm grows level-wise. It will choose the leaf with max delta loss to grow. When growing the same leaf, Leaf-wise algorithm can reduce more loss than a level-wise algorithm.</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219431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i="1" u="sng" dirty="0">
                <a:solidFill>
                  <a:schemeClr val="accent1">
                    <a:lumMod val="75000"/>
                  </a:schemeClr>
                </a:solidFill>
                <a:latin typeface="High Tower Text" pitchFamily="18" charset="0"/>
                <a:ea typeface="+mn-ea"/>
                <a:cs typeface="+mn-cs"/>
              </a:rPr>
              <a:t>Evaluation:</a:t>
            </a:r>
          </a:p>
        </p:txBody>
      </p:sp>
      <p:sp>
        <p:nvSpPr>
          <p:cNvPr id="3" name="Content Placeholder 2"/>
          <p:cNvSpPr>
            <a:spLocks noGrp="1"/>
          </p:cNvSpPr>
          <p:nvPr>
            <p:ph idx="1"/>
          </p:nvPr>
        </p:nvSpPr>
        <p:spPr/>
        <p:txBody>
          <a:bodyPr/>
          <a:lstStyle/>
          <a:p>
            <a:r>
              <a:rPr lang="en-IN" i="1" dirty="0" smtClean="0">
                <a:solidFill>
                  <a:schemeClr val="accent1">
                    <a:lumMod val="75000"/>
                  </a:schemeClr>
                </a:solidFill>
                <a:latin typeface="High Tower Text" pitchFamily="18" charset="0"/>
              </a:rPr>
              <a:t>Upon checking with several algorithms, its LGBM give high r2_score, hence used it for model building. </a:t>
            </a:r>
          </a:p>
          <a:p>
            <a:endParaRPr lang="en-IN" i="1" dirty="0">
              <a:solidFill>
                <a:schemeClr val="accent1">
                  <a:lumMod val="75000"/>
                </a:schemeClr>
              </a:solidFill>
              <a:latin typeface="High Tower Text" pitchFamily="18" charset="0"/>
            </a:endParaRPr>
          </a:p>
          <a:p>
            <a:r>
              <a:rPr lang="en-IN" i="1" dirty="0" smtClean="0">
                <a:solidFill>
                  <a:schemeClr val="accent1">
                    <a:lumMod val="75000"/>
                  </a:schemeClr>
                </a:solidFill>
                <a:latin typeface="High Tower Text" pitchFamily="18" charset="0"/>
              </a:rPr>
              <a:t>R2_score(Coefficient of determination); How much the predicted value approximates the actual data.</a:t>
            </a:r>
            <a:endParaRPr lang="en-IN" i="1" dirty="0">
              <a:solidFill>
                <a:schemeClr val="accent1">
                  <a:lumMod val="75000"/>
                </a:schemeClr>
              </a:solidFill>
              <a:latin typeface="High Tower Text"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3222625"/>
            <a:ext cx="246856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31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a:t>
            </a:r>
            <a:endParaRPr lang="en-IN" dirty="0"/>
          </a:p>
        </p:txBody>
      </p:sp>
      <p:sp>
        <p:nvSpPr>
          <p:cNvPr id="3" name="Content Placeholder 2"/>
          <p:cNvSpPr>
            <a:spLocks noGrp="1"/>
          </p:cNvSpPr>
          <p:nvPr>
            <p:ph idx="1"/>
          </p:nvPr>
        </p:nvSpPr>
        <p:spPr/>
        <p:txBody>
          <a:bodyPr/>
          <a:lstStyle/>
          <a:p>
            <a:r>
              <a:rPr lang="en-IN" dirty="0" smtClean="0"/>
              <a:t>Used Render Platform to deployed the model.</a:t>
            </a:r>
          </a:p>
          <a:p>
            <a:r>
              <a:rPr lang="en-IN" dirty="0" smtClean="0"/>
              <a:t>Render is one of the User-Friendly platform, where we can deploy our Machine learning model in simple steps. </a:t>
            </a:r>
          </a:p>
          <a:p>
            <a:endParaRPr lang="en-IN" dirty="0"/>
          </a:p>
          <a:p>
            <a:endParaRPr lang="en-IN"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08" y="3645024"/>
            <a:ext cx="791086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65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High Tower Text" pitchFamily="18" charset="0"/>
              </a:rPr>
              <a:t>Conclusion!!</a:t>
            </a:r>
            <a:endParaRPr lang="en-IN" dirty="0">
              <a:latin typeface="High Tower Text" pitchFamily="18" charset="0"/>
            </a:endParaRPr>
          </a:p>
        </p:txBody>
      </p:sp>
      <p:sp>
        <p:nvSpPr>
          <p:cNvPr id="3" name="Content Placeholder 2"/>
          <p:cNvSpPr>
            <a:spLocks noGrp="1"/>
          </p:cNvSpPr>
          <p:nvPr>
            <p:ph idx="1"/>
          </p:nvPr>
        </p:nvSpPr>
        <p:spPr>
          <a:xfrm>
            <a:off x="457200" y="1600201"/>
            <a:ext cx="8229600" cy="3917032"/>
          </a:xfrm>
        </p:spPr>
        <p:txBody>
          <a:bodyPr>
            <a:normAutofit fontScale="25000" lnSpcReduction="20000"/>
          </a:bodyPr>
          <a:lstStyle/>
          <a:p>
            <a:r>
              <a:rPr lang="en-GB" sz="5500" i="1" dirty="0">
                <a:solidFill>
                  <a:schemeClr val="accent1">
                    <a:lumMod val="75000"/>
                  </a:schemeClr>
                </a:solidFill>
                <a:latin typeface="High Tower Text" pitchFamily="18" charset="0"/>
              </a:rPr>
              <a:t>In this machine learning project, our goal was to develop a model for predicting rental prices based on various property features. We started by exploring and </a:t>
            </a:r>
            <a:r>
              <a:rPr lang="en-GB" sz="5500" i="1" dirty="0" err="1">
                <a:solidFill>
                  <a:schemeClr val="accent1">
                    <a:lumMod val="75000"/>
                  </a:schemeClr>
                </a:solidFill>
                <a:latin typeface="High Tower Text" pitchFamily="18" charset="0"/>
              </a:rPr>
              <a:t>analyzing</a:t>
            </a:r>
            <a:r>
              <a:rPr lang="en-GB" sz="5500" i="1" dirty="0">
                <a:solidFill>
                  <a:schemeClr val="accent1">
                    <a:lumMod val="75000"/>
                  </a:schemeClr>
                </a:solidFill>
                <a:latin typeface="High Tower Text" pitchFamily="18" charset="0"/>
              </a:rPr>
              <a:t> the dataset, identifying key patterns and trends. The dataset underwent </a:t>
            </a:r>
            <a:r>
              <a:rPr lang="en-GB" sz="5500" i="1" dirty="0" err="1">
                <a:solidFill>
                  <a:schemeClr val="accent1">
                    <a:lumMod val="75000"/>
                  </a:schemeClr>
                </a:solidFill>
                <a:latin typeface="High Tower Text" pitchFamily="18" charset="0"/>
              </a:rPr>
              <a:t>preprocessing</a:t>
            </a:r>
            <a:r>
              <a:rPr lang="en-GB" sz="5500" i="1" dirty="0">
                <a:solidFill>
                  <a:schemeClr val="accent1">
                    <a:lumMod val="75000"/>
                  </a:schemeClr>
                </a:solidFill>
                <a:latin typeface="High Tower Text" pitchFamily="18" charset="0"/>
              </a:rPr>
              <a:t> steps, including handling missing values and outliers, as well as feature engineering to enhance model performance</a:t>
            </a:r>
            <a:r>
              <a:rPr lang="en-GB" sz="5500" i="1" dirty="0" smtClean="0">
                <a:solidFill>
                  <a:schemeClr val="accent1">
                    <a:lumMod val="75000"/>
                  </a:schemeClr>
                </a:solidFill>
                <a:latin typeface="High Tower Text" pitchFamily="18" charset="0"/>
              </a:rPr>
              <a:t>.</a:t>
            </a:r>
          </a:p>
          <a:p>
            <a:endParaRPr lang="en-GB" sz="5500" i="1" dirty="0">
              <a:solidFill>
                <a:schemeClr val="accent1">
                  <a:lumMod val="75000"/>
                </a:schemeClr>
              </a:solidFill>
              <a:latin typeface="High Tower Text" pitchFamily="18" charset="0"/>
            </a:endParaRPr>
          </a:p>
          <a:p>
            <a:r>
              <a:rPr lang="en-GB" sz="5500" i="1" dirty="0">
                <a:solidFill>
                  <a:schemeClr val="accent1">
                    <a:lumMod val="75000"/>
                  </a:schemeClr>
                </a:solidFill>
                <a:latin typeface="High Tower Text" pitchFamily="18" charset="0"/>
              </a:rPr>
              <a:t>For the model development phase, we opted for a </a:t>
            </a:r>
            <a:r>
              <a:rPr lang="en-GB" sz="5500" i="1" dirty="0" err="1">
                <a:solidFill>
                  <a:schemeClr val="accent1">
                    <a:lumMod val="75000"/>
                  </a:schemeClr>
                </a:solidFill>
                <a:latin typeface="High Tower Text" pitchFamily="18" charset="0"/>
              </a:rPr>
              <a:t>LightGBM</a:t>
            </a:r>
            <a:r>
              <a:rPr lang="en-GB" sz="5500" i="1" dirty="0">
                <a:solidFill>
                  <a:schemeClr val="accent1">
                    <a:lumMod val="75000"/>
                  </a:schemeClr>
                </a:solidFill>
                <a:latin typeface="High Tower Text" pitchFamily="18" charset="0"/>
              </a:rPr>
              <a:t> (Gradient Boosting) model due to its efficiency in handling categorical features and overall strong predictive capabilities. The model was trained on a diverse set of features, including property type, location, amenities, and spatial coordinates</a:t>
            </a:r>
            <a:r>
              <a:rPr lang="en-GB" sz="5500" i="1" dirty="0" smtClean="0">
                <a:solidFill>
                  <a:schemeClr val="accent1">
                    <a:lumMod val="75000"/>
                  </a:schemeClr>
                </a:solidFill>
                <a:latin typeface="High Tower Text" pitchFamily="18" charset="0"/>
              </a:rPr>
              <a:t>.</a:t>
            </a:r>
          </a:p>
          <a:p>
            <a:endParaRPr lang="en-GB" sz="5500" i="1" dirty="0">
              <a:solidFill>
                <a:schemeClr val="accent1">
                  <a:lumMod val="75000"/>
                </a:schemeClr>
              </a:solidFill>
              <a:latin typeface="High Tower Text" pitchFamily="18" charset="0"/>
            </a:endParaRPr>
          </a:p>
          <a:p>
            <a:r>
              <a:rPr lang="en-GB" sz="5500" i="1" dirty="0">
                <a:solidFill>
                  <a:schemeClr val="accent1">
                    <a:lumMod val="75000"/>
                  </a:schemeClr>
                </a:solidFill>
                <a:latin typeface="High Tower Text" pitchFamily="18" charset="0"/>
              </a:rPr>
              <a:t>Evaluation metrics such as Mean Absolute Error (MAE) and Mean Squared Error (MSE) were used to assess the model's performance. The </a:t>
            </a:r>
            <a:r>
              <a:rPr lang="en-GB" sz="5500" i="1" dirty="0" err="1">
                <a:solidFill>
                  <a:schemeClr val="accent1">
                    <a:lumMod val="75000"/>
                  </a:schemeClr>
                </a:solidFill>
                <a:latin typeface="High Tower Text" pitchFamily="18" charset="0"/>
              </a:rPr>
              <a:t>LightGBM</a:t>
            </a:r>
            <a:r>
              <a:rPr lang="en-GB" sz="5500" i="1" dirty="0">
                <a:solidFill>
                  <a:schemeClr val="accent1">
                    <a:lumMod val="75000"/>
                  </a:schemeClr>
                </a:solidFill>
                <a:latin typeface="High Tower Text" pitchFamily="18" charset="0"/>
              </a:rPr>
              <a:t> model demonstrated commendable accuracy in predicting rental prices, with MAE and MSE scores well within acceptable ranges. </a:t>
            </a:r>
            <a:endParaRPr lang="en-GB" sz="5500" i="1" dirty="0" smtClean="0">
              <a:solidFill>
                <a:schemeClr val="accent1">
                  <a:lumMod val="75000"/>
                </a:schemeClr>
              </a:solidFill>
              <a:latin typeface="High Tower Text" pitchFamily="18" charset="0"/>
            </a:endParaRPr>
          </a:p>
          <a:p>
            <a:endParaRPr lang="en-GB" sz="5500" i="1" dirty="0">
              <a:solidFill>
                <a:schemeClr val="accent1">
                  <a:lumMod val="75000"/>
                </a:schemeClr>
              </a:solidFill>
              <a:latin typeface="High Tower Text" pitchFamily="18" charset="0"/>
            </a:endParaRPr>
          </a:p>
          <a:p>
            <a:r>
              <a:rPr lang="en-GB" sz="5500" i="1" dirty="0" smtClean="0">
                <a:solidFill>
                  <a:schemeClr val="accent1">
                    <a:lumMod val="75000"/>
                  </a:schemeClr>
                </a:solidFill>
                <a:latin typeface="High Tower Text" pitchFamily="18" charset="0"/>
              </a:rPr>
              <a:t>Our </a:t>
            </a:r>
            <a:r>
              <a:rPr lang="en-GB" sz="5500" i="1" dirty="0">
                <a:solidFill>
                  <a:schemeClr val="accent1">
                    <a:lumMod val="75000"/>
                  </a:schemeClr>
                </a:solidFill>
                <a:latin typeface="High Tower Text" pitchFamily="18" charset="0"/>
              </a:rPr>
              <a:t>findings highlight the significance of certain features, such as location and property type, in influencing rental prices. The model successfully captured complex relationships within the data, providing valuable insights for both tenants and property owners</a:t>
            </a:r>
            <a:r>
              <a:rPr lang="en-GB" sz="5500" i="1" dirty="0" smtClean="0">
                <a:solidFill>
                  <a:schemeClr val="accent1">
                    <a:lumMod val="75000"/>
                  </a:schemeClr>
                </a:solidFill>
                <a:latin typeface="High Tower Text" pitchFamily="18" charset="0"/>
              </a:rPr>
              <a:t>.</a:t>
            </a:r>
          </a:p>
          <a:p>
            <a:endParaRPr lang="en-GB" sz="5500" i="1" dirty="0">
              <a:solidFill>
                <a:schemeClr val="accent1">
                  <a:lumMod val="75000"/>
                </a:schemeClr>
              </a:solidFill>
              <a:latin typeface="High Tower Text" pitchFamily="18" charset="0"/>
            </a:endParaRPr>
          </a:p>
          <a:p>
            <a:r>
              <a:rPr lang="en-GB" sz="5500" i="1" dirty="0">
                <a:solidFill>
                  <a:schemeClr val="accent1">
                    <a:lumMod val="75000"/>
                  </a:schemeClr>
                </a:solidFill>
                <a:latin typeface="High Tower Text" pitchFamily="18" charset="0"/>
              </a:rPr>
              <a:t>Despite the success, it's important to note that challenges were encountered, particularly in dealing with missing data and selecting relevant features. Future work could involve collecting additional data to further enhance model robustness</a:t>
            </a:r>
            <a:r>
              <a:rPr lang="en-GB" sz="5500" i="1" dirty="0" smtClean="0">
                <a:solidFill>
                  <a:schemeClr val="accent1">
                    <a:lumMod val="75000"/>
                  </a:schemeClr>
                </a:solidFill>
                <a:latin typeface="High Tower Text" pitchFamily="18" charset="0"/>
              </a:rPr>
              <a:t>.</a:t>
            </a:r>
          </a:p>
          <a:p>
            <a:endParaRPr lang="en-GB" sz="5500" i="1" dirty="0">
              <a:solidFill>
                <a:schemeClr val="accent1">
                  <a:lumMod val="75000"/>
                </a:schemeClr>
              </a:solidFill>
              <a:latin typeface="High Tower Text" pitchFamily="18" charset="0"/>
            </a:endParaRPr>
          </a:p>
          <a:p>
            <a:r>
              <a:rPr lang="en-GB" sz="5500" i="1" dirty="0">
                <a:solidFill>
                  <a:schemeClr val="accent1">
                    <a:lumMod val="75000"/>
                  </a:schemeClr>
                </a:solidFill>
                <a:latin typeface="High Tower Text" pitchFamily="18" charset="0"/>
              </a:rPr>
              <a:t>In conclusion, our machine learning rental price detection model proves to be a valuable tool for estimating property rental prices. The project contributes to the broader field of real estate analytics, offering practical applications for both tenants seeking fair rental prices and property owners optimizing their rental strategies.</a:t>
            </a:r>
          </a:p>
          <a:p>
            <a:r>
              <a:rPr lang="en-GB" dirty="0" smtClean="0"/>
              <a:t/>
            </a:r>
            <a:br>
              <a:rPr lang="en-GB" dirty="0" smtClean="0"/>
            </a:br>
            <a:endParaRPr lang="en-IN" dirty="0"/>
          </a:p>
        </p:txBody>
      </p:sp>
    </p:spTree>
    <p:extLst>
      <p:ext uri="{BB962C8B-B14F-4D97-AF65-F5344CB8AC3E}">
        <p14:creationId xmlns:p14="http://schemas.microsoft.com/office/powerpoint/2010/main" val="241614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1">
                    <a:lumMod val="75000"/>
                  </a:schemeClr>
                </a:solidFill>
                <a:latin typeface="Arial Black" pitchFamily="34" charset="0"/>
              </a:rPr>
              <a:t>Problem Statement:</a:t>
            </a:r>
            <a:endParaRPr lang="en-IN" b="1" i="1" dirty="0">
              <a:solidFill>
                <a:schemeClr val="accent1">
                  <a:lumMod val="75000"/>
                </a:schemeClr>
              </a:solidFill>
              <a:latin typeface="Arial Black" pitchFamily="34" charset="0"/>
            </a:endParaRPr>
          </a:p>
        </p:txBody>
      </p:sp>
      <p:sp>
        <p:nvSpPr>
          <p:cNvPr id="3" name="Content Placeholder 2"/>
          <p:cNvSpPr>
            <a:spLocks noGrp="1"/>
          </p:cNvSpPr>
          <p:nvPr>
            <p:ph idx="1"/>
          </p:nvPr>
        </p:nvSpPr>
        <p:spPr/>
        <p:txBody>
          <a:bodyPr>
            <a:normAutofit fontScale="77500" lnSpcReduction="20000"/>
          </a:bodyPr>
          <a:lstStyle/>
          <a:p>
            <a:r>
              <a:rPr lang="en-GB" i="1" dirty="0" smtClean="0">
                <a:solidFill>
                  <a:schemeClr val="accent1">
                    <a:lumMod val="75000"/>
                  </a:schemeClr>
                </a:solidFill>
                <a:latin typeface="High Tower Text" pitchFamily="18" charset="0"/>
              </a:rPr>
              <a:t>In the real estate industry, determining the appropriate rental price for a property is crucial for</a:t>
            </a:r>
          </a:p>
          <a:p>
            <a:r>
              <a:rPr lang="en-GB" i="1" dirty="0" smtClean="0">
                <a:solidFill>
                  <a:schemeClr val="accent1">
                    <a:lumMod val="75000"/>
                  </a:schemeClr>
                </a:solidFill>
                <a:latin typeface="High Tower Text" pitchFamily="18" charset="0"/>
              </a:rPr>
              <a:t>property owners, tenants, and property management companies. Accurate rent predictions can</a:t>
            </a:r>
          </a:p>
          <a:p>
            <a:r>
              <a:rPr lang="en-GB" i="1" dirty="0" smtClean="0">
                <a:solidFill>
                  <a:schemeClr val="accent1">
                    <a:lumMod val="75000"/>
                  </a:schemeClr>
                </a:solidFill>
                <a:latin typeface="High Tower Text" pitchFamily="18" charset="0"/>
              </a:rPr>
              <a:t>help landlords set competitive prices, tenants make informed rental decisions, and property</a:t>
            </a:r>
          </a:p>
          <a:p>
            <a:r>
              <a:rPr lang="en-GB" i="1" dirty="0" smtClean="0">
                <a:solidFill>
                  <a:schemeClr val="accent1">
                    <a:lumMod val="75000"/>
                  </a:schemeClr>
                </a:solidFill>
                <a:latin typeface="High Tower Text" pitchFamily="18" charset="0"/>
              </a:rPr>
              <a:t>management companies optimize their portfolio management.</a:t>
            </a:r>
          </a:p>
          <a:p>
            <a:r>
              <a:rPr lang="en-GB" i="1" dirty="0" smtClean="0">
                <a:solidFill>
                  <a:schemeClr val="accent1">
                    <a:lumMod val="75000"/>
                  </a:schemeClr>
                </a:solidFill>
                <a:latin typeface="High Tower Text" pitchFamily="18" charset="0"/>
              </a:rPr>
              <a:t>The goal of this project is to develop a data-driven model that predicts the rental price of</a:t>
            </a:r>
          </a:p>
          <a:p>
            <a:r>
              <a:rPr lang="en-GB" i="1" dirty="0" smtClean="0">
                <a:solidFill>
                  <a:schemeClr val="accent1">
                    <a:lumMod val="75000"/>
                  </a:schemeClr>
                </a:solidFill>
                <a:latin typeface="High Tower Text" pitchFamily="18" charset="0"/>
              </a:rPr>
              <a:t>residential properties based on relevant features. By analysing historical rental data and</a:t>
            </a:r>
          </a:p>
          <a:p>
            <a:r>
              <a:rPr lang="en-GB" i="1" dirty="0" smtClean="0">
                <a:solidFill>
                  <a:schemeClr val="accent1">
                    <a:lumMod val="75000"/>
                  </a:schemeClr>
                </a:solidFill>
                <a:latin typeface="High Tower Text" pitchFamily="18" charset="0"/>
              </a:rPr>
              <a:t>property attributes, the model aims to provide accurate and reliable rent predictions.</a:t>
            </a:r>
            <a:endParaRPr lang="en-IN"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337489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1">
                    <a:lumMod val="75000"/>
                  </a:schemeClr>
                </a:solidFill>
              </a:rPr>
              <a:t>Key Tasks:</a:t>
            </a:r>
            <a:endParaRPr lang="en-IN" b="1" i="1" dirty="0">
              <a:solidFill>
                <a:schemeClr val="accent1">
                  <a:lumMod val="75000"/>
                </a:schemeClr>
              </a:solidFill>
            </a:endParaRPr>
          </a:p>
        </p:txBody>
      </p:sp>
      <p:sp>
        <p:nvSpPr>
          <p:cNvPr id="3" name="Content Placeholder 2"/>
          <p:cNvSpPr>
            <a:spLocks noGrp="1"/>
          </p:cNvSpPr>
          <p:nvPr>
            <p:ph idx="1"/>
          </p:nvPr>
        </p:nvSpPr>
        <p:spPr>
          <a:xfrm>
            <a:off x="467544" y="1340768"/>
            <a:ext cx="8496944" cy="5184576"/>
          </a:xfrm>
        </p:spPr>
        <p:txBody>
          <a:bodyPr>
            <a:normAutofit fontScale="70000" lnSpcReduction="20000"/>
          </a:bodyPr>
          <a:lstStyle/>
          <a:p>
            <a:r>
              <a:rPr lang="en-IN" b="1" i="1" dirty="0">
                <a:solidFill>
                  <a:schemeClr val="accent1">
                    <a:lumMod val="75000"/>
                  </a:schemeClr>
                </a:solidFill>
                <a:latin typeface="High Tower Text" pitchFamily="18" charset="0"/>
              </a:rPr>
              <a:t>Data </a:t>
            </a:r>
            <a:r>
              <a:rPr lang="en-IN" b="1" i="1" dirty="0" err="1">
                <a:solidFill>
                  <a:schemeClr val="accent1">
                    <a:lumMod val="75000"/>
                  </a:schemeClr>
                </a:solidFill>
                <a:latin typeface="High Tower Text" pitchFamily="18" charset="0"/>
              </a:rPr>
              <a:t>Preprocessing</a:t>
            </a:r>
            <a:r>
              <a:rPr lang="en-IN" b="1" i="1" dirty="0">
                <a:solidFill>
                  <a:schemeClr val="accent1">
                    <a:lumMod val="75000"/>
                  </a:schemeClr>
                </a:solidFill>
                <a:latin typeface="High Tower Text" pitchFamily="18" charset="0"/>
              </a:rPr>
              <a:t>.</a:t>
            </a:r>
          </a:p>
          <a:p>
            <a:r>
              <a:rPr lang="en-IN" b="1" i="1" dirty="0">
                <a:solidFill>
                  <a:schemeClr val="accent1">
                    <a:lumMod val="75000"/>
                  </a:schemeClr>
                </a:solidFill>
                <a:latin typeface="High Tower Text" pitchFamily="18" charset="0"/>
              </a:rPr>
              <a:t>Feature Selection and Engineering.</a:t>
            </a:r>
          </a:p>
          <a:p>
            <a:r>
              <a:rPr lang="en-IN" b="1" i="1" dirty="0">
                <a:solidFill>
                  <a:schemeClr val="accent1">
                    <a:lumMod val="75000"/>
                  </a:schemeClr>
                </a:solidFill>
                <a:latin typeface="High Tower Text" pitchFamily="18" charset="0"/>
              </a:rPr>
              <a:t>Model Selection.</a:t>
            </a:r>
          </a:p>
          <a:p>
            <a:r>
              <a:rPr lang="en-IN" b="1" i="1" dirty="0">
                <a:solidFill>
                  <a:schemeClr val="accent1">
                    <a:lumMod val="75000"/>
                  </a:schemeClr>
                </a:solidFill>
                <a:latin typeface="High Tower Text" pitchFamily="18" charset="0"/>
              </a:rPr>
              <a:t>Model Training and Evaluation.</a:t>
            </a:r>
          </a:p>
          <a:p>
            <a:r>
              <a:rPr lang="en-IN" b="1" i="1" dirty="0" err="1">
                <a:solidFill>
                  <a:schemeClr val="accent1">
                    <a:lumMod val="75000"/>
                  </a:schemeClr>
                </a:solidFill>
                <a:latin typeface="High Tower Text" pitchFamily="18" charset="0"/>
              </a:rPr>
              <a:t>Hyperparameter</a:t>
            </a:r>
            <a:r>
              <a:rPr lang="en-IN" b="1" i="1" dirty="0">
                <a:solidFill>
                  <a:schemeClr val="accent1">
                    <a:lumMod val="75000"/>
                  </a:schemeClr>
                </a:solidFill>
                <a:latin typeface="High Tower Text" pitchFamily="18" charset="0"/>
              </a:rPr>
              <a:t> Tuning</a:t>
            </a:r>
          </a:p>
          <a:p>
            <a:r>
              <a:rPr lang="en-IN" b="1" i="1" dirty="0">
                <a:solidFill>
                  <a:schemeClr val="accent1">
                    <a:lumMod val="75000"/>
                  </a:schemeClr>
                </a:solidFill>
                <a:latin typeface="High Tower Text" pitchFamily="18" charset="0"/>
              </a:rPr>
              <a:t>Interpretability.</a:t>
            </a:r>
          </a:p>
          <a:p>
            <a:r>
              <a:rPr lang="en-IN" b="1" i="1" dirty="0">
                <a:solidFill>
                  <a:schemeClr val="accent1">
                    <a:lumMod val="75000"/>
                  </a:schemeClr>
                </a:solidFill>
                <a:latin typeface="High Tower Text" pitchFamily="18" charset="0"/>
              </a:rPr>
              <a:t>Deployment</a:t>
            </a:r>
          </a:p>
          <a:p>
            <a:endParaRPr lang="en-IN" dirty="0" smtClean="0"/>
          </a:p>
          <a:p>
            <a:pPr marL="0" indent="0">
              <a:buNone/>
            </a:pPr>
            <a:r>
              <a:rPr lang="en-GB" i="1" u="sng" dirty="0">
                <a:solidFill>
                  <a:schemeClr val="accent1">
                    <a:lumMod val="75000"/>
                  </a:schemeClr>
                </a:solidFill>
                <a:latin typeface="High Tower Text" pitchFamily="18" charset="0"/>
              </a:rPr>
              <a:t>Expected Outcomes:</a:t>
            </a:r>
          </a:p>
          <a:p>
            <a:pPr marL="0" indent="0">
              <a:buNone/>
            </a:pPr>
            <a:endParaRPr lang="en-GB" b="1" i="1" u="sng" dirty="0" smtClean="0"/>
          </a:p>
          <a:p>
            <a:pPr marL="0" indent="0">
              <a:buNone/>
            </a:pPr>
            <a:r>
              <a:rPr lang="en-GB" b="1" i="1" dirty="0" smtClean="0">
                <a:solidFill>
                  <a:schemeClr val="accent1">
                    <a:lumMod val="75000"/>
                  </a:schemeClr>
                </a:solidFill>
                <a:latin typeface="High Tower Text" pitchFamily="18" charset="0"/>
              </a:rPr>
              <a:t>The successful implementation of the house rent prediction model will provide property owners, tenants, and property management companies with a tool to estimate rental prices accurately.</a:t>
            </a:r>
          </a:p>
          <a:p>
            <a:pPr marL="0" indent="0">
              <a:buNone/>
            </a:pPr>
            <a:r>
              <a:rPr lang="en-GB" b="1" i="1" dirty="0" smtClean="0">
                <a:solidFill>
                  <a:schemeClr val="accent1">
                    <a:lumMod val="75000"/>
                  </a:schemeClr>
                </a:solidFill>
                <a:latin typeface="High Tower Text" pitchFamily="18" charset="0"/>
              </a:rPr>
              <a:t>This will enhance transparency, aid in decision-making, and contribute to a more efficient and equitable rental market.</a:t>
            </a:r>
            <a:endParaRPr lang="en-IN" b="1" i="1" dirty="0">
              <a:solidFill>
                <a:schemeClr val="accent1">
                  <a:lumMod val="75000"/>
                </a:schemeClr>
              </a:solidFill>
              <a:latin typeface="High Tower Text" pitchFamily="18" charset="0"/>
            </a:endParaRPr>
          </a:p>
        </p:txBody>
      </p:sp>
    </p:spTree>
    <p:extLst>
      <p:ext uri="{BB962C8B-B14F-4D97-AF65-F5344CB8AC3E}">
        <p14:creationId xmlns:p14="http://schemas.microsoft.com/office/powerpoint/2010/main" val="151402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chemeClr val="accent1">
                    <a:lumMod val="75000"/>
                  </a:schemeClr>
                </a:solidFill>
                <a:latin typeface="High Tower Text" pitchFamily="18" charset="0"/>
              </a:rPr>
              <a:t>Exploratory Data Analysis:</a:t>
            </a:r>
            <a:endParaRPr lang="en-IN" b="1" i="1" dirty="0">
              <a:solidFill>
                <a:schemeClr val="accent1">
                  <a:lumMod val="75000"/>
                </a:schemeClr>
              </a:solidFill>
              <a:latin typeface="High Tower Text" pitchFamily="18" charset="0"/>
            </a:endParaRPr>
          </a:p>
        </p:txBody>
      </p:sp>
      <p:sp>
        <p:nvSpPr>
          <p:cNvPr id="3" name="Content Placeholder 2"/>
          <p:cNvSpPr>
            <a:spLocks noGrp="1"/>
          </p:cNvSpPr>
          <p:nvPr>
            <p:ph idx="1"/>
          </p:nvPr>
        </p:nvSpPr>
        <p:spPr/>
        <p:txBody>
          <a:bodyPr>
            <a:normAutofit/>
          </a:bodyPr>
          <a:lstStyle/>
          <a:p>
            <a:pPr marL="0" indent="0" algn="ctr">
              <a:buNone/>
            </a:pPr>
            <a:r>
              <a:rPr lang="en-IN" sz="1600" i="1" dirty="0" smtClean="0">
                <a:solidFill>
                  <a:schemeClr val="accent1">
                    <a:lumMod val="75000"/>
                  </a:schemeClr>
                </a:solidFill>
                <a:latin typeface="High Tower Text" pitchFamily="18" charset="0"/>
              </a:rPr>
              <a:t>Analysing House rent data is essential in house rent prediction project and several factors which really influence the prices of House rent. Here are some analysis we can explore using the dataset columns.!!</a:t>
            </a:r>
          </a:p>
          <a:p>
            <a:pPr marL="0" indent="0" algn="ctr">
              <a:buNone/>
            </a:pPr>
            <a:endParaRPr lang="en-IN" sz="1600" i="1" dirty="0" smtClean="0">
              <a:solidFill>
                <a:schemeClr val="accent1">
                  <a:lumMod val="75000"/>
                </a:schemeClr>
              </a:solidFill>
              <a:latin typeface="High Tower Text" pitchFamily="18" charset="0"/>
            </a:endParaRPr>
          </a:p>
          <a:p>
            <a:pPr marL="0" indent="0">
              <a:buNone/>
            </a:pPr>
            <a:r>
              <a:rPr lang="en-IN" sz="1600" i="1" u="sng" dirty="0" smtClean="0">
                <a:solidFill>
                  <a:schemeClr val="accent1">
                    <a:lumMod val="75000"/>
                  </a:schemeClr>
                </a:solidFill>
                <a:latin typeface="High Tower Text" pitchFamily="18" charset="0"/>
              </a:rPr>
              <a:t>Correlation Analysis:       </a:t>
            </a:r>
            <a:r>
              <a:rPr lang="en-GB" sz="1600" i="1" dirty="0" smtClean="0">
                <a:solidFill>
                  <a:schemeClr val="accent1">
                    <a:lumMod val="75000"/>
                  </a:schemeClr>
                </a:solidFill>
                <a:latin typeface="High Tower Text" pitchFamily="18" charset="0"/>
              </a:rPr>
              <a:t>How </a:t>
            </a:r>
            <a:r>
              <a:rPr lang="en-GB" sz="1600" i="1" dirty="0">
                <a:solidFill>
                  <a:schemeClr val="accent1">
                    <a:lumMod val="75000"/>
                  </a:schemeClr>
                </a:solidFill>
                <a:latin typeface="High Tower Text" pitchFamily="18" charset="0"/>
              </a:rPr>
              <a:t>does the number of </a:t>
            </a:r>
            <a:r>
              <a:rPr lang="en-GB" sz="1600" i="1" dirty="0" smtClean="0">
                <a:solidFill>
                  <a:schemeClr val="accent1">
                    <a:lumMod val="75000"/>
                  </a:schemeClr>
                </a:solidFill>
                <a:latin typeface="High Tower Text" pitchFamily="18" charset="0"/>
              </a:rPr>
              <a:t>bathrooms </a:t>
            </a:r>
            <a:r>
              <a:rPr lang="en-GB" sz="1600" i="1" dirty="0">
                <a:solidFill>
                  <a:schemeClr val="accent1">
                    <a:lumMod val="75000"/>
                  </a:schemeClr>
                </a:solidFill>
                <a:latin typeface="High Tower Text" pitchFamily="18" charset="0"/>
              </a:rPr>
              <a:t>affect the rent price?</a:t>
            </a:r>
          </a:p>
          <a:p>
            <a:pPr marL="0" indent="0">
              <a:buNone/>
            </a:pPr>
            <a:endParaRPr lang="en-IN" sz="1600" i="1" u="sng" dirty="0" smtClean="0">
              <a:solidFill>
                <a:schemeClr val="accent1">
                  <a:lumMod val="75000"/>
                </a:schemeClr>
              </a:solidFill>
              <a:latin typeface="High Tower Text" pitchFamily="18" charset="0"/>
            </a:endParaRPr>
          </a:p>
          <a:p>
            <a:pPr marL="0" indent="0">
              <a:buNone/>
            </a:pPr>
            <a:r>
              <a:rPr lang="en-IN" sz="1600" i="1" u="sng" dirty="0" smtClean="0">
                <a:solidFill>
                  <a:schemeClr val="accent1">
                    <a:lumMod val="75000"/>
                  </a:schemeClr>
                </a:solidFill>
                <a:latin typeface="High Tower Text" pitchFamily="18" charset="0"/>
              </a:rPr>
              <a:t>Yes, by analysis with rental price </a:t>
            </a:r>
            <a:r>
              <a:rPr lang="en-IN" sz="1600" i="1" u="sng" dirty="0" err="1" smtClean="0">
                <a:solidFill>
                  <a:schemeClr val="accent1">
                    <a:lumMod val="75000"/>
                  </a:schemeClr>
                </a:solidFill>
                <a:latin typeface="High Tower Text" pitchFamily="18" charset="0"/>
              </a:rPr>
              <a:t>vs</a:t>
            </a:r>
            <a:r>
              <a:rPr lang="en-IN" sz="1600" i="1" u="sng" dirty="0" smtClean="0">
                <a:solidFill>
                  <a:schemeClr val="accent1">
                    <a:lumMod val="75000"/>
                  </a:schemeClr>
                </a:solidFill>
                <a:latin typeface="High Tower Text" pitchFamily="18" charset="0"/>
              </a:rPr>
              <a:t> No. of bathrooms, its seems higher the number of bathroom will cause high in rental price. PFB- chart.</a:t>
            </a:r>
          </a:p>
          <a:p>
            <a:pPr marL="0" indent="0">
              <a:buNone/>
            </a:pPr>
            <a:endParaRPr lang="en-IN" sz="1600" i="1" u="sng" dirty="0">
              <a:solidFill>
                <a:schemeClr val="accent1">
                  <a:lumMod val="75000"/>
                </a:schemeClr>
              </a:solidFill>
              <a:latin typeface="High Tower Text" pitchFamily="18" charset="0"/>
            </a:endParaRPr>
          </a:p>
          <a:p>
            <a:pPr marL="0" indent="0">
              <a:buNone/>
            </a:pPr>
            <a:r>
              <a:rPr lang="en-IN" sz="1600" i="1" u="sng" dirty="0" smtClean="0">
                <a:solidFill>
                  <a:schemeClr val="accent1">
                    <a:lumMod val="75000"/>
                  </a:schemeClr>
                </a:solidFill>
                <a:latin typeface="High Tower Text" pitchFamily="18" charset="0"/>
              </a:rPr>
              <a:t>Upon checking the right side chart, it clearly shows, 7 &amp;</a:t>
            </a:r>
          </a:p>
          <a:p>
            <a:pPr marL="0" indent="0">
              <a:buNone/>
            </a:pPr>
            <a:r>
              <a:rPr lang="en-IN" sz="1600" i="1" u="sng" dirty="0" smtClean="0">
                <a:solidFill>
                  <a:schemeClr val="accent1">
                    <a:lumMod val="75000"/>
                  </a:schemeClr>
                </a:solidFill>
                <a:latin typeface="High Tower Text" pitchFamily="18" charset="0"/>
              </a:rPr>
              <a:t>5 no. of bath rooms had high in price while comparing to </a:t>
            </a:r>
          </a:p>
          <a:p>
            <a:pPr marL="0" indent="0">
              <a:buNone/>
            </a:pPr>
            <a:r>
              <a:rPr lang="en-IN" sz="1600" i="1" u="sng" dirty="0" smtClean="0">
                <a:solidFill>
                  <a:schemeClr val="accent1">
                    <a:lumMod val="75000"/>
                  </a:schemeClr>
                </a:solidFill>
                <a:latin typeface="High Tower Text" pitchFamily="18" charset="0"/>
              </a:rPr>
              <a:t>Others. </a:t>
            </a:r>
          </a:p>
          <a:p>
            <a:pPr marL="0" indent="0">
              <a:buNone/>
            </a:pPr>
            <a:endParaRPr lang="en-IN" sz="1600" i="1" u="sng" dirty="0">
              <a:solidFill>
                <a:schemeClr val="accent1">
                  <a:lumMod val="75000"/>
                </a:schemeClr>
              </a:solidFill>
              <a:latin typeface="High Tower Text" pitchFamily="18" charset="0"/>
            </a:endParaRPr>
          </a:p>
          <a:p>
            <a:pPr marL="0" indent="0">
              <a:buNone/>
            </a:pPr>
            <a:r>
              <a:rPr lang="en-IN" sz="1600" i="1" u="sng" dirty="0" err="1" smtClean="0">
                <a:solidFill>
                  <a:schemeClr val="accent1">
                    <a:lumMod val="75000"/>
                  </a:schemeClr>
                </a:solidFill>
                <a:latin typeface="High Tower Text" pitchFamily="18" charset="0"/>
              </a:rPr>
              <a:t>Letsss</a:t>
            </a:r>
            <a:r>
              <a:rPr lang="en-IN" sz="1600" i="1" u="sng" dirty="0" smtClean="0">
                <a:solidFill>
                  <a:schemeClr val="accent1">
                    <a:lumMod val="75000"/>
                  </a:schemeClr>
                </a:solidFill>
                <a:latin typeface="High Tower Text" pitchFamily="18" charset="0"/>
              </a:rPr>
              <a:t> see others factors </a:t>
            </a:r>
            <a:r>
              <a:rPr lang="en-IN" sz="1600" i="1" u="sng" dirty="0" err="1" smtClean="0">
                <a:solidFill>
                  <a:schemeClr val="accent1">
                    <a:lumMod val="75000"/>
                  </a:schemeClr>
                </a:solidFill>
                <a:latin typeface="High Tower Text" pitchFamily="18" charset="0"/>
              </a:rPr>
              <a:t>tooooo</a:t>
            </a:r>
            <a:r>
              <a:rPr lang="en-IN" sz="1600" i="1" u="sng" dirty="0" smtClean="0">
                <a:solidFill>
                  <a:schemeClr val="accent1">
                    <a:lumMod val="75000"/>
                  </a:schemeClr>
                </a:solidFill>
                <a:latin typeface="High Tower Text" pitchFamily="18" charset="0"/>
              </a:rPr>
              <a:t>!!!!!</a:t>
            </a:r>
            <a:endParaRPr lang="en-IN" sz="1600" i="1" u="sng" dirty="0">
              <a:solidFill>
                <a:schemeClr val="accent1">
                  <a:lumMod val="75000"/>
                </a:schemeClr>
              </a:solidFill>
              <a:latin typeface="High Tower Text"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30995"/>
            <a:ext cx="3907341" cy="312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88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2400" b="1" i="1" u="sng" dirty="0" smtClean="0">
                <a:solidFill>
                  <a:schemeClr val="accent1">
                    <a:lumMod val="75000"/>
                  </a:schemeClr>
                </a:solidFill>
                <a:latin typeface="High Tower Text" pitchFamily="18" charset="0"/>
              </a:rPr>
              <a:t>Lets see the relation between Property size and number of balconies effect!!</a:t>
            </a:r>
            <a:endParaRPr lang="en-IN" sz="2400" b="1" i="1" u="sng" dirty="0">
              <a:solidFill>
                <a:schemeClr val="accent1">
                  <a:lumMod val="75000"/>
                </a:schemeClr>
              </a:solidFill>
              <a:latin typeface="High Tower Text"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4149080"/>
            <a:ext cx="8229600" cy="2357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1844824"/>
            <a:ext cx="7704856"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27584" y="1988840"/>
            <a:ext cx="7344816" cy="923330"/>
          </a:xfrm>
          <a:prstGeom prst="rect">
            <a:avLst/>
          </a:prstGeom>
          <a:noFill/>
        </p:spPr>
        <p:txBody>
          <a:bodyPr wrap="square" rtlCol="0">
            <a:spAutoFit/>
          </a:bodyPr>
          <a:lstStyle/>
          <a:p>
            <a:r>
              <a:rPr lang="en-IN" b="1" dirty="0" smtClean="0">
                <a:latin typeface="High Tower Text" pitchFamily="18" charset="0"/>
              </a:rPr>
              <a:t>Upon Analysing, it seems that if the property size increases, the rental price also increases, along if the balconies increases, the rental prices will be in increase trend.</a:t>
            </a:r>
            <a:endParaRPr lang="en-IN" b="1" dirty="0">
              <a:latin typeface="High Tower Text"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744924"/>
            <a:ext cx="4579937" cy="133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92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sz="3200" b="1" i="1" u="sng" dirty="0" smtClean="0">
                <a:solidFill>
                  <a:schemeClr val="accent1">
                    <a:lumMod val="75000"/>
                  </a:schemeClr>
                </a:solidFill>
                <a:latin typeface="High Tower Text" pitchFamily="18" charset="0"/>
              </a:rPr>
              <a:t>Building Amenities and Furnished types of Houses.</a:t>
            </a:r>
            <a:endParaRPr lang="en-IN" sz="3200" b="1" i="1" u="sng" dirty="0">
              <a:solidFill>
                <a:schemeClr val="accent1">
                  <a:lumMod val="75000"/>
                </a:schemeClr>
              </a:solidFill>
              <a:latin typeface="High Tower Text" pitchFamily="18" charset="0"/>
            </a:endParaRPr>
          </a:p>
        </p:txBody>
      </p:sp>
      <p:sp>
        <p:nvSpPr>
          <p:cNvPr id="3" name="Content Placeholder 2"/>
          <p:cNvSpPr>
            <a:spLocks noGrp="1"/>
          </p:cNvSpPr>
          <p:nvPr>
            <p:ph sz="half" idx="1"/>
          </p:nvPr>
        </p:nvSpPr>
        <p:spPr/>
        <p:txBody>
          <a:bodyPr/>
          <a:lstStyle/>
          <a:p>
            <a:r>
              <a:rPr lang="en-IN" sz="1600" dirty="0" smtClean="0">
                <a:latin typeface="High Tower Text" pitchFamily="18" charset="0"/>
              </a:rPr>
              <a:t>Lets see the Amenities like lift, swimming pool, gym on price factors on Flat types and </a:t>
            </a:r>
            <a:r>
              <a:rPr lang="en-IN" sz="1600" dirty="0" err="1" smtClean="0">
                <a:latin typeface="High Tower Text" pitchFamily="18" charset="0"/>
              </a:rPr>
              <a:t>avg</a:t>
            </a:r>
            <a:r>
              <a:rPr lang="en-IN" sz="1600" dirty="0" smtClean="0">
                <a:latin typeface="High Tower Text" pitchFamily="18" charset="0"/>
              </a:rPr>
              <a:t>- </a:t>
            </a:r>
            <a:r>
              <a:rPr lang="en-IN" sz="1600" dirty="0">
                <a:latin typeface="High Tower Text" pitchFamily="18" charset="0"/>
              </a:rPr>
              <a:t>prices.</a:t>
            </a:r>
          </a:p>
          <a:p>
            <a:r>
              <a:rPr lang="en-IN" sz="1600" b="1" dirty="0">
                <a:latin typeface="High Tower Text" pitchFamily="18" charset="0"/>
              </a:rPr>
              <a:t>It seems that AP, GC flat types were had more.</a:t>
            </a:r>
          </a:p>
        </p:txBody>
      </p:sp>
      <p:sp>
        <p:nvSpPr>
          <p:cNvPr id="4" name="Content Placeholder 3"/>
          <p:cNvSpPr>
            <a:spLocks noGrp="1"/>
          </p:cNvSpPr>
          <p:nvPr>
            <p:ph sz="half" idx="2"/>
          </p:nvPr>
        </p:nvSpPr>
        <p:spPr/>
        <p:txBody>
          <a:bodyPr/>
          <a:lstStyle/>
          <a:p>
            <a:r>
              <a:rPr lang="en-IN" b="1" i="1" dirty="0" smtClean="0">
                <a:solidFill>
                  <a:schemeClr val="accent1">
                    <a:lumMod val="75000"/>
                  </a:schemeClr>
                </a:solidFill>
                <a:latin typeface="High Tower Text" pitchFamily="18" charset="0"/>
              </a:rPr>
              <a:t>Furnished VS rent</a:t>
            </a:r>
            <a:endParaRPr lang="en-IN" b="1" i="1" dirty="0">
              <a:solidFill>
                <a:schemeClr val="accent1">
                  <a:lumMod val="75000"/>
                </a:schemeClr>
              </a:solidFill>
              <a:latin typeface="High Tower Text"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501008"/>
            <a:ext cx="2903537"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932040" y="2276872"/>
            <a:ext cx="3528392"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7" y="2492896"/>
            <a:ext cx="3240360"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50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404664"/>
            <a:ext cx="4038600" cy="6336704"/>
          </a:xfrm>
        </p:spPr>
        <p:txBody>
          <a:bodyPr/>
          <a:lstStyle/>
          <a:p>
            <a:r>
              <a:rPr lang="en-IN" b="1" i="1" u="sng" dirty="0" smtClean="0">
                <a:solidFill>
                  <a:schemeClr val="accent1">
                    <a:lumMod val="75000"/>
                  </a:schemeClr>
                </a:solidFill>
                <a:latin typeface="High Tower Text" pitchFamily="18" charset="0"/>
              </a:rPr>
              <a:t>Parking VS Rent:</a:t>
            </a:r>
          </a:p>
          <a:p>
            <a:endParaRPr lang="en-IN" b="1" i="1" u="sng" dirty="0">
              <a:solidFill>
                <a:schemeClr val="accent1">
                  <a:lumMod val="75000"/>
                </a:schemeClr>
              </a:solidFill>
              <a:latin typeface="High Tower Text" pitchFamily="18" charset="0"/>
            </a:endParaRPr>
          </a:p>
          <a:p>
            <a:endParaRPr lang="en-IN" b="1" i="1" u="sng" dirty="0" smtClean="0">
              <a:solidFill>
                <a:schemeClr val="accent1">
                  <a:lumMod val="75000"/>
                </a:schemeClr>
              </a:solidFill>
              <a:latin typeface="High Tower Text" pitchFamily="18" charset="0"/>
            </a:endParaRPr>
          </a:p>
          <a:p>
            <a:endParaRPr lang="en-IN" b="1" i="1" u="sng" dirty="0">
              <a:solidFill>
                <a:schemeClr val="accent1">
                  <a:lumMod val="75000"/>
                </a:schemeClr>
              </a:solidFill>
              <a:latin typeface="High Tower Text" pitchFamily="18" charset="0"/>
            </a:endParaRPr>
          </a:p>
          <a:p>
            <a:endParaRPr lang="en-IN" b="1" i="1" u="sng" dirty="0" smtClean="0">
              <a:solidFill>
                <a:schemeClr val="accent1">
                  <a:lumMod val="75000"/>
                </a:schemeClr>
              </a:solidFill>
              <a:latin typeface="High Tower Text" pitchFamily="18" charset="0"/>
            </a:endParaRPr>
          </a:p>
          <a:p>
            <a:endParaRPr lang="en-IN" b="1" i="1" u="sng" dirty="0">
              <a:solidFill>
                <a:schemeClr val="accent1">
                  <a:lumMod val="75000"/>
                </a:schemeClr>
              </a:solidFill>
              <a:latin typeface="High Tower Text" pitchFamily="18" charset="0"/>
            </a:endParaRPr>
          </a:p>
          <a:p>
            <a:endParaRPr lang="en-IN" b="1" i="1" u="sng" dirty="0" smtClean="0">
              <a:solidFill>
                <a:schemeClr val="accent1">
                  <a:lumMod val="75000"/>
                </a:schemeClr>
              </a:solidFill>
              <a:latin typeface="High Tower Text" pitchFamily="18" charset="0"/>
            </a:endParaRPr>
          </a:p>
          <a:p>
            <a:endParaRPr lang="en-IN" b="1" i="1" u="sng" dirty="0">
              <a:solidFill>
                <a:schemeClr val="accent1">
                  <a:lumMod val="75000"/>
                </a:schemeClr>
              </a:solidFill>
              <a:latin typeface="High Tower Text" pitchFamily="18" charset="0"/>
            </a:endParaRPr>
          </a:p>
        </p:txBody>
      </p:sp>
      <p:sp>
        <p:nvSpPr>
          <p:cNvPr id="4" name="Content Placeholder 3"/>
          <p:cNvSpPr>
            <a:spLocks noGrp="1"/>
          </p:cNvSpPr>
          <p:nvPr>
            <p:ph sz="half" idx="2"/>
          </p:nvPr>
        </p:nvSpPr>
        <p:spPr>
          <a:xfrm>
            <a:off x="4648200" y="332656"/>
            <a:ext cx="4038600" cy="6408712"/>
          </a:xfrm>
        </p:spPr>
        <p:style>
          <a:lnRef idx="3">
            <a:schemeClr val="lt1"/>
          </a:lnRef>
          <a:fillRef idx="1">
            <a:schemeClr val="accent1"/>
          </a:fillRef>
          <a:effectRef idx="1">
            <a:schemeClr val="accent1"/>
          </a:effectRef>
          <a:fontRef idx="minor">
            <a:schemeClr val="lt1"/>
          </a:fontRef>
        </p:style>
        <p:txBody>
          <a:bodyPr/>
          <a:lstStyle/>
          <a:p>
            <a:r>
              <a:rPr lang="en-IN" u="sng" dirty="0" smtClean="0">
                <a:solidFill>
                  <a:schemeClr val="tx1"/>
                </a:solidFill>
                <a:latin typeface="High Tower Text" pitchFamily="18" charset="0"/>
              </a:rPr>
              <a:t>Water supply </a:t>
            </a:r>
            <a:r>
              <a:rPr lang="en-IN" u="sng" dirty="0" err="1" smtClean="0">
                <a:solidFill>
                  <a:schemeClr val="tx1"/>
                </a:solidFill>
                <a:latin typeface="High Tower Text" pitchFamily="18" charset="0"/>
              </a:rPr>
              <a:t>vs</a:t>
            </a:r>
            <a:r>
              <a:rPr lang="en-IN" u="sng" dirty="0" smtClean="0">
                <a:solidFill>
                  <a:schemeClr val="tx1"/>
                </a:solidFill>
                <a:latin typeface="High Tower Text" pitchFamily="18" charset="0"/>
              </a:rPr>
              <a:t> Rent</a:t>
            </a:r>
            <a:endParaRPr lang="en-IN" dirty="0"/>
          </a:p>
          <a:p>
            <a:r>
              <a:rPr lang="en-IN" i="1" dirty="0" err="1" smtClean="0">
                <a:latin typeface="High Tower Text" pitchFamily="18" charset="0"/>
              </a:rPr>
              <a:t>Borewell</a:t>
            </a:r>
            <a:r>
              <a:rPr lang="en-IN" i="1" dirty="0" smtClean="0">
                <a:latin typeface="High Tower Text" pitchFamily="18" charset="0"/>
              </a:rPr>
              <a:t> contributed high rent.</a:t>
            </a:r>
          </a:p>
          <a:p>
            <a:r>
              <a:rPr lang="en-IN" dirty="0" smtClean="0"/>
              <a:t>Corp water in 2</a:t>
            </a:r>
            <a:r>
              <a:rPr lang="en-IN" baseline="30000" dirty="0" smtClean="0"/>
              <a:t>nd</a:t>
            </a:r>
            <a:r>
              <a:rPr lang="en-IN" dirty="0" smtClean="0"/>
              <a:t> place.</a:t>
            </a:r>
            <a:endParaRPr lang="en-IN" dirty="0"/>
          </a:p>
          <a:p>
            <a:endParaRPr lang="en-IN"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73016"/>
            <a:ext cx="4176464"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91335" y="1028929"/>
            <a:ext cx="396044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467544" y="1268760"/>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1052736"/>
            <a:ext cx="3528392" cy="1200329"/>
          </a:xfrm>
          <a:prstGeom prst="rect">
            <a:avLst/>
          </a:prstGeom>
          <a:noFill/>
        </p:spPr>
        <p:txBody>
          <a:bodyPr wrap="square" rtlCol="0">
            <a:spAutoFit/>
          </a:bodyPr>
          <a:lstStyle/>
          <a:p>
            <a:r>
              <a:rPr lang="en-IN" i="1" dirty="0" smtClean="0">
                <a:solidFill>
                  <a:schemeClr val="bg1"/>
                </a:solidFill>
                <a:latin typeface="High Tower Text" pitchFamily="18" charset="0"/>
              </a:rPr>
              <a:t>On Parking Houses which include both the 2 and 4 wheeler had high rate and in 2</a:t>
            </a:r>
            <a:r>
              <a:rPr lang="en-IN" i="1" baseline="30000" dirty="0" smtClean="0">
                <a:solidFill>
                  <a:schemeClr val="bg1"/>
                </a:solidFill>
                <a:latin typeface="High Tower Text" pitchFamily="18" charset="0"/>
              </a:rPr>
              <a:t>nd</a:t>
            </a:r>
            <a:r>
              <a:rPr lang="en-IN" i="1" dirty="0" smtClean="0">
                <a:solidFill>
                  <a:schemeClr val="bg1"/>
                </a:solidFill>
                <a:latin typeface="High Tower Text" pitchFamily="18" charset="0"/>
              </a:rPr>
              <a:t> place if the houses had 4 wheeler, also selling in decent price. </a:t>
            </a:r>
            <a:endParaRPr lang="en-IN" i="1" dirty="0">
              <a:solidFill>
                <a:schemeClr val="bg1"/>
              </a:solidFill>
              <a:latin typeface="High Tower Text"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2253064"/>
            <a:ext cx="3888432" cy="441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4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smtClean="0"/>
              <a:t>Lets see the property age </a:t>
            </a:r>
            <a:r>
              <a:rPr lang="en-IN" dirty="0" err="1" smtClean="0"/>
              <a:t>vs</a:t>
            </a:r>
            <a:r>
              <a:rPr lang="en-IN" dirty="0" smtClean="0"/>
              <a:t> rent price.</a:t>
            </a:r>
            <a:endParaRPr lang="en-IN"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1560" y="2996952"/>
            <a:ext cx="7666384" cy="337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 Single Corner Rectangle 6"/>
          <p:cNvSpPr/>
          <p:nvPr/>
        </p:nvSpPr>
        <p:spPr>
          <a:xfrm>
            <a:off x="611560" y="1628800"/>
            <a:ext cx="7560840" cy="115212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99592" y="1844824"/>
            <a:ext cx="6696744" cy="923330"/>
          </a:xfrm>
          <a:prstGeom prst="rect">
            <a:avLst/>
          </a:prstGeom>
          <a:noFill/>
        </p:spPr>
        <p:txBody>
          <a:bodyPr wrap="square" rtlCol="0">
            <a:spAutoFit/>
          </a:bodyPr>
          <a:lstStyle/>
          <a:p>
            <a:r>
              <a:rPr lang="en-IN" i="1" dirty="0" smtClean="0">
                <a:latin typeface="High Tower Text" pitchFamily="18" charset="0"/>
              </a:rPr>
              <a:t>Yes, all of us know, if the age of property gets increased, the rental prices also getting high. We can see that the age after 100 it shows gradual increase in rental price.</a:t>
            </a:r>
            <a:endParaRPr lang="en-IN" i="1" dirty="0">
              <a:latin typeface="High Tower Text" pitchFamily="18" charset="0"/>
            </a:endParaRPr>
          </a:p>
        </p:txBody>
      </p:sp>
    </p:spTree>
    <p:extLst>
      <p:ext uri="{BB962C8B-B14F-4D97-AF65-F5344CB8AC3E}">
        <p14:creationId xmlns:p14="http://schemas.microsoft.com/office/powerpoint/2010/main" val="236952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solidFill>
                  <a:schemeClr val="accent1">
                    <a:lumMod val="75000"/>
                  </a:schemeClr>
                </a:solidFill>
                <a:latin typeface="High Tower Text" pitchFamily="18" charset="0"/>
              </a:rPr>
              <a:t>Feature Engineering &amp; Model Selection</a:t>
            </a:r>
            <a:r>
              <a:rPr lang="en-IN" u="sng" dirty="0" smtClean="0"/>
              <a:t>.</a:t>
            </a:r>
            <a:endParaRPr lang="en-IN" u="sng" dirty="0"/>
          </a:p>
        </p:txBody>
      </p:sp>
      <p:sp>
        <p:nvSpPr>
          <p:cNvPr id="3" name="Content Placeholder 2"/>
          <p:cNvSpPr>
            <a:spLocks noGrp="1"/>
          </p:cNvSpPr>
          <p:nvPr>
            <p:ph idx="1"/>
          </p:nvPr>
        </p:nvSpPr>
        <p:spPr/>
        <p:txBody>
          <a:bodyPr/>
          <a:lstStyle/>
          <a:p>
            <a:r>
              <a:rPr lang="en-IN" b="1" i="1" dirty="0" smtClean="0">
                <a:solidFill>
                  <a:schemeClr val="accent1">
                    <a:lumMod val="75000"/>
                  </a:schemeClr>
                </a:solidFill>
                <a:latin typeface="High Tower Text" pitchFamily="18" charset="0"/>
              </a:rPr>
              <a:t>After encoded the data which were in categorical to continuous columns, used train-test split and implement in Model.</a:t>
            </a:r>
          </a:p>
          <a:p>
            <a:endParaRPr lang="en-IN" dirty="0" smtClean="0"/>
          </a:p>
          <a:p>
            <a:r>
              <a:rPr lang="en-IN" b="1" i="1" dirty="0">
                <a:solidFill>
                  <a:schemeClr val="accent1">
                    <a:lumMod val="75000"/>
                  </a:schemeClr>
                </a:solidFill>
                <a:latin typeface="High Tower Text" pitchFamily="18" charset="0"/>
              </a:rPr>
              <a:t>After split the data, used several ML algorithms and implement the model. </a:t>
            </a:r>
          </a:p>
          <a:p>
            <a:endParaRPr lang="en-IN"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3162300"/>
            <a:ext cx="3314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979119"/>
            <a:ext cx="4572000" cy="104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165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922</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Smart Predictive Modeling for Rental Property Prices</vt:lpstr>
      <vt:lpstr>Problem Statement:</vt:lpstr>
      <vt:lpstr>Key Tasks:</vt:lpstr>
      <vt:lpstr>Exploratory Data Analysis:</vt:lpstr>
      <vt:lpstr>Lets see the relation between Property size and number of balconies effect!!</vt:lpstr>
      <vt:lpstr>Building Amenities and Furnished types of Houses.</vt:lpstr>
      <vt:lpstr>PowerPoint Presentation</vt:lpstr>
      <vt:lpstr>Lets see the property age vs rent price.</vt:lpstr>
      <vt:lpstr>Feature Engineering &amp; Model Selection.</vt:lpstr>
      <vt:lpstr>Hyper-parameter &amp; Evaluation:</vt:lpstr>
      <vt:lpstr>Evaluation:</vt:lpstr>
      <vt:lpstr>Deployment!!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Predictive Modeling for Rental Property Prices</dc:title>
  <dc:creator>Siva Kalyanaram</dc:creator>
  <cp:lastModifiedBy>Siva Kalyanaram</cp:lastModifiedBy>
  <cp:revision>6</cp:revision>
  <dcterms:created xsi:type="dcterms:W3CDTF">2024-02-23T17:52:16Z</dcterms:created>
  <dcterms:modified xsi:type="dcterms:W3CDTF">2024-02-23T18:48:25Z</dcterms:modified>
</cp:coreProperties>
</file>