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6858000" cy="9144000"/>
  <p:embeddedFontLst>
    <p:embeddedFont>
      <p:font typeface="Calibri" panose="020F050202020403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9" name="Google Shape;89;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7" name="Google Shape;10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5183188" y="987425"/>
            <a:ext cx="6172200" cy="4873625"/>
          </a:xfrm>
          <a:prstGeom prst="rect">
            <a:avLst/>
          </a:prstGeom>
          <a:noFill/>
          <a:ln>
            <a:noFill/>
          </a:ln>
        </p:spPr>
      </p:sp>
      <p:sp>
        <p:nvSpPr>
          <p:cNvPr id="64" name="Google Shape;64;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494785" y="5359371"/>
            <a:ext cx="9078097" cy="71301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2800"/>
              <a:buFont typeface="Rockwell"/>
              <a:buNone/>
            </a:pPr>
            <a:r>
              <a:rPr lang="en-US" sz="2800" b="0" i="0" u="none" strike="noStrike">
                <a:solidFill>
                  <a:srgbClr val="000000"/>
                </a:solidFill>
                <a:latin typeface="Rockwell"/>
                <a:ea typeface="Rockwell"/>
                <a:cs typeface="Rockwell"/>
                <a:sym typeface="Rockwell"/>
              </a:rPr>
              <a:t>                 </a:t>
            </a:r>
            <a:endParaRPr sz="2000"/>
          </a:p>
        </p:txBody>
      </p:sp>
      <p:pic>
        <p:nvPicPr>
          <p:cNvPr id="85" name="Google Shape;85;p13" descr="Social media profile and cover images"/>
          <p:cNvPicPr preferRelativeResize="0"/>
          <p:nvPr/>
        </p:nvPicPr>
        <p:blipFill rotWithShape="1">
          <a:blip r:embed="rId1"/>
          <a:srcRect/>
          <a:stretch>
            <a:fillRect/>
          </a:stretch>
        </p:blipFill>
        <p:spPr>
          <a:xfrm>
            <a:off x="4736756" y="4703805"/>
            <a:ext cx="1359243" cy="980303"/>
          </a:xfrm>
          <a:prstGeom prst="rect">
            <a:avLst/>
          </a:prstGeom>
          <a:noFill/>
          <a:ln>
            <a:noFill/>
          </a:ln>
        </p:spPr>
      </p:pic>
      <p:sp>
        <p:nvSpPr>
          <p:cNvPr id="86" name="Google Shape;86;p13"/>
          <p:cNvSpPr txBox="1"/>
          <p:nvPr/>
        </p:nvSpPr>
        <p:spPr>
          <a:xfrm>
            <a:off x="-87300" y="689100"/>
            <a:ext cx="12366600" cy="624586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0000"/>
                </a:solidFill>
                <a:latin typeface="Rockwell"/>
                <a:ea typeface="Rockwell"/>
                <a:cs typeface="Rockwell"/>
                <a:sym typeface="Rockwell"/>
              </a:rPr>
              <a:t>                        </a:t>
            </a:r>
            <a:r>
              <a:rPr lang="en-US" sz="2400" b="1" i="0" u="none" strike="noStrike" cap="none">
                <a:solidFill>
                  <a:srgbClr val="000000"/>
                </a:solidFill>
                <a:latin typeface="Rockwell"/>
                <a:ea typeface="Rockwell"/>
                <a:cs typeface="Rockwell"/>
                <a:sym typeface="Rockwell"/>
              </a:rPr>
              <a:t> </a:t>
            </a:r>
            <a:endParaRPr sz="2400" b="1" i="0" u="none" strike="noStrike" cap="none">
              <a:solidFill>
                <a:srgbClr val="000000"/>
              </a:solidFill>
              <a:latin typeface="Rockwell"/>
              <a:ea typeface="Rockwell"/>
              <a:cs typeface="Rockwell"/>
              <a:sym typeface="Rockwell"/>
            </a:endParaRPr>
          </a:p>
          <a:p>
            <a:pPr marL="0" marR="0" lvl="0" indent="0" algn="l" rtl="0">
              <a:spcBef>
                <a:spcPts val="0"/>
              </a:spcBef>
              <a:spcAft>
                <a:spcPts val="0"/>
              </a:spcAft>
              <a:buNone/>
            </a:pPr>
            <a:r>
              <a:rPr lang="en-US" sz="3200" b="1">
                <a:latin typeface="Rockwell"/>
                <a:ea typeface="Rockwell"/>
                <a:cs typeface="Rockwell"/>
                <a:sym typeface="Rockwell"/>
              </a:rPr>
              <a:t> 		  </a:t>
            </a:r>
            <a:r>
              <a:rPr lang="en-US" sz="3200" b="1">
                <a:latin typeface="Times New Roman" panose="02020603050405020304"/>
                <a:ea typeface="Times New Roman" panose="02020603050405020304"/>
                <a:cs typeface="Times New Roman" panose="02020603050405020304"/>
                <a:sym typeface="Times New Roman" panose="02020603050405020304"/>
              </a:rPr>
              <a:t>CS 5720 - NEURAL NETWORK &amp; DEEP LEARNING</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spcBef>
                <a:spcPts val="0"/>
              </a:spcBef>
              <a:spcAft>
                <a:spcPts val="0"/>
              </a:spcAft>
              <a:buNone/>
            </a:pPr>
            <a:r>
              <a:rPr lang="en-US" sz="3200" b="1">
                <a:latin typeface="Times New Roman" panose="02020603050405020304"/>
                <a:ea typeface="Times New Roman" panose="02020603050405020304"/>
                <a:cs typeface="Times New Roman" panose="02020603050405020304"/>
                <a:sym typeface="Times New Roman" panose="02020603050405020304"/>
              </a:rPr>
              <a:t>      </a:t>
            </a:r>
            <a:r>
              <a:rPr lang="en-US"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Real-Time Pothole Detection Using Deep Learning</a:t>
            </a:r>
            <a:endParaRPr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spcBef>
                <a:spcPts val="0"/>
              </a:spcBef>
              <a:spcAft>
                <a:spcPts val="0"/>
              </a:spcAft>
              <a:buNone/>
            </a:pPr>
            <a:endParaRPr sz="3200" b="1">
              <a:latin typeface="Rockwell"/>
              <a:ea typeface="Rockwell"/>
              <a:cs typeface="Rockwell"/>
              <a:sym typeface="Rockwell"/>
            </a:endParaRPr>
          </a:p>
          <a:p>
            <a:pPr marL="0" marR="0" lvl="0" indent="0" algn="l" rtl="0">
              <a:spcBef>
                <a:spcPts val="0"/>
              </a:spcBef>
              <a:spcAft>
                <a:spcPts val="0"/>
              </a:spcAft>
              <a:buNone/>
            </a:pPr>
            <a:br>
              <a:rPr lang="en-US" sz="1800">
                <a:solidFill>
                  <a:schemeClr val="dk1"/>
                </a:solidFill>
                <a:latin typeface="Calibri" panose="020F0502020204030204"/>
                <a:ea typeface="Calibri" panose="020F0502020204030204"/>
                <a:cs typeface="Calibri" panose="020F0502020204030204"/>
                <a:sym typeface="Calibri" panose="020F0502020204030204"/>
              </a:rPr>
            </a:b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published by      :  Anas Al-Shaghouri, Rami Alkhatib, Samir Berjaoui</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Publishing Date :   July 13th 2021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by : Shiva Chaitanya Reddy Gudipati</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Student Id       :  700756331</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1371600" marR="0" lvl="0" indent="45720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1371600" marR="0" lvl="0" indent="45720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References</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20000"/>
          </a:bodyPr>
          <a:lstStyle/>
          <a:p>
            <a:pPr marL="228600" lvl="0" indent="-266700" algn="just" rtl="0">
              <a:spcBef>
                <a:spcPts val="0"/>
              </a:spcBef>
              <a:spcAft>
                <a:spcPts val="0"/>
              </a:spcAft>
              <a:buClr>
                <a:srgbClr val="000000"/>
              </a:buClr>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G. B. R., C. C., S. B. Rao M., S. M., K. E. and S. J., "Deep Learning Based Pothole Detection and Reporting System," 2020 7th International Conference on Smart Structures and Systems (ICSSS), 2020, pp. 1-6, doi: 10.1109/ICSSS49621.2020.9202061.</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just" rtl="0">
              <a:lnSpc>
                <a:spcPct val="90000"/>
              </a:lnSpc>
              <a:spcBef>
                <a:spcPts val="1200"/>
              </a:spcBef>
              <a:spcAft>
                <a:spcPts val="0"/>
              </a:spcAft>
              <a:buClr>
                <a:srgbClr val="000000"/>
              </a:buClr>
              <a:buSzPts val="2400"/>
              <a:buFont typeface="Times New Roman" panose="02020603050405020304"/>
              <a:buChar char="•"/>
            </a:pPr>
            <a:r>
              <a:rPr lang="en-US"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A. Kumar, Chakrapani, D. J. Kalita and V. P. Singh, " Pothole Detection technique using Deep Learning," 2nd International Conference on Data, Engineering and Applications (IDEA), Bhopal, India, 2020, pp. 1-5, doi: 10.1109/IDEA49133.2020.9170705.</a:t>
            </a:r>
            <a:endParaRPr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just" rtl="0">
              <a:spcBef>
                <a:spcPts val="12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N. U. Hasan, M. I. Ullah, and M. A. Hossain, "Pothole detection using transfer learning with ResNet50," 2020 5th International Conference on Electrical and Electronics Engineering (ICEEE), Dhaka, Bangladesh, 2020, pp. 1-6, doi: 10.1109/ICEEE49640.2020.9089754.</a:t>
            </a: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800"/>
              <a:buNone/>
            </a:pPr>
            <a:br>
              <a:rPr lang="en-US" b="0"/>
            </a:br>
            <a:endParaRPr lang="en-US"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1194486" y="1573427"/>
            <a:ext cx="10159314" cy="117261"/>
          </a:xfrm>
          <a:prstGeom prst="rect">
            <a:avLst/>
          </a:prstGeom>
          <a:noFill/>
          <a:ln>
            <a:noFill/>
          </a:ln>
        </p:spPr>
        <p:txBody>
          <a:bodyPr spcFirstLastPara="1" wrap="square" lIns="91425" tIns="45700" rIns="91425" bIns="45700" anchor="ctr" anchorCtr="0">
            <a:normAutofit fontScale="90000"/>
          </a:bodyPr>
          <a:lstStyle/>
          <a:p>
            <a:pPr marL="3657600" lvl="0" indent="457200" algn="l" rtl="0">
              <a:lnSpc>
                <a:spcPct val="90000"/>
              </a:lnSpc>
              <a:spcBef>
                <a:spcPts val="0"/>
              </a:spcBef>
              <a:spcAft>
                <a:spcPts val="0"/>
              </a:spcAft>
              <a:buClr>
                <a:srgbClr val="000000"/>
              </a:buClr>
              <a:buSzPct val="100000"/>
              <a:buFont typeface="Times New Roman" panose="02020603050405020304"/>
              <a:buNone/>
            </a:pPr>
            <a:r>
              <a:rPr lang="en-US" sz="31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Motivation</a:t>
            </a:r>
            <a:br>
              <a:rPr lang="en-US"/>
            </a:br>
            <a:endParaRPr lang="en-US"/>
          </a:p>
        </p:txBody>
      </p:sp>
      <p:sp>
        <p:nvSpPr>
          <p:cNvPr id="92" name="Google Shape;92;p14"/>
          <p:cNvSpPr txBox="1"/>
          <p:nvPr>
            <p:ph type="body" idx="1"/>
          </p:nvPr>
        </p:nvSpPr>
        <p:spPr>
          <a:xfrm>
            <a:off x="1113550" y="1690700"/>
            <a:ext cx="10605300" cy="4690200"/>
          </a:xfrm>
          <a:prstGeom prst="rect">
            <a:avLst/>
          </a:prstGeom>
          <a:noFill/>
          <a:ln>
            <a:noFill/>
          </a:ln>
        </p:spPr>
        <p:txBody>
          <a:bodyPr spcFirstLastPara="1" wrap="square" lIns="91425" tIns="45700" rIns="91425" bIns="45700" anchor="t" anchorCtr="0">
            <a:noAutofit/>
          </a:bodyPr>
          <a:lstStyle/>
          <a:p>
            <a:pPr marL="228600" lvl="0" indent="-260350" algn="l" rtl="0">
              <a:lnSpc>
                <a:spcPct val="90000"/>
              </a:lnSpc>
              <a:spcBef>
                <a:spcPts val="0"/>
              </a:spcBef>
              <a:spcAft>
                <a:spcPts val="0"/>
              </a:spcAft>
              <a:buClr>
                <a:srgbClr val="000000"/>
              </a:buClr>
              <a:buSzPts val="2300"/>
              <a:buChar char="•"/>
            </a:pPr>
            <a:r>
              <a:rPr lang="en-US"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Finding potholes in the road is a crucial issue to tackle since it can help avert collisions, car damage, and injuries to both drivers and passengers. One of the most prevalent kinds of road faults are potholes, which can be challenging to see and avoid, particularly at night ,during Rainfall/Snowfall or in dimly lit conditions.</a:t>
            </a:r>
            <a:endParaRPr sz="3300"/>
          </a:p>
          <a:p>
            <a:pPr marL="228600" lvl="0" indent="-260350" algn="l" rtl="0">
              <a:lnSpc>
                <a:spcPct val="90000"/>
              </a:lnSpc>
              <a:spcBef>
                <a:spcPts val="1000"/>
              </a:spcBef>
              <a:spcAft>
                <a:spcPts val="0"/>
              </a:spcAft>
              <a:buClr>
                <a:srgbClr val="0D0D0D"/>
              </a:buClr>
              <a:buSzPts val="2300"/>
              <a:buChar char="•"/>
            </a:pPr>
            <a:r>
              <a:rPr lang="en-US" sz="2300">
                <a:solidFill>
                  <a:srgbClr val="0D0D0D"/>
                </a:solidFill>
                <a:latin typeface="Times New Roman" panose="02020603050405020304"/>
                <a:ea typeface="Times New Roman" panose="02020603050405020304"/>
                <a:cs typeface="Times New Roman" panose="02020603050405020304"/>
                <a:sym typeface="Times New Roman" panose="02020603050405020304"/>
              </a:rPr>
              <a:t>Manual inspections are a common component of traditional pothole detection techniques, however they can be laborious and ineffective(would take long time to detect). Deep learning automation of this process can greatly increase efficiency by swiftly scanning roadways and locating places that require repair.</a:t>
            </a:r>
            <a:endParaRPr sz="3300"/>
          </a:p>
          <a:p>
            <a:pPr marL="228600" lvl="0" indent="-260350" algn="l" rtl="0">
              <a:lnSpc>
                <a:spcPct val="90000"/>
              </a:lnSpc>
              <a:spcBef>
                <a:spcPts val="1000"/>
              </a:spcBef>
              <a:spcAft>
                <a:spcPts val="0"/>
              </a:spcAft>
              <a:buClr>
                <a:srgbClr val="0D0D0D"/>
              </a:buClr>
              <a:buSzPts val="2300"/>
              <a:buChar char="•"/>
            </a:pPr>
            <a:r>
              <a:rPr lang="en-US" sz="2300">
                <a:solidFill>
                  <a:srgbClr val="0D0D0D"/>
                </a:solidFill>
                <a:latin typeface="Times New Roman" panose="02020603050405020304"/>
                <a:ea typeface="Times New Roman" panose="02020603050405020304"/>
                <a:cs typeface="Times New Roman" panose="02020603050405020304"/>
                <a:sym typeface="Times New Roman" panose="02020603050405020304"/>
              </a:rPr>
              <a:t>The issue of potholes is widespread in both industrialized and underdeveloped nations. Because your project offers a solution that can be applied in many places, independent of their level of infrastructure development, it has the potential to have a worldwide influence.</a:t>
            </a:r>
            <a:endParaRPr sz="23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3657600" lvl="0" indent="0" algn="l" rtl="0">
              <a:lnSpc>
                <a:spcPct val="90000"/>
              </a:lnSpc>
              <a:spcBef>
                <a:spcPts val="0"/>
              </a:spcBef>
              <a:spcAft>
                <a:spcPts val="0"/>
              </a:spcAft>
              <a:buClr>
                <a:schemeClr val="dk1"/>
              </a:buClr>
              <a:buSzPts val="28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Problem Statement</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1800"/>
              <a:buNone/>
            </a:pPr>
            <a:r>
              <a:rPr lang="en-US"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As we all know how Potholes play a role in causing most of the minor and some major accidents across the globe, having potholes on the roads are very dangerous in any climate. </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0"/>
              </a:spcBef>
              <a:spcAft>
                <a:spcPts val="0"/>
              </a:spcAft>
              <a:buClr>
                <a:schemeClr val="dk1"/>
              </a:buClr>
              <a:buSzPts val="2800"/>
              <a:buNone/>
            </a:pPr>
            <a:br>
              <a:rPr lang="en-US" sz="2400">
                <a:latin typeface="Times New Roman" panose="02020603050405020304"/>
                <a:ea typeface="Times New Roman" panose="02020603050405020304"/>
                <a:cs typeface="Times New Roman" panose="02020603050405020304"/>
                <a:sym typeface="Times New Roman" panose="02020603050405020304"/>
              </a:rPr>
            </a:b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S</a:t>
            </a:r>
            <a:r>
              <a:rPr lang="en-US"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ince it can cause a very serious damage to vehicle’s and even the drivers which can make the vehicle fall apart and causing serious injuries.</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0"/>
              </a:spcBef>
              <a:spcAft>
                <a:spcPts val="0"/>
              </a:spcAft>
              <a:buClr>
                <a:schemeClr val="dk1"/>
              </a:buClr>
              <a:buSzPts val="2800"/>
              <a:buNone/>
            </a:pPr>
            <a:br>
              <a:rPr lang="en-US" sz="2400">
                <a:latin typeface="Times New Roman" panose="02020603050405020304"/>
                <a:ea typeface="Times New Roman" panose="02020603050405020304"/>
                <a:cs typeface="Times New Roman" panose="02020603050405020304"/>
                <a:sym typeface="Times New Roman" panose="02020603050405020304"/>
              </a:rPr>
            </a:br>
            <a:r>
              <a:rPr lang="en-US"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So, here is a Pothole detection project which allows us to solve the problem of avoiding potholes where the model which we have generated using transfer learning.</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80535" y="1345428"/>
            <a:ext cx="10515600" cy="1325563"/>
          </a:xfrm>
          <a:prstGeom prst="rect">
            <a:avLst/>
          </a:prstGeom>
          <a:noFill/>
          <a:ln>
            <a:noFill/>
          </a:ln>
        </p:spPr>
        <p:txBody>
          <a:bodyPr spcFirstLastPara="1" wrap="square" lIns="91425" tIns="45700" rIns="91425" bIns="45700" anchor="ctr" anchorCtr="0">
            <a:normAutofit fontScale="90000"/>
          </a:bodyPr>
          <a:lstStyle/>
          <a:p>
            <a:pPr marL="4114800" lvl="0" indent="457200" algn="l" rtl="0">
              <a:lnSpc>
                <a:spcPct val="90000"/>
              </a:lnSpc>
              <a:spcBef>
                <a:spcPts val="0"/>
              </a:spcBef>
              <a:spcAft>
                <a:spcPts val="0"/>
              </a:spcAft>
              <a:buClr>
                <a:srgbClr val="000000"/>
              </a:buClr>
              <a:buSzPct val="100000"/>
              <a:buFont typeface="Times New Roman" panose="02020603050405020304"/>
              <a:buNone/>
            </a:pPr>
            <a:r>
              <a:rPr lang="en-US" sz="31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Objective</a:t>
            </a:r>
            <a:br>
              <a:rPr lang="en-US" b="0"/>
            </a:br>
            <a:br>
              <a:rPr lang="en-US"/>
            </a:br>
            <a:endParaRPr lang="en-US"/>
          </a:p>
        </p:txBody>
      </p:sp>
      <p:sp>
        <p:nvSpPr>
          <p:cNvPr id="104" name="Google Shape;104;p16"/>
          <p:cNvSpPr txBox="1"/>
          <p:nvPr>
            <p:ph type="body" idx="1"/>
          </p:nvPr>
        </p:nvSpPr>
        <p:spPr>
          <a:xfrm>
            <a:off x="618625" y="2156375"/>
            <a:ext cx="10735200" cy="4701600"/>
          </a:xfrm>
          <a:prstGeom prst="rect">
            <a:avLst/>
          </a:prstGeom>
          <a:noFill/>
          <a:ln>
            <a:noFill/>
          </a:ln>
        </p:spPr>
        <p:txBody>
          <a:bodyPr spcFirstLastPara="1" wrap="square" lIns="91425" tIns="45700" rIns="91425" bIns="45700" anchor="t" anchorCtr="0">
            <a:normAutofit/>
          </a:bodyPr>
          <a:lstStyle/>
          <a:p>
            <a:pPr marL="228600" lvl="0" indent="-266700" algn="l" rtl="0">
              <a:spcBef>
                <a:spcPts val="0"/>
              </a:spcBef>
              <a:spcAft>
                <a:spcPts val="0"/>
              </a:spcAft>
              <a:buClr>
                <a:srgbClr val="000000"/>
              </a:buClr>
              <a:buSzPts val="2400"/>
              <a:buChar cha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To identify potholes on the road and prevent collisions.This methodology has the potential to assist road maintenance agencies in devising prompt and efficient measures for repairing road infrastructure.</a:t>
            </a:r>
            <a:endParaRPr sz="24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l" rtl="0">
              <a:lnSpc>
                <a:spcPct val="90000"/>
              </a:lnSpc>
              <a:spcBef>
                <a:spcPts val="1000"/>
              </a:spcBef>
              <a:spcAft>
                <a:spcPts val="0"/>
              </a:spcAft>
              <a:buClr>
                <a:srgbClr val="0D0D0D"/>
              </a:buClr>
              <a:buSzPts val="2400"/>
              <a:buFont typeface="Times New Roman" panose="02020603050405020304"/>
              <a:buChar char="•"/>
            </a:pPr>
            <a:r>
              <a:rPr lang="en-US"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Provide an easy-to-use interface so that operators may effectively prioritize repair operations and show detected potholes.</a:t>
            </a:r>
            <a:endParaRPr sz="2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l" rtl="0">
              <a:lnSpc>
                <a:spcPct val="90000"/>
              </a:lnSpc>
              <a:spcBef>
                <a:spcPts val="1000"/>
              </a:spcBef>
              <a:spcAft>
                <a:spcPts val="0"/>
              </a:spcAft>
              <a:buClr>
                <a:srgbClr val="0D0D0D"/>
              </a:buClr>
              <a:buSzPts val="2400"/>
              <a:buFont typeface="Times New Roman" panose="02020603050405020304"/>
              <a:buChar char="•"/>
            </a:pPr>
            <a:r>
              <a:rPr lang="en-US" sz="2400">
                <a:solidFill>
                  <a:srgbClr val="25252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Measure the accuracy, dependability, and cost-effectiveness of the system by conducting extensive testing and evaluation.</a:t>
            </a:r>
            <a:endParaRPr sz="2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l" rtl="0">
              <a:lnSpc>
                <a:spcPct val="90000"/>
              </a:lnSpc>
              <a:spcBef>
                <a:spcPts val="1000"/>
              </a:spcBef>
              <a:spcAft>
                <a:spcPts val="0"/>
              </a:spcAft>
              <a:buClr>
                <a:schemeClr val="dk1"/>
              </a:buClr>
              <a:buSzPts val="1800"/>
              <a:buNone/>
            </a:pPr>
            <a:endParaRPr sz="24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l" rtl="0">
              <a:lnSpc>
                <a:spcPct val="90000"/>
              </a:lnSpc>
              <a:spcBef>
                <a:spcPts val="1200"/>
              </a:spcBef>
              <a:spcAft>
                <a:spcPts val="0"/>
              </a:spcAft>
              <a:buClr>
                <a:schemeClr val="dk1"/>
              </a:buClr>
              <a:buSzPts val="1800"/>
              <a:buFont typeface="Arial" panose="020B0604020202020204"/>
              <a:buNone/>
            </a:pPr>
            <a:endParaRPr sz="1800" b="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800"/>
              <a:buNone/>
            </a:pPr>
            <a:br>
              <a:rPr lang="en-US" sz="1800" b="0">
                <a:latin typeface="Times New Roman" panose="02020603050405020304"/>
                <a:ea typeface="Times New Roman" panose="02020603050405020304"/>
                <a:cs typeface="Times New Roman" panose="02020603050405020304"/>
                <a:sym typeface="Times New Roman" panose="02020603050405020304"/>
              </a:rPr>
            </a:b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1606378"/>
            <a:ext cx="10515600" cy="84310"/>
          </a:xfrm>
          <a:prstGeom prst="rect">
            <a:avLst/>
          </a:prstGeom>
          <a:noFill/>
          <a:ln>
            <a:noFill/>
          </a:ln>
        </p:spPr>
        <p:txBody>
          <a:bodyPr spcFirstLastPara="1" wrap="square" lIns="91425" tIns="45700" rIns="91425" bIns="45700" anchor="ctr" anchorCtr="0">
            <a:normAutofit fontScale="90000"/>
          </a:bodyPr>
          <a:lstStyle/>
          <a:p>
            <a:pPr marL="3657600" lvl="0" indent="457200" algn="l" rtl="0">
              <a:lnSpc>
                <a:spcPct val="90000"/>
              </a:lnSpc>
              <a:spcBef>
                <a:spcPts val="0"/>
              </a:spcBef>
              <a:spcAft>
                <a:spcPts val="0"/>
              </a:spcAft>
              <a:buClr>
                <a:srgbClr val="000000"/>
              </a:buClr>
              <a:buSzPct val="100000"/>
              <a:buFont typeface="Times New Roman" panose="02020603050405020304"/>
              <a:buNone/>
            </a:pPr>
            <a:r>
              <a:rPr lang="en-US" sz="3100" b="1">
                <a:solidFill>
                  <a:srgbClr val="000000"/>
                </a:solidFill>
                <a:latin typeface="Times New Roman" panose="02020603050405020304"/>
                <a:ea typeface="Times New Roman" panose="02020603050405020304"/>
                <a:cs typeface="Times New Roman" panose="02020603050405020304"/>
                <a:sym typeface="Times New Roman" panose="02020603050405020304"/>
              </a:rPr>
              <a:t>Contribution</a:t>
            </a:r>
            <a:br>
              <a:rPr lang="en-US" b="0">
                <a:latin typeface="Times New Roman" panose="02020603050405020304"/>
                <a:ea typeface="Times New Roman" panose="02020603050405020304"/>
                <a:cs typeface="Times New Roman" panose="02020603050405020304"/>
                <a:sym typeface="Times New Roman" panose="02020603050405020304"/>
              </a:rPr>
            </a:br>
            <a:br>
              <a:rPr lang="en-US">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17"/>
          <p:cNvSpPr txBox="1"/>
          <p:nvPr>
            <p:ph type="body" idx="1"/>
          </p:nvPr>
        </p:nvSpPr>
        <p:spPr>
          <a:xfrm>
            <a:off x="838200" y="1825625"/>
            <a:ext cx="10515600" cy="5297400"/>
          </a:xfrm>
          <a:prstGeom prst="rect">
            <a:avLst/>
          </a:prstGeom>
          <a:noFill/>
          <a:ln>
            <a:noFill/>
          </a:ln>
        </p:spPr>
        <p:txBody>
          <a:bodyPr spcFirstLastPara="1" wrap="square" lIns="91425" tIns="45700" rIns="91425" bIns="45700" anchor="t" anchorCtr="0">
            <a:normAutofit lnSpcReduction="10000"/>
          </a:bodyPr>
          <a:lstStyle/>
          <a:p>
            <a:pPr marL="228600" lvl="0" indent="-243205" algn="just" rtl="0">
              <a:lnSpc>
                <a:spcPct val="90000"/>
              </a:lnSpc>
              <a:spcBef>
                <a:spcPts val="0"/>
              </a:spcBef>
              <a:spcAft>
                <a:spcPts val="0"/>
              </a:spcAft>
              <a:buClr>
                <a:srgbClr val="000000"/>
              </a:buClr>
              <a:buSzPts val="1900"/>
              <a:buFont typeface="Arial" panose="020B0604020202020204"/>
              <a:buChar char="•"/>
            </a:pPr>
            <a:r>
              <a:rPr lang="en-US" sz="19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Data collection</a:t>
            </a:r>
            <a:r>
              <a:rPr lang="en-US" sz="19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Road images  are collected using cameras mounted on vehicles or drones. The images  are captured from different viewpoints and lighting conditions to make the dataset diverse.</a:t>
            </a:r>
            <a:endParaRPr sz="1900" b="1"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3205" algn="just" rtl="0">
              <a:lnSpc>
                <a:spcPct val="90000"/>
              </a:lnSpc>
              <a:spcBef>
                <a:spcPts val="1200"/>
              </a:spcBef>
              <a:spcAft>
                <a:spcPts val="0"/>
              </a:spcAft>
              <a:buClr>
                <a:srgbClr val="000000"/>
              </a:buClr>
              <a:buSzPts val="1900"/>
              <a:buFont typeface="Arial" panose="020B0604020202020204"/>
              <a:buChar char="•"/>
            </a:pPr>
            <a:r>
              <a:rPr lang="en-US" sz="19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Data preprocessing</a:t>
            </a:r>
            <a:r>
              <a:rPr lang="en-US" sz="19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The collected images  are preprocessed to remove any noise or distortion. This may involve resizing the images to a fixed size, applying filters to reduce noise, and adjusting the contrast and brightness to improve visibility.</a:t>
            </a:r>
            <a:endParaRPr sz="1900" b="1"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3205" algn="just" rtl="0">
              <a:lnSpc>
                <a:spcPct val="90000"/>
              </a:lnSpc>
              <a:spcBef>
                <a:spcPts val="1200"/>
              </a:spcBef>
              <a:spcAft>
                <a:spcPts val="0"/>
              </a:spcAft>
              <a:buClr>
                <a:srgbClr val="000000"/>
              </a:buClr>
              <a:buSzPts val="1900"/>
              <a:buFont typeface="Arial" panose="020B0604020202020204"/>
              <a:buChar char="•"/>
            </a:pPr>
            <a:r>
              <a:rPr lang="en-US" sz="19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Transfer learning</a:t>
            </a:r>
            <a:r>
              <a:rPr lang="en-US" sz="19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A pre-trained ResNet50 model is used as a feature extractor to extract features from the preprocessed images. The output from the ResNet50 model is flattened and fed into a fully connected layer to classify whether a pothole is present or not.</a:t>
            </a:r>
            <a:endParaRPr sz="1900">
              <a:latin typeface="Times New Roman" panose="02020603050405020304"/>
              <a:ea typeface="Times New Roman" panose="02020603050405020304"/>
              <a:cs typeface="Times New Roman" panose="02020603050405020304"/>
              <a:sym typeface="Times New Roman" panose="02020603050405020304"/>
            </a:endParaRPr>
          </a:p>
          <a:p>
            <a:pPr marL="228600" lvl="0" indent="-243205" algn="just" rtl="0">
              <a:lnSpc>
                <a:spcPct val="90000"/>
              </a:lnSpc>
              <a:spcBef>
                <a:spcPts val="1200"/>
              </a:spcBef>
              <a:spcAft>
                <a:spcPts val="0"/>
              </a:spcAft>
              <a:buClr>
                <a:srgbClr val="000000"/>
              </a:buClr>
              <a:buSzPts val="1900"/>
              <a:buFont typeface="Arial" panose="020B0604020202020204"/>
              <a:buChar char="•"/>
            </a:pPr>
            <a:r>
              <a:rPr lang="en-US" sz="19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Fine-tuning</a:t>
            </a:r>
            <a:r>
              <a:rPr lang="en-US" sz="19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The last few layers of the ResNet50 model are fine-tuned using the collected dataset to improve the model's accuracy in detecting potholes.</a:t>
            </a:r>
            <a:endParaRPr sz="1900" b="1"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3205" algn="just" rtl="0">
              <a:lnSpc>
                <a:spcPct val="90000"/>
              </a:lnSpc>
              <a:spcBef>
                <a:spcPts val="1200"/>
              </a:spcBef>
              <a:spcAft>
                <a:spcPts val="0"/>
              </a:spcAft>
              <a:buClr>
                <a:srgbClr val="000000"/>
              </a:buClr>
              <a:buSzPts val="1900"/>
              <a:buFont typeface="Arial" panose="020B0604020202020204"/>
              <a:buChar char="•"/>
            </a:pPr>
            <a:r>
              <a:rPr lang="en-US" sz="19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Training</a:t>
            </a:r>
            <a:r>
              <a:rPr lang="en-US" sz="19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The fine-tuned ResNet50 model is trained using the collected dataset to optimize the model's parameters for pothole detection.</a:t>
            </a:r>
            <a:endParaRPr sz="1900" b="1"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3205" algn="just" rtl="0">
              <a:lnSpc>
                <a:spcPct val="90000"/>
              </a:lnSpc>
              <a:spcBef>
                <a:spcPts val="1200"/>
              </a:spcBef>
              <a:spcAft>
                <a:spcPts val="0"/>
              </a:spcAft>
              <a:buClr>
                <a:srgbClr val="000000"/>
              </a:buClr>
              <a:buSzPts val="1900"/>
              <a:buFont typeface="Arial" panose="020B0604020202020204"/>
              <a:buChar char="•"/>
            </a:pPr>
            <a:r>
              <a:rPr lang="en-US" sz="19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Testing and evaluation</a:t>
            </a:r>
            <a:r>
              <a:rPr lang="en-US" sz="19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The trained model is tested on a separate set of images to evaluate its accuracy in detecting potholes. Various metrics such as accuracy, precision, recall, and F1 score are used to evaluate the model's performance.</a:t>
            </a:r>
            <a:endParaRPr sz="1900" b="1"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2555" algn="just" rtl="0">
              <a:lnSpc>
                <a:spcPct val="90000"/>
              </a:lnSpc>
              <a:spcBef>
                <a:spcPts val="1200"/>
              </a:spcBef>
              <a:spcAft>
                <a:spcPts val="0"/>
              </a:spcAft>
              <a:buClr>
                <a:schemeClr val="dk1"/>
              </a:buClr>
              <a:buSzPts val="1800"/>
              <a:buFont typeface="Arial" panose="020B0604020202020204"/>
              <a:buNone/>
            </a:pPr>
            <a:endParaRPr sz="1800" b="1"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4135" algn="l" rtl="0">
              <a:lnSpc>
                <a:spcPct val="90000"/>
              </a:lnSpc>
              <a:spcBef>
                <a:spcPts val="1000"/>
              </a:spcBef>
              <a:spcAft>
                <a:spcPts val="0"/>
              </a:spcAft>
              <a:buClr>
                <a:schemeClr val="dk1"/>
              </a:buClr>
              <a:buSzPts val="28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3200400" lvl="0" indent="457200" algn="l" rtl="0">
              <a:lnSpc>
                <a:spcPct val="90000"/>
              </a:lnSpc>
              <a:spcBef>
                <a:spcPts val="0"/>
              </a:spcBef>
              <a:spcAft>
                <a:spcPts val="0"/>
              </a:spcAft>
              <a:buClr>
                <a:schemeClr val="dk1"/>
              </a:buClr>
              <a:buSzPts val="28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Proposed Solution</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66700" algn="just" rtl="0">
              <a:lnSpc>
                <a:spcPct val="90000"/>
              </a:lnSpc>
              <a:spcBef>
                <a:spcPts val="1200"/>
              </a:spcBef>
              <a:spcAft>
                <a:spcPts val="0"/>
              </a:spcAft>
              <a:buClr>
                <a:srgbClr val="000000"/>
              </a:buClr>
              <a:buSzPts val="2400"/>
              <a:buFont typeface="Arial" panose="020B0604020202020204"/>
              <a:buChar cha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The Pothole Detection model, Resnet50, can be connected with autopilot vehicle modes to enable the vehicle to avoid potholes. It is used to figure out whether or not there are any potholes on the roads.</a:t>
            </a: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just" rtl="0">
              <a:spcBef>
                <a:spcPts val="1200"/>
              </a:spcBef>
              <a:spcAft>
                <a:spcPts val="0"/>
              </a:spcAft>
              <a:buClr>
                <a:srgbClr val="000000"/>
              </a:buClr>
              <a:buSzPts val="2400"/>
              <a:buChar cha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A reliable and precise system for detecting potholes on the road's surface is capable of being created by utilizing ResNet50's capabilities. The resultant system will be able to recognize potholes with extreme accuracy.</a:t>
            </a: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just" rtl="0">
              <a:spcBef>
                <a:spcPts val="1200"/>
              </a:spcBef>
              <a:spcAft>
                <a:spcPts val="0"/>
              </a:spcAft>
              <a:buClr>
                <a:srgbClr val="000000"/>
              </a:buClr>
              <a:buSzPts val="2400"/>
              <a:buFont typeface="Times New Roman" panose="02020603050405020304"/>
              <a:buChar cha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To provide real-time detection and alerts to drivers or road maintenance staff, this system can be connected with already-existing road monitoring systems, such as cameras mounted on vehicles or drones.</a:t>
            </a:r>
            <a:endParaRPr sz="3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4114800" lvl="0" indent="457200" algn="l" rtl="0">
              <a:lnSpc>
                <a:spcPct val="90000"/>
              </a:lnSpc>
              <a:spcBef>
                <a:spcPts val="0"/>
              </a:spcBef>
              <a:spcAft>
                <a:spcPts val="0"/>
              </a:spcAft>
              <a:buClr>
                <a:schemeClr val="dk1"/>
              </a:buClr>
              <a:buSzPts val="28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Results</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22" name="Google Shape;122;p19"/>
          <p:cNvPicPr preferRelativeResize="0"/>
          <p:nvPr>
            <p:ph type="body" idx="1"/>
          </p:nvPr>
        </p:nvPicPr>
        <p:blipFill rotWithShape="1">
          <a:blip r:embed="rId1"/>
          <a:srcRect/>
          <a:stretch>
            <a:fillRect/>
          </a:stretch>
        </p:blipFill>
        <p:spPr>
          <a:xfrm>
            <a:off x="603051" y="1663668"/>
            <a:ext cx="4730945" cy="3323582"/>
          </a:xfrm>
          <a:prstGeom prst="rect">
            <a:avLst/>
          </a:prstGeom>
          <a:noFill/>
          <a:ln>
            <a:noFill/>
          </a:ln>
        </p:spPr>
      </p:pic>
      <p:pic>
        <p:nvPicPr>
          <p:cNvPr id="123" name="Google Shape;123;p19" descr="A picture containing text&#10;&#10;Description automatically generated"/>
          <p:cNvPicPr preferRelativeResize="0"/>
          <p:nvPr/>
        </p:nvPicPr>
        <p:blipFill rotWithShape="1">
          <a:blip r:embed="rId2"/>
          <a:srcRect/>
          <a:stretch>
            <a:fillRect/>
          </a:stretch>
        </p:blipFill>
        <p:spPr>
          <a:xfrm>
            <a:off x="6186615" y="1606003"/>
            <a:ext cx="5319583" cy="33235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4114800" lvl="0" indent="457200" algn="l" rtl="0">
              <a:lnSpc>
                <a:spcPct val="90000"/>
              </a:lnSpc>
              <a:spcBef>
                <a:spcPts val="0"/>
              </a:spcBef>
              <a:spcAft>
                <a:spcPts val="0"/>
              </a:spcAft>
              <a:buClr>
                <a:schemeClr val="dk1"/>
              </a:buClr>
              <a:buSzPts val="28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Results</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29" name="Google Shape;129;p20" descr="A picture containing graphical user interface&#10;&#10;Description automatically generated"/>
          <p:cNvPicPr preferRelativeResize="0"/>
          <p:nvPr>
            <p:ph type="body" idx="1"/>
          </p:nvPr>
        </p:nvPicPr>
        <p:blipFill rotWithShape="1">
          <a:blip r:embed="rId1"/>
          <a:srcRect/>
          <a:stretch>
            <a:fillRect/>
          </a:stretch>
        </p:blipFill>
        <p:spPr>
          <a:xfrm>
            <a:off x="939780" y="1548703"/>
            <a:ext cx="4134062" cy="3305945"/>
          </a:xfrm>
          <a:prstGeom prst="rect">
            <a:avLst/>
          </a:prstGeom>
          <a:noFill/>
          <a:ln>
            <a:noFill/>
          </a:ln>
        </p:spPr>
      </p:pic>
      <p:pic>
        <p:nvPicPr>
          <p:cNvPr id="130" name="Google Shape;130;p20" descr="A picture containing graphical user interface&#10;&#10;Description automatically generated"/>
          <p:cNvPicPr preferRelativeResize="0"/>
          <p:nvPr/>
        </p:nvPicPr>
        <p:blipFill rotWithShape="1">
          <a:blip r:embed="rId2"/>
          <a:srcRect/>
          <a:stretch>
            <a:fillRect/>
          </a:stretch>
        </p:blipFill>
        <p:spPr>
          <a:xfrm>
            <a:off x="6334896" y="1306447"/>
            <a:ext cx="4864573" cy="354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4114800" lvl="0" indent="0" algn="l" rtl="0">
              <a:lnSpc>
                <a:spcPct val="90000"/>
              </a:lnSpc>
              <a:spcBef>
                <a:spcPts val="0"/>
              </a:spcBef>
              <a:spcAft>
                <a:spcPts val="0"/>
              </a:spcAft>
              <a:buClr>
                <a:schemeClr val="dk1"/>
              </a:buClr>
              <a:buSzPts val="28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References</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2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20000"/>
          </a:bodyPr>
          <a:lstStyle/>
          <a:p>
            <a:pPr marL="0" lvl="0" indent="0" algn="just" rtl="0">
              <a:lnSpc>
                <a:spcPct val="90000"/>
              </a:lnSpc>
              <a:spcBef>
                <a:spcPts val="0"/>
              </a:spcBef>
              <a:spcAft>
                <a:spcPts val="0"/>
              </a:spcAft>
              <a:buNone/>
            </a:pPr>
            <a:endParaRPr sz="1800" b="0" i="0" u="none" strike="noStrike">
              <a:solidFill>
                <a:srgbClr val="9E3611"/>
              </a:solidFill>
              <a:latin typeface="Noto Sans Symbols"/>
              <a:ea typeface="Noto Sans Symbols"/>
              <a:cs typeface="Noto Sans Symbols"/>
              <a:sym typeface="Noto Sans Symbols"/>
            </a:endParaRPr>
          </a:p>
          <a:p>
            <a:pPr marL="228600" lvl="0" indent="-274955" algn="just" rtl="0">
              <a:lnSpc>
                <a:spcPct val="90000"/>
              </a:lnSpc>
              <a:spcBef>
                <a:spcPts val="1200"/>
              </a:spcBef>
              <a:spcAft>
                <a:spcPts val="0"/>
              </a:spcAft>
              <a:buClr>
                <a:srgbClr val="000000"/>
              </a:buClr>
              <a:buSzPts val="2400"/>
              <a:buFont typeface="Times New Roman" panose="02020603050405020304"/>
              <a:buChar char="•"/>
            </a:pPr>
            <a:r>
              <a:rPr lang="en-US"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R. Rastogi, U. Kumar, A. Kashyap, S. Jindal and S. Pahwa, "A Comparative Evaluation of the Deep Learning Algorithms for Pothole Detection," 2020 IEEE 17th India Council International Conference (INDICON), 2020, pp. 1-6, doi: 10.1109/INDICON49873.2020.9342558.</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just" rtl="0">
              <a:spcBef>
                <a:spcPts val="1200"/>
              </a:spcBef>
              <a:spcAft>
                <a:spcPts val="0"/>
              </a:spcAft>
              <a:buClr>
                <a:srgbClr val="000000"/>
              </a:buClr>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A. Kumar, Chakrapani, D. J. Kalita and V. P. Singh, " Pothole Detection technique using Deep Learning," 2nd International Conference on Data, Engineering and Applications (IDEA), Bhopal, India, 2020, pp. 1-5, doi: 10.1109/IDEA49133.2020.9170705.</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74955" algn="just" rtl="0">
              <a:lnSpc>
                <a:spcPct val="90000"/>
              </a:lnSpc>
              <a:spcBef>
                <a:spcPts val="1200"/>
              </a:spcBef>
              <a:spcAft>
                <a:spcPts val="0"/>
              </a:spcAft>
              <a:buClr>
                <a:srgbClr val="000000"/>
              </a:buClr>
              <a:buSzPts val="2400"/>
              <a:buFont typeface="Times New Roman" panose="02020603050405020304"/>
              <a:buChar char="•"/>
            </a:pPr>
            <a:r>
              <a:rPr lang="en-US" sz="240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A. B. Rani and T. M. Thirumalaisamy, "Pothole detection using transfer learning with ResNet50," 2019 IEEE International Conference on Innovative Research and Development (ICIRD), Kolkata, India, 2019, pp. 1-5, doi: 10.1109/ICIRD.2019.8909629.</a:t>
            </a:r>
            <a:endParaRPr sz="2400" i="0" u="none" strike="noStrike">
              <a:solidFill>
                <a:srgbClr val="9E361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5892</Words>
  <Application>WPS Presentation</Application>
  <PresentationFormat/>
  <Paragraphs>76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Calibri</vt:lpstr>
      <vt:lpstr>Rockwell</vt:lpstr>
      <vt:lpstr>Times New Roman</vt:lpstr>
      <vt:lpstr>Noto Sans Symbols</vt:lpstr>
      <vt:lpstr>Microsoft YaHei</vt:lpstr>
      <vt:lpstr>Arial Unicode MS</vt:lpstr>
      <vt:lpstr>Office Theme</vt:lpstr>
      <vt:lpstr>                 </vt:lpstr>
      <vt:lpstr>Motivation </vt:lpstr>
      <vt:lpstr>Problem Statement</vt:lpstr>
      <vt:lpstr>Objective  </vt:lpstr>
      <vt:lpstr>Contribution  </vt:lpstr>
      <vt:lpstr>Proposed Solution</vt:lpstr>
      <vt:lpstr>Results</vt:lpstr>
      <vt:lpstr>Results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Chaitanya Gudapati</cp:lastModifiedBy>
  <cp:revision>1</cp:revision>
  <dcterms:created xsi:type="dcterms:W3CDTF">2024-07-25T00:08:42Z</dcterms:created>
  <dcterms:modified xsi:type="dcterms:W3CDTF">2024-07-25T00:08:43Z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3776FAB2473042648402924903008D0E_12</vt:lpwstr>
  </property>
  <property fmtid="{D5CDD505-2E9C-101B-9397-08002B2CF9AE}" pid="3" name="KSOProductBuildVer">
    <vt:lpwstr>1033-12.2.0.13472</vt:lpwstr>
  </property>
</Properties>
</file>