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9" r:id="rId4"/>
    <p:sldId id="262" r:id="rId5"/>
    <p:sldId id="281" r:id="rId6"/>
    <p:sldId id="260" r:id="rId7"/>
    <p:sldId id="263" r:id="rId8"/>
    <p:sldId id="276" r:id="rId9"/>
    <p:sldId id="277" r:id="rId10"/>
    <p:sldId id="278" r:id="rId11"/>
    <p:sldId id="279" r:id="rId12"/>
    <p:sldId id="282" r:id="rId13"/>
    <p:sldId id="283" r:id="rId14"/>
    <p:sldId id="284" r:id="rId15"/>
    <p:sldId id="285" r:id="rId16"/>
    <p:sldId id="286" r:id="rId17"/>
    <p:sldId id="280" r:id="rId18"/>
    <p:sldId id="26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0F42E8A-A4AB-44BC-9DF2-EE0A46EB3552}">
          <p14:sldIdLst>
            <p14:sldId id="257"/>
            <p14:sldId id="259"/>
            <p14:sldId id="262"/>
            <p14:sldId id="281"/>
            <p14:sldId id="260"/>
          </p14:sldIdLst>
        </p14:section>
        <p14:section name="Untitled Section" id="{E35F9B9F-CAFF-4148-90DA-0A59061CBE8C}">
          <p14:sldIdLst>
            <p14:sldId id="263"/>
            <p14:sldId id="276"/>
            <p14:sldId id="277"/>
            <p14:sldId id="278"/>
            <p14:sldId id="279"/>
            <p14:sldId id="282"/>
            <p14:sldId id="283"/>
            <p14:sldId id="284"/>
            <p14:sldId id="285"/>
            <p14:sldId id="286"/>
            <p14:sldId id="280"/>
            <p14:sldId id="26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835A"/>
    <a:srgbClr val="2E7482"/>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652" autoAdjust="0"/>
    <p:restoredTop sz="94660"/>
  </p:normalViewPr>
  <p:slideViewPr>
    <p:cSldViewPr snapToGrid="0">
      <p:cViewPr varScale="1">
        <p:scale>
          <a:sx n="82" d="100"/>
          <a:sy n="82" d="100"/>
        </p:scale>
        <p:origin x="230" y="101"/>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2D6E202-B606-4609-B914-27C9371A1F6D}" type="datetime1">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2D6E202-B606-4609-B914-27C9371A1F6D}"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2D6E202-B606-4609-B914-27C9371A1F6D}"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panose="020B0604020202020204"/>
                <a:ea typeface="+mj-ea"/>
                <a:cs typeface="+mj-cs"/>
              </a:defRPr>
            </a:lvl1pPr>
          </a:lstStyle>
          <a:p>
            <a:pPr lvl="0"/>
            <a:r>
              <a:rPr lang="en-US" dirty="0"/>
              <a:t>“</a:t>
            </a:r>
            <a:endParaRPr lang="en-US" dirty="0"/>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panose="020B0604020202020204"/>
                <a:ea typeface="+mj-ea"/>
                <a:cs typeface="+mj-cs"/>
              </a:defRPr>
            </a:lvl1pPr>
          </a:lstStyle>
          <a:p>
            <a:pPr lvl="0"/>
            <a:r>
              <a:rPr lang="en-US" dirty="0"/>
              <a:t>”</a:t>
            </a:r>
            <a:endParaRPr lang="en-US" dirty="0"/>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2D6E202-B606-4609-B914-27C9371A1F6D}"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2D6E202-B606-4609-B914-27C9371A1F6D}" type="datetime1">
              <a:rPr lang="en-US" smtClean="0"/>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2D6E202-B606-4609-B914-27C9371A1F6D}" type="datetime1">
              <a:rPr lang="en-US" smtClean="0"/>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7669AF7-7BEB-44E4-9852-375E34362B5B}"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775B394-D9F9-4F0C-B15D-605F45CB9E9F}" type="datetime1">
              <a:rPr lang="en-US" smtClean="0"/>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9667345-2558-425A-8533-9BFDBCE15005}" type="datetime1">
              <a:rPr lang="en-US" smtClean="0"/>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7" name="Date Placeholder 4"/>
          <p:cNvSpPr>
            <a:spLocks noGrp="1"/>
          </p:cNvSpPr>
          <p:nvPr>
            <p:ph type="dt" sz="half" idx="10"/>
          </p:nvPr>
        </p:nvSpPr>
        <p:spPr/>
        <p:txBody>
          <a:bodyPr/>
          <a:lstStyle/>
          <a:p>
            <a:fld id="{92BEA474-078D-4E9B-9B14-09A87B19DC46}" type="datetime1">
              <a:rPr lang="en-US" smtClean="0"/>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907D986-8816-4272-A432-0437A28A9828}" type="datetime1">
              <a:rPr lang="en-US" smtClean="0"/>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image" Target="../media/image4.png"/><Relationship Id="rId20" Type="http://schemas.openxmlformats.org/officeDocument/2006/relationships/image" Target="../media/image3.png"/><Relationship Id="rId2" Type="http://schemas.openxmlformats.org/officeDocument/2006/relationships/slideLayout" Target="../slideLayouts/slideLayout2.xml"/><Relationship Id="rId19" Type="http://schemas.openxmlformats.org/officeDocument/2006/relationships/image" Target="../media/image2.png"/><Relationship Id="rId18" Type="http://schemas.openxmlformats.org/officeDocument/2006/relationships/image" Target="../media/image1.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8">
            <a:extLst>
              <a:ext uri="{28A0092B-C50C-407E-A947-70E740481C1C}">
                <a14:useLocalDpi xmlns:a14="http://schemas.microsoft.com/office/drawing/2010/main" val="0"/>
              </a:ext>
            </a:extLst>
          </a:blip>
          <a:srcRect l="3613"/>
          <a:stretch>
            <a:fillRect/>
          </a:stretch>
        </p:blipFill>
        <p:spPr>
          <a:xfrm>
            <a:off x="0" y="2669685"/>
            <a:ext cx="4037012" cy="4188315"/>
          </a:xfrm>
          <a:prstGeom prst="rect">
            <a:avLst/>
          </a:prstGeom>
        </p:spPr>
      </p:pic>
      <p:pic>
        <p:nvPicPr>
          <p:cNvPr id="7" name="Picture 6"/>
          <p:cNvPicPr>
            <a:picLocks noChangeAspect="1"/>
          </p:cNvPicPr>
          <p:nvPr/>
        </p:nvPicPr>
        <p:blipFill rotWithShape="1">
          <a:blip r:embed="rId19">
            <a:extLst>
              <a:ext uri="{28A0092B-C50C-407E-A947-70E740481C1C}">
                <a14:useLocalDpi xmlns:a14="http://schemas.microsoft.com/office/drawing/2010/main" val="0"/>
              </a:ext>
            </a:extLst>
          </a:blip>
          <a:srcRect l="35640"/>
          <a:stretch>
            <a:fillRect/>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0">
            <a:extLst>
              <a:ext uri="{28A0092B-C50C-407E-A947-70E740481C1C}">
                <a14:useLocalDpi xmlns:a14="http://schemas.microsoft.com/office/drawing/2010/main" val="0"/>
              </a:ext>
            </a:extLst>
          </a:blip>
          <a:srcRect t="28813"/>
          <a:stretch>
            <a:fillRect/>
          </a:stretch>
        </p:blipFill>
        <p:spPr>
          <a:xfrm>
            <a:off x="7999412" y="0"/>
            <a:ext cx="1603387" cy="1141407"/>
          </a:xfrm>
          <a:prstGeom prst="rect">
            <a:avLst/>
          </a:prstGeom>
        </p:spPr>
      </p:pic>
      <p:pic>
        <p:nvPicPr>
          <p:cNvPr id="10" name="Picture 9"/>
          <p:cNvPicPr>
            <a:picLocks noChangeAspect="1"/>
          </p:cNvPicPr>
          <p:nvPr/>
        </p:nvPicPr>
        <p:blipFill rotWithShape="1">
          <a:blip r:embed="rId21">
            <a:extLst>
              <a:ext uri="{28A0092B-C50C-407E-A947-70E740481C1C}">
                <a14:useLocalDpi xmlns:a14="http://schemas.microsoft.com/office/drawing/2010/main" val="0"/>
              </a:ext>
            </a:extLst>
          </a:blip>
          <a:srcRect b="23320"/>
          <a:stretch>
            <a:fillRect/>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2D6E202-B606-4609-B914-27C9371A1F6D}" type="datetime1">
              <a:rPr lang="en-US" smtClean="0"/>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A98EE3D-8CD1-4C3F-BD1C-C98C9596463C}" type="slidenum">
              <a:rPr lang="en-US" smtClean="0"/>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emf"/></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35314" y="1436915"/>
            <a:ext cx="7856376" cy="1315616"/>
          </a:xfrm>
        </p:spPr>
        <p:txBody>
          <a:bodyPr>
            <a:normAutofit/>
          </a:bodyPr>
          <a:lstStyle/>
          <a:p>
            <a:r>
              <a:rPr lang="en-IN" sz="4400" b="1" spc="-150" dirty="0">
                <a:solidFill>
                  <a:srgbClr val="FFFF00"/>
                </a:solidFill>
                <a:latin typeface="Arial Black" panose="020B0A04020102020204" pitchFamily="34" charset="0"/>
              </a:rPr>
              <a:t>Cricket</a:t>
            </a:r>
            <a:r>
              <a:rPr lang="en-IN" sz="4400" b="1" spc="-150" dirty="0">
                <a:solidFill>
                  <a:srgbClr val="FFFF00"/>
                </a:solidFill>
                <a:latin typeface="+mn-lt"/>
              </a:rPr>
              <a:t> Batsman Strike Rate </a:t>
            </a:r>
            <a:br>
              <a:rPr lang="en-US" sz="4000" b="1" spc="-150" dirty="0">
                <a:latin typeface="Times New Roman" panose="02020603050405020304" pitchFamily="18" charset="0"/>
                <a:cs typeface="Times New Roman" panose="02020603050405020304" pitchFamily="18" charset="0"/>
              </a:rPr>
            </a:br>
            <a:endParaRPr lang="en-US" sz="2800" b="1" spc="-150" dirty="0">
              <a:solidFill>
                <a:srgbClr val="FFFF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5289550" y="3855720"/>
            <a:ext cx="6778625" cy="1113790"/>
          </a:xfrm>
        </p:spPr>
        <p:txBody>
          <a:bodyPr>
            <a:normAutofit/>
          </a:bodyPr>
          <a:lstStyle/>
          <a:p>
            <a:r>
              <a:rPr lang="en-US" sz="2400" dirty="0">
                <a:solidFill>
                  <a:srgbClr val="FFFF00"/>
                </a:solidFill>
                <a:latin typeface="Times New Roman" panose="02020603050405020304" pitchFamily="18" charset="0"/>
                <a:cs typeface="Times New Roman" panose="02020603050405020304" pitchFamily="18" charset="0"/>
              </a:rPr>
              <a:t>V.SHIVA CHAITHANYA     -2203A52060</a:t>
            </a:r>
            <a:endParaRPr lang="en-US" sz="2400" dirty="0">
              <a:solidFill>
                <a:srgbClr val="FFFF00"/>
              </a:solidFill>
              <a:latin typeface="Times New Roman" panose="02020603050405020304" pitchFamily="18" charset="0"/>
              <a:cs typeface="Times New Roman" panose="02020603050405020304" pitchFamily="18" charset="0"/>
            </a:endParaRPr>
          </a:p>
        </p:txBody>
      </p:sp>
      <p:pic>
        <p:nvPicPr>
          <p:cNvPr id="5" name="Picture 4" descr="A picture containing building, sitting, bench, side&#10;&#10;Description automatically generated"/>
          <p:cNvPicPr>
            <a:picLocks noChangeAspect="1"/>
          </p:cNvPicPr>
          <p:nvPr/>
        </p:nvPicPr>
        <p:blipFill rotWithShape="1">
          <a:blip r:embed="rId1" cstate="print">
            <a:extLst>
              <a:ext uri="{28A0092B-C50C-407E-A947-70E740481C1C}">
                <a14:useLocalDpi xmlns:a14="http://schemas.microsoft.com/office/drawing/2010/main" val="0"/>
              </a:ext>
            </a:extLst>
          </a:blip>
          <a:srcRect/>
          <a:stretch>
            <a:fillRect/>
          </a:stretch>
        </p:blipFill>
        <p:spPr>
          <a:xfrm>
            <a:off x="214604" y="93306"/>
            <a:ext cx="4420710" cy="644745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06490"/>
            <a:ext cx="10515600" cy="410547"/>
          </a:xfrm>
        </p:spPr>
        <p:txBody>
          <a:bodyPr>
            <a:normAutofit fontScale="90000"/>
          </a:bodyPr>
          <a:lstStyle/>
          <a:p>
            <a:r>
              <a:rPr lang="en-IN" dirty="0"/>
              <a:t>x4=[‘Average’]</a:t>
            </a:r>
            <a:endParaRPr lang="en-IN" dirty="0"/>
          </a:p>
        </p:txBody>
      </p:sp>
      <p:sp>
        <p:nvSpPr>
          <p:cNvPr id="3" name="Content Placeholder 2"/>
          <p:cNvSpPr>
            <a:spLocks noGrp="1"/>
          </p:cNvSpPr>
          <p:nvPr>
            <p:ph idx="1"/>
          </p:nvPr>
        </p:nvSpPr>
        <p:spPr>
          <a:xfrm>
            <a:off x="2099388" y="1866122"/>
            <a:ext cx="9254411" cy="4310840"/>
          </a:xfrm>
        </p:spPr>
        <p:txBody>
          <a:bodyPr/>
          <a:lstStyle/>
          <a:p>
            <a:pPr marL="0" indent="0">
              <a:buNone/>
            </a:pPr>
            <a:r>
              <a:rPr lang="en-IN" dirty="0"/>
              <a:t>            </a:t>
            </a:r>
            <a:r>
              <a:rPr lang="en-IN" sz="1800" dirty="0">
                <a:latin typeface="+mj-lt"/>
              </a:rPr>
              <a:t>[&lt;matplotlib.lines.Line2D at 0x7fce06b9e810</a:t>
            </a:r>
            <a:endParaRPr lang="en-IN" sz="1800" dirty="0"/>
          </a:p>
        </p:txBody>
      </p:sp>
      <p:pic>
        <p:nvPicPr>
          <p:cNvPr id="5" name="Picture 4"/>
          <p:cNvPicPr>
            <a:picLocks noChangeAspect="1"/>
          </p:cNvPicPr>
          <p:nvPr/>
        </p:nvPicPr>
        <p:blipFill>
          <a:blip r:embed="rId1"/>
          <a:stretch>
            <a:fillRect/>
          </a:stretch>
        </p:blipFill>
        <p:spPr>
          <a:xfrm>
            <a:off x="2864497" y="2332653"/>
            <a:ext cx="5047861" cy="363893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06065"/>
            <a:ext cx="9404723" cy="1400530"/>
          </a:xfrm>
        </p:spPr>
        <p:txBody>
          <a:bodyPr/>
          <a:lstStyle/>
          <a:p>
            <a:r>
              <a:rPr lang="en-US" sz="4400" b="1" dirty="0">
                <a:solidFill>
                  <a:schemeClr val="accent3"/>
                </a:solidFill>
                <a:latin typeface="Times New Roman" panose="02020603050405020304" pitchFamily="18" charset="0"/>
                <a:cs typeface="Times New Roman" panose="02020603050405020304" pitchFamily="18" charset="0"/>
              </a:rPr>
              <a:t>ATTRIBUTES LIST:</a:t>
            </a:r>
            <a:endParaRPr lang="en-IN" dirty="0">
              <a:solidFill>
                <a:schemeClr val="accent3"/>
              </a:solidFill>
            </a:endParaRPr>
          </a:p>
        </p:txBody>
      </p:sp>
      <p:sp>
        <p:nvSpPr>
          <p:cNvPr id="3" name="Content Placeholder 2"/>
          <p:cNvSpPr>
            <a:spLocks noGrp="1"/>
          </p:cNvSpPr>
          <p:nvPr>
            <p:ph idx="1"/>
          </p:nvPr>
        </p:nvSpPr>
        <p:spPr>
          <a:xfrm>
            <a:off x="242596" y="1268964"/>
            <a:ext cx="9807257" cy="4979436"/>
          </a:xfrm>
        </p:spPr>
        <p:txBody>
          <a:bodyPr/>
          <a:lstStyle/>
          <a:p>
            <a:r>
              <a:rPr lang="en-IN" dirty="0"/>
              <a:t>(Team)Name of the team.</a:t>
            </a:r>
            <a:endParaRPr lang="en-IN" dirty="0"/>
          </a:p>
          <a:p>
            <a:r>
              <a:rPr lang="en-IN" dirty="0"/>
              <a:t>Name of the player in a team.</a:t>
            </a:r>
            <a:endParaRPr lang="en-IN" dirty="0"/>
          </a:p>
          <a:p>
            <a:r>
              <a:rPr lang="en-IN" dirty="0"/>
              <a:t>Runs scored from different team.</a:t>
            </a:r>
            <a:endParaRPr lang="en-IN" dirty="0"/>
          </a:p>
          <a:p>
            <a:r>
              <a:rPr lang="en-IN" dirty="0"/>
              <a:t>Number of matches player played.</a:t>
            </a:r>
            <a:endParaRPr lang="en-IN" dirty="0"/>
          </a:p>
          <a:p>
            <a:r>
              <a:rPr lang="en-IN" dirty="0"/>
              <a:t>Number of runs scored in a match.</a:t>
            </a:r>
            <a:endParaRPr lang="en-IN" dirty="0"/>
          </a:p>
          <a:p>
            <a:r>
              <a:rPr lang="en-IN" dirty="0"/>
              <a:t>Highest runs scored by a player from all  matches.</a:t>
            </a:r>
            <a:endParaRPr lang="en-IN" dirty="0"/>
          </a:p>
          <a:p>
            <a:r>
              <a:rPr lang="en-IN" dirty="0"/>
              <a:t>Average of the batsman who played matches.</a:t>
            </a:r>
            <a:endParaRPr lang="en-IN" dirty="0"/>
          </a:p>
          <a:p>
            <a:r>
              <a:rPr lang="en-IN" dirty="0"/>
              <a:t>Strike rate of the batsman depends on the runs he scored in a match.</a:t>
            </a:r>
            <a:endParaRPr lang="en-IN" dirty="0"/>
          </a:p>
          <a:p>
            <a:r>
              <a:rPr lang="en-US" b="0" i="0" dirty="0">
                <a:effectLst/>
                <a:latin typeface="helvetica neue"/>
              </a:rPr>
              <a:t>Batting Strike Rate = (Runs Scored x 100) ÷ Balls Faced</a:t>
            </a:r>
            <a:endParaRPr lang="en-US" b="0" i="0" dirty="0">
              <a:effectLst/>
              <a:latin typeface="helvetica neue"/>
            </a:endParaRPr>
          </a:p>
          <a:p>
            <a:endParaRPr lang="en-IN" dirty="0"/>
          </a:p>
          <a:p>
            <a:endParaRPr lang="en-IN" dirty="0"/>
          </a:p>
          <a:p>
            <a:endParaRPr lang="en-IN" dirty="0"/>
          </a:p>
          <a:p>
            <a:pPr marL="0" indent="0">
              <a:buNone/>
            </a:pP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solidFill>
                  <a:srgbClr val="FF0000"/>
                </a:solidFill>
                <a:latin typeface="Times New Roman" panose="02020603050405020304" pitchFamily="18" charset="0"/>
                <a:cs typeface="Times New Roman" panose="02020603050405020304" pitchFamily="18" charset="0"/>
              </a:rPr>
              <a:t>APPROACH:</a:t>
            </a:r>
            <a:endParaRPr lang="en-IN" dirty="0"/>
          </a:p>
        </p:txBody>
      </p:sp>
      <p:sp>
        <p:nvSpPr>
          <p:cNvPr id="3" name="Content Placeholder 2"/>
          <p:cNvSpPr>
            <a:spLocks noGrp="1"/>
          </p:cNvSpPr>
          <p:nvPr>
            <p:ph idx="1"/>
          </p:nvPr>
        </p:nvSpPr>
        <p:spPr>
          <a:xfrm>
            <a:off x="1324946" y="1530220"/>
            <a:ext cx="9041363" cy="6326155"/>
          </a:xfrm>
        </p:spPr>
        <p:txBody>
          <a:bodyPr/>
          <a:lstStyle/>
          <a:p>
            <a:pPr algn="just"/>
            <a:r>
              <a:rPr lang="en-US" sz="2400" dirty="0">
                <a:latin typeface="Times New Roman" panose="02020603050405020304" pitchFamily="18" charset="0"/>
                <a:cs typeface="Times New Roman" panose="02020603050405020304" pitchFamily="18" charset="0"/>
              </a:rPr>
              <a:t>The approach we used in the batsman strike rate  on data set is regression.</a:t>
            </a:r>
            <a:endParaRPr lang="en-US" sz="2400" dirty="0">
              <a:latin typeface="Times New Roman" panose="02020603050405020304" pitchFamily="18" charset="0"/>
              <a:cs typeface="Times New Roman" panose="02020603050405020304" pitchFamily="18" charset="0"/>
            </a:endParaRPr>
          </a:p>
          <a:p>
            <a:pPr algn="just"/>
            <a:r>
              <a:rPr lang="en-US" sz="2400" b="1" dirty="0">
                <a:solidFill>
                  <a:srgbClr val="FFFF00"/>
                </a:solidFill>
                <a:latin typeface="Times New Roman" panose="02020603050405020304" pitchFamily="18" charset="0"/>
                <a:cs typeface="Times New Roman" panose="02020603050405020304" pitchFamily="18" charset="0"/>
              </a:rPr>
              <a:t>REGRESSION</a:t>
            </a:r>
            <a:r>
              <a:rPr lang="en-US" sz="2400" dirty="0">
                <a:latin typeface="Times New Roman" panose="02020603050405020304" pitchFamily="18" charset="0"/>
                <a:cs typeface="Times New Roman" panose="02020603050405020304" pitchFamily="18" charset="0"/>
              </a:rPr>
              <a:t> consists of mathematical methods that allow data scientists to predict a continuous outcome(</a:t>
            </a:r>
            <a:r>
              <a:rPr lang="en-US" sz="2400" b="1" dirty="0">
                <a:latin typeface="Times New Roman" panose="02020603050405020304" pitchFamily="18" charset="0"/>
                <a:cs typeface="Times New Roman" panose="02020603050405020304" pitchFamily="18" charset="0"/>
              </a:rPr>
              <a:t>y</a:t>
            </a:r>
            <a:r>
              <a:rPr lang="en-US" sz="2400" dirty="0">
                <a:latin typeface="Times New Roman" panose="02020603050405020304" pitchFamily="18" charset="0"/>
                <a:cs typeface="Times New Roman" panose="02020603050405020304" pitchFamily="18" charset="0"/>
              </a:rPr>
              <a:t>) based on the value of predictor variable</a:t>
            </a:r>
            <a:r>
              <a:rPr lang="en-US" sz="2400" b="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In the above data set all the 7 attributes are considered as </a:t>
            </a:r>
            <a:r>
              <a:rPr lang="en-US" sz="2400" b="1" dirty="0">
                <a:solidFill>
                  <a:srgbClr val="FFFF00"/>
                </a:solidFill>
                <a:latin typeface="Times New Roman" panose="02020603050405020304" pitchFamily="18" charset="0"/>
                <a:cs typeface="Times New Roman" panose="02020603050405020304" pitchFamily="18" charset="0"/>
              </a:rPr>
              <a:t>INDEPENDENT VARIABLES </a:t>
            </a:r>
            <a:r>
              <a:rPr lang="en-US" sz="2400" dirty="0">
                <a:latin typeface="Times New Roman" panose="02020603050405020304" pitchFamily="18" charset="0"/>
                <a:cs typeface="Times New Roman" panose="02020603050405020304" pitchFamily="18" charset="0"/>
              </a:rPr>
              <a:t>(</a:t>
            </a:r>
            <a:r>
              <a:rPr lang="en-US" sz="2400" b="1" dirty="0">
                <a:solidFill>
                  <a:srgbClr val="FF0000"/>
                </a:solidFill>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and Strike Rate as </a:t>
            </a:r>
            <a:r>
              <a:rPr lang="en-US" sz="2400" b="1" dirty="0">
                <a:solidFill>
                  <a:srgbClr val="FFFF00"/>
                </a:solidFill>
                <a:latin typeface="Times New Roman" panose="02020603050405020304" pitchFamily="18" charset="0"/>
                <a:cs typeface="Times New Roman" panose="02020603050405020304" pitchFamily="18" charset="0"/>
              </a:rPr>
              <a:t>DEPENDENT VARIABLE </a:t>
            </a:r>
            <a:r>
              <a:rPr lang="en-US" sz="2400" b="1" dirty="0">
                <a:latin typeface="Times New Roman" panose="02020603050405020304" pitchFamily="18" charset="0"/>
                <a:cs typeface="Times New Roman" panose="02020603050405020304" pitchFamily="18" charset="0"/>
              </a:rPr>
              <a:t>(</a:t>
            </a:r>
            <a:r>
              <a:rPr lang="en-US" sz="2400" b="1" dirty="0">
                <a:solidFill>
                  <a:srgbClr val="FF0000"/>
                </a:solidFill>
                <a:latin typeface="Times New Roman" panose="02020603050405020304" pitchFamily="18" charset="0"/>
                <a:cs typeface="Times New Roman" panose="02020603050405020304" pitchFamily="18" charset="0"/>
              </a:rPr>
              <a:t>Y</a:t>
            </a:r>
            <a:r>
              <a:rPr lang="en-US"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The linear equation used to find prediction values is:</a:t>
            </a:r>
            <a:endParaRPr lang="en-US" sz="2400" dirty="0">
              <a:latin typeface="Times New Roman" panose="02020603050405020304" pitchFamily="18" charset="0"/>
              <a:cs typeface="Times New Roman" panose="02020603050405020304" pitchFamily="18" charset="0"/>
            </a:endParaRPr>
          </a:p>
          <a:p>
            <a:pPr algn="just">
              <a:buNone/>
            </a:pPr>
            <a:r>
              <a:rPr lang="en-US" sz="2400" dirty="0">
                <a:latin typeface="Times New Roman" panose="02020603050405020304" pitchFamily="18" charset="0"/>
                <a:cs typeface="Times New Roman" panose="02020603050405020304" pitchFamily="18" charset="0"/>
              </a:rPr>
              <a:t>	</a:t>
            </a:r>
            <a:r>
              <a:rPr lang="en-US" sz="2400" dirty="0">
                <a:solidFill>
                  <a:srgbClr val="FFFF00"/>
                </a:solidFill>
                <a:latin typeface="Times New Roman" panose="02020603050405020304" pitchFamily="18" charset="0"/>
                <a:cs typeface="Times New Roman" panose="02020603050405020304" pitchFamily="18" charset="0"/>
              </a:rPr>
              <a:t>ȳ=BX1+BX2+……………..BX14+BX15..</a:t>
            </a:r>
            <a:endParaRPr lang="en-US" sz="2400" dirty="0">
              <a:solidFill>
                <a:srgbClr val="FFFF00"/>
              </a:solidFill>
              <a:latin typeface="Times New Roman" panose="02020603050405020304" pitchFamily="18" charset="0"/>
              <a:cs typeface="Times New Roman" panose="02020603050405020304" pitchFamily="18" charset="0"/>
            </a:endParaRPr>
          </a:p>
          <a:p>
            <a:endParaRPr lang="en-US" sz="2400" dirty="0"/>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FF00"/>
                </a:solidFill>
              </a:rPr>
              <a:t>Linear Regression</a:t>
            </a:r>
            <a:endParaRPr lang="en-IN" b="1" dirty="0">
              <a:solidFill>
                <a:srgbClr val="FFFF00"/>
              </a:solidFill>
            </a:endParaRPr>
          </a:p>
        </p:txBody>
      </p:sp>
      <p:sp>
        <p:nvSpPr>
          <p:cNvPr id="3" name="Content Placeholder 2"/>
          <p:cNvSpPr>
            <a:spLocks noGrp="1"/>
          </p:cNvSpPr>
          <p:nvPr>
            <p:ph idx="1"/>
          </p:nvPr>
        </p:nvSpPr>
        <p:spPr>
          <a:xfrm>
            <a:off x="645132" y="1352939"/>
            <a:ext cx="9404722" cy="6503437"/>
          </a:xfrm>
        </p:spPr>
        <p:txBody>
          <a:bodyPr/>
          <a:lstStyle/>
          <a:p>
            <a:r>
              <a:rPr lang="en-US" sz="1800" b="1" dirty="0"/>
              <a:t>Linear Regression</a:t>
            </a:r>
            <a:r>
              <a:rPr lang="en-US" sz="1800" dirty="0"/>
              <a:t> is a machine learning algorithm based on </a:t>
            </a:r>
            <a:r>
              <a:rPr lang="en-US" sz="1800" b="1" dirty="0"/>
              <a:t>supervised learning</a:t>
            </a:r>
            <a:r>
              <a:rPr lang="en-US" sz="1800" dirty="0"/>
              <a:t>. It performs a </a:t>
            </a:r>
            <a:r>
              <a:rPr lang="en-US" sz="1800" b="1" dirty="0"/>
              <a:t>regression task</a:t>
            </a:r>
            <a:r>
              <a:rPr lang="en-US" sz="1800" dirty="0"/>
              <a:t>. Regression models a target prediction value based on independent variables.</a:t>
            </a:r>
            <a:endParaRPr lang="en-US" sz="1800" dirty="0"/>
          </a:p>
          <a:p>
            <a:r>
              <a:rPr lang="en-US" sz="1800" dirty="0"/>
              <a:t> It is mostly used for finding out the relationship between variables and forecasting. Different regression models differ based on – the kind of relationship between dependent and independent variables they are considering, and the number of independent variables getting used.</a:t>
            </a:r>
            <a:endParaRPr lang="en-US" sz="1800" dirty="0"/>
          </a:p>
          <a:p>
            <a:r>
              <a:rPr lang="en-US" sz="1800" dirty="0"/>
              <a:t> There are many names for a regression’s dependent variable.  It may be called an outcome variable, criterion variable, endogenous variable, or </a:t>
            </a:r>
            <a:r>
              <a:rPr lang="en-US" sz="1800" dirty="0" err="1"/>
              <a:t>regressand</a:t>
            </a:r>
            <a:r>
              <a:rPr lang="en-US" sz="1800" dirty="0"/>
              <a:t>.  </a:t>
            </a:r>
            <a:endParaRPr lang="en-US" sz="1800" dirty="0"/>
          </a:p>
          <a:p>
            <a:r>
              <a:rPr lang="en-US" sz="1800" dirty="0"/>
              <a:t>The independent variables can be called exogenous variables, predictor variables, or regressors.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dirty="0"/>
              <a:t>                       </a:t>
            </a:r>
            <a:endParaRPr lang="en-IN" dirty="0"/>
          </a:p>
        </p:txBody>
      </p:sp>
      <p:sp>
        <p:nvSpPr>
          <p:cNvPr id="5" name="AutoShape 2" descr="Logistic Regression in Machine Learning"/>
          <p:cNvSpPr>
            <a:spLocks noChangeAspect="1" noChangeArrowheads="1"/>
          </p:cNvSpPr>
          <p:nvPr/>
        </p:nvSpPr>
        <p:spPr bwMode="auto">
          <a:xfrm>
            <a:off x="57150" y="841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7" name="AutoShape 4" descr="Logistic Regression in Machine Learning"/>
          <p:cNvSpPr>
            <a:spLocks noChangeAspect="1" noChangeArrowheads="1"/>
          </p:cNvSpPr>
          <p:nvPr/>
        </p:nvSpPr>
        <p:spPr bwMode="auto">
          <a:xfrm>
            <a:off x="209550" y="2365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pic>
        <p:nvPicPr>
          <p:cNvPr id="10" name="Picture 9"/>
          <p:cNvPicPr>
            <a:picLocks noChangeAspect="1" noChangeArrowheads="1"/>
          </p:cNvPicPr>
          <p:nvPr/>
        </p:nvPicPr>
        <p:blipFill>
          <a:blip r:embed="rId1"/>
          <a:srcRect/>
          <a:stretch>
            <a:fillRect/>
          </a:stretch>
        </p:blipFill>
        <p:spPr bwMode="auto">
          <a:xfrm>
            <a:off x="3790871" y="5120881"/>
            <a:ext cx="2305129" cy="553758"/>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563" y="279917"/>
            <a:ext cx="9696271" cy="1343609"/>
          </a:xfrm>
        </p:spPr>
        <p:txBody>
          <a:bodyPr/>
          <a:lstStyle/>
          <a:p>
            <a:r>
              <a:rPr lang="en-IN" b="1" dirty="0">
                <a:solidFill>
                  <a:schemeClr val="accent2"/>
                </a:solidFill>
              </a:rPr>
              <a:t>Ridge Regression</a:t>
            </a:r>
            <a:endParaRPr lang="en-IN" b="1" dirty="0">
              <a:solidFill>
                <a:schemeClr val="accent2"/>
              </a:solidFill>
            </a:endParaRPr>
          </a:p>
        </p:txBody>
      </p:sp>
      <p:sp>
        <p:nvSpPr>
          <p:cNvPr id="3" name="Content Placeholder 2"/>
          <p:cNvSpPr>
            <a:spLocks noGrp="1"/>
          </p:cNvSpPr>
          <p:nvPr>
            <p:ph idx="1"/>
          </p:nvPr>
        </p:nvSpPr>
        <p:spPr>
          <a:xfrm>
            <a:off x="763345" y="1082351"/>
            <a:ext cx="9696271" cy="9344562"/>
          </a:xfrm>
        </p:spPr>
        <p:txBody>
          <a:bodyPr>
            <a:normAutofit/>
          </a:bodyPr>
          <a:lstStyle/>
          <a:p>
            <a:r>
              <a:rPr lang="en-US" sz="1800" dirty="0">
                <a:effectLst/>
                <a:ea typeface="Calibri" panose="020F0502020204030204" pitchFamily="34" charset="0"/>
              </a:rPr>
              <a:t>Ridge regression is a model tuning method that is used to </a:t>
            </a:r>
            <a:r>
              <a:rPr lang="en-US" sz="1800" dirty="0" err="1">
                <a:effectLst/>
                <a:ea typeface="Calibri" panose="020F0502020204030204" pitchFamily="34" charset="0"/>
              </a:rPr>
              <a:t>analyse</a:t>
            </a:r>
            <a:r>
              <a:rPr lang="en-US" sz="1800" dirty="0">
                <a:effectLst/>
                <a:ea typeface="Calibri" panose="020F0502020204030204" pitchFamily="34" charset="0"/>
              </a:rPr>
              <a:t> any data that suffers from multi collinearity. This method performs L2 regularization. </a:t>
            </a:r>
            <a:endParaRPr lang="en-US" sz="1800" dirty="0">
              <a:effectLst/>
              <a:ea typeface="Calibri" panose="020F0502020204030204" pitchFamily="34" charset="0"/>
            </a:endParaRPr>
          </a:p>
          <a:p>
            <a:r>
              <a:rPr lang="en-US" sz="1800" dirty="0">
                <a:effectLst/>
                <a:ea typeface="Calibri" panose="020F0502020204030204" pitchFamily="34" charset="0"/>
              </a:rPr>
              <a:t>Ridge regression is a technique which is used for analyzing multiple regression where the data suffers from multi collinearity. </a:t>
            </a:r>
            <a:endParaRPr lang="en-US" sz="1800" dirty="0">
              <a:ea typeface="Calibri" panose="020F0502020204030204" pitchFamily="34" charset="0"/>
            </a:endParaRPr>
          </a:p>
          <a:p>
            <a:r>
              <a:rPr lang="en-US" sz="1800" dirty="0">
                <a:effectLst/>
                <a:ea typeface="Calibri" panose="020F0502020204030204" pitchFamily="34" charset="0"/>
              </a:rPr>
              <a:t>The problem which arises due to multi collinearity is that the basic linear regression model (least square estimates) becomes unbiased and the variance becomes so large that the predicted values are far from the true value. </a:t>
            </a:r>
            <a:endParaRPr lang="en-US" sz="1800" dirty="0">
              <a:effectLst/>
              <a:ea typeface="Calibri" panose="020F0502020204030204" pitchFamily="34" charset="0"/>
            </a:endParaRPr>
          </a:p>
          <a:p>
            <a:r>
              <a:rPr lang="en-US" sz="1800" dirty="0">
                <a:effectLst/>
                <a:ea typeface="Calibri" panose="020F0502020204030204" pitchFamily="34" charset="0"/>
              </a:rPr>
              <a:t>The advantage of using the ridge regression is to avoid over fitting. It works in the same way as the linear regression but it just adds an extra term (α) which helps in the reduction of overfitting. </a:t>
            </a:r>
            <a:endParaRPr lang="en-US" sz="1800" dirty="0">
              <a:ea typeface="Calibri" panose="020F0502020204030204" pitchFamily="34" charset="0"/>
            </a:endParaRPr>
          </a:p>
          <a:p>
            <a:r>
              <a:rPr lang="en-US" sz="1800" dirty="0">
                <a:effectLst/>
                <a:ea typeface="Calibri" panose="020F0502020204030204" pitchFamily="34" charset="0"/>
              </a:rPr>
              <a:t>It method used for the analysis of multicollinearity in multiple regression data.</a:t>
            </a:r>
            <a:endParaRPr lang="en-US" sz="1800" dirty="0">
              <a:effectLst/>
              <a:ea typeface="Calibri" panose="020F0502020204030204" pitchFamily="34" charset="0"/>
            </a:endParaRPr>
          </a:p>
          <a:p>
            <a:pPr marL="0" indent="0">
              <a:buNone/>
            </a:pPr>
            <a:endParaRPr lang="en-US" sz="1800" dirty="0">
              <a:effectLst/>
              <a:ea typeface="Calibri" panose="020F0502020204030204" pitchFamily="34" charset="0"/>
            </a:endParaRPr>
          </a:p>
          <a:p>
            <a:endParaRPr lang="en-IN" dirty="0"/>
          </a:p>
        </p:txBody>
      </p:sp>
      <p:pic>
        <p:nvPicPr>
          <p:cNvPr id="102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00401" y="4973216"/>
            <a:ext cx="5087710" cy="160486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0465" y="242596"/>
            <a:ext cx="9360369" cy="1101012"/>
          </a:xfrm>
        </p:spPr>
        <p:txBody>
          <a:bodyPr/>
          <a:lstStyle/>
          <a:p>
            <a:r>
              <a:rPr lang="en-IN" b="1" dirty="0"/>
              <a:t>Lasso Regression</a:t>
            </a:r>
            <a:endParaRPr lang="en-IN" b="1" dirty="0"/>
          </a:p>
        </p:txBody>
      </p:sp>
      <p:sp>
        <p:nvSpPr>
          <p:cNvPr id="3" name="Content Placeholder 2"/>
          <p:cNvSpPr>
            <a:spLocks noGrp="1"/>
          </p:cNvSpPr>
          <p:nvPr>
            <p:ph idx="1"/>
          </p:nvPr>
        </p:nvSpPr>
        <p:spPr>
          <a:xfrm>
            <a:off x="1103312" y="1194317"/>
            <a:ext cx="9654884" cy="5533053"/>
          </a:xfrm>
        </p:spPr>
        <p:txBody>
          <a:bodyPr/>
          <a:lstStyle/>
          <a:p>
            <a:r>
              <a:rPr lang="en-US" sz="1800" dirty="0">
                <a:effectLst/>
                <a:ea typeface="Calibri" panose="020F0502020204030204" pitchFamily="34" charset="0"/>
              </a:rPr>
              <a:t>Lasso regression is a type of linear regression that uses shrinkage.</a:t>
            </a:r>
            <a:endParaRPr lang="en-US" sz="1800" dirty="0">
              <a:effectLst/>
              <a:ea typeface="Calibri" panose="020F0502020204030204" pitchFamily="34" charset="0"/>
            </a:endParaRPr>
          </a:p>
          <a:p>
            <a:r>
              <a:rPr lang="en-US" dirty="0">
                <a:effectLst/>
                <a:ea typeface="Calibri" panose="020F0502020204030204" pitchFamily="34" charset="0"/>
              </a:rPr>
              <a:t> It is a statistical formula for the regularization of data models and feature selection. Shrinkage is where data values are shrunk towards a central point, like the mean. The lasso procedure encourages simple, sparse models (i.e. models with fewer parameters).</a:t>
            </a:r>
            <a:endParaRPr lang="en-US" dirty="0">
              <a:effectLst/>
              <a:ea typeface="Calibri" panose="020F0502020204030204" pitchFamily="34" charset="0"/>
            </a:endParaRPr>
          </a:p>
          <a:p>
            <a:r>
              <a:rPr lang="en-US" sz="1800" dirty="0">
                <a:effectLst/>
                <a:ea typeface="Calibri" panose="020F0502020204030204" pitchFamily="34" charset="0"/>
              </a:rPr>
              <a:t>lasso regression follows greedy regression and it is automatically select the </a:t>
            </a:r>
            <a:r>
              <a:rPr lang="en-US" sz="1800" dirty="0" err="1">
                <a:effectLst/>
                <a:ea typeface="Calibri" panose="020F0502020204030204" pitchFamily="34" charset="0"/>
              </a:rPr>
              <a:t>feauters</a:t>
            </a:r>
            <a:r>
              <a:rPr lang="en-US" sz="1800" dirty="0">
                <a:ea typeface="Calibri" panose="020F0502020204030204" pitchFamily="34" charset="0"/>
              </a:rPr>
              <a:t> than ridge regression.</a:t>
            </a:r>
            <a:r>
              <a:rPr lang="en-IN" sz="1800" dirty="0">
                <a:ea typeface="Calibri" panose="020F0502020204030204" pitchFamily="34" charset="0"/>
              </a:rPr>
              <a:t> </a:t>
            </a:r>
            <a:endParaRPr lang="en-IN" sz="1800" dirty="0">
              <a:ea typeface="Calibri" panose="020F0502020204030204" pitchFamily="34" charset="0"/>
            </a:endParaRPr>
          </a:p>
          <a:p>
            <a:r>
              <a:rPr lang="en-US" sz="1800" dirty="0">
                <a:effectLst/>
                <a:ea typeface="Calibri" panose="020F0502020204030204" pitchFamily="34" charset="0"/>
              </a:rPr>
              <a:t>This particular type of regression is well-suited for models showing  </a:t>
            </a:r>
            <a:r>
              <a:rPr lang="en-US" sz="1800" dirty="0">
                <a:ea typeface="Calibri" panose="020F0502020204030204" pitchFamily="34" charset="0"/>
              </a:rPr>
              <a:t> </a:t>
            </a:r>
            <a:r>
              <a:rPr lang="en-US" sz="1800" dirty="0">
                <a:effectLst/>
                <a:ea typeface="Calibri" panose="020F0502020204030204" pitchFamily="34" charset="0"/>
              </a:rPr>
              <a:t>high levels of muti collinearity or when you want to automate certain parts of model  selection, like variable selection/parameter elimination.</a:t>
            </a:r>
            <a:endParaRPr lang="en-US" sz="1800" dirty="0">
              <a:effectLst/>
              <a:ea typeface="Calibri" panose="020F0502020204030204" pitchFamily="34" charset="0"/>
            </a:endParaRPr>
          </a:p>
          <a:p>
            <a:pPr marL="0" indent="0">
              <a:buNone/>
            </a:pPr>
            <a:r>
              <a:rPr lang="en-US" sz="1800" dirty="0">
                <a:ea typeface="Calibri" panose="020F0502020204030204" pitchFamily="34" charset="0"/>
              </a:rPr>
              <a:t>       </a:t>
            </a:r>
            <a:endParaRPr lang="en-US" sz="1800" dirty="0">
              <a:ea typeface="Calibri" panose="020F0502020204030204" pitchFamily="34" charset="0"/>
            </a:endParaRPr>
          </a:p>
          <a:p>
            <a:pPr marL="0" indent="0">
              <a:buNone/>
            </a:pPr>
            <a:r>
              <a:rPr lang="en-US" sz="1800" dirty="0">
                <a:effectLst/>
                <a:latin typeface="Times New Roman" panose="02020603050405020304" pitchFamily="18" charset="0"/>
                <a:ea typeface="Calibri" panose="020F0502020204030204" pitchFamily="34" charset="0"/>
              </a:rPr>
              <a:t>     </a:t>
            </a:r>
            <a:endParaRPr lang="en-US" sz="1800" dirty="0">
              <a:effectLst/>
              <a:latin typeface="Times New Roman" panose="02020603050405020304" pitchFamily="18" charset="0"/>
              <a:ea typeface="Calibri" panose="020F0502020204030204" pitchFamily="34" charset="0"/>
            </a:endParaRPr>
          </a:p>
        </p:txBody>
      </p:sp>
      <p:pic>
        <p:nvPicPr>
          <p:cNvPr id="2054"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739351" y="5136405"/>
            <a:ext cx="3467100" cy="9239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9223" y="512063"/>
            <a:ext cx="9927336" cy="1178625"/>
          </a:xfrm>
          <a:noFill/>
          <a:ln>
            <a:noFill/>
          </a:ln>
        </p:spPr>
        <p:style>
          <a:lnRef idx="0">
            <a:scrgbClr r="0" g="0" b="0"/>
          </a:lnRef>
          <a:fillRef idx="0">
            <a:scrgbClr r="0" g="0" b="0"/>
          </a:fillRef>
          <a:effectRef idx="0">
            <a:scrgbClr r="0" g="0" b="0"/>
          </a:effectRef>
          <a:fontRef idx="minor">
            <a:schemeClr val="dk1"/>
          </a:fontRef>
        </p:style>
        <p:txBody>
          <a:bodyPr>
            <a:normAutofit/>
          </a:bodyPr>
          <a:lstStyle/>
          <a:p>
            <a:pPr algn="just"/>
            <a:r>
              <a:rPr lang="en-IN" sz="5400" b="1" dirty="0">
                <a:solidFill>
                  <a:srgbClr val="FFFF00"/>
                </a:solidFill>
                <a:latin typeface="+mn-lt"/>
              </a:rPr>
              <a:t>CONCLUSION</a:t>
            </a:r>
            <a:endParaRPr lang="en-IN" sz="5400" b="1" dirty="0">
              <a:solidFill>
                <a:srgbClr val="FFFF00"/>
              </a:solidFill>
              <a:latin typeface="+mn-lt"/>
            </a:endParaRPr>
          </a:p>
        </p:txBody>
      </p:sp>
      <p:sp>
        <p:nvSpPr>
          <p:cNvPr id="3" name="Content Placeholder 2"/>
          <p:cNvSpPr>
            <a:spLocks noGrp="1"/>
          </p:cNvSpPr>
          <p:nvPr>
            <p:ph idx="1"/>
          </p:nvPr>
        </p:nvSpPr>
        <p:spPr>
          <a:xfrm>
            <a:off x="192405" y="1892935"/>
            <a:ext cx="11807190" cy="4690110"/>
          </a:xfrm>
        </p:spPr>
        <p:txBody>
          <a:bodyPr>
            <a:normAutofit/>
          </a:bodyPr>
          <a:lstStyle/>
          <a:p>
            <a:r>
              <a:rPr lang="en-IN" sz="2400" dirty="0"/>
              <a:t>This dataset comes under parametric method.</a:t>
            </a:r>
            <a:endParaRPr lang="en-IN" sz="2400" dirty="0"/>
          </a:p>
          <a:p>
            <a:r>
              <a:rPr lang="en-IN" sz="2400" dirty="0"/>
              <a:t>In parametric method it comes under supervised machine learning.</a:t>
            </a:r>
            <a:endParaRPr lang="en-IN" sz="2400" dirty="0"/>
          </a:p>
          <a:p>
            <a:r>
              <a:rPr lang="en-IN" sz="2400" dirty="0"/>
              <a:t>In this data set y values are quantitative data.</a:t>
            </a:r>
            <a:endParaRPr lang="en-IN" sz="2400" dirty="0"/>
          </a:p>
          <a:p>
            <a:r>
              <a:rPr lang="en-IN" sz="2400" dirty="0" err="1"/>
              <a:t>So,it</a:t>
            </a:r>
            <a:r>
              <a:rPr lang="en-IN" sz="2400" dirty="0"/>
              <a:t> is Regression.</a:t>
            </a:r>
            <a:endParaRPr lang="en-IN" sz="2400" dirty="0"/>
          </a:p>
          <a:p>
            <a:r>
              <a:rPr lang="en-IN" sz="2400" dirty="0"/>
              <a:t>We use linear regression and mean square error method instead of KNN because in KNN dimensions(x) increases distance or calculation also increases .</a:t>
            </a:r>
            <a:r>
              <a:rPr lang="en-IN" sz="2400" dirty="0" err="1"/>
              <a:t>so,the</a:t>
            </a:r>
            <a:r>
              <a:rPr lang="en-IN" sz="2400" dirty="0"/>
              <a:t> performance decreases.</a:t>
            </a:r>
            <a:endParaRPr lang="en-IN" sz="2400" dirty="0"/>
          </a:p>
          <a:p>
            <a:r>
              <a:rPr lang="en-IN" sz="2400" dirty="0"/>
              <a:t>That is why we use linear regression.</a:t>
            </a:r>
            <a:endParaRPr lang="en-IN" sz="2400" dirty="0"/>
          </a:p>
          <a:p>
            <a:r>
              <a:rPr lang="en-IN" sz="2400" dirty="0"/>
              <a:t>https://github.com/Shiva-vangala/Stat-ml.git</a:t>
            </a:r>
            <a:endParaRPr lang="en-IN"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64361" y="2328964"/>
            <a:ext cx="8946541" cy="4195481"/>
          </a:xfrm>
        </p:spPr>
        <p:txBody>
          <a:bodyPr>
            <a:normAutofit/>
          </a:bodyPr>
          <a:lstStyle/>
          <a:p>
            <a:pPr marL="0" indent="0">
              <a:buNone/>
            </a:pPr>
            <a:r>
              <a:rPr lang="en-US" sz="8000" dirty="0">
                <a:solidFill>
                  <a:srgbClr val="FF0000"/>
                </a:solidFill>
                <a:latin typeface="Times New Roman" panose="02020603050405020304" pitchFamily="18" charset="0"/>
                <a:cs typeface="Times New Roman" panose="02020603050405020304" pitchFamily="18" charset="0"/>
              </a:rPr>
              <a:t>THANK YOU</a:t>
            </a:r>
            <a:endParaRPr lang="en-US" sz="8000" dirty="0">
              <a:solidFill>
                <a:srgbClr val="FF0000"/>
              </a:solidFill>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	</a:t>
            </a:r>
            <a:endParaRPr lang="en-US" sz="3200" dirty="0">
              <a:solidFill>
                <a:srgbClr val="FFFF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042926" y="1056568"/>
            <a:ext cx="9404723" cy="1400530"/>
          </a:xfrm>
        </p:spPr>
        <p:txBody>
          <a:bodyPr/>
          <a:lstStyle/>
          <a:p>
            <a:r>
              <a:rPr lang="en-US" sz="2800" b="1" dirty="0">
                <a:solidFill>
                  <a:srgbClr val="FF0000"/>
                </a:solidFill>
                <a:latin typeface="Times New Roman" panose="02020603050405020304" pitchFamily="18" charset="0"/>
                <a:cs typeface="Times New Roman" panose="02020603050405020304" pitchFamily="18" charset="0"/>
              </a:rPr>
              <a:t>INTRODUCTION:</a:t>
            </a:r>
            <a:endParaRPr lang="en-US" sz="2800" b="1" dirty="0">
              <a:solidFill>
                <a:srgbClr val="FF0000"/>
              </a:solidFill>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idx="1"/>
          </p:nvPr>
        </p:nvSpPr>
        <p:spPr>
          <a:xfrm>
            <a:off x="1042926" y="1056568"/>
            <a:ext cx="8946541" cy="4212565"/>
          </a:xfrm>
        </p:spPr>
        <p:txBody>
          <a:bodyPr>
            <a:normAutofit fontScale="92500" lnSpcReduction="20000"/>
          </a:bodyPr>
          <a:lstStyle/>
          <a:p>
            <a:pPr marL="0" indent="0" algn="just">
              <a:buNone/>
            </a:pPr>
            <a:endParaRPr lang="en-US" sz="2400" dirty="0">
              <a:latin typeface="Times New Roman" panose="02020603050405020304" pitchFamily="18" charset="0"/>
              <a:cs typeface="Times New Roman" panose="02020603050405020304" pitchFamily="18" charset="0"/>
            </a:endParaRPr>
          </a:p>
          <a:p>
            <a:pPr marL="457200" indent="-457200"/>
            <a:endParaRPr lang="en-US" dirty="0"/>
          </a:p>
          <a:p>
            <a:r>
              <a:rPr lang="en-IN" dirty="0"/>
              <a:t>There are various </a:t>
            </a:r>
            <a:r>
              <a:rPr lang="en-IN" dirty="0" err="1"/>
              <a:t>parametres</a:t>
            </a:r>
            <a:r>
              <a:rPr lang="en-IN" dirty="0"/>
              <a:t> that we need to take into consideration in  </a:t>
            </a:r>
            <a:endParaRPr lang="en-IN" dirty="0"/>
          </a:p>
          <a:p>
            <a:pPr marL="0" indent="0">
              <a:buNone/>
            </a:pPr>
            <a:r>
              <a:rPr lang="en-IN" dirty="0"/>
              <a:t>   order to calculate.</a:t>
            </a:r>
            <a:endParaRPr lang="en-IN" dirty="0"/>
          </a:p>
          <a:p>
            <a:r>
              <a:rPr lang="en-IN" dirty="0"/>
              <a:t>we have </a:t>
            </a:r>
            <a:r>
              <a:rPr lang="en-IN" dirty="0" err="1"/>
              <a:t>choosen</a:t>
            </a:r>
            <a:r>
              <a:rPr lang="en-IN" dirty="0"/>
              <a:t> linear regression to predict batsman strike rate </a:t>
            </a:r>
            <a:endParaRPr lang="en-IN" dirty="0"/>
          </a:p>
          <a:p>
            <a:pPr marL="0" indent="0">
              <a:buNone/>
            </a:pPr>
            <a:r>
              <a:rPr lang="en-IN" dirty="0"/>
              <a:t>   according to the </a:t>
            </a:r>
            <a:r>
              <a:rPr lang="en-IN" dirty="0" err="1"/>
              <a:t>matches,runs,average</a:t>
            </a:r>
            <a:r>
              <a:rPr lang="en-IN" dirty="0"/>
              <a:t> and economy.</a:t>
            </a:r>
            <a:endParaRPr lang="en-IN" dirty="0"/>
          </a:p>
          <a:p>
            <a:r>
              <a:rPr lang="en-IN" dirty="0"/>
              <a:t>Because in linear regression string values cannot be find.</a:t>
            </a:r>
            <a:endParaRPr lang="en-IN" dirty="0"/>
          </a:p>
          <a:p>
            <a:r>
              <a:rPr lang="en-IN" dirty="0"/>
              <a:t>In our dataset we are going to explain the features of </a:t>
            </a:r>
            <a:r>
              <a:rPr lang="en-IN" dirty="0" err="1"/>
              <a:t>bastman</a:t>
            </a:r>
            <a:r>
              <a:rPr lang="en-IN" dirty="0"/>
              <a:t> with   </a:t>
            </a:r>
            <a:endParaRPr lang="en-IN" dirty="0"/>
          </a:p>
          <a:p>
            <a:pPr marL="0" indent="0">
              <a:buNone/>
            </a:pPr>
            <a:r>
              <a:rPr lang="en-IN" dirty="0"/>
              <a:t>  strike rate.</a:t>
            </a:r>
            <a:endParaRPr lang="en-IN" dirty="0"/>
          </a:p>
          <a:p>
            <a:r>
              <a:rPr lang="en-IN" dirty="0"/>
              <a:t>A measure of the relation between the mean value of one variable (output) and corresponding,</a:t>
            </a:r>
            <a:endParaRPr lang="en-IN" dirty="0"/>
          </a:p>
          <a:p>
            <a:r>
              <a:rPr lang="en-IN" dirty="0"/>
              <a:t>Values of other variables is called regression.</a:t>
            </a:r>
            <a:endParaRPr lang="en-IN" dirty="0"/>
          </a:p>
          <a:p>
            <a:pPr marL="457200" indent="-457200"/>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i="0" dirty="0">
                <a:effectLst/>
                <a:latin typeface="helvetica neue"/>
              </a:rPr>
              <a:t>Definition – What is “Batting Strike Rate” in Cricket?</a:t>
            </a:r>
            <a:br>
              <a:rPr lang="en-US" sz="4400" b="1" i="0" dirty="0">
                <a:effectLst/>
                <a:latin typeface="helvetica neue"/>
              </a:rPr>
            </a:br>
            <a:endParaRPr lang="en-IN" dirty="0"/>
          </a:p>
        </p:txBody>
      </p:sp>
      <p:sp>
        <p:nvSpPr>
          <p:cNvPr id="3" name="Content Placeholder 2"/>
          <p:cNvSpPr>
            <a:spLocks noGrp="1"/>
          </p:cNvSpPr>
          <p:nvPr>
            <p:ph idx="4294967295"/>
          </p:nvPr>
        </p:nvSpPr>
        <p:spPr>
          <a:xfrm>
            <a:off x="0" y="2001838"/>
            <a:ext cx="10552113" cy="4070350"/>
          </a:xfrm>
        </p:spPr>
        <p:txBody>
          <a:bodyPr>
            <a:normAutofit/>
          </a:bodyPr>
          <a:lstStyle/>
          <a:p>
            <a:pPr marL="0" indent="0" algn="just">
              <a:buNone/>
            </a:pPr>
            <a:endParaRPr lang="en-US" sz="2400" dirty="0">
              <a:solidFill>
                <a:schemeClr val="accent3">
                  <a:lumMod val="40000"/>
                  <a:lumOff val="60000"/>
                </a:schemeClr>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600" b="0" i="0" dirty="0">
                <a:solidFill>
                  <a:srgbClr val="FFFF00"/>
                </a:solidFill>
                <a:effectLst/>
                <a:latin typeface="helvetica neue"/>
              </a:rPr>
              <a:t>Batting Strike Rate (BSR) is a measurement of how frequently the batsman scores runs.</a:t>
            </a:r>
            <a:endParaRPr lang="en-US" sz="2600" b="0" i="0" dirty="0">
              <a:solidFill>
                <a:srgbClr val="FFFF00"/>
              </a:solidFill>
              <a:effectLst/>
              <a:latin typeface="helvetica neue"/>
            </a:endParaRPr>
          </a:p>
          <a:p>
            <a:pPr algn="just">
              <a:buFont typeface="Wingdings" panose="05000000000000000000" pitchFamily="2" charset="2"/>
              <a:buChar char="Ø"/>
            </a:pPr>
            <a:r>
              <a:rPr lang="en-US" sz="2600" b="0" i="0" dirty="0">
                <a:solidFill>
                  <a:srgbClr val="FFFF00"/>
                </a:solidFill>
                <a:effectLst/>
                <a:latin typeface="helvetica neue"/>
              </a:rPr>
              <a:t>It is a measurement of runs scored per 100 overs faced.</a:t>
            </a:r>
            <a:endParaRPr lang="en-US" sz="2600" b="0" i="0" dirty="0">
              <a:solidFill>
                <a:srgbClr val="FFFF00"/>
              </a:solidFill>
              <a:effectLst/>
              <a:latin typeface="helvetica neue"/>
            </a:endParaRPr>
          </a:p>
          <a:p>
            <a:pPr algn="just">
              <a:buFont typeface="Wingdings" panose="05000000000000000000" pitchFamily="2" charset="2"/>
              <a:buChar char="Ø"/>
            </a:pPr>
            <a:r>
              <a:rPr lang="en-US" sz="2600" b="0" i="0" dirty="0">
                <a:solidFill>
                  <a:srgbClr val="FFFF00"/>
                </a:solidFill>
                <a:effectLst/>
                <a:latin typeface="helvetica neue"/>
              </a:rPr>
              <a:t>A batsman with a high strike rate is considered to score more runs each time they are at bat.</a:t>
            </a:r>
            <a:endParaRPr lang="en-US" sz="2600" b="0" i="0" dirty="0">
              <a:solidFill>
                <a:srgbClr val="FFFF00"/>
              </a:solidFill>
              <a:effectLst/>
              <a:latin typeface="helvetica neue"/>
            </a:endParaRPr>
          </a:p>
          <a:p>
            <a:pPr algn="just">
              <a:buFont typeface="Wingdings" panose="05000000000000000000" pitchFamily="2" charset="2"/>
              <a:buChar char="Ø"/>
            </a:pPr>
            <a:r>
              <a:rPr lang="en-US" sz="2600" b="0" i="0" dirty="0">
                <a:solidFill>
                  <a:srgbClr val="FFFF00"/>
                </a:solidFill>
                <a:effectLst/>
                <a:latin typeface="helvetica neue"/>
              </a:rPr>
              <a:t>Strike rate is a more important statistic in shorter games or games with limited overs</a:t>
            </a:r>
            <a:r>
              <a:rPr lang="en-US" sz="4000" b="0" i="0" dirty="0">
                <a:solidFill>
                  <a:srgbClr val="FFFF00"/>
                </a:solidFill>
                <a:effectLst/>
                <a:latin typeface="helvetica neue"/>
              </a:rPr>
              <a:t>.</a:t>
            </a:r>
            <a:endParaRPr lang="en-US" sz="4000" dirty="0">
              <a:solidFill>
                <a:srgbClr val="FFFF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dirty="0">
                <a:solidFill>
                  <a:schemeClr val="tx1"/>
                </a:solidFill>
                <a:effectLst/>
                <a:latin typeface="helvetica neue"/>
              </a:rPr>
              <a:t>Formula – How to calculate BSR</a:t>
            </a:r>
            <a:br>
              <a:rPr lang="en-US" b="1" i="0" dirty="0">
                <a:solidFill>
                  <a:srgbClr val="333333"/>
                </a:solidFill>
                <a:effectLst/>
                <a:latin typeface="helvetica neue"/>
              </a:rPr>
            </a:br>
            <a:endParaRPr lang="en-IN"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sz="2800" b="0" i="0" dirty="0">
                <a:solidFill>
                  <a:srgbClr val="FFFF00"/>
                </a:solidFill>
                <a:effectLst/>
                <a:latin typeface="helvetica neue"/>
              </a:rPr>
              <a:t>Batting Strike Rate = (Runs Scored x 100) ÷ Balls Faced</a:t>
            </a:r>
            <a:endParaRPr lang="en-US" sz="2800" b="0" i="0" dirty="0">
              <a:solidFill>
                <a:srgbClr val="FFFF00"/>
              </a:solidFill>
              <a:effectLst/>
              <a:latin typeface="helvetica neue"/>
            </a:endParaRPr>
          </a:p>
          <a:p>
            <a:pPr marL="0" indent="0" algn="l">
              <a:buNone/>
            </a:pPr>
            <a:r>
              <a:rPr lang="en-US" sz="2800" b="0" i="0" dirty="0">
                <a:solidFill>
                  <a:srgbClr val="FFFF00"/>
                </a:solidFill>
                <a:effectLst/>
                <a:latin typeface="helvetica neue"/>
              </a:rPr>
              <a:t>     Where:</a:t>
            </a:r>
            <a:endParaRPr lang="en-US" sz="2800" b="0" i="0" dirty="0">
              <a:solidFill>
                <a:srgbClr val="FFFF00"/>
              </a:solidFill>
              <a:effectLst/>
              <a:latin typeface="helvetica neue"/>
            </a:endParaRPr>
          </a:p>
          <a:p>
            <a:pPr algn="l">
              <a:buFont typeface="Arial" panose="020B0604020202020204" pitchFamily="34" charset="0"/>
              <a:buChar char="•"/>
            </a:pPr>
            <a:r>
              <a:rPr lang="en-US" sz="2800" b="0" i="0" dirty="0">
                <a:solidFill>
                  <a:srgbClr val="FFFF00"/>
                </a:solidFill>
                <a:effectLst/>
                <a:latin typeface="helvetica neue"/>
              </a:rPr>
              <a:t>“Runs Scored” is the number of runs scored by the batsman.</a:t>
            </a:r>
            <a:endParaRPr lang="en-US" sz="2800" b="0" i="0" dirty="0">
              <a:solidFill>
                <a:srgbClr val="FFFF00"/>
              </a:solidFill>
              <a:effectLst/>
              <a:latin typeface="helvetica neue"/>
            </a:endParaRPr>
          </a:p>
          <a:p>
            <a:pPr algn="l">
              <a:buFont typeface="Arial" panose="020B0604020202020204" pitchFamily="34" charset="0"/>
              <a:buChar char="•"/>
            </a:pPr>
            <a:r>
              <a:rPr lang="en-US" sz="2800" b="0" i="0" dirty="0">
                <a:solidFill>
                  <a:srgbClr val="FFFF00"/>
                </a:solidFill>
                <a:effectLst/>
                <a:latin typeface="helvetica neue"/>
              </a:rPr>
              <a:t>“Balls Faced” is the number of balls faced by the batsman.</a:t>
            </a:r>
            <a:endParaRPr lang="en-US" sz="2800" b="0" i="0" dirty="0">
              <a:solidFill>
                <a:srgbClr val="FFFF00"/>
              </a:solidFill>
              <a:effectLst/>
              <a:latin typeface="helvetica neue"/>
            </a:endParaRP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1480" y="429768"/>
            <a:ext cx="11521440" cy="5979909"/>
          </a:xfrm>
        </p:spPr>
        <p:txBody>
          <a:bodyPr/>
          <a:lstStyle/>
          <a:p>
            <a:pPr>
              <a:buNone/>
            </a:pPr>
            <a:r>
              <a:rPr lang="en-IN" sz="5400" dirty="0">
                <a:latin typeface="+mn-lt"/>
              </a:rPr>
              <a:t>LINEAR REGRESSION MODEL</a:t>
            </a:r>
            <a:endParaRPr lang="en-US" sz="5400" dirty="0"/>
          </a:p>
          <a:p>
            <a:pPr>
              <a:buNone/>
            </a:pPr>
            <a:endParaRPr lang="en-US" dirty="0"/>
          </a:p>
        </p:txBody>
      </p:sp>
      <p:pic>
        <p:nvPicPr>
          <p:cNvPr id="2" name="Content Placeholder 4"/>
          <p:cNvPicPr>
            <a:picLocks noGrp="1" noChangeAspect="1"/>
          </p:cNvPicPr>
          <p:nvPr/>
        </p:nvPicPr>
        <p:blipFill>
          <a:blip r:embed="rId1">
            <a:extLst>
              <a:ext uri="{28A0092B-C50C-407E-A947-70E740481C1C}">
                <a14:useLocalDpi xmlns:a14="http://schemas.microsoft.com/office/drawing/2010/main" val="0"/>
              </a:ext>
            </a:extLst>
          </a:blip>
          <a:stretch>
            <a:fillRect/>
          </a:stretch>
        </p:blipFill>
        <p:spPr>
          <a:xfrm>
            <a:off x="489872" y="1822743"/>
            <a:ext cx="10334431" cy="394403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7047" y="464797"/>
            <a:ext cx="9404723" cy="1595484"/>
          </a:xfrm>
        </p:spPr>
        <p:txBody>
          <a:bodyPr/>
          <a:lstStyle/>
          <a:p>
            <a:r>
              <a:rPr lang="en-IN" sz="2800" dirty="0">
                <a:solidFill>
                  <a:schemeClr val="accent1"/>
                </a:solidFill>
                <a:latin typeface="Britannic Bold" panose="020B0903060703020204" pitchFamily="34" charset="0"/>
              </a:rPr>
              <a:t>This dataset provides a name of the </a:t>
            </a:r>
            <a:r>
              <a:rPr lang="en-IN" sz="2800" dirty="0" err="1">
                <a:solidFill>
                  <a:schemeClr val="accent1"/>
                </a:solidFill>
                <a:latin typeface="Britannic Bold" panose="020B0903060703020204" pitchFamily="34" charset="0"/>
              </a:rPr>
              <a:t>team,players</a:t>
            </a:r>
            <a:r>
              <a:rPr lang="en-IN" sz="2800" dirty="0">
                <a:solidFill>
                  <a:schemeClr val="accent1"/>
                </a:solidFill>
                <a:latin typeface="Britannic Bold" panose="020B0903060703020204" pitchFamily="34" charset="0"/>
              </a:rPr>
              <a:t> along with </a:t>
            </a:r>
            <a:r>
              <a:rPr lang="en-IN" sz="2800" dirty="0" err="1">
                <a:solidFill>
                  <a:schemeClr val="accent1"/>
                </a:solidFill>
                <a:latin typeface="Britannic Bold" panose="020B0903060703020204" pitchFamily="34" charset="0"/>
              </a:rPr>
              <a:t>matches,runs,highest</a:t>
            </a:r>
            <a:r>
              <a:rPr lang="en-IN" sz="2800" dirty="0">
                <a:solidFill>
                  <a:schemeClr val="accent1"/>
                </a:solidFill>
                <a:latin typeface="Britannic Bold" panose="020B0903060703020204" pitchFamily="34" charset="0"/>
              </a:rPr>
              <a:t> and average of a batsman</a:t>
            </a: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endParaRPr lang="en-IN" sz="2400" b="1" dirty="0">
              <a:solidFill>
                <a:srgbClr val="FFFF00"/>
              </a:solidFill>
              <a:latin typeface="Times New Roman" panose="02020603050405020304" pitchFamily="18" charset="0"/>
              <a:cs typeface="Times New Roman" panose="02020603050405020304" pitchFamily="18" charset="0"/>
            </a:endParaRPr>
          </a:p>
        </p:txBody>
      </p:sp>
      <p:pic>
        <p:nvPicPr>
          <p:cNvPr id="9" name="Content Placeholder 8"/>
          <p:cNvPicPr>
            <a:picLocks noGrp="1" noChangeAspect="1"/>
          </p:cNvPicPr>
          <p:nvPr>
            <p:ph idx="1"/>
          </p:nvPr>
        </p:nvPicPr>
        <p:blipFill>
          <a:blip r:embed="rId1"/>
          <a:stretch>
            <a:fillRect/>
          </a:stretch>
        </p:blipFill>
        <p:spPr>
          <a:xfrm>
            <a:off x="1838131" y="1660850"/>
            <a:ext cx="7959012" cy="4907902"/>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94522"/>
            <a:ext cx="10515600" cy="961054"/>
          </a:xfrm>
        </p:spPr>
        <p:txBody>
          <a:bodyPr>
            <a:normAutofit fontScale="90000"/>
          </a:bodyPr>
          <a:lstStyle/>
          <a:p>
            <a:r>
              <a:rPr lang="en-IN" dirty="0"/>
              <a:t>x1=d[‘Matches’]</a:t>
            </a:r>
            <a:br>
              <a:rPr lang="en-IN" dirty="0"/>
            </a:br>
            <a:r>
              <a:rPr lang="en-IN" dirty="0"/>
              <a:t>y=d[‘</a:t>
            </a:r>
            <a:r>
              <a:rPr lang="en-IN" dirty="0" err="1"/>
              <a:t>Strike_rate</a:t>
            </a:r>
            <a:r>
              <a:rPr lang="en-IN" dirty="0"/>
              <a:t>’]</a:t>
            </a:r>
            <a:endParaRPr lang="en-IN" dirty="0"/>
          </a:p>
        </p:txBody>
      </p:sp>
      <p:sp>
        <p:nvSpPr>
          <p:cNvPr id="3" name="Content Placeholder 2"/>
          <p:cNvSpPr>
            <a:spLocks noGrp="1"/>
          </p:cNvSpPr>
          <p:nvPr>
            <p:ph idx="1"/>
          </p:nvPr>
        </p:nvSpPr>
        <p:spPr>
          <a:xfrm>
            <a:off x="838200" y="1806964"/>
            <a:ext cx="10515600" cy="4351338"/>
          </a:xfrm>
        </p:spPr>
        <p:txBody>
          <a:bodyPr/>
          <a:lstStyle/>
          <a:p>
            <a:pPr marL="0" indent="0">
              <a:buNone/>
            </a:pPr>
            <a:r>
              <a:rPr lang="en-IN" dirty="0"/>
              <a:t>                                    </a:t>
            </a:r>
            <a:r>
              <a:rPr lang="en-IN" sz="1800" dirty="0">
                <a:latin typeface="+mj-lt"/>
              </a:rPr>
              <a:t>[&lt;matplotlib.lines.Line2D at 0x7fce06b9e810</a:t>
            </a:r>
            <a:endParaRPr lang="en-IN" sz="1800" dirty="0">
              <a:latin typeface="+mj-lt"/>
            </a:endParaRPr>
          </a:p>
          <a:p>
            <a:pPr marL="0" indent="0">
              <a:buNone/>
            </a:pPr>
            <a:endParaRPr lang="en-IN" sz="1800" dirty="0"/>
          </a:p>
        </p:txBody>
      </p:sp>
      <p:pic>
        <p:nvPicPr>
          <p:cNvPr id="5" name="Picture 4"/>
          <p:cNvPicPr>
            <a:picLocks noChangeAspect="1"/>
          </p:cNvPicPr>
          <p:nvPr/>
        </p:nvPicPr>
        <p:blipFill>
          <a:blip r:embed="rId1"/>
          <a:stretch>
            <a:fillRect/>
          </a:stretch>
        </p:blipFill>
        <p:spPr>
          <a:xfrm>
            <a:off x="2733869" y="2220686"/>
            <a:ext cx="4945226" cy="382555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47869"/>
            <a:ext cx="10515600" cy="615821"/>
          </a:xfrm>
        </p:spPr>
        <p:txBody>
          <a:bodyPr>
            <a:normAutofit fontScale="90000"/>
          </a:bodyPr>
          <a:lstStyle/>
          <a:p>
            <a:r>
              <a:rPr lang="en-IN" dirty="0"/>
              <a:t>x2=[‘Runs’]</a:t>
            </a:r>
            <a:endParaRPr lang="en-IN" dirty="0"/>
          </a:p>
        </p:txBody>
      </p:sp>
      <p:sp>
        <p:nvSpPr>
          <p:cNvPr id="3" name="Content Placeholder 2"/>
          <p:cNvSpPr>
            <a:spLocks noGrp="1"/>
          </p:cNvSpPr>
          <p:nvPr>
            <p:ph idx="1"/>
          </p:nvPr>
        </p:nvSpPr>
        <p:spPr>
          <a:xfrm>
            <a:off x="838200" y="1754155"/>
            <a:ext cx="10515600" cy="4366824"/>
          </a:xfrm>
        </p:spPr>
        <p:txBody>
          <a:bodyPr/>
          <a:lstStyle/>
          <a:p>
            <a:pPr marL="0" indent="0">
              <a:buNone/>
            </a:pPr>
            <a:r>
              <a:rPr lang="en-IN" dirty="0"/>
              <a:t>                                   </a:t>
            </a:r>
            <a:r>
              <a:rPr lang="en-IN" sz="1800" dirty="0">
                <a:latin typeface="+mj-lt"/>
              </a:rPr>
              <a:t>[&lt;matplotlib.lines.Line2D at 0x7fce06b9e810</a:t>
            </a:r>
            <a:endParaRPr lang="en-IN" sz="1800" dirty="0">
              <a:latin typeface="+mj-lt"/>
            </a:endParaRPr>
          </a:p>
        </p:txBody>
      </p:sp>
      <p:pic>
        <p:nvPicPr>
          <p:cNvPr id="5" name="Picture 4"/>
          <p:cNvPicPr>
            <a:picLocks noChangeAspect="1"/>
          </p:cNvPicPr>
          <p:nvPr/>
        </p:nvPicPr>
        <p:blipFill>
          <a:blip r:embed="rId1"/>
          <a:stretch>
            <a:fillRect/>
          </a:stretch>
        </p:blipFill>
        <p:spPr>
          <a:xfrm>
            <a:off x="2752531" y="2080727"/>
            <a:ext cx="4982547" cy="370425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1038"/>
            <a:ext cx="10515600" cy="280015"/>
          </a:xfrm>
        </p:spPr>
        <p:txBody>
          <a:bodyPr>
            <a:normAutofit fontScale="90000"/>
          </a:bodyPr>
          <a:lstStyle/>
          <a:p>
            <a:r>
              <a:rPr lang="en-IN" dirty="0"/>
              <a:t>x3=[‘Highest’]</a:t>
            </a:r>
            <a:endParaRPr lang="en-IN" dirty="0"/>
          </a:p>
        </p:txBody>
      </p:sp>
      <p:sp>
        <p:nvSpPr>
          <p:cNvPr id="3" name="Content Placeholder 2"/>
          <p:cNvSpPr>
            <a:spLocks noGrp="1"/>
          </p:cNvSpPr>
          <p:nvPr>
            <p:ph idx="1"/>
          </p:nvPr>
        </p:nvSpPr>
        <p:spPr>
          <a:xfrm>
            <a:off x="2593910" y="1586203"/>
            <a:ext cx="8759890" cy="4590759"/>
          </a:xfrm>
        </p:spPr>
        <p:txBody>
          <a:bodyPr/>
          <a:lstStyle/>
          <a:p>
            <a:pPr marL="0" indent="0">
              <a:buNone/>
            </a:pPr>
            <a:r>
              <a:rPr lang="en-IN" dirty="0"/>
              <a:t>            </a:t>
            </a:r>
            <a:endParaRPr lang="en-IN" dirty="0"/>
          </a:p>
          <a:p>
            <a:pPr marL="0" indent="0">
              <a:buNone/>
            </a:pPr>
            <a:r>
              <a:rPr lang="en-IN" sz="1800" dirty="0">
                <a:latin typeface="+mj-lt"/>
              </a:rPr>
              <a:t>    [&lt;matplotlib.lines.Line2D at 0x7fce06b9e810    </a:t>
            </a:r>
            <a:endParaRPr lang="en-IN" sz="1800" dirty="0"/>
          </a:p>
        </p:txBody>
      </p:sp>
      <p:pic>
        <p:nvPicPr>
          <p:cNvPr id="5" name="Picture 4"/>
          <p:cNvPicPr>
            <a:picLocks noChangeAspect="1"/>
          </p:cNvPicPr>
          <p:nvPr/>
        </p:nvPicPr>
        <p:blipFill>
          <a:blip r:embed="rId1"/>
          <a:stretch>
            <a:fillRect/>
          </a:stretch>
        </p:blipFill>
        <p:spPr>
          <a:xfrm>
            <a:off x="2715208" y="2481943"/>
            <a:ext cx="4991878" cy="3526971"/>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5161</Words>
  <Application>WPS Presentation</Application>
  <PresentationFormat>Widescreen</PresentationFormat>
  <Paragraphs>122</Paragraphs>
  <Slides>17</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17</vt:i4>
      </vt:variant>
    </vt:vector>
  </HeadingPairs>
  <TitlesOfParts>
    <vt:vector size="32" baseType="lpstr">
      <vt:lpstr>Arial</vt:lpstr>
      <vt:lpstr>SimSun</vt:lpstr>
      <vt:lpstr>Wingdings</vt:lpstr>
      <vt:lpstr>Wingdings 3</vt:lpstr>
      <vt:lpstr>Arial</vt:lpstr>
      <vt:lpstr>Arial Black</vt:lpstr>
      <vt:lpstr>Times New Roman</vt:lpstr>
      <vt:lpstr>helvetica neue</vt:lpstr>
      <vt:lpstr>Segoe Print</vt:lpstr>
      <vt:lpstr>Britannic Bold</vt:lpstr>
      <vt:lpstr>Calibri</vt:lpstr>
      <vt:lpstr>Century Gothic</vt:lpstr>
      <vt:lpstr>Microsoft YaHei</vt:lpstr>
      <vt:lpstr>Arial Unicode MS</vt:lpstr>
      <vt:lpstr>Ion</vt:lpstr>
      <vt:lpstr>Cricket Batsman Strike Rate  </vt:lpstr>
      <vt:lpstr>INTRODUCTION:</vt:lpstr>
      <vt:lpstr>Definition – What is “Batting Strike Rate” in Cricket? </vt:lpstr>
      <vt:lpstr>Formula – How to calculate BSR </vt:lpstr>
      <vt:lpstr>PowerPoint 演示文稿</vt:lpstr>
      <vt:lpstr>This dataset provides a name of the team,players along with matches,runs,highest and average of a batsman  </vt:lpstr>
      <vt:lpstr>x1=d[‘Matches’] y=d[‘Strike_rate’]</vt:lpstr>
      <vt:lpstr>x2=[‘Runs’]</vt:lpstr>
      <vt:lpstr>x3=[‘Highest’]</vt:lpstr>
      <vt:lpstr>x4=[‘Average’]</vt:lpstr>
      <vt:lpstr>ATTRIBUTES LIST:</vt:lpstr>
      <vt:lpstr>APPROACH:</vt:lpstr>
      <vt:lpstr>Linear Regression</vt:lpstr>
      <vt:lpstr>Ridge Regression</vt:lpstr>
      <vt:lpstr>Lasso Regression</vt:lpstr>
      <vt:lpstr>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 Air Quality Htno:2003A52038           2003A52061           2003A52062</dc:title>
  <dc:creator>vyshnavi yamsani</dc:creator>
  <cp:lastModifiedBy>vanga</cp:lastModifiedBy>
  <cp:revision>34</cp:revision>
  <dcterms:created xsi:type="dcterms:W3CDTF">2021-11-07T06:57:00Z</dcterms:created>
  <dcterms:modified xsi:type="dcterms:W3CDTF">2023-09-25T08:27:14Z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F93FE937480F483EA87AD5C0018F2025</vt:lpwstr>
  </property>
  <property fmtid="{D5CDD505-2E9C-101B-9397-08002B2CF9AE}" pid="3" name="KSOProductBuildVer">
    <vt:lpwstr>1033-12.2.0.13215</vt:lpwstr>
  </property>
</Properties>
</file>