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82" r:id="rId3"/>
    <p:sldId id="306" r:id="rId4"/>
    <p:sldId id="299" r:id="rId5"/>
    <p:sldId id="301" r:id="rId6"/>
    <p:sldId id="298" r:id="rId7"/>
    <p:sldId id="296" r:id="rId8"/>
    <p:sldId id="302" r:id="rId9"/>
    <p:sldId id="303" r:id="rId10"/>
    <p:sldId id="304" r:id="rId11"/>
    <p:sldId id="307" r:id="rId12"/>
    <p:sldId id="300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0AE8-4F10-4017-A2EA-360AD4CDB7D6}" type="datetimeFigureOut">
              <a:rPr lang="da-DK" smtClean="0"/>
              <a:t>12-12-2017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CDC8-D74E-4396-924F-10F7DFD633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76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CDC8-D74E-4396-924F-10F7DFD63396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677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CDC8-D74E-4396-924F-10F7DFD6339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138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0D3A2-9A41-4027-B031-18CD193F5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netflow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089BF30-DFA5-4ADA-BCD7-D2C49A2D5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846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949C-7948-4BC4-95B2-A9B06F99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4427"/>
            <a:ext cx="10364451" cy="1596177"/>
          </a:xfrm>
        </p:spPr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</a:t>
            </a:r>
            <a:r>
              <a:rPr lang="da-DK" dirty="0" err="1"/>
              <a:t>netflow</a:t>
            </a:r>
            <a:r>
              <a:rPr lang="da-DK" dirty="0"/>
              <a:t> </a:t>
            </a:r>
            <a:r>
              <a:rPr lang="da-DK" dirty="0" err="1"/>
              <a:t>collector</a:t>
            </a:r>
            <a:r>
              <a:rPr lang="da-DK" dirty="0"/>
              <a:t> </a:t>
            </a:r>
            <a:r>
              <a:rPr lang="da-DK" dirty="0" err="1"/>
              <a:t>setup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8A700D9-EBBD-49EC-A01C-A8814D6C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4" y="1904904"/>
            <a:ext cx="5962652" cy="37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8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F147A-BA4C-4471-A266-671570EE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Full </a:t>
            </a:r>
            <a:r>
              <a:rPr lang="da-DK" dirty="0" err="1"/>
              <a:t>capture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netflow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F74144-F512-4674-A155-2D2CC935D1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cap="none" dirty="0"/>
              <a:t>A </a:t>
            </a:r>
            <a:r>
              <a:rPr lang="da-DK" cap="none" dirty="0" err="1"/>
              <a:t>combination</a:t>
            </a:r>
            <a:r>
              <a:rPr lang="da-DK" cap="none" dirty="0"/>
              <a:t> of </a:t>
            </a:r>
            <a:r>
              <a:rPr lang="da-DK" cap="none" dirty="0" err="1"/>
              <a:t>Netflow</a:t>
            </a:r>
            <a:r>
              <a:rPr lang="da-DK" cap="none" dirty="0"/>
              <a:t> and FPC </a:t>
            </a:r>
            <a:r>
              <a:rPr lang="da-DK" cap="none" dirty="0" err="1"/>
              <a:t>will</a:t>
            </a:r>
            <a:r>
              <a:rPr lang="da-DK" cap="none" dirty="0"/>
              <a:t> </a:t>
            </a:r>
            <a:r>
              <a:rPr lang="da-DK" cap="none" dirty="0" err="1"/>
              <a:t>often</a:t>
            </a:r>
            <a:r>
              <a:rPr lang="da-DK" cap="none" dirty="0"/>
              <a:t> </a:t>
            </a:r>
            <a:r>
              <a:rPr lang="da-DK" cap="none" dirty="0" err="1"/>
              <a:t>be</a:t>
            </a:r>
            <a:r>
              <a:rPr lang="da-DK" cap="none" dirty="0"/>
              <a:t> </a:t>
            </a:r>
            <a:r>
              <a:rPr lang="da-DK" cap="none" dirty="0" err="1"/>
              <a:t>considered</a:t>
            </a:r>
            <a:r>
              <a:rPr lang="da-DK" cap="none" dirty="0"/>
              <a:t> the </a:t>
            </a:r>
            <a:r>
              <a:rPr lang="da-DK" cap="none" dirty="0" err="1"/>
              <a:t>best</a:t>
            </a:r>
            <a:r>
              <a:rPr lang="da-DK" cap="none" dirty="0"/>
              <a:t> solution.</a:t>
            </a:r>
          </a:p>
          <a:p>
            <a:r>
              <a:rPr lang="da-DK" cap="none" dirty="0" err="1"/>
              <a:t>Netflow</a:t>
            </a:r>
            <a:r>
              <a:rPr lang="da-DK" cap="none" dirty="0"/>
              <a:t> sensors on all routers but </a:t>
            </a:r>
            <a:r>
              <a:rPr lang="da-DK" cap="none" dirty="0" err="1"/>
              <a:t>only</a:t>
            </a:r>
            <a:r>
              <a:rPr lang="da-DK" cap="none" dirty="0"/>
              <a:t> FPC on </a:t>
            </a:r>
            <a:r>
              <a:rPr lang="da-DK" cap="none" dirty="0" err="1"/>
              <a:t>critical</a:t>
            </a:r>
            <a:r>
              <a:rPr lang="da-DK" cap="none" dirty="0"/>
              <a:t> segments.</a:t>
            </a:r>
          </a:p>
          <a:p>
            <a:r>
              <a:rPr lang="da-DK" cap="none" dirty="0" err="1"/>
              <a:t>Rotate</a:t>
            </a:r>
            <a:r>
              <a:rPr lang="da-DK" cap="none" dirty="0"/>
              <a:t> FPC </a:t>
            </a:r>
            <a:r>
              <a:rPr lang="da-DK" cap="none" dirty="0" err="1"/>
              <a:t>after</a:t>
            </a:r>
            <a:r>
              <a:rPr lang="da-DK" cap="none" dirty="0"/>
              <a:t> 1 </a:t>
            </a:r>
            <a:r>
              <a:rPr lang="da-DK" cap="none" dirty="0" err="1"/>
              <a:t>week</a:t>
            </a:r>
            <a:r>
              <a:rPr lang="da-DK" cap="none" dirty="0"/>
              <a:t> and </a:t>
            </a:r>
            <a:r>
              <a:rPr lang="da-DK" cap="none" dirty="0" err="1"/>
              <a:t>netflow</a:t>
            </a:r>
            <a:r>
              <a:rPr lang="da-DK" cap="none" dirty="0"/>
              <a:t> </a:t>
            </a:r>
            <a:r>
              <a:rPr lang="da-DK" cap="none" dirty="0" err="1"/>
              <a:t>after</a:t>
            </a:r>
            <a:r>
              <a:rPr lang="da-DK" cap="none" dirty="0"/>
              <a:t> 365 </a:t>
            </a:r>
            <a:r>
              <a:rPr lang="da-DK" cap="none" dirty="0" err="1"/>
              <a:t>days</a:t>
            </a:r>
            <a:r>
              <a:rPr lang="da-DK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88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8B1A2-017D-413E-8956-6E530321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Netflow</a:t>
            </a:r>
            <a:r>
              <a:rPr lang="da-DK" dirty="0"/>
              <a:t> components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2C0A55-8EC8-4D40-9209-26099D1F6A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cap="none" dirty="0" err="1"/>
              <a:t>fprobe</a:t>
            </a:r>
            <a:r>
              <a:rPr lang="en-US" sz="2400" b="1" cap="none" dirty="0"/>
              <a:t> -</a:t>
            </a:r>
            <a:r>
              <a:rPr lang="en-US" sz="2400" cap="none" dirty="0"/>
              <a:t> This is the exporter that export flows in the form of flow records.</a:t>
            </a:r>
          </a:p>
          <a:p>
            <a:r>
              <a:rPr lang="en-US" sz="2400" b="1" cap="none" dirty="0" err="1"/>
              <a:t>nfcapd</a:t>
            </a:r>
            <a:r>
              <a:rPr lang="en-US" sz="2400" b="1" cap="none" dirty="0"/>
              <a:t> -</a:t>
            </a:r>
            <a:r>
              <a:rPr lang="en-US" sz="2400" cap="none" dirty="0"/>
              <a:t> This is the collector. </a:t>
            </a:r>
            <a:r>
              <a:rPr lang="en-US" sz="2400" cap="none" dirty="0" err="1"/>
              <a:t>Recieves</a:t>
            </a:r>
            <a:r>
              <a:rPr lang="en-US" sz="2400" cap="none" dirty="0"/>
              <a:t> flow records from 1 or more exporters, parsing and storing the information. </a:t>
            </a:r>
          </a:p>
          <a:p>
            <a:r>
              <a:rPr lang="en-US" sz="2400" b="1" cap="none" dirty="0" err="1"/>
              <a:t>nfdump</a:t>
            </a:r>
            <a:r>
              <a:rPr lang="en-US" sz="2400" b="1" cap="none" dirty="0"/>
              <a:t> </a:t>
            </a:r>
            <a:r>
              <a:rPr lang="en-US" sz="2400" cap="none" dirty="0"/>
              <a:t>This is the analysis tool, that enables us to query the </a:t>
            </a:r>
            <a:r>
              <a:rPr lang="en-US" sz="2400" cap="none" dirty="0" err="1"/>
              <a:t>netflow</a:t>
            </a:r>
            <a:r>
              <a:rPr lang="en-US" sz="2400" cap="none" dirty="0"/>
              <a:t> data</a:t>
            </a:r>
            <a:endParaRPr lang="da-DK" sz="2400" cap="none" dirty="0"/>
          </a:p>
        </p:txBody>
      </p:sp>
    </p:spTree>
    <p:extLst>
      <p:ext uri="{BB962C8B-B14F-4D97-AF65-F5344CB8AC3E}">
        <p14:creationId xmlns:p14="http://schemas.microsoft.com/office/powerpoint/2010/main" val="259160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B9F5A-20AF-479F-98DC-D6C24ED1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up </a:t>
            </a:r>
            <a:r>
              <a:rPr lang="da-DK" dirty="0" err="1"/>
              <a:t>netflow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DC8529-4917-43C6-B3FC-664BF8BE8A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443167"/>
            <a:ext cx="10363826" cy="54148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b="1" cap="none" dirty="0"/>
              <a:t>Install fprobe and nfdump</a:t>
            </a:r>
          </a:p>
          <a:p>
            <a:pPr marL="0" indent="0">
              <a:buNone/>
            </a:pPr>
            <a:r>
              <a:rPr lang="en-US" cap="none" dirty="0"/>
              <a:t>apt-get update </a:t>
            </a:r>
          </a:p>
          <a:p>
            <a:pPr marL="0" indent="0">
              <a:buNone/>
            </a:pPr>
            <a:r>
              <a:rPr lang="en-US" cap="none" dirty="0"/>
              <a:t>apt-get install </a:t>
            </a:r>
            <a:r>
              <a:rPr lang="en-US" cap="none" dirty="0" err="1"/>
              <a:t>fprobe</a:t>
            </a:r>
            <a:r>
              <a:rPr lang="en-US" cap="none" dirty="0"/>
              <a:t> </a:t>
            </a:r>
          </a:p>
          <a:p>
            <a:pPr marL="0" indent="0">
              <a:buNone/>
            </a:pPr>
            <a:r>
              <a:rPr lang="en-US" cap="none" dirty="0"/>
              <a:t>apt-get install </a:t>
            </a:r>
            <a:r>
              <a:rPr lang="en-US" cap="none" dirty="0" err="1"/>
              <a:t>nfdump</a:t>
            </a:r>
            <a:endParaRPr lang="nl-NL" b="1" cap="none" dirty="0"/>
          </a:p>
          <a:p>
            <a:pPr marL="0" indent="0">
              <a:buNone/>
            </a:pPr>
            <a:endParaRPr lang="nl-NL" b="1" cap="none" dirty="0"/>
          </a:p>
          <a:p>
            <a:pPr marL="0" indent="0">
              <a:buNone/>
            </a:pPr>
            <a:r>
              <a:rPr lang="nl-NL" b="1" cap="none" dirty="0"/>
              <a:t>Let fprobe export all traffic on eth0 as netflow to collector  (running on port 555)</a:t>
            </a:r>
          </a:p>
          <a:p>
            <a:pPr marL="0" indent="0">
              <a:buNone/>
            </a:pPr>
            <a:r>
              <a:rPr lang="en-US" cap="none" dirty="0" err="1"/>
              <a:t>fprobe</a:t>
            </a:r>
            <a:r>
              <a:rPr lang="en-US" cap="none" dirty="0"/>
              <a:t> -</a:t>
            </a:r>
            <a:r>
              <a:rPr lang="en-US" cap="none" dirty="0" err="1"/>
              <a:t>i</a:t>
            </a:r>
            <a:r>
              <a:rPr lang="en-US" cap="none" dirty="0"/>
              <a:t> eth0 localhost:555 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r>
              <a:rPr lang="en-US" b="1" cap="none" dirty="0"/>
              <a:t>Collect the </a:t>
            </a:r>
            <a:r>
              <a:rPr lang="en-US" b="1" cap="none" dirty="0" err="1"/>
              <a:t>netflow</a:t>
            </a:r>
            <a:r>
              <a:rPr lang="en-US" b="1" cap="none" dirty="0"/>
              <a:t> data on port 555 and write it to the disk </a:t>
            </a:r>
          </a:p>
          <a:p>
            <a:pPr marL="0" indent="0">
              <a:buNone/>
            </a:pPr>
            <a:r>
              <a:rPr lang="da-DK" cap="none" dirty="0" err="1"/>
              <a:t>Mkdir</a:t>
            </a:r>
            <a:r>
              <a:rPr lang="da-DK" cap="none" dirty="0"/>
              <a:t> </a:t>
            </a:r>
            <a:r>
              <a:rPr lang="da-DK" cap="none" dirty="0" err="1"/>
              <a:t>netflow</a:t>
            </a:r>
            <a:r>
              <a:rPr lang="da-DK" cap="none" dirty="0"/>
              <a:t> </a:t>
            </a:r>
            <a:endParaRPr lang="nl-NL" b="1" cap="none" dirty="0"/>
          </a:p>
          <a:p>
            <a:pPr marL="0" indent="0">
              <a:buNone/>
            </a:pPr>
            <a:r>
              <a:rPr lang="nl-NL" cap="none" dirty="0"/>
              <a:t>nfcapd -D -p 555 -S 1 -z -I Linux-Host-1-eth0 -l /root/netflow/</a:t>
            </a:r>
          </a:p>
          <a:p>
            <a:pPr marL="0" indent="0">
              <a:buNone/>
            </a:pPr>
            <a:endParaRPr lang="nl-NL" b="1" cap="none" dirty="0"/>
          </a:p>
          <a:p>
            <a:pPr marL="0" indent="0">
              <a:buNone/>
            </a:pPr>
            <a:r>
              <a:rPr lang="nl-NL" b="1" cap="none" dirty="0"/>
              <a:t>Extract netflow traffic from FPC</a:t>
            </a:r>
            <a:endParaRPr lang="nl-NL" cap="none" dirty="0"/>
          </a:p>
          <a:p>
            <a:pPr marL="0" indent="0">
              <a:buNone/>
            </a:pPr>
            <a:r>
              <a:rPr lang="nl-NL" cap="none" dirty="0"/>
              <a:t>nfcapd -r dmp.pcap -S 1 -z -l /root/netflow/</a:t>
            </a:r>
          </a:p>
          <a:p>
            <a:pPr marL="0" indent="0">
              <a:buNone/>
            </a:pPr>
            <a:endParaRPr lang="nl-NL" cap="none" dirty="0"/>
          </a:p>
          <a:p>
            <a:pPr marL="0" indent="0">
              <a:buNone/>
            </a:pPr>
            <a:endParaRPr lang="nl-NL" cap="none" dirty="0"/>
          </a:p>
          <a:p>
            <a:pPr marL="0" indent="0">
              <a:buNone/>
            </a:pPr>
            <a:endParaRPr lang="da-DK" cap="none" dirty="0"/>
          </a:p>
        </p:txBody>
      </p:sp>
    </p:spTree>
    <p:extLst>
      <p:ext uri="{BB962C8B-B14F-4D97-AF65-F5344CB8AC3E}">
        <p14:creationId xmlns:p14="http://schemas.microsoft.com/office/powerpoint/2010/main" val="84249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48CF0-6DD7-4774-9A2B-5D9709B2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Looking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netflow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50AAA8-AEF2-4CB2-BD70-71E43C4412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67092"/>
            <a:ext cx="12191999" cy="342410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root@allan-VirtualBox</a:t>
            </a:r>
            <a:r>
              <a:rPr lang="en-US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:/root# </a:t>
            </a:r>
            <a:r>
              <a:rPr lang="en-US" sz="23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3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netflow</a:t>
            </a:r>
            <a:endParaRPr lang="da-DK" sz="2300" b="1" cap="non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root@allan-VirtualBox</a:t>
            </a:r>
            <a:r>
              <a:rPr lang="da-DK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da-DK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da-DK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3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nfcapd</a:t>
            </a:r>
            <a:r>
              <a:rPr lang="da-DK" sz="23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-p 555 -S 1 -z -I Linux-Host-1-eth0 -l /</a:t>
            </a:r>
            <a:r>
              <a:rPr lang="da-DK" sz="23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da-DK" sz="23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a-DK" sz="23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netflow</a:t>
            </a:r>
            <a:r>
              <a:rPr lang="da-DK" sz="23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root@allan-VirtualBox</a:t>
            </a:r>
            <a:r>
              <a:rPr lang="da-DK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da-DK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da-DK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a-DK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netflow</a:t>
            </a:r>
            <a:r>
              <a:rPr lang="da-DK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3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nfcapd</a:t>
            </a:r>
            <a:r>
              <a:rPr lang="da-DK" sz="23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da-DK" sz="23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dmp.pcap</a:t>
            </a:r>
            <a:r>
              <a:rPr lang="da-DK" sz="23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1 -z -l /</a:t>
            </a:r>
            <a:r>
              <a:rPr lang="da-DK" sz="23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da-DK" sz="23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a-DK" sz="23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netflow</a:t>
            </a:r>
            <a:r>
              <a:rPr lang="da-DK" sz="23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root@allan-VirtualBox</a:t>
            </a:r>
            <a:r>
              <a:rPr lang="da-DK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da-DK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da-DK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a-DK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netflow</a:t>
            </a:r>
            <a:r>
              <a:rPr lang="da-DK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3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300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  </a:t>
            </a:r>
            <a:r>
              <a:rPr lang="da-DK" sz="2300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nfcapd.current</a:t>
            </a:r>
            <a:endParaRPr lang="da-DK" sz="2300" b="1" cap="non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root@allan-VirtualBox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netflow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/2017/12/11# 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nfdump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nfcapd.201712112200 </a:t>
            </a:r>
            <a:r>
              <a:rPr lang="da-DK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(PING 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flow start          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 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Addr:Port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 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Addr:Port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b="1" cap="non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Packets</a:t>
            </a: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Bytes Flows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2017-12-11 21:59:20.962     0.000 UDP          10.0.2.13:5353  -&gt;      224.0.0.251:5353         1      131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2017-12-11 21:59:22.120     0.000 UDP       212.242.40.3:53    -&gt;        10.0.2.18:42430        1      126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2017-12-11 21:59:22.119     0.000 UDP      212.242.40.51:53    -&gt;        10.0.2.18:42430        1      126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cap="non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2017-12-11 21:59:22.022     0.000 UDP          10.0.2.18:42430 -&gt;     212.242.40.3:53           1       51     1</a:t>
            </a:r>
          </a:p>
          <a:p>
            <a:pPr marL="0" indent="0">
              <a:buNone/>
            </a:pP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195847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21081-D683-4FF7-ABC2-509290E5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41540"/>
            <a:ext cx="10364451" cy="674914"/>
          </a:xfrm>
        </p:spPr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Netflow</a:t>
            </a:r>
            <a:r>
              <a:rPr lang="da-DK" dirty="0"/>
              <a:t>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B02F0A0-02B0-4600-B7D1-31649F39F8D3}"/>
              </a:ext>
            </a:extLst>
          </p:cNvPr>
          <p:cNvSpPr txBox="1"/>
          <p:nvPr/>
        </p:nvSpPr>
        <p:spPr>
          <a:xfrm>
            <a:off x="913774" y="1646465"/>
            <a:ext cx="10940143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/>
              <a:t>Feature/</a:t>
            </a:r>
            <a:r>
              <a:rPr lang="da-DK" sz="2700" dirty="0" err="1"/>
              <a:t>network</a:t>
            </a:r>
            <a:r>
              <a:rPr lang="da-DK" sz="2700" dirty="0"/>
              <a:t> </a:t>
            </a:r>
            <a:r>
              <a:rPr lang="da-DK" sz="2700" dirty="0" err="1"/>
              <a:t>protocol</a:t>
            </a:r>
            <a:r>
              <a:rPr lang="da-DK" sz="2700" dirty="0"/>
              <a:t> </a:t>
            </a:r>
            <a:r>
              <a:rPr lang="da-DK" sz="2700" dirty="0" err="1"/>
              <a:t>that</a:t>
            </a:r>
            <a:r>
              <a:rPr lang="da-DK" sz="2700" dirty="0"/>
              <a:t> </a:t>
            </a:r>
            <a:r>
              <a:rPr lang="da-DK" sz="2700" dirty="0" err="1"/>
              <a:t>was</a:t>
            </a:r>
            <a:r>
              <a:rPr lang="da-DK" sz="2700" dirty="0"/>
              <a:t> </a:t>
            </a:r>
            <a:r>
              <a:rPr lang="da-DK" sz="2700" dirty="0" err="1"/>
              <a:t>introduced</a:t>
            </a:r>
            <a:r>
              <a:rPr lang="da-DK" sz="2700" dirty="0"/>
              <a:t> on Cisco routers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Netflow</a:t>
            </a:r>
            <a:r>
              <a:rPr lang="da-DK" sz="2700" dirty="0"/>
              <a:t> </a:t>
            </a:r>
            <a:r>
              <a:rPr lang="da-DK" sz="2700" dirty="0" err="1"/>
              <a:t>records</a:t>
            </a:r>
            <a:r>
              <a:rPr lang="da-DK" sz="2700" dirty="0"/>
              <a:t> the </a:t>
            </a:r>
            <a:r>
              <a:rPr lang="da-DK" sz="2700" dirty="0" err="1"/>
              <a:t>communication</a:t>
            </a:r>
            <a:r>
              <a:rPr lang="da-DK" sz="2700" dirty="0"/>
              <a:t> </a:t>
            </a:r>
            <a:r>
              <a:rPr lang="da-DK" sz="2700" dirty="0" err="1"/>
              <a:t>between</a:t>
            </a:r>
            <a:r>
              <a:rPr lang="da-DK" sz="2700" dirty="0"/>
              <a:t> systems. Traffic </a:t>
            </a:r>
            <a:r>
              <a:rPr lang="da-DK" sz="2700" dirty="0" err="1"/>
              <a:t>that</a:t>
            </a:r>
            <a:r>
              <a:rPr lang="da-DK" sz="2700" dirty="0"/>
              <a:t> enters or exits an interface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/>
              <a:t>Routers/switches </a:t>
            </a:r>
            <a:r>
              <a:rPr lang="da-DK" sz="2700" dirty="0" err="1"/>
              <a:t>that</a:t>
            </a:r>
            <a:r>
              <a:rPr lang="da-DK" sz="2700" dirty="0"/>
              <a:t> support </a:t>
            </a:r>
            <a:r>
              <a:rPr lang="da-DK" sz="2700" dirty="0" err="1"/>
              <a:t>NetFlow</a:t>
            </a:r>
            <a:r>
              <a:rPr lang="da-DK" sz="2700" dirty="0"/>
              <a:t> </a:t>
            </a:r>
            <a:r>
              <a:rPr lang="da-DK" sz="2700" dirty="0" err="1"/>
              <a:t>collects</a:t>
            </a:r>
            <a:r>
              <a:rPr lang="da-DK" sz="2700" dirty="0"/>
              <a:t> IP </a:t>
            </a:r>
            <a:r>
              <a:rPr lang="da-DK" sz="2700" dirty="0" err="1"/>
              <a:t>traffic</a:t>
            </a:r>
            <a:r>
              <a:rPr lang="da-DK" sz="2700" dirty="0"/>
              <a:t> </a:t>
            </a:r>
            <a:r>
              <a:rPr lang="da-DK" sz="2700" dirty="0" err="1"/>
              <a:t>statistics</a:t>
            </a:r>
            <a:r>
              <a:rPr lang="da-DK" sz="2700" dirty="0"/>
              <a:t> and </a:t>
            </a:r>
            <a:r>
              <a:rPr lang="da-DK" sz="2700" dirty="0" err="1"/>
              <a:t>export</a:t>
            </a:r>
            <a:r>
              <a:rPr lang="da-DK" sz="2700" dirty="0"/>
              <a:t> </a:t>
            </a:r>
            <a:r>
              <a:rPr lang="da-DK" sz="2700" dirty="0" err="1"/>
              <a:t>those</a:t>
            </a:r>
            <a:r>
              <a:rPr lang="da-DK" sz="2700" dirty="0"/>
              <a:t> </a:t>
            </a:r>
            <a:r>
              <a:rPr lang="da-DK" sz="2700" dirty="0" err="1"/>
              <a:t>statistics</a:t>
            </a:r>
            <a:r>
              <a:rPr lang="da-DK" sz="2700" dirty="0"/>
              <a:t> to a </a:t>
            </a:r>
            <a:r>
              <a:rPr lang="da-DK" sz="2700" dirty="0" err="1"/>
              <a:t>NetFlow</a:t>
            </a:r>
            <a:r>
              <a:rPr lang="da-DK" sz="2700" dirty="0"/>
              <a:t> </a:t>
            </a:r>
            <a:r>
              <a:rPr lang="da-DK" sz="2700" dirty="0" err="1"/>
              <a:t>collector</a:t>
            </a:r>
            <a:endParaRPr lang="da-DK" sz="27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/>
              <a:t>By </a:t>
            </a:r>
            <a:r>
              <a:rPr lang="da-DK" sz="2700" dirty="0" err="1"/>
              <a:t>analyzing</a:t>
            </a:r>
            <a:r>
              <a:rPr lang="da-DK" sz="2700" dirty="0"/>
              <a:t> flow data a </a:t>
            </a:r>
            <a:r>
              <a:rPr lang="da-DK" sz="2700" dirty="0" err="1"/>
              <a:t>picture</a:t>
            </a:r>
            <a:r>
              <a:rPr lang="da-DK" sz="2700" dirty="0"/>
              <a:t> of </a:t>
            </a:r>
            <a:r>
              <a:rPr lang="da-DK" sz="2700" dirty="0" err="1"/>
              <a:t>network</a:t>
            </a:r>
            <a:r>
              <a:rPr lang="da-DK" sz="2700" dirty="0"/>
              <a:t> </a:t>
            </a:r>
            <a:r>
              <a:rPr lang="da-DK" sz="2700" dirty="0" err="1"/>
              <a:t>traffic</a:t>
            </a:r>
            <a:r>
              <a:rPr lang="da-DK" sz="2700" dirty="0"/>
              <a:t> flow, </a:t>
            </a:r>
            <a:r>
              <a:rPr lang="da-DK" sz="2700" dirty="0" err="1"/>
              <a:t>volumne</a:t>
            </a:r>
            <a:r>
              <a:rPr lang="da-DK" sz="2700" dirty="0"/>
              <a:t> and peak time </a:t>
            </a:r>
            <a:r>
              <a:rPr lang="da-DK" sz="2700" dirty="0" err="1"/>
              <a:t>can</a:t>
            </a:r>
            <a:r>
              <a:rPr lang="da-DK" sz="2700" dirty="0"/>
              <a:t> </a:t>
            </a:r>
            <a:r>
              <a:rPr lang="da-DK" sz="2700" dirty="0" err="1"/>
              <a:t>be</a:t>
            </a:r>
            <a:r>
              <a:rPr lang="da-DK" sz="2700" dirty="0"/>
              <a:t> </a:t>
            </a:r>
            <a:r>
              <a:rPr lang="da-DK" sz="2700" dirty="0" err="1"/>
              <a:t>built</a:t>
            </a:r>
            <a:endParaRPr lang="da-DK" sz="27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/>
              <a:t>Can </a:t>
            </a:r>
            <a:r>
              <a:rPr lang="da-DK" sz="2700" dirty="0" err="1"/>
              <a:t>be</a:t>
            </a:r>
            <a:r>
              <a:rPr lang="da-DK" sz="2700" dirty="0"/>
              <a:t> </a:t>
            </a:r>
            <a:r>
              <a:rPr lang="da-DK" sz="2700" dirty="0" err="1"/>
              <a:t>used</a:t>
            </a:r>
            <a:r>
              <a:rPr lang="da-DK" sz="2700" dirty="0"/>
              <a:t> to spot </a:t>
            </a:r>
            <a:r>
              <a:rPr lang="da-DK" sz="2700" dirty="0" err="1"/>
              <a:t>anomalies</a:t>
            </a:r>
            <a:endParaRPr lang="da-DK" sz="27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/>
              <a:t>Simple IDS </a:t>
            </a:r>
            <a:r>
              <a:rPr lang="da-DK" sz="2700" dirty="0" err="1"/>
              <a:t>capabilities</a:t>
            </a:r>
            <a:endParaRPr lang="da-DK" sz="2700" dirty="0"/>
          </a:p>
        </p:txBody>
      </p:sp>
    </p:spTree>
    <p:extLst>
      <p:ext uri="{BB962C8B-B14F-4D97-AF65-F5344CB8AC3E}">
        <p14:creationId xmlns:p14="http://schemas.microsoft.com/office/powerpoint/2010/main" val="413817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21081-D683-4FF7-ABC2-509290E5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41540"/>
            <a:ext cx="10364451" cy="674914"/>
          </a:xfrm>
        </p:spPr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Netflow</a:t>
            </a:r>
            <a:r>
              <a:rPr lang="da-DK" dirty="0"/>
              <a:t>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B02F0A0-02B0-4600-B7D1-31649F39F8D3}"/>
              </a:ext>
            </a:extLst>
          </p:cNvPr>
          <p:cNvSpPr txBox="1"/>
          <p:nvPr/>
        </p:nvSpPr>
        <p:spPr>
          <a:xfrm>
            <a:off x="913774" y="1646465"/>
            <a:ext cx="109401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Very</a:t>
            </a:r>
            <a:r>
              <a:rPr lang="da-DK" sz="2700" dirty="0"/>
              <a:t> fast – </a:t>
            </a:r>
            <a:r>
              <a:rPr lang="da-DK" sz="2700" dirty="0" err="1"/>
              <a:t>only</a:t>
            </a:r>
            <a:r>
              <a:rPr lang="da-DK" sz="2700" dirty="0"/>
              <a:t> </a:t>
            </a:r>
            <a:r>
              <a:rPr lang="da-DK" sz="2700" dirty="0" err="1"/>
              <a:t>takes</a:t>
            </a:r>
            <a:r>
              <a:rPr lang="da-DK" sz="2700" dirty="0"/>
              <a:t> up </a:t>
            </a:r>
            <a:r>
              <a:rPr lang="da-DK" sz="2700" dirty="0" err="1"/>
              <a:t>about</a:t>
            </a:r>
            <a:r>
              <a:rPr lang="da-DK" sz="2700" dirty="0"/>
              <a:t> 0,01% of </a:t>
            </a:r>
            <a:r>
              <a:rPr lang="da-DK" sz="2700" dirty="0" err="1"/>
              <a:t>traffic</a:t>
            </a:r>
            <a:r>
              <a:rPr lang="da-DK" sz="2700" dirty="0"/>
              <a:t> </a:t>
            </a:r>
            <a:r>
              <a:rPr lang="da-DK" sz="2700" dirty="0" err="1"/>
              <a:t>capture</a:t>
            </a:r>
            <a:endParaRPr lang="da-DK" sz="27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a-DK" sz="2700" dirty="0"/>
          </a:p>
          <a:p>
            <a:pPr>
              <a:spcAft>
                <a:spcPts val="1200"/>
              </a:spcAft>
            </a:pPr>
            <a:r>
              <a:rPr lang="da-DK" sz="2700" b="1" dirty="0"/>
              <a:t>	Cons</a:t>
            </a:r>
            <a:r>
              <a:rPr lang="da-DK" sz="2700" dirty="0"/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Does</a:t>
            </a:r>
            <a:r>
              <a:rPr lang="da-DK" sz="2700" dirty="0"/>
              <a:t> not provide content of the </a:t>
            </a:r>
            <a:r>
              <a:rPr lang="da-DK" sz="2700" dirty="0" err="1"/>
              <a:t>traffic</a:t>
            </a:r>
            <a:endParaRPr lang="da-DK" sz="27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Only</a:t>
            </a:r>
            <a:r>
              <a:rPr lang="da-DK" sz="2700" dirty="0"/>
              <a:t> an </a:t>
            </a:r>
            <a:r>
              <a:rPr lang="da-DK" sz="2700" dirty="0" err="1"/>
              <a:t>indication</a:t>
            </a:r>
            <a:r>
              <a:rPr lang="da-DK" sz="2700" dirty="0"/>
              <a:t> of </a:t>
            </a:r>
            <a:r>
              <a:rPr lang="da-DK" sz="2700" dirty="0" err="1"/>
              <a:t>what</a:t>
            </a:r>
            <a:r>
              <a:rPr lang="da-DK" sz="2700" dirty="0"/>
              <a:t> has </a:t>
            </a:r>
            <a:r>
              <a:rPr lang="da-DK" sz="2700" dirty="0" err="1"/>
              <a:t>happend</a:t>
            </a:r>
            <a:endParaRPr lang="da-DK" sz="27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a-DK" sz="2700" dirty="0"/>
          </a:p>
        </p:txBody>
      </p:sp>
    </p:spTree>
    <p:extLst>
      <p:ext uri="{BB962C8B-B14F-4D97-AF65-F5344CB8AC3E}">
        <p14:creationId xmlns:p14="http://schemas.microsoft.com/office/powerpoint/2010/main" val="184731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E1029-155C-4AC6-8842-A7241A19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352549"/>
          </a:xfrm>
        </p:spPr>
        <p:txBody>
          <a:bodyPr/>
          <a:lstStyle/>
          <a:p>
            <a:r>
              <a:rPr lang="da-DK" dirty="0" err="1"/>
              <a:t>Netflow</a:t>
            </a:r>
            <a:r>
              <a:rPr lang="da-DK" dirty="0"/>
              <a:t> </a:t>
            </a:r>
            <a:r>
              <a:rPr lang="da-DK" dirty="0" err="1"/>
              <a:t>typical</a:t>
            </a:r>
            <a:r>
              <a:rPr lang="da-DK" dirty="0"/>
              <a:t> </a:t>
            </a:r>
            <a:r>
              <a:rPr lang="da-DK" dirty="0" err="1"/>
              <a:t>record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9E60FA-2F04-4928-9C93-1A03F1F2A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2549"/>
            <a:ext cx="10363826" cy="4438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cap="none" dirty="0"/>
              <a:t>Source and destination IP address </a:t>
            </a:r>
          </a:p>
          <a:p>
            <a:pPr>
              <a:lnSpc>
                <a:spcPct val="90000"/>
              </a:lnSpc>
            </a:pPr>
            <a:r>
              <a:rPr lang="en-US" altLang="en-US" sz="2400" cap="none" dirty="0"/>
              <a:t>Source and destination ports</a:t>
            </a:r>
          </a:p>
          <a:p>
            <a:pPr>
              <a:lnSpc>
                <a:spcPct val="90000"/>
              </a:lnSpc>
            </a:pPr>
            <a:r>
              <a:rPr lang="en-US" altLang="en-US" sz="2400" cap="none" dirty="0"/>
              <a:t>Transport protocol: TCP, UDP, ICMP, etc.</a:t>
            </a:r>
          </a:p>
          <a:p>
            <a:pPr>
              <a:lnSpc>
                <a:spcPct val="90000"/>
              </a:lnSpc>
            </a:pPr>
            <a:r>
              <a:rPr lang="en-US" altLang="en-US" sz="2400" cap="none" dirty="0"/>
              <a:t>Type of service (</a:t>
            </a:r>
            <a:r>
              <a:rPr lang="en-US" altLang="en-US" sz="2400" cap="none" dirty="0" err="1"/>
              <a:t>ToS</a:t>
            </a:r>
            <a:r>
              <a:rPr lang="en-US" altLang="en-US" sz="2400" cap="none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sz="2400" cap="none" dirty="0"/>
              <a:t>Packet and byte counts </a:t>
            </a:r>
          </a:p>
          <a:p>
            <a:pPr>
              <a:lnSpc>
                <a:spcPct val="90000"/>
              </a:lnSpc>
            </a:pPr>
            <a:r>
              <a:rPr lang="en-US" altLang="en-US" sz="2400" cap="none" dirty="0"/>
              <a:t>Start and end timestamps </a:t>
            </a:r>
          </a:p>
          <a:p>
            <a:pPr>
              <a:lnSpc>
                <a:spcPct val="90000"/>
              </a:lnSpc>
            </a:pPr>
            <a:r>
              <a:rPr lang="en-US" altLang="en-US" sz="2400" cap="none" dirty="0"/>
              <a:t>Input and output interface numbers </a:t>
            </a:r>
          </a:p>
          <a:p>
            <a:pPr>
              <a:lnSpc>
                <a:spcPct val="90000"/>
              </a:lnSpc>
            </a:pPr>
            <a:r>
              <a:rPr lang="en-US" altLang="en-US" sz="2400" cap="none" dirty="0"/>
              <a:t>TCP flags </a:t>
            </a:r>
          </a:p>
          <a:p>
            <a:pPr>
              <a:lnSpc>
                <a:spcPct val="90000"/>
              </a:lnSpc>
            </a:pPr>
            <a:r>
              <a:rPr lang="en-US" altLang="en-US" sz="2400" cap="none" dirty="0"/>
              <a:t>Routing information (next-hop address, source autonomous system (AS) number, destination AS number, source prefix mask, destination prefix mask) </a:t>
            </a:r>
          </a:p>
          <a:p>
            <a:pPr>
              <a:lnSpc>
                <a:spcPct val="90000"/>
              </a:lnSpc>
            </a:pPr>
            <a:endParaRPr lang="en-US" altLang="en-US" sz="2400" cap="none" dirty="0"/>
          </a:p>
          <a:p>
            <a:endParaRPr lang="da-DK" sz="2400" cap="none" dirty="0"/>
          </a:p>
        </p:txBody>
      </p:sp>
    </p:spTree>
    <p:extLst>
      <p:ext uri="{BB962C8B-B14F-4D97-AF65-F5344CB8AC3E}">
        <p14:creationId xmlns:p14="http://schemas.microsoft.com/office/powerpoint/2010/main" val="34901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C5777-A046-4DAD-B5DD-C990491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25" y="218467"/>
            <a:ext cx="10364451" cy="1596177"/>
          </a:xfrm>
        </p:spPr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netflow</a:t>
            </a:r>
            <a:r>
              <a:rPr lang="da-DK" dirty="0"/>
              <a:t> data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6CAEE31-35D7-417B-92C6-EC874347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92" y="1814644"/>
            <a:ext cx="7720015" cy="42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65032-4B09-48D5-A91A-ECD9B720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9417"/>
            <a:ext cx="10364451" cy="1596177"/>
          </a:xfrm>
        </p:spPr>
        <p:txBody>
          <a:bodyPr/>
          <a:lstStyle/>
          <a:p>
            <a:r>
              <a:rPr lang="da-DK" dirty="0"/>
              <a:t>1 tcp </a:t>
            </a:r>
            <a:r>
              <a:rPr lang="da-DK" dirty="0" err="1"/>
              <a:t>connection</a:t>
            </a:r>
            <a:r>
              <a:rPr lang="da-DK" dirty="0"/>
              <a:t> =&gt; 2 flows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F34CBE-949D-4809-A5D0-484409FAD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Computer a web browse computer b =&gt; 2 flows</a:t>
            </a:r>
          </a:p>
          <a:p>
            <a:r>
              <a:rPr lang="da-DK" sz="2400" dirty="0" err="1"/>
              <a:t>Request</a:t>
            </a:r>
            <a:r>
              <a:rPr lang="da-DK" sz="2400" dirty="0"/>
              <a:t> flow: </a:t>
            </a:r>
            <a:r>
              <a:rPr lang="en-US" altLang="en-US" sz="2400" dirty="0"/>
              <a:t>A: (TCP) 1.2.3.4:3365  -&gt; 4.3.2.1: 80</a:t>
            </a:r>
          </a:p>
          <a:p>
            <a:r>
              <a:rPr lang="da-DK" sz="2400" dirty="0" err="1"/>
              <a:t>Reply</a:t>
            </a:r>
            <a:r>
              <a:rPr lang="da-DK" sz="2400" dirty="0"/>
              <a:t> flow: </a:t>
            </a:r>
            <a:r>
              <a:rPr lang="en-US" altLang="en-US" sz="2400" dirty="0"/>
              <a:t>B: (TCP) 4.3.2.1:80    -&gt; 1.2.3.4:3365</a:t>
            </a:r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99743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1A166-83B0-4880-B6F0-6A2BD528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One tcp </a:t>
            </a:r>
            <a:r>
              <a:rPr lang="da-DK" dirty="0" err="1"/>
              <a:t>connection</a:t>
            </a:r>
            <a:r>
              <a:rPr lang="da-DK" dirty="0"/>
              <a:t> =&gt; 2 flows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1C2FF86-9D3E-46E3-AB03-07DBC70D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5561"/>
            <a:ext cx="12192000" cy="41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5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D3B19-23D0-44A9-87F1-4A03C337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da-DK" dirty="0" err="1"/>
              <a:t>Netflow</a:t>
            </a:r>
            <a:r>
              <a:rPr lang="da-DK" dirty="0"/>
              <a:t> </a:t>
            </a:r>
            <a:r>
              <a:rPr lang="da-DK" dirty="0" err="1"/>
              <a:t>limitation</a:t>
            </a:r>
            <a:r>
              <a:rPr lang="da-DK" dirty="0"/>
              <a:t> of cache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61F27B-6137-4F41-8CA1-C24FEAD2A8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276475"/>
            <a:ext cx="10363826" cy="3067049"/>
          </a:xfrm>
        </p:spPr>
        <p:txBody>
          <a:bodyPr>
            <a:normAutofit/>
          </a:bodyPr>
          <a:lstStyle/>
          <a:p>
            <a:r>
              <a:rPr lang="en-US" altLang="en-US" sz="2400" cap="none" dirty="0"/>
              <a:t>Difficult to read </a:t>
            </a:r>
          </a:p>
          <a:p>
            <a:r>
              <a:rPr lang="en-US" altLang="en-US" sz="2400" cap="none" dirty="0"/>
              <a:t>Only shows recent activity</a:t>
            </a:r>
          </a:p>
          <a:p>
            <a:r>
              <a:rPr lang="en-US" altLang="en-US" sz="2400" cap="none" dirty="0"/>
              <a:t>No automation on devices for analysis</a:t>
            </a:r>
          </a:p>
          <a:p>
            <a:r>
              <a:rPr lang="en-US" altLang="en-US" sz="2400" cap="none" dirty="0"/>
              <a:t>No accounting of flows (besides overall totals)</a:t>
            </a:r>
          </a:p>
          <a:p>
            <a:endParaRPr lang="da-DK" sz="2400" cap="none" dirty="0"/>
          </a:p>
        </p:txBody>
      </p:sp>
    </p:spTree>
    <p:extLst>
      <p:ext uri="{BB962C8B-B14F-4D97-AF65-F5344CB8AC3E}">
        <p14:creationId xmlns:p14="http://schemas.microsoft.com/office/powerpoint/2010/main" val="365965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D3F21-DC17-46B9-96EA-0F8F4949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en-US" altLang="en-US" dirty="0" err="1"/>
              <a:t>NetFlow</a:t>
            </a:r>
            <a:r>
              <a:rPr lang="en-US" altLang="en-US" dirty="0"/>
              <a:t> Export of Data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8E5B87-419D-4466-831A-268CFAAD2B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0" y="1957517"/>
            <a:ext cx="11572875" cy="3424107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en-US" sz="2400" cap="none" dirty="0"/>
              <a:t>Greatly enhances </a:t>
            </a:r>
            <a:r>
              <a:rPr lang="en-US" altLang="en-US" sz="2400" cap="none" dirty="0" err="1"/>
              <a:t>NetFlow</a:t>
            </a:r>
            <a:r>
              <a:rPr lang="en-US" altLang="en-US" sz="2400" cap="none" dirty="0"/>
              <a:t> and turns the technology into a analysis tool!</a:t>
            </a:r>
          </a:p>
          <a:p>
            <a:pPr marL="285750" indent="-285750"/>
            <a:r>
              <a:rPr lang="en-US" altLang="en-US" sz="2400" cap="none" dirty="0"/>
              <a:t>Data sent to external collector(s)</a:t>
            </a:r>
          </a:p>
          <a:p>
            <a:pPr marL="285750" indent="-285750"/>
            <a:r>
              <a:rPr lang="en-US" altLang="en-US" sz="2400" cap="none" dirty="0"/>
              <a:t>Analyzed by one or more systems</a:t>
            </a:r>
          </a:p>
          <a:p>
            <a:pPr marL="285750" indent="-285750"/>
            <a:r>
              <a:rPr lang="en-US" altLang="en-US" sz="2400" cap="none" dirty="0"/>
              <a:t>Archived for other concerns</a:t>
            </a:r>
          </a:p>
          <a:p>
            <a:pPr marL="285750" indent="-285750"/>
            <a:r>
              <a:rPr lang="en-US" altLang="en-US" sz="2400" cap="none" dirty="0"/>
              <a:t>Efficient: Uses multiple records per UDP packet</a:t>
            </a:r>
          </a:p>
          <a:p>
            <a:endParaRPr lang="da-DK" sz="2400" cap="none" dirty="0"/>
          </a:p>
        </p:txBody>
      </p:sp>
    </p:spTree>
    <p:extLst>
      <p:ext uri="{BB962C8B-B14F-4D97-AF65-F5344CB8AC3E}">
        <p14:creationId xmlns:p14="http://schemas.microsoft.com/office/powerpoint/2010/main" val="2586045846"/>
      </p:ext>
    </p:extLst>
  </p:cSld>
  <p:clrMapOvr>
    <a:masterClrMapping/>
  </p:clrMapOvr>
</p:sld>
</file>

<file path=ppt/theme/theme1.xml><?xml version="1.0" encoding="utf-8"?>
<a:theme xmlns:a="http://schemas.openxmlformats.org/drawingml/2006/main" name="Dråbe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TM04033925[[fn=Dråbe]]</Template>
  <TotalTime>2331</TotalTime>
  <Words>630</Words>
  <Application>Microsoft Office PowerPoint</Application>
  <PresentationFormat>Widescreen</PresentationFormat>
  <Paragraphs>81</Paragraphs>
  <Slides>14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Tw Cen MT</vt:lpstr>
      <vt:lpstr>Dråbe</vt:lpstr>
      <vt:lpstr>netflow</vt:lpstr>
      <vt:lpstr>What is Netflow </vt:lpstr>
      <vt:lpstr>What is Netflow </vt:lpstr>
      <vt:lpstr>Netflow typical record</vt:lpstr>
      <vt:lpstr>Create netflow data</vt:lpstr>
      <vt:lpstr>1 tcp connection =&gt; 2 flows</vt:lpstr>
      <vt:lpstr>One tcp connection =&gt; 2 flows</vt:lpstr>
      <vt:lpstr>Netflow limitation of cache</vt:lpstr>
      <vt:lpstr>NetFlow Export of Data</vt:lpstr>
      <vt:lpstr>Typical netflow collector setup</vt:lpstr>
      <vt:lpstr>Full capture vs netflow</vt:lpstr>
      <vt:lpstr>Netflow components </vt:lpstr>
      <vt:lpstr>Setting up netflow</vt:lpstr>
      <vt:lpstr>Looking into netflow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spoofing</dc:title>
  <dc:creator>Allan Vestergaard Hansen</dc:creator>
  <cp:lastModifiedBy>Allan Vestergaard Hansen</cp:lastModifiedBy>
  <cp:revision>169</cp:revision>
  <dcterms:created xsi:type="dcterms:W3CDTF">2017-12-09T08:58:17Z</dcterms:created>
  <dcterms:modified xsi:type="dcterms:W3CDTF">2017-12-12T00:29:18Z</dcterms:modified>
</cp:coreProperties>
</file>