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6" r:id="rId3"/>
    <p:sldId id="265" r:id="rId4"/>
    <p:sldId id="267" r:id="rId5"/>
    <p:sldId id="269" r:id="rId6"/>
    <p:sldId id="266" r:id="rId7"/>
    <p:sldId id="268" r:id="rId8"/>
    <p:sldId id="270" r:id="rId9"/>
    <p:sldId id="271" r:id="rId10"/>
    <p:sldId id="272" r:id="rId11"/>
    <p:sldId id="276" r:id="rId12"/>
    <p:sldId id="273" r:id="rId13"/>
    <p:sldId id="274" r:id="rId14"/>
    <p:sldId id="275"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0" d="100"/>
          <a:sy n="70" d="100"/>
        </p:scale>
        <p:origin x="66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t>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2/19/2017</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map.norsecorp.com/#/" TargetMode="Externa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hyperlink" Target="https://cybermap.kaspersky.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What are Hackers up to?</a:t>
            </a:r>
            <a:endParaRPr dirty="0"/>
          </a:p>
        </p:txBody>
      </p:sp>
      <p:sp>
        <p:nvSpPr>
          <p:cNvPr id="3" name="Subtitle 2"/>
          <p:cNvSpPr>
            <a:spLocks noGrp="1"/>
          </p:cNvSpPr>
          <p:nvPr>
            <p:ph type="subTitle" idx="1"/>
          </p:nvPr>
        </p:nvSpPr>
        <p:spPr/>
        <p:txBody>
          <a:bodyPr/>
          <a:lstStyle/>
          <a:p>
            <a:r>
              <a:rPr lang="da-DK" dirty="0"/>
              <a:t>- a story of technical manipulation and wizardry</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Network Access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3473" y="1600200"/>
            <a:ext cx="7745054" cy="4841515"/>
          </a:xfrm>
        </p:spPr>
      </p:pic>
    </p:spTree>
    <p:extLst>
      <p:ext uri="{BB962C8B-B14F-4D97-AF65-F5344CB8AC3E}">
        <p14:creationId xmlns:p14="http://schemas.microsoft.com/office/powerpoint/2010/main" val="73661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Fuzzing</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A </a:t>
            </a:r>
            <a:r>
              <a:rPr lang="en-US" dirty="0" err="1"/>
              <a:t>fuzzer</a:t>
            </a:r>
            <a:r>
              <a:rPr lang="en-US" dirty="0"/>
              <a:t> would try combinations of attacks on: </a:t>
            </a:r>
          </a:p>
          <a:p>
            <a:pPr lvl="1"/>
            <a:r>
              <a:rPr lang="en-US" dirty="0"/>
              <a:t>- numbers (signed/unsigned integers/float...) </a:t>
            </a:r>
          </a:p>
          <a:p>
            <a:pPr lvl="1"/>
            <a:r>
              <a:rPr lang="en-US" dirty="0"/>
              <a:t>- chars (</a:t>
            </a:r>
            <a:r>
              <a:rPr lang="en-US" dirty="0" err="1"/>
              <a:t>urls</a:t>
            </a:r>
            <a:r>
              <a:rPr lang="en-US" dirty="0"/>
              <a:t>, command-line inputs) </a:t>
            </a:r>
          </a:p>
          <a:p>
            <a:pPr lvl="1"/>
            <a:r>
              <a:rPr lang="en-US" dirty="0"/>
              <a:t>- metadata : user-input text (id3 tag) </a:t>
            </a:r>
          </a:p>
          <a:p>
            <a:pPr lvl="1"/>
            <a:r>
              <a:rPr lang="en-US" dirty="0"/>
              <a:t>- pure binary sequences </a:t>
            </a:r>
          </a:p>
          <a:p>
            <a:r>
              <a:rPr lang="en-US" dirty="0"/>
              <a:t>A common approach to fuzzing is to define lists of "known-to-be-dangerous values" (</a:t>
            </a:r>
            <a:r>
              <a:rPr lang="en-US" i="1" dirty="0"/>
              <a:t>fuzz vectors</a:t>
            </a:r>
            <a:r>
              <a:rPr lang="en-US" dirty="0"/>
              <a:t>) for each type, and to inject them or recombination's. </a:t>
            </a:r>
          </a:p>
          <a:p>
            <a:pPr lvl="1"/>
            <a:r>
              <a:rPr lang="en-US" dirty="0"/>
              <a:t>- for integers: zero, possibly negative or very big numbers </a:t>
            </a:r>
          </a:p>
          <a:p>
            <a:pPr lvl="1"/>
            <a:r>
              <a:rPr lang="en-US" dirty="0"/>
              <a:t>- for chars: escaped, interpretable characters / instructions (ex: For SQL Requests, quotes / commands...) </a:t>
            </a:r>
          </a:p>
          <a:p>
            <a:pPr lvl="1"/>
            <a:r>
              <a:rPr lang="en-US" dirty="0"/>
              <a:t>- for binary: random ones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2300" y="2811462"/>
            <a:ext cx="3048000" cy="2298700"/>
          </a:xfrm>
        </p:spPr>
      </p:pic>
    </p:spTree>
    <p:extLst>
      <p:ext uri="{BB962C8B-B14F-4D97-AF65-F5344CB8AC3E}">
        <p14:creationId xmlns:p14="http://schemas.microsoft.com/office/powerpoint/2010/main" val="208941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Buffer Overflow</a:t>
            </a:r>
            <a:endParaRPr lang="en-US" dirty="0"/>
          </a:p>
        </p:txBody>
      </p:sp>
      <p:sp>
        <p:nvSpPr>
          <p:cNvPr id="3" name="Content Placeholder 2"/>
          <p:cNvSpPr>
            <a:spLocks noGrp="1"/>
          </p:cNvSpPr>
          <p:nvPr>
            <p:ph sz="half" idx="1"/>
          </p:nvPr>
        </p:nvSpPr>
        <p:spPr/>
        <p:txBody>
          <a:bodyPr/>
          <a:lstStyle/>
          <a:p>
            <a:endParaRPr lang="en-US" dirty="0"/>
          </a:p>
          <a:p>
            <a:r>
              <a:rPr lang="en-US" dirty="0"/>
              <a:t>A buffer overflow occurs when data written to a buffer also corrupts data values in memory addresses adjacent to the destination buffer due to insufficient bounds checking.</a:t>
            </a:r>
          </a:p>
          <a:p>
            <a:r>
              <a:rPr lang="en-US" dirty="0"/>
              <a:t> This can occur when copying data from one buffer to another without first checking that the data fits within the destination buffer.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2286000"/>
            <a:ext cx="3333750" cy="2762250"/>
          </a:xfrm>
        </p:spPr>
      </p:pic>
    </p:spTree>
    <p:extLst>
      <p:ext uri="{BB962C8B-B14F-4D97-AF65-F5344CB8AC3E}">
        <p14:creationId xmlns:p14="http://schemas.microsoft.com/office/powerpoint/2010/main" val="23150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a:t>Network Analysis</a:t>
            </a:r>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6038" r="16038"/>
          <a:stretch>
            <a:fillRect/>
          </a:stretch>
        </p:blipFill>
        <p:spPr/>
      </p:pic>
      <p:sp>
        <p:nvSpPr>
          <p:cNvPr id="7" name="Text Placeholder 6"/>
          <p:cNvSpPr>
            <a:spLocks noGrp="1"/>
          </p:cNvSpPr>
          <p:nvPr>
            <p:ph type="body" sz="half" idx="2"/>
          </p:nvPr>
        </p:nvSpPr>
        <p:spPr/>
        <p:txBody>
          <a:bodyPr/>
          <a:lstStyle/>
          <a:p>
            <a:pPr marL="285750" indent="-285750">
              <a:buFont typeface="Arial" panose="020B0604020202020204" pitchFamily="34" charset="0"/>
              <a:buChar char="•"/>
            </a:pPr>
            <a:r>
              <a:rPr lang="da-DK" dirty="0"/>
              <a:t>NMAP</a:t>
            </a:r>
          </a:p>
          <a:p>
            <a:pPr marL="285750" indent="-285750">
              <a:buFont typeface="Arial" panose="020B0604020202020204" pitchFamily="34" charset="0"/>
              <a:buChar char="•"/>
            </a:pPr>
            <a:r>
              <a:rPr lang="da-DK" dirty="0"/>
              <a:t>HPING3</a:t>
            </a:r>
          </a:p>
          <a:p>
            <a:pPr marL="285750" indent="-285750">
              <a:buFont typeface="Arial" panose="020B0604020202020204" pitchFamily="34" charset="0"/>
              <a:buChar char="•"/>
            </a:pPr>
            <a:r>
              <a:rPr lang="da-DK" dirty="0"/>
              <a:t>SPARTA</a:t>
            </a:r>
          </a:p>
          <a:p>
            <a:pPr marL="285750" indent="-285750">
              <a:buFont typeface="Arial" panose="020B0604020202020204" pitchFamily="34" charset="0"/>
              <a:buChar char="•"/>
            </a:pPr>
            <a:r>
              <a:rPr lang="en-US" dirty="0"/>
              <a:t>Dmitry</a:t>
            </a:r>
          </a:p>
          <a:p>
            <a:pPr marL="285750" indent="-285750">
              <a:buFont typeface="Arial" panose="020B0604020202020204" pitchFamily="34" charset="0"/>
              <a:buChar char="•"/>
            </a:pPr>
            <a:r>
              <a:rPr lang="da-DK" dirty="0"/>
              <a:t>Sn1per.py</a:t>
            </a:r>
            <a:endParaRPr lang="en-US" dirty="0"/>
          </a:p>
        </p:txBody>
      </p:sp>
    </p:spTree>
    <p:extLst>
      <p:ext uri="{BB962C8B-B14F-4D97-AF65-F5344CB8AC3E}">
        <p14:creationId xmlns:p14="http://schemas.microsoft.com/office/powerpoint/2010/main" val="134971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$man ”what are hackers up to”</a:t>
            </a:r>
            <a:endParaRPr lang="en-US" dirty="0"/>
          </a:p>
        </p:txBody>
      </p:sp>
      <p:sp>
        <p:nvSpPr>
          <p:cNvPr id="3" name="Content Placeholder 2"/>
          <p:cNvSpPr>
            <a:spLocks noGrp="1"/>
          </p:cNvSpPr>
          <p:nvPr>
            <p:ph sz="half" idx="1"/>
          </p:nvPr>
        </p:nvSpPr>
        <p:spPr/>
        <p:txBody>
          <a:bodyPr>
            <a:normAutofit/>
          </a:bodyPr>
          <a:lstStyle/>
          <a:p>
            <a:r>
              <a:rPr lang="en-US" dirty="0" err="1"/>
              <a:t>Wifite</a:t>
            </a:r>
            <a:r>
              <a:rPr lang="en-US" dirty="0"/>
              <a:t> Recon</a:t>
            </a:r>
          </a:p>
          <a:p>
            <a:pPr lvl="1"/>
            <a:r>
              <a:rPr lang="en-US" dirty="0"/>
              <a:t>inSSIDer</a:t>
            </a:r>
          </a:p>
          <a:p>
            <a:pPr lvl="1"/>
            <a:r>
              <a:rPr lang="en-US" dirty="0" err="1"/>
              <a:t>Wifite</a:t>
            </a:r>
            <a:endParaRPr lang="en-US" dirty="0"/>
          </a:p>
          <a:p>
            <a:r>
              <a:rPr lang="en-US" dirty="0" err="1"/>
              <a:t>airmon</a:t>
            </a:r>
            <a:r>
              <a:rPr lang="en-US" dirty="0"/>
              <a:t>-ng</a:t>
            </a:r>
          </a:p>
          <a:p>
            <a:r>
              <a:rPr lang="en-US" dirty="0" err="1"/>
              <a:t>airmon</a:t>
            </a:r>
            <a:r>
              <a:rPr lang="en-US" dirty="0"/>
              <a:t>-ng start wlan0</a:t>
            </a:r>
          </a:p>
          <a:p>
            <a:r>
              <a:rPr lang="en-US" dirty="0" err="1"/>
              <a:t>airodump</a:t>
            </a:r>
            <a:r>
              <a:rPr lang="en-US" dirty="0"/>
              <a:t>-ng wlan0mon</a:t>
            </a:r>
          </a:p>
          <a:p>
            <a:r>
              <a:rPr lang="en-US" dirty="0" err="1"/>
              <a:t>wifite</a:t>
            </a:r>
            <a:r>
              <a:rPr lang="en-US" dirty="0"/>
              <a:t> -b &lt;</a:t>
            </a:r>
            <a:r>
              <a:rPr lang="en-US" dirty="0" err="1"/>
              <a:t>bssid</a:t>
            </a:r>
            <a:r>
              <a:rPr lang="en-US" dirty="0"/>
              <a:t>&gt; -</a:t>
            </a:r>
            <a:r>
              <a:rPr lang="en-US" dirty="0" err="1"/>
              <a:t>aircrack</a:t>
            </a:r>
            <a:endParaRPr lang="en-US" dirty="0"/>
          </a:p>
          <a:p>
            <a:r>
              <a:rPr lang="en-US" dirty="0" err="1"/>
              <a:t>aircrack</a:t>
            </a:r>
            <a:r>
              <a:rPr lang="en-US" dirty="0"/>
              <a:t>-ng -b &lt;</a:t>
            </a:r>
            <a:r>
              <a:rPr lang="en-US" dirty="0" err="1"/>
              <a:t>bssid</a:t>
            </a:r>
            <a:r>
              <a:rPr lang="en-US" dirty="0"/>
              <a:t>&gt; -w  </a:t>
            </a:r>
            <a:r>
              <a:rPr lang="en-US" dirty="0" err="1"/>
              <a:t>password.list</a:t>
            </a:r>
            <a:r>
              <a:rPr lang="en-US" dirty="0"/>
              <a:t> </a:t>
            </a:r>
            <a:r>
              <a:rPr lang="en-US"/>
              <a:t>dumpfile.cap </a:t>
            </a:r>
            <a:endParaRPr lang="en-US" dirty="0"/>
          </a:p>
        </p:txBody>
      </p:sp>
      <p:sp>
        <p:nvSpPr>
          <p:cNvPr id="7" name="Content Placeholder 6"/>
          <p:cNvSpPr>
            <a:spLocks noGrp="1"/>
          </p:cNvSpPr>
          <p:nvPr>
            <p:ph sz="half" idx="2"/>
          </p:nvPr>
        </p:nvSpPr>
        <p:spPr/>
        <p:txBody>
          <a:bodyPr>
            <a:normAutofit/>
          </a:bodyPr>
          <a:lstStyle/>
          <a:p>
            <a:r>
              <a:rPr lang="en-US" dirty="0"/>
              <a:t>Firewall</a:t>
            </a:r>
          </a:p>
          <a:p>
            <a:pPr lvl="1"/>
            <a:r>
              <a:rPr lang="en-US" dirty="0" err="1"/>
              <a:t>nmap</a:t>
            </a:r>
            <a:r>
              <a:rPr lang="en-US" dirty="0"/>
              <a:t> --script=</a:t>
            </a:r>
            <a:r>
              <a:rPr lang="en-US" dirty="0" err="1"/>
              <a:t>firewalk</a:t>
            </a:r>
            <a:r>
              <a:rPr lang="en-US" dirty="0"/>
              <a:t> --traceroute 192.168.20.2</a:t>
            </a:r>
          </a:p>
          <a:p>
            <a:pPr lvl="1"/>
            <a:r>
              <a:rPr lang="en-US" dirty="0"/>
              <a:t>hping3 -S 192.168.20.2 -c 100 -p ++1</a:t>
            </a:r>
          </a:p>
          <a:p>
            <a:pPr lvl="1"/>
            <a:r>
              <a:rPr lang="en-US" dirty="0" err="1"/>
              <a:t>sfuzz</a:t>
            </a:r>
            <a:r>
              <a:rPr lang="en-US" dirty="0"/>
              <a:t> -v -S 192.168.80.170 -T -p 8080 -f /</a:t>
            </a:r>
            <a:r>
              <a:rPr lang="en-US" dirty="0" err="1"/>
              <a:t>usr</a:t>
            </a:r>
            <a:r>
              <a:rPr lang="en-US" dirty="0"/>
              <a:t>/share/</a:t>
            </a:r>
            <a:r>
              <a:rPr lang="en-US" dirty="0" err="1"/>
              <a:t>sfuzz</a:t>
            </a:r>
            <a:r>
              <a:rPr lang="en-US" dirty="0"/>
              <a:t>/</a:t>
            </a:r>
            <a:r>
              <a:rPr lang="en-US" dirty="0" err="1"/>
              <a:t>sfuzz</a:t>
            </a:r>
            <a:r>
              <a:rPr lang="en-US" dirty="0"/>
              <a:t>-sample/basic-fuzz-</a:t>
            </a:r>
            <a:r>
              <a:rPr lang="en-US" dirty="0" err="1"/>
              <a:t>strings.list</a:t>
            </a:r>
            <a:endParaRPr lang="en-US" dirty="0"/>
          </a:p>
          <a:p>
            <a:r>
              <a:rPr lang="en-US" dirty="0"/>
              <a:t>Network Discovery</a:t>
            </a:r>
          </a:p>
          <a:p>
            <a:pPr lvl="1"/>
            <a:r>
              <a:rPr lang="en-US" dirty="0"/>
              <a:t>NMAP</a:t>
            </a:r>
          </a:p>
          <a:p>
            <a:pPr lvl="1"/>
            <a:r>
              <a:rPr lang="en-US" dirty="0" err="1"/>
              <a:t>sparta</a:t>
            </a:r>
            <a:endParaRPr lang="en-US" dirty="0"/>
          </a:p>
          <a:p>
            <a:pPr lvl="1"/>
            <a:r>
              <a:rPr lang="en-US" dirty="0" err="1"/>
              <a:t>dmitry</a:t>
            </a:r>
            <a:r>
              <a:rPr lang="en-US" dirty="0"/>
              <a:t> -w -</a:t>
            </a:r>
            <a:r>
              <a:rPr lang="en-US" dirty="0" err="1"/>
              <a:t>i</a:t>
            </a:r>
            <a:r>
              <a:rPr lang="en-US" dirty="0"/>
              <a:t> -n -s -e -b -p -f kea.dk</a:t>
            </a:r>
          </a:p>
          <a:p>
            <a:pPr lvl="1"/>
            <a:r>
              <a:rPr lang="en-US" dirty="0"/>
              <a:t>sn1per</a:t>
            </a:r>
          </a:p>
        </p:txBody>
      </p:sp>
    </p:spTree>
    <p:extLst>
      <p:ext uri="{BB962C8B-B14F-4D97-AF65-F5344CB8AC3E}">
        <p14:creationId xmlns:p14="http://schemas.microsoft.com/office/powerpoint/2010/main" val="41654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da-DK" dirty="0"/>
              <a:t>$Whoami</a:t>
            </a:r>
            <a:endParaRPr dirty="0"/>
          </a:p>
        </p:txBody>
      </p:sp>
      <p:sp>
        <p:nvSpPr>
          <p:cNvPr id="14" name="Content Placeholder 13"/>
          <p:cNvSpPr>
            <a:spLocks noGrp="1"/>
          </p:cNvSpPr>
          <p:nvPr>
            <p:ph idx="1"/>
          </p:nvPr>
        </p:nvSpPr>
        <p:spPr/>
        <p:txBody>
          <a:bodyPr/>
          <a:lstStyle/>
          <a:p>
            <a:endParaRPr lang="da-DK" dirty="0">
              <a:solidFill>
                <a:srgbClr val="92D050"/>
              </a:solidFill>
            </a:endParaRPr>
          </a:p>
          <a:p>
            <a:r>
              <a:rPr lang="da-DK" dirty="0">
                <a:solidFill>
                  <a:srgbClr val="92D050"/>
                </a:solidFill>
              </a:rPr>
              <a:t>CS &amp; IT </a:t>
            </a:r>
            <a:r>
              <a:rPr lang="en-US" dirty="0">
                <a:solidFill>
                  <a:srgbClr val="92D050"/>
                </a:solidFill>
              </a:rPr>
              <a:t>Graduate</a:t>
            </a:r>
          </a:p>
          <a:p>
            <a:endParaRPr lang="da-DK" dirty="0">
              <a:solidFill>
                <a:srgbClr val="92D050"/>
              </a:solidFill>
            </a:endParaRPr>
          </a:p>
          <a:p>
            <a:r>
              <a:rPr lang="en-US" dirty="0">
                <a:solidFill>
                  <a:srgbClr val="92D050"/>
                </a:solidFill>
              </a:rPr>
              <a:t>Founder</a:t>
            </a:r>
            <a:r>
              <a:rPr lang="da-DK" dirty="0">
                <a:solidFill>
                  <a:srgbClr val="92D050"/>
                </a:solidFill>
              </a:rPr>
              <a:t> of CPH:SEC </a:t>
            </a:r>
            <a:r>
              <a:rPr lang="en-US" dirty="0">
                <a:solidFill>
                  <a:srgbClr val="92D050"/>
                </a:solidFill>
              </a:rPr>
              <a:t>formerly</a:t>
            </a:r>
            <a:r>
              <a:rPr lang="da-DK" dirty="0">
                <a:solidFill>
                  <a:srgbClr val="92D050"/>
                </a:solidFill>
              </a:rPr>
              <a:t> KEA pen-test Club</a:t>
            </a:r>
          </a:p>
          <a:p>
            <a:endParaRPr lang="da-DK" dirty="0">
              <a:solidFill>
                <a:srgbClr val="92D050"/>
              </a:solidFill>
            </a:endParaRPr>
          </a:p>
          <a:p>
            <a:r>
              <a:rPr lang="da-DK" dirty="0">
                <a:solidFill>
                  <a:srgbClr val="92D050"/>
                </a:solidFill>
              </a:rPr>
              <a:t>Cybrary.IT ”Penetration Testing &amp; Ethical Hacking” certified</a:t>
            </a:r>
          </a:p>
          <a:p>
            <a:endParaRPr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3953814"/>
            <a:ext cx="3339382" cy="2498753"/>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Hacker Types &amp; Motivation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109792"/>
            <a:ext cx="4306336" cy="3190866"/>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743200"/>
            <a:ext cx="6667500" cy="1924050"/>
          </a:xfrm>
        </p:spPr>
      </p:pic>
    </p:spTree>
    <p:extLst>
      <p:ext uri="{BB962C8B-B14F-4D97-AF65-F5344CB8AC3E}">
        <p14:creationId xmlns:p14="http://schemas.microsoft.com/office/powerpoint/2010/main" val="171888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da-DK" sz="4000" dirty="0"/>
              <a:t>The Hacker Perspective</a:t>
            </a:r>
            <a:br>
              <a:rPr lang="da-DK" sz="4000" dirty="0"/>
            </a:br>
            <a:r>
              <a:rPr lang="da-DK" sz="4000" dirty="0"/>
              <a:t>-T</a:t>
            </a:r>
            <a:r>
              <a:rPr lang="da-DK" sz="3200" dirty="0"/>
              <a:t>echnical Manipulation</a:t>
            </a:r>
            <a:endParaRPr lang="en-US" sz="4000" dirty="0"/>
          </a:p>
        </p:txBody>
      </p:sp>
      <p:sp>
        <p:nvSpPr>
          <p:cNvPr id="8" name="Content Placeholder 7"/>
          <p:cNvSpPr>
            <a:spLocks noGrp="1"/>
          </p:cNvSpPr>
          <p:nvPr>
            <p:ph idx="1"/>
          </p:nvPr>
        </p:nvSpPr>
        <p:spPr/>
        <p:txBody>
          <a:bodyPr/>
          <a:lstStyle/>
          <a:p>
            <a:pPr marL="0" indent="0">
              <a:buNone/>
            </a:pPr>
            <a:endParaRPr lang="en-US" b="1" dirty="0"/>
          </a:p>
          <a:p>
            <a:pPr marL="0" indent="0">
              <a:buNone/>
            </a:pPr>
            <a:r>
              <a:rPr lang="en-US" b="1" dirty="0"/>
              <a:t>“I don’t think hacking is an outgrowth of digital technologies. I believe we can trace its origins all the way to the primordial genesis of our bipedal ancestors. It is an inborn spark, an inherent element of consciousness. A meta-program or sub-routine which developed as a high-level adaptation during the burst of human evolution. The ephemeral instinct expressed as curiosity, that desire to know and interact within one’s own terms; even today these traits have taken a hand in shaping the future. If you have read your McLuhan, you know that the various shapes and forms of technology are externalizations and outward projections of consciousness. Consider then, the latent power of pushing the envelope in every direction. “ - 2600</a:t>
            </a:r>
          </a:p>
        </p:txBody>
      </p:sp>
    </p:spTree>
    <p:extLst>
      <p:ext uri="{BB962C8B-B14F-4D97-AF65-F5344CB8AC3E}">
        <p14:creationId xmlns:p14="http://schemas.microsoft.com/office/powerpoint/2010/main" val="1634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Live Hacking Maps</a:t>
            </a:r>
            <a:endParaRPr lang="en-US" dirty="0"/>
          </a:p>
        </p:txBody>
      </p:sp>
      <p:sp>
        <p:nvSpPr>
          <p:cNvPr id="4" name="Text Placeholder 3"/>
          <p:cNvSpPr>
            <a:spLocks noGrp="1"/>
          </p:cNvSpPr>
          <p:nvPr>
            <p:ph type="body" idx="1"/>
          </p:nvPr>
        </p:nvSpPr>
        <p:spPr/>
        <p:txBody>
          <a:bodyPr/>
          <a:lstStyle/>
          <a:p>
            <a:r>
              <a:rPr lang="en-US" dirty="0">
                <a:hlinkClick r:id="rId2"/>
              </a:rPr>
              <a:t>Norse DDOS</a:t>
            </a:r>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7175" y="3082633"/>
            <a:ext cx="4343400" cy="2445334"/>
          </a:xfrm>
        </p:spPr>
      </p:pic>
      <p:sp>
        <p:nvSpPr>
          <p:cNvPr id="6" name="Text Placeholder 5"/>
          <p:cNvSpPr>
            <a:spLocks noGrp="1"/>
          </p:cNvSpPr>
          <p:nvPr>
            <p:ph type="body" sz="quarter" idx="3"/>
          </p:nvPr>
        </p:nvSpPr>
        <p:spPr/>
        <p:txBody>
          <a:bodyPr/>
          <a:lstStyle/>
          <a:p>
            <a:r>
              <a:rPr lang="en-US" dirty="0">
                <a:hlinkClick r:id="rId4"/>
              </a:rPr>
              <a:t>Kaspersky Cyber War Map</a:t>
            </a:r>
            <a:endParaRPr lang="en-US" dirty="0"/>
          </a:p>
        </p:txBody>
      </p:sp>
      <p:pic>
        <p:nvPicPr>
          <p:cNvPr id="9" name="Content Placeholder 8"/>
          <p:cNvPicPr>
            <a:picLocks noGrp="1" noChangeAspect="1"/>
          </p:cNvPicPr>
          <p:nvPr>
            <p:ph sz="quarter" idx="4"/>
          </p:nvPr>
        </p:nvPicPr>
        <p:blipFill>
          <a:blip r:embed="rId5" cstate="print">
            <a:extLst>
              <a:ext uri="{28A0092B-C50C-407E-A947-70E740481C1C}">
                <a14:useLocalDpi xmlns:a14="http://schemas.microsoft.com/office/drawing/2010/main" val="0"/>
              </a:ext>
            </a:extLst>
          </a:blip>
          <a:stretch>
            <a:fillRect/>
          </a:stretch>
        </p:blipFill>
        <p:spPr>
          <a:xfrm>
            <a:off x="6327775" y="3054884"/>
            <a:ext cx="4343400" cy="2500832"/>
          </a:xfrm>
        </p:spPr>
      </p:pic>
    </p:spTree>
    <p:extLst>
      <p:ext uri="{BB962C8B-B14F-4D97-AF65-F5344CB8AC3E}">
        <p14:creationId xmlns:p14="http://schemas.microsoft.com/office/powerpoint/2010/main" val="342173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Hacking in Movies &amp; Games</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764905"/>
            <a:ext cx="4343400" cy="2443162"/>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1764905"/>
            <a:ext cx="4343400" cy="244590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429000"/>
            <a:ext cx="6417439" cy="3008175"/>
          </a:xfrm>
          <a:prstGeom prst="rect">
            <a:avLst/>
          </a:prstGeom>
        </p:spPr>
      </p:pic>
    </p:spTree>
    <p:extLst>
      <p:ext uri="{BB962C8B-B14F-4D97-AF65-F5344CB8AC3E}">
        <p14:creationId xmlns:p14="http://schemas.microsoft.com/office/powerpoint/2010/main" val="350428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Hacknet OS</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3" y="1628447"/>
            <a:ext cx="6400800" cy="3601106"/>
          </a:xfrm>
        </p:spPr>
      </p:pic>
      <p:sp>
        <p:nvSpPr>
          <p:cNvPr id="3" name="Text Placeholder 2"/>
          <p:cNvSpPr>
            <a:spLocks noGrp="1"/>
          </p:cNvSpPr>
          <p:nvPr>
            <p:ph type="body" sz="half" idx="2"/>
          </p:nvPr>
        </p:nvSpPr>
        <p:spPr/>
        <p:txBody>
          <a:bodyPr/>
          <a:lstStyle/>
          <a:p>
            <a:r>
              <a:rPr lang="da-DK" dirty="0"/>
              <a:t>- Hacking Simulation Game</a:t>
            </a:r>
            <a:endParaRPr lang="en-US" dirty="0"/>
          </a:p>
        </p:txBody>
      </p:sp>
    </p:spTree>
    <p:extLst>
      <p:ext uri="{BB962C8B-B14F-4D97-AF65-F5344CB8AC3E}">
        <p14:creationId xmlns:p14="http://schemas.microsoft.com/office/powerpoint/2010/main" val="310844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Reality – A Real Hack</a:t>
            </a:r>
            <a:endParaRPr lang="en-US" dirty="0"/>
          </a:p>
        </p:txBody>
      </p:sp>
      <p:sp>
        <p:nvSpPr>
          <p:cNvPr id="3" name="Content Placeholder 2"/>
          <p:cNvSpPr>
            <a:spLocks noGrp="1"/>
          </p:cNvSpPr>
          <p:nvPr>
            <p:ph sz="half" idx="1"/>
          </p:nvPr>
        </p:nvSpPr>
        <p:spPr/>
        <p:txBody>
          <a:bodyPr/>
          <a:lstStyle/>
          <a:p>
            <a:endParaRPr lang="da-DK" dirty="0"/>
          </a:p>
          <a:p>
            <a:r>
              <a:rPr lang="da-DK" sz="2400" dirty="0"/>
              <a:t>Intelligence Gathering</a:t>
            </a:r>
          </a:p>
          <a:p>
            <a:r>
              <a:rPr lang="da-DK" sz="2400" dirty="0"/>
              <a:t>Network Access</a:t>
            </a:r>
          </a:p>
          <a:p>
            <a:r>
              <a:rPr lang="da-DK" sz="2400" dirty="0"/>
              <a:t>Network Analysis</a:t>
            </a:r>
          </a:p>
          <a:p>
            <a:r>
              <a:rPr lang="da-DK" sz="2400" dirty="0"/>
              <a:t>Applying Exploit</a:t>
            </a:r>
          </a:p>
          <a:p>
            <a:r>
              <a:rPr lang="da-DK" sz="2400" dirty="0"/>
              <a:t>Post Hack</a:t>
            </a:r>
          </a:p>
          <a:p>
            <a:pPr marL="0" indent="0">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1916" y="1825625"/>
            <a:ext cx="3608767" cy="4270375"/>
          </a:xfrm>
        </p:spPr>
      </p:pic>
    </p:spTree>
    <p:extLst>
      <p:ext uri="{BB962C8B-B14F-4D97-AF65-F5344CB8AC3E}">
        <p14:creationId xmlns:p14="http://schemas.microsoft.com/office/powerpoint/2010/main" val="19038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Intelligence Gathering</a:t>
            </a:r>
          </a:p>
        </p:txBody>
      </p:sp>
      <p:sp>
        <p:nvSpPr>
          <p:cNvPr id="3" name="Content Placeholder 2"/>
          <p:cNvSpPr>
            <a:spLocks noGrp="1"/>
          </p:cNvSpPr>
          <p:nvPr>
            <p:ph sz="half" idx="1"/>
          </p:nvPr>
        </p:nvSpPr>
        <p:spPr/>
        <p:txBody>
          <a:bodyPr/>
          <a:lstStyle/>
          <a:p>
            <a:endParaRPr lang="da-DK" dirty="0"/>
          </a:p>
          <a:p>
            <a:r>
              <a:rPr lang="da-DK" dirty="0"/>
              <a:t>Google</a:t>
            </a:r>
          </a:p>
          <a:p>
            <a:r>
              <a:rPr lang="da-DK" dirty="0"/>
              <a:t>Website</a:t>
            </a:r>
          </a:p>
          <a:p>
            <a:r>
              <a:rPr lang="da-DK" dirty="0"/>
              <a:t>Marketing Information</a:t>
            </a:r>
          </a:p>
          <a:p>
            <a:r>
              <a:rPr lang="da-DK" dirty="0"/>
              <a:t>Dumpster Diving</a:t>
            </a:r>
          </a:p>
          <a:p>
            <a:r>
              <a:rPr lang="da-DK" dirty="0"/>
              <a:t>Covert Gathering</a:t>
            </a:r>
          </a:p>
          <a:p>
            <a:r>
              <a:rPr lang="da-DK" dirty="0" err="1"/>
              <a:t>Individual</a:t>
            </a:r>
            <a:r>
              <a:rPr lang="da-DK" dirty="0"/>
              <a:t> eg. Social Network</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8552" y="2133600"/>
            <a:ext cx="4343400" cy="3257550"/>
          </a:xfrm>
        </p:spPr>
      </p:pic>
    </p:spTree>
    <p:extLst>
      <p:ext uri="{BB962C8B-B14F-4D97-AF65-F5344CB8AC3E}">
        <p14:creationId xmlns:p14="http://schemas.microsoft.com/office/powerpoint/2010/main" val="102105244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436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What are Hackers up to?</vt:lpstr>
      <vt:lpstr>$Whoami</vt:lpstr>
      <vt:lpstr>Hacker Types &amp; Motivation</vt:lpstr>
      <vt:lpstr>The Hacker Perspective -Technical Manipulation</vt:lpstr>
      <vt:lpstr>Live Hacking Maps</vt:lpstr>
      <vt:lpstr>Hacking in Movies &amp; Games</vt:lpstr>
      <vt:lpstr>Hacknet OS</vt:lpstr>
      <vt:lpstr>Reality – A Real Hack</vt:lpstr>
      <vt:lpstr>Intelligence Gathering</vt:lpstr>
      <vt:lpstr>Network Access</vt:lpstr>
      <vt:lpstr>Fuzzing</vt:lpstr>
      <vt:lpstr>Buffer Overflow</vt:lpstr>
      <vt:lpstr>Network Analysis</vt:lpstr>
      <vt:lpstr>$man ”what are hackers up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2016-03-13T18:40:35Z</dcterms:created>
  <dcterms:modified xsi:type="dcterms:W3CDTF">2017-02-19T21:34:19Z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