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63"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1"/>
    <p:restoredTop sz="96104"/>
  </p:normalViewPr>
  <p:slideViewPr>
    <p:cSldViewPr snapToGrid="0">
      <p:cViewPr varScale="1">
        <p:scale>
          <a:sx n="120" d="100"/>
          <a:sy n="120" d="100"/>
        </p:scale>
        <p:origin x="3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AB9FDD-8B08-8546-82CA-D23A4E37DE79}" type="datetimeFigureOut">
              <a:rPr lang="en-US" smtClean="0"/>
              <a:t>6/9/23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BB37FE-E1D7-1D48-ADB1-9F16B3F59747}" type="slidenum">
              <a:rPr lang="en-US" smtClean="0"/>
              <a:t>‹#›</a:t>
            </a:fld>
            <a:endParaRPr lang="en-US"/>
          </a:p>
        </p:txBody>
      </p:sp>
    </p:spTree>
    <p:extLst>
      <p:ext uri="{BB962C8B-B14F-4D97-AF65-F5344CB8AC3E}">
        <p14:creationId xmlns:p14="http://schemas.microsoft.com/office/powerpoint/2010/main" val="369171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These access specifiers are used to set boundaries for availability of members of class be it data members or member functions</a:t>
            </a:r>
          </a:p>
          <a:p>
            <a:endParaRPr lang="en-US"/>
          </a:p>
          <a:p>
            <a:r>
              <a:rPr lang="en-US"/>
              <a:t>Access specifiers in the program, are followed by a colon. You can use either one, two or all 3 specifiers in the same class to set different boundaries for different class members. They change the boundary for all the declarations that follow them.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b="1">
                <a:sym typeface="+mn-ea"/>
              </a:rPr>
              <a:t>Protected: </a:t>
            </a:r>
          </a:p>
          <a:p>
            <a:r>
              <a:rPr lang="en-US">
                <a:sym typeface="+mn-ea"/>
              </a:rPr>
              <a:t>Protected access modifier is similar to that of private access modifiers, the difference is that the class member declared as Protected are inaccessible outside the class but they can be accessed by any subclass(derived class) of that class.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b="1">
                <a:sym typeface="+mn-ea"/>
              </a:rPr>
              <a:t>Public: </a:t>
            </a:r>
          </a:p>
          <a:p>
            <a:r>
              <a:rPr lang="en-US">
                <a:sym typeface="+mn-ea"/>
              </a:rPr>
              <a:t>All the class members declared under public will be available to everyone. The data members and member functions declared public can be accessed by other classes too. The public members of a class can be accessed from anywhere in the program using the direct member access operator (.) with the object of that class.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b="1">
                <a:sym typeface="+mn-ea"/>
              </a:rPr>
              <a:t>Public: </a:t>
            </a:r>
          </a:p>
          <a:p>
            <a:r>
              <a:rPr lang="en-US">
                <a:sym typeface="+mn-ea"/>
              </a:rPr>
              <a:t>All the class members declared under public will be available to everyone. The data members and member functions declared public can be accessed by other classes too. The public members of a class can be accessed from anywhere in the program using the direct member access operator (.) with the object of that class.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b="1"/>
              <a:t>Accessing Public Data Members</a:t>
            </a:r>
          </a:p>
          <a:p>
            <a:r>
              <a:rPr lang="en-US"/>
              <a:t>Following is an example to show you how to initialize and use the public data members using the dot (.) operator and the respective object of class.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1) Members of a class are private by default and members of struct are public by default.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b="1">
                <a:sym typeface="+mn-ea"/>
              </a:rPr>
              <a:t>Private:</a:t>
            </a:r>
            <a:endParaRPr lang="en-US" b="1"/>
          </a:p>
          <a:p>
            <a:r>
              <a:rPr lang="en-US">
                <a:sym typeface="+mn-ea"/>
              </a:rPr>
              <a:t>The class members declared as private can be accessed only by the functions inside the class. They are not allowed to be accessed directly by any object or function outside the class. Only the member functions or the friend functions are allowed to access the private data members of a class.The class members declared as private can be accessed only by the functions inside the class. They are not allowed to be accessed directly by any object or function outside the class. Only the member functions or the friend functions are allowed to access the private data members of a class.</a:t>
            </a:r>
            <a:endParaRPr lang="en-US"/>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b="1"/>
              <a:t>Accessing Private Data Members</a:t>
            </a:r>
          </a:p>
          <a:p>
            <a:r>
              <a:rPr lang="en-US"/>
              <a:t>To access, use and initialize the private data member you need to create getter and setter functions, to get and set the value of the data member.</a:t>
            </a:r>
          </a:p>
          <a:p>
            <a:r>
              <a:rPr lang="en-US"/>
              <a:t>The setter function will set the value passed as argument to the private data member, and the getter function will return the value of the private data member to be used. Both getter and setter function must be defined public.</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94CD7-3DD7-4B7D-DA5F-20A53AC58BF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BC467F7-5801-B69B-DC91-1C4A631A90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F2EEE0B-BAD6-F0D9-2482-B48FEBD13263}"/>
              </a:ext>
            </a:extLst>
          </p:cNvPr>
          <p:cNvSpPr>
            <a:spLocks noGrp="1"/>
          </p:cNvSpPr>
          <p:nvPr>
            <p:ph type="dt" sz="half" idx="10"/>
          </p:nvPr>
        </p:nvSpPr>
        <p:spPr/>
        <p:txBody>
          <a:bodyPr/>
          <a:lstStyle/>
          <a:p>
            <a:fld id="{513BBEC2-A876-6941-8FBD-C1484C1FA853}" type="datetimeFigureOut">
              <a:rPr lang="en-US" smtClean="0"/>
              <a:t>6/9/23</a:t>
            </a:fld>
            <a:endParaRPr lang="en-US"/>
          </a:p>
        </p:txBody>
      </p:sp>
      <p:sp>
        <p:nvSpPr>
          <p:cNvPr id="5" name="Footer Placeholder 4">
            <a:extLst>
              <a:ext uri="{FF2B5EF4-FFF2-40B4-BE49-F238E27FC236}">
                <a16:creationId xmlns:a16="http://schemas.microsoft.com/office/drawing/2014/main" id="{2B414793-69F8-3FBF-5EE8-FB68F2E965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9A9299-D416-FC94-F30D-F72469BAB06A}"/>
              </a:ext>
            </a:extLst>
          </p:cNvPr>
          <p:cNvSpPr>
            <a:spLocks noGrp="1"/>
          </p:cNvSpPr>
          <p:nvPr>
            <p:ph type="sldNum" sz="quarter" idx="12"/>
          </p:nvPr>
        </p:nvSpPr>
        <p:spPr/>
        <p:txBody>
          <a:bodyPr/>
          <a:lstStyle/>
          <a:p>
            <a:fld id="{1440E997-F38A-FC42-9D54-D6DBFD9E92C0}" type="slidenum">
              <a:rPr lang="en-US" smtClean="0"/>
              <a:t>‹#›</a:t>
            </a:fld>
            <a:endParaRPr lang="en-US"/>
          </a:p>
        </p:txBody>
      </p:sp>
    </p:spTree>
    <p:extLst>
      <p:ext uri="{BB962C8B-B14F-4D97-AF65-F5344CB8AC3E}">
        <p14:creationId xmlns:p14="http://schemas.microsoft.com/office/powerpoint/2010/main" val="3095381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A55E2-F123-13CE-34B0-5CDBEBCA043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910BBE3-094A-F2FD-E4E5-EE71C588744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CC72EB5-8895-80F7-1BAA-14130173C5EF}"/>
              </a:ext>
            </a:extLst>
          </p:cNvPr>
          <p:cNvSpPr>
            <a:spLocks noGrp="1"/>
          </p:cNvSpPr>
          <p:nvPr>
            <p:ph type="dt" sz="half" idx="10"/>
          </p:nvPr>
        </p:nvSpPr>
        <p:spPr/>
        <p:txBody>
          <a:bodyPr/>
          <a:lstStyle/>
          <a:p>
            <a:fld id="{513BBEC2-A876-6941-8FBD-C1484C1FA853}" type="datetimeFigureOut">
              <a:rPr lang="en-US" smtClean="0"/>
              <a:t>6/9/23</a:t>
            </a:fld>
            <a:endParaRPr lang="en-US"/>
          </a:p>
        </p:txBody>
      </p:sp>
      <p:sp>
        <p:nvSpPr>
          <p:cNvPr id="5" name="Footer Placeholder 4">
            <a:extLst>
              <a:ext uri="{FF2B5EF4-FFF2-40B4-BE49-F238E27FC236}">
                <a16:creationId xmlns:a16="http://schemas.microsoft.com/office/drawing/2014/main" id="{CF90E321-D182-0D75-067D-7D5893E9EE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EA0B82-FD6A-5E22-101B-A658569291E1}"/>
              </a:ext>
            </a:extLst>
          </p:cNvPr>
          <p:cNvSpPr>
            <a:spLocks noGrp="1"/>
          </p:cNvSpPr>
          <p:nvPr>
            <p:ph type="sldNum" sz="quarter" idx="12"/>
          </p:nvPr>
        </p:nvSpPr>
        <p:spPr/>
        <p:txBody>
          <a:bodyPr/>
          <a:lstStyle/>
          <a:p>
            <a:fld id="{1440E997-F38A-FC42-9D54-D6DBFD9E92C0}" type="slidenum">
              <a:rPr lang="en-US" smtClean="0"/>
              <a:t>‹#›</a:t>
            </a:fld>
            <a:endParaRPr lang="en-US"/>
          </a:p>
        </p:txBody>
      </p:sp>
    </p:spTree>
    <p:extLst>
      <p:ext uri="{BB962C8B-B14F-4D97-AF65-F5344CB8AC3E}">
        <p14:creationId xmlns:p14="http://schemas.microsoft.com/office/powerpoint/2010/main" val="4146983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49983E-8B82-D0D9-32BD-7E9F8AE6499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66775D9-026A-9EAF-FCA8-9C7AAEEF873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D91A2BB-E377-30BE-5244-C6DF7EB1F487}"/>
              </a:ext>
            </a:extLst>
          </p:cNvPr>
          <p:cNvSpPr>
            <a:spLocks noGrp="1"/>
          </p:cNvSpPr>
          <p:nvPr>
            <p:ph type="dt" sz="half" idx="10"/>
          </p:nvPr>
        </p:nvSpPr>
        <p:spPr/>
        <p:txBody>
          <a:bodyPr/>
          <a:lstStyle/>
          <a:p>
            <a:fld id="{513BBEC2-A876-6941-8FBD-C1484C1FA853}" type="datetimeFigureOut">
              <a:rPr lang="en-US" smtClean="0"/>
              <a:t>6/9/23</a:t>
            </a:fld>
            <a:endParaRPr lang="en-US"/>
          </a:p>
        </p:txBody>
      </p:sp>
      <p:sp>
        <p:nvSpPr>
          <p:cNvPr id="5" name="Footer Placeholder 4">
            <a:extLst>
              <a:ext uri="{FF2B5EF4-FFF2-40B4-BE49-F238E27FC236}">
                <a16:creationId xmlns:a16="http://schemas.microsoft.com/office/drawing/2014/main" id="{A3E7E396-A9FE-47C2-0743-FDCF41D568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BD356F-596D-47EA-C855-3E482F487991}"/>
              </a:ext>
            </a:extLst>
          </p:cNvPr>
          <p:cNvSpPr>
            <a:spLocks noGrp="1"/>
          </p:cNvSpPr>
          <p:nvPr>
            <p:ph type="sldNum" sz="quarter" idx="12"/>
          </p:nvPr>
        </p:nvSpPr>
        <p:spPr/>
        <p:txBody>
          <a:bodyPr/>
          <a:lstStyle/>
          <a:p>
            <a:fld id="{1440E997-F38A-FC42-9D54-D6DBFD9E92C0}" type="slidenum">
              <a:rPr lang="en-US" smtClean="0"/>
              <a:t>‹#›</a:t>
            </a:fld>
            <a:endParaRPr lang="en-US"/>
          </a:p>
        </p:txBody>
      </p:sp>
    </p:spTree>
    <p:extLst>
      <p:ext uri="{BB962C8B-B14F-4D97-AF65-F5344CB8AC3E}">
        <p14:creationId xmlns:p14="http://schemas.microsoft.com/office/powerpoint/2010/main" val="688804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51E93-07BC-FEEA-51C8-EE509F50DFF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E6C95D2-7E77-D8DD-01FC-ADDE30BBE53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021E54-8261-A234-8897-A282C0D3A4E6}"/>
              </a:ext>
            </a:extLst>
          </p:cNvPr>
          <p:cNvSpPr>
            <a:spLocks noGrp="1"/>
          </p:cNvSpPr>
          <p:nvPr>
            <p:ph type="dt" sz="half" idx="10"/>
          </p:nvPr>
        </p:nvSpPr>
        <p:spPr/>
        <p:txBody>
          <a:bodyPr/>
          <a:lstStyle/>
          <a:p>
            <a:fld id="{513BBEC2-A876-6941-8FBD-C1484C1FA853}" type="datetimeFigureOut">
              <a:rPr lang="en-US" smtClean="0"/>
              <a:t>6/9/23</a:t>
            </a:fld>
            <a:endParaRPr lang="en-US"/>
          </a:p>
        </p:txBody>
      </p:sp>
      <p:sp>
        <p:nvSpPr>
          <p:cNvPr id="5" name="Footer Placeholder 4">
            <a:extLst>
              <a:ext uri="{FF2B5EF4-FFF2-40B4-BE49-F238E27FC236}">
                <a16:creationId xmlns:a16="http://schemas.microsoft.com/office/drawing/2014/main" id="{77E26DB3-1CF2-DACD-C3A0-3EFD7D9BFC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CB55A4-3D3C-0364-98E1-21BBB262A259}"/>
              </a:ext>
            </a:extLst>
          </p:cNvPr>
          <p:cNvSpPr>
            <a:spLocks noGrp="1"/>
          </p:cNvSpPr>
          <p:nvPr>
            <p:ph type="sldNum" sz="quarter" idx="12"/>
          </p:nvPr>
        </p:nvSpPr>
        <p:spPr/>
        <p:txBody>
          <a:bodyPr/>
          <a:lstStyle/>
          <a:p>
            <a:fld id="{1440E997-F38A-FC42-9D54-D6DBFD9E92C0}" type="slidenum">
              <a:rPr lang="en-US" smtClean="0"/>
              <a:t>‹#›</a:t>
            </a:fld>
            <a:endParaRPr lang="en-US"/>
          </a:p>
        </p:txBody>
      </p:sp>
    </p:spTree>
    <p:extLst>
      <p:ext uri="{BB962C8B-B14F-4D97-AF65-F5344CB8AC3E}">
        <p14:creationId xmlns:p14="http://schemas.microsoft.com/office/powerpoint/2010/main" val="3630256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99B46-2442-A3E3-8165-B42251E63BE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9517419-EE84-7F15-5FD0-84CC3132B4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0D89642-4AAB-564B-DC10-A6C5968F817D}"/>
              </a:ext>
            </a:extLst>
          </p:cNvPr>
          <p:cNvSpPr>
            <a:spLocks noGrp="1"/>
          </p:cNvSpPr>
          <p:nvPr>
            <p:ph type="dt" sz="half" idx="10"/>
          </p:nvPr>
        </p:nvSpPr>
        <p:spPr/>
        <p:txBody>
          <a:bodyPr/>
          <a:lstStyle/>
          <a:p>
            <a:fld id="{513BBEC2-A876-6941-8FBD-C1484C1FA853}" type="datetimeFigureOut">
              <a:rPr lang="en-US" smtClean="0"/>
              <a:t>6/9/23</a:t>
            </a:fld>
            <a:endParaRPr lang="en-US"/>
          </a:p>
        </p:txBody>
      </p:sp>
      <p:sp>
        <p:nvSpPr>
          <p:cNvPr id="5" name="Footer Placeholder 4">
            <a:extLst>
              <a:ext uri="{FF2B5EF4-FFF2-40B4-BE49-F238E27FC236}">
                <a16:creationId xmlns:a16="http://schemas.microsoft.com/office/drawing/2014/main" id="{1B59364F-8F8B-2DFD-C607-CC9A1E78B7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0BD0AB-625E-F1EB-746E-45B7997BA486}"/>
              </a:ext>
            </a:extLst>
          </p:cNvPr>
          <p:cNvSpPr>
            <a:spLocks noGrp="1"/>
          </p:cNvSpPr>
          <p:nvPr>
            <p:ph type="sldNum" sz="quarter" idx="12"/>
          </p:nvPr>
        </p:nvSpPr>
        <p:spPr/>
        <p:txBody>
          <a:bodyPr/>
          <a:lstStyle/>
          <a:p>
            <a:fld id="{1440E997-F38A-FC42-9D54-D6DBFD9E92C0}" type="slidenum">
              <a:rPr lang="en-US" smtClean="0"/>
              <a:t>‹#›</a:t>
            </a:fld>
            <a:endParaRPr lang="en-US"/>
          </a:p>
        </p:txBody>
      </p:sp>
    </p:spTree>
    <p:extLst>
      <p:ext uri="{BB962C8B-B14F-4D97-AF65-F5344CB8AC3E}">
        <p14:creationId xmlns:p14="http://schemas.microsoft.com/office/powerpoint/2010/main" val="2827286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56F5E-C429-0A67-1FC4-8A9A16779B1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12E8BA9-7FFE-13C3-E8E5-A08B67874D2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583295E-B8B2-AA91-D27F-E5AB100D896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3BFC995-C9F3-6E0A-BF16-6013AF8E9E51}"/>
              </a:ext>
            </a:extLst>
          </p:cNvPr>
          <p:cNvSpPr>
            <a:spLocks noGrp="1"/>
          </p:cNvSpPr>
          <p:nvPr>
            <p:ph type="dt" sz="half" idx="10"/>
          </p:nvPr>
        </p:nvSpPr>
        <p:spPr/>
        <p:txBody>
          <a:bodyPr/>
          <a:lstStyle/>
          <a:p>
            <a:fld id="{513BBEC2-A876-6941-8FBD-C1484C1FA853}" type="datetimeFigureOut">
              <a:rPr lang="en-US" smtClean="0"/>
              <a:t>6/9/23</a:t>
            </a:fld>
            <a:endParaRPr lang="en-US"/>
          </a:p>
        </p:txBody>
      </p:sp>
      <p:sp>
        <p:nvSpPr>
          <p:cNvPr id="6" name="Footer Placeholder 5">
            <a:extLst>
              <a:ext uri="{FF2B5EF4-FFF2-40B4-BE49-F238E27FC236}">
                <a16:creationId xmlns:a16="http://schemas.microsoft.com/office/drawing/2014/main" id="{9B71FA97-DF31-FBD8-2310-C1D0972518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313A22-C0F1-635D-C49E-90572AC07E2C}"/>
              </a:ext>
            </a:extLst>
          </p:cNvPr>
          <p:cNvSpPr>
            <a:spLocks noGrp="1"/>
          </p:cNvSpPr>
          <p:nvPr>
            <p:ph type="sldNum" sz="quarter" idx="12"/>
          </p:nvPr>
        </p:nvSpPr>
        <p:spPr/>
        <p:txBody>
          <a:bodyPr/>
          <a:lstStyle/>
          <a:p>
            <a:fld id="{1440E997-F38A-FC42-9D54-D6DBFD9E92C0}" type="slidenum">
              <a:rPr lang="en-US" smtClean="0"/>
              <a:t>‹#›</a:t>
            </a:fld>
            <a:endParaRPr lang="en-US"/>
          </a:p>
        </p:txBody>
      </p:sp>
    </p:spTree>
    <p:extLst>
      <p:ext uri="{BB962C8B-B14F-4D97-AF65-F5344CB8AC3E}">
        <p14:creationId xmlns:p14="http://schemas.microsoft.com/office/powerpoint/2010/main" val="1200381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DA8A3-CEA8-05B0-8DFD-27F11017A95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B8DFADD-D57C-A420-D6A2-8491A3D8C3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A942472-762F-AF45-105E-1347E7CE882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76F1419-7B27-A6B9-9396-1C078F307D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50D8915-AAE7-2915-9E09-7533A0D7B12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B090E0D-C384-3045-2E83-1B656FFFAC66}"/>
              </a:ext>
            </a:extLst>
          </p:cNvPr>
          <p:cNvSpPr>
            <a:spLocks noGrp="1"/>
          </p:cNvSpPr>
          <p:nvPr>
            <p:ph type="dt" sz="half" idx="10"/>
          </p:nvPr>
        </p:nvSpPr>
        <p:spPr/>
        <p:txBody>
          <a:bodyPr/>
          <a:lstStyle/>
          <a:p>
            <a:fld id="{513BBEC2-A876-6941-8FBD-C1484C1FA853}" type="datetimeFigureOut">
              <a:rPr lang="en-US" smtClean="0"/>
              <a:t>6/9/23</a:t>
            </a:fld>
            <a:endParaRPr lang="en-US"/>
          </a:p>
        </p:txBody>
      </p:sp>
      <p:sp>
        <p:nvSpPr>
          <p:cNvPr id="8" name="Footer Placeholder 7">
            <a:extLst>
              <a:ext uri="{FF2B5EF4-FFF2-40B4-BE49-F238E27FC236}">
                <a16:creationId xmlns:a16="http://schemas.microsoft.com/office/drawing/2014/main" id="{FCB23BF9-A4A2-13BD-3FC0-2965D236EC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0E3AA9-C160-825B-C7E9-B7297CFB782C}"/>
              </a:ext>
            </a:extLst>
          </p:cNvPr>
          <p:cNvSpPr>
            <a:spLocks noGrp="1"/>
          </p:cNvSpPr>
          <p:nvPr>
            <p:ph type="sldNum" sz="quarter" idx="12"/>
          </p:nvPr>
        </p:nvSpPr>
        <p:spPr/>
        <p:txBody>
          <a:bodyPr/>
          <a:lstStyle/>
          <a:p>
            <a:fld id="{1440E997-F38A-FC42-9D54-D6DBFD9E92C0}" type="slidenum">
              <a:rPr lang="en-US" smtClean="0"/>
              <a:t>‹#›</a:t>
            </a:fld>
            <a:endParaRPr lang="en-US"/>
          </a:p>
        </p:txBody>
      </p:sp>
    </p:spTree>
    <p:extLst>
      <p:ext uri="{BB962C8B-B14F-4D97-AF65-F5344CB8AC3E}">
        <p14:creationId xmlns:p14="http://schemas.microsoft.com/office/powerpoint/2010/main" val="2696581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DEBA-E98F-4E21-107A-FC9A5250973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EBC81F5-275E-8A07-689B-20873046F8F3}"/>
              </a:ext>
            </a:extLst>
          </p:cNvPr>
          <p:cNvSpPr>
            <a:spLocks noGrp="1"/>
          </p:cNvSpPr>
          <p:nvPr>
            <p:ph type="dt" sz="half" idx="10"/>
          </p:nvPr>
        </p:nvSpPr>
        <p:spPr/>
        <p:txBody>
          <a:bodyPr/>
          <a:lstStyle/>
          <a:p>
            <a:fld id="{513BBEC2-A876-6941-8FBD-C1484C1FA853}" type="datetimeFigureOut">
              <a:rPr lang="en-US" smtClean="0"/>
              <a:t>6/9/23</a:t>
            </a:fld>
            <a:endParaRPr lang="en-US"/>
          </a:p>
        </p:txBody>
      </p:sp>
      <p:sp>
        <p:nvSpPr>
          <p:cNvPr id="4" name="Footer Placeholder 3">
            <a:extLst>
              <a:ext uri="{FF2B5EF4-FFF2-40B4-BE49-F238E27FC236}">
                <a16:creationId xmlns:a16="http://schemas.microsoft.com/office/drawing/2014/main" id="{92608507-58E0-4CA7-86D0-B3DF151C2F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AB5202-15B0-97BA-B5C6-9022CDCF2BD8}"/>
              </a:ext>
            </a:extLst>
          </p:cNvPr>
          <p:cNvSpPr>
            <a:spLocks noGrp="1"/>
          </p:cNvSpPr>
          <p:nvPr>
            <p:ph type="sldNum" sz="quarter" idx="12"/>
          </p:nvPr>
        </p:nvSpPr>
        <p:spPr/>
        <p:txBody>
          <a:bodyPr/>
          <a:lstStyle/>
          <a:p>
            <a:fld id="{1440E997-F38A-FC42-9D54-D6DBFD9E92C0}" type="slidenum">
              <a:rPr lang="en-US" smtClean="0"/>
              <a:t>‹#›</a:t>
            </a:fld>
            <a:endParaRPr lang="en-US"/>
          </a:p>
        </p:txBody>
      </p:sp>
    </p:spTree>
    <p:extLst>
      <p:ext uri="{BB962C8B-B14F-4D97-AF65-F5344CB8AC3E}">
        <p14:creationId xmlns:p14="http://schemas.microsoft.com/office/powerpoint/2010/main" val="2309668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BF4CD1-68A6-D114-5016-9A7815FC8BEC}"/>
              </a:ext>
            </a:extLst>
          </p:cNvPr>
          <p:cNvSpPr>
            <a:spLocks noGrp="1"/>
          </p:cNvSpPr>
          <p:nvPr>
            <p:ph type="dt" sz="half" idx="10"/>
          </p:nvPr>
        </p:nvSpPr>
        <p:spPr/>
        <p:txBody>
          <a:bodyPr/>
          <a:lstStyle/>
          <a:p>
            <a:fld id="{513BBEC2-A876-6941-8FBD-C1484C1FA853}" type="datetimeFigureOut">
              <a:rPr lang="en-US" smtClean="0"/>
              <a:t>6/9/23</a:t>
            </a:fld>
            <a:endParaRPr lang="en-US"/>
          </a:p>
        </p:txBody>
      </p:sp>
      <p:sp>
        <p:nvSpPr>
          <p:cNvPr id="3" name="Footer Placeholder 2">
            <a:extLst>
              <a:ext uri="{FF2B5EF4-FFF2-40B4-BE49-F238E27FC236}">
                <a16:creationId xmlns:a16="http://schemas.microsoft.com/office/drawing/2014/main" id="{A15FD0AD-D4D2-5206-4308-94A86FA12B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C65912-981D-D7EF-9E07-CCA5DE35364D}"/>
              </a:ext>
            </a:extLst>
          </p:cNvPr>
          <p:cNvSpPr>
            <a:spLocks noGrp="1"/>
          </p:cNvSpPr>
          <p:nvPr>
            <p:ph type="sldNum" sz="quarter" idx="12"/>
          </p:nvPr>
        </p:nvSpPr>
        <p:spPr/>
        <p:txBody>
          <a:bodyPr/>
          <a:lstStyle/>
          <a:p>
            <a:fld id="{1440E997-F38A-FC42-9D54-D6DBFD9E92C0}" type="slidenum">
              <a:rPr lang="en-US" smtClean="0"/>
              <a:t>‹#›</a:t>
            </a:fld>
            <a:endParaRPr lang="en-US"/>
          </a:p>
        </p:txBody>
      </p:sp>
    </p:spTree>
    <p:extLst>
      <p:ext uri="{BB962C8B-B14F-4D97-AF65-F5344CB8AC3E}">
        <p14:creationId xmlns:p14="http://schemas.microsoft.com/office/powerpoint/2010/main" val="1183609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DD587-84B6-2C54-C9F5-9396DAB062B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1879797-DF28-AA98-4865-3E98735978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511A339-235C-C0A9-04BA-08404E0A08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1F3944F-FDC8-953A-0324-CEAE02C4D486}"/>
              </a:ext>
            </a:extLst>
          </p:cNvPr>
          <p:cNvSpPr>
            <a:spLocks noGrp="1"/>
          </p:cNvSpPr>
          <p:nvPr>
            <p:ph type="dt" sz="half" idx="10"/>
          </p:nvPr>
        </p:nvSpPr>
        <p:spPr/>
        <p:txBody>
          <a:bodyPr/>
          <a:lstStyle/>
          <a:p>
            <a:fld id="{513BBEC2-A876-6941-8FBD-C1484C1FA853}" type="datetimeFigureOut">
              <a:rPr lang="en-US" smtClean="0"/>
              <a:t>6/9/23</a:t>
            </a:fld>
            <a:endParaRPr lang="en-US"/>
          </a:p>
        </p:txBody>
      </p:sp>
      <p:sp>
        <p:nvSpPr>
          <p:cNvPr id="6" name="Footer Placeholder 5">
            <a:extLst>
              <a:ext uri="{FF2B5EF4-FFF2-40B4-BE49-F238E27FC236}">
                <a16:creationId xmlns:a16="http://schemas.microsoft.com/office/drawing/2014/main" id="{7329FEA3-F6F1-B18F-4026-DEF994476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FD94F-400E-8064-0B52-6B75CBA0D0CE}"/>
              </a:ext>
            </a:extLst>
          </p:cNvPr>
          <p:cNvSpPr>
            <a:spLocks noGrp="1"/>
          </p:cNvSpPr>
          <p:nvPr>
            <p:ph type="sldNum" sz="quarter" idx="12"/>
          </p:nvPr>
        </p:nvSpPr>
        <p:spPr/>
        <p:txBody>
          <a:bodyPr/>
          <a:lstStyle/>
          <a:p>
            <a:fld id="{1440E997-F38A-FC42-9D54-D6DBFD9E92C0}" type="slidenum">
              <a:rPr lang="en-US" smtClean="0"/>
              <a:t>‹#›</a:t>
            </a:fld>
            <a:endParaRPr lang="en-US"/>
          </a:p>
        </p:txBody>
      </p:sp>
    </p:spTree>
    <p:extLst>
      <p:ext uri="{BB962C8B-B14F-4D97-AF65-F5344CB8AC3E}">
        <p14:creationId xmlns:p14="http://schemas.microsoft.com/office/powerpoint/2010/main" val="2359230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AF65A-273A-5C78-3A01-6BDE3E5A315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B71D2B7-017C-2137-D799-E35B0E5C48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EF9136-B9BC-2F9D-8CBC-9ACA7CADAF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0F0C094-2939-CE58-07ED-EBD279BED331}"/>
              </a:ext>
            </a:extLst>
          </p:cNvPr>
          <p:cNvSpPr>
            <a:spLocks noGrp="1"/>
          </p:cNvSpPr>
          <p:nvPr>
            <p:ph type="dt" sz="half" idx="10"/>
          </p:nvPr>
        </p:nvSpPr>
        <p:spPr/>
        <p:txBody>
          <a:bodyPr/>
          <a:lstStyle/>
          <a:p>
            <a:fld id="{513BBEC2-A876-6941-8FBD-C1484C1FA853}" type="datetimeFigureOut">
              <a:rPr lang="en-US" smtClean="0"/>
              <a:t>6/9/23</a:t>
            </a:fld>
            <a:endParaRPr lang="en-US"/>
          </a:p>
        </p:txBody>
      </p:sp>
      <p:sp>
        <p:nvSpPr>
          <p:cNvPr id="6" name="Footer Placeholder 5">
            <a:extLst>
              <a:ext uri="{FF2B5EF4-FFF2-40B4-BE49-F238E27FC236}">
                <a16:creationId xmlns:a16="http://schemas.microsoft.com/office/drawing/2014/main" id="{D571750B-4ADE-CB45-944F-FF26BA642F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402971-E94A-B8B0-07B9-0E37DACB02F1}"/>
              </a:ext>
            </a:extLst>
          </p:cNvPr>
          <p:cNvSpPr>
            <a:spLocks noGrp="1"/>
          </p:cNvSpPr>
          <p:nvPr>
            <p:ph type="sldNum" sz="quarter" idx="12"/>
          </p:nvPr>
        </p:nvSpPr>
        <p:spPr/>
        <p:txBody>
          <a:bodyPr/>
          <a:lstStyle/>
          <a:p>
            <a:fld id="{1440E997-F38A-FC42-9D54-D6DBFD9E92C0}" type="slidenum">
              <a:rPr lang="en-US" smtClean="0"/>
              <a:t>‹#›</a:t>
            </a:fld>
            <a:endParaRPr lang="en-US"/>
          </a:p>
        </p:txBody>
      </p:sp>
    </p:spTree>
    <p:extLst>
      <p:ext uri="{BB962C8B-B14F-4D97-AF65-F5344CB8AC3E}">
        <p14:creationId xmlns:p14="http://schemas.microsoft.com/office/powerpoint/2010/main" val="3696207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24C878-EB93-7373-7A75-2E36A98818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3D80B0D-25BD-A277-4EE6-54B150EDD8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58EB0AF-E145-5E85-2C5C-E2F694B7A3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3BBEC2-A876-6941-8FBD-C1484C1FA853}" type="datetimeFigureOut">
              <a:rPr lang="en-US" smtClean="0"/>
              <a:t>6/9/23</a:t>
            </a:fld>
            <a:endParaRPr lang="en-US"/>
          </a:p>
        </p:txBody>
      </p:sp>
      <p:sp>
        <p:nvSpPr>
          <p:cNvPr id="5" name="Footer Placeholder 4">
            <a:extLst>
              <a:ext uri="{FF2B5EF4-FFF2-40B4-BE49-F238E27FC236}">
                <a16:creationId xmlns:a16="http://schemas.microsoft.com/office/drawing/2014/main" id="{CB692405-9120-943F-CF09-227FBB44D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EFD176-6B7B-F7CF-48FD-5CB5BAE8B2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40E997-F38A-FC42-9D54-D6DBFD9E92C0}" type="slidenum">
              <a:rPr lang="en-US" smtClean="0"/>
              <a:t>‹#›</a:t>
            </a:fld>
            <a:endParaRPr lang="en-US"/>
          </a:p>
        </p:txBody>
      </p:sp>
    </p:spTree>
    <p:extLst>
      <p:ext uri="{BB962C8B-B14F-4D97-AF65-F5344CB8AC3E}">
        <p14:creationId xmlns:p14="http://schemas.microsoft.com/office/powerpoint/2010/main" val="2173646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9"/>
          <p:cNvSpPr txBox="1"/>
          <p:nvPr/>
        </p:nvSpPr>
        <p:spPr>
          <a:xfrm>
            <a:off x="2648374" y="2131061"/>
            <a:ext cx="7372773" cy="2674002"/>
          </a:xfrm>
          <a:prstGeom prst="rect">
            <a:avLst/>
          </a:prstGeom>
          <a:noFill/>
        </p:spPr>
        <p:txBody>
          <a:bodyPr wrap="square" rtlCol="0" anchor="t">
            <a:spAutoFit/>
          </a:bodyPr>
          <a:lstStyle/>
          <a:p>
            <a:pPr>
              <a:lnSpc>
                <a:spcPct val="200000"/>
              </a:lnSpc>
            </a:pPr>
            <a:r>
              <a:rPr lang="en-US" sz="2933"/>
              <a:t>All members of a class can be accessed:</a:t>
            </a:r>
          </a:p>
          <a:p>
            <a:pPr>
              <a:lnSpc>
                <a:spcPct val="200000"/>
              </a:lnSpc>
            </a:pPr>
            <a:r>
              <a:rPr lang="en-US" sz="2933" b="1"/>
              <a:t>Within the class - No restriction.</a:t>
            </a:r>
          </a:p>
          <a:p>
            <a:pPr>
              <a:lnSpc>
                <a:spcPct val="200000"/>
              </a:lnSpc>
            </a:pPr>
            <a:r>
              <a:rPr lang="en-US" sz="2933" b="1"/>
              <a:t>From outside the class -   ?</a:t>
            </a:r>
          </a:p>
        </p:txBody>
      </p:sp>
      <p:sp>
        <p:nvSpPr>
          <p:cNvPr id="6" name="Text Box 5"/>
          <p:cNvSpPr txBox="1"/>
          <p:nvPr/>
        </p:nvSpPr>
        <p:spPr>
          <a:xfrm>
            <a:off x="3287607" y="322580"/>
            <a:ext cx="4846320" cy="666786"/>
          </a:xfrm>
          <a:prstGeom prst="rect">
            <a:avLst/>
          </a:prstGeom>
          <a:noFill/>
        </p:spPr>
        <p:txBody>
          <a:bodyPr wrap="square" rtlCol="0" anchor="t">
            <a:spAutoFit/>
          </a:bodyPr>
          <a:lstStyle/>
          <a:p>
            <a:pPr algn="ctr"/>
            <a:r>
              <a:rPr lang="en-US" sz="3733" b="1"/>
              <a:t>Access Specifiers</a:t>
            </a:r>
          </a:p>
        </p:txBody>
      </p:sp>
      <p:grpSp>
        <p:nvGrpSpPr>
          <p:cNvPr id="2" name="Group 38"/>
          <p:cNvGrpSpPr/>
          <p:nvPr/>
        </p:nvGrpSpPr>
        <p:grpSpPr>
          <a:xfrm>
            <a:off x="4733714" y="1018541"/>
            <a:ext cx="1714500" cy="204047"/>
            <a:chOff x="4679586" y="878988"/>
            <a:chExt cx="1434489" cy="190500"/>
          </a:xfrm>
        </p:grpSpPr>
        <p:sp>
          <p:nvSpPr>
            <p:cNvPr id="40" name="Oval 39"/>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1" name="Oval 40"/>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Oval 41"/>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3" name="Oval 42"/>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4" name="Oval 43"/>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01887" y="738294"/>
            <a:ext cx="7337213" cy="6068060"/>
          </a:xfrm>
          <a:prstGeom prst="rect">
            <a:avLst/>
          </a:prstGeom>
        </p:spPr>
      </p:pic>
      <p:sp>
        <p:nvSpPr>
          <p:cNvPr id="4" name="Text Box 3"/>
          <p:cNvSpPr txBox="1"/>
          <p:nvPr/>
        </p:nvSpPr>
        <p:spPr>
          <a:xfrm>
            <a:off x="541020" y="94828"/>
            <a:ext cx="5244253" cy="552011"/>
          </a:xfrm>
          <a:prstGeom prst="rect">
            <a:avLst/>
          </a:prstGeom>
          <a:noFill/>
        </p:spPr>
        <p:txBody>
          <a:bodyPr wrap="square" rtlCol="0" anchor="t">
            <a:spAutoFit/>
          </a:bodyPr>
          <a:lstStyle/>
          <a:p>
            <a:pPr>
              <a:lnSpc>
                <a:spcPct val="120000"/>
              </a:lnSpc>
            </a:pPr>
            <a:r>
              <a:rPr lang="en-US" sz="2667" b="1"/>
              <a:t>Accessing </a:t>
            </a:r>
            <a:r>
              <a:rPr lang="en-US" sz="2667" b="1">
                <a:solidFill>
                  <a:srgbClr val="FF0000"/>
                </a:solidFill>
              </a:rPr>
              <a:t>Private </a:t>
            </a:r>
            <a:r>
              <a:rPr lang="en-US" sz="2667" b="1"/>
              <a:t>Data Members:</a:t>
            </a:r>
          </a:p>
        </p:txBody>
      </p:sp>
      <p:sp>
        <p:nvSpPr>
          <p:cNvPr id="5" name="Text Box 4"/>
          <p:cNvSpPr txBox="1"/>
          <p:nvPr/>
        </p:nvSpPr>
        <p:spPr>
          <a:xfrm>
            <a:off x="5366174" y="942340"/>
            <a:ext cx="6405033" cy="2491451"/>
          </a:xfrm>
          <a:prstGeom prst="rect">
            <a:avLst/>
          </a:prstGeom>
          <a:noFill/>
        </p:spPr>
        <p:txBody>
          <a:bodyPr wrap="square" rtlCol="0" anchor="t">
            <a:spAutoFit/>
          </a:bodyPr>
          <a:lstStyle/>
          <a:p>
            <a:pPr marL="380990" indent="-380990">
              <a:lnSpc>
                <a:spcPct val="150000"/>
              </a:lnSpc>
              <a:buFont typeface="Arial" panose="020B0604020202020204" pitchFamily="34" charset="0"/>
              <a:buChar char="•"/>
            </a:pPr>
            <a:r>
              <a:rPr lang="en-US" sz="2667"/>
              <a:t>Need to </a:t>
            </a:r>
            <a:r>
              <a:rPr lang="en-US" sz="2667" b="1"/>
              <a:t>create functions to get and set</a:t>
            </a:r>
            <a:r>
              <a:rPr lang="en-US" sz="2667"/>
              <a:t> the value of a private data member.</a:t>
            </a:r>
          </a:p>
          <a:p>
            <a:pPr marL="380990" indent="-380990">
              <a:lnSpc>
                <a:spcPct val="150000"/>
              </a:lnSpc>
              <a:buFont typeface="Arial" panose="020B0604020202020204" pitchFamily="34" charset="0"/>
              <a:buChar char="•"/>
            </a:pPr>
            <a:r>
              <a:rPr lang="en-US" sz="2667">
                <a:sym typeface="+mn-ea"/>
              </a:rPr>
              <a:t>Can be accessed </a:t>
            </a:r>
            <a:r>
              <a:rPr lang="en-US" sz="2667" b="1">
                <a:sym typeface="+mn-ea"/>
              </a:rPr>
              <a:t>only by the functions inside the class</a:t>
            </a:r>
            <a:r>
              <a:rPr lang="en-US" sz="2667">
                <a:sym typeface="+mn-ea"/>
              </a:rPr>
              <a:t> and friend functions.</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1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left)">
                                      <p:cBhvr>
                                        <p:cTn id="17" dur="1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47227" y="479212"/>
            <a:ext cx="3680461" cy="2785533"/>
            <a:chOff x="5443507" y="1489892"/>
            <a:chExt cx="1473135" cy="979921"/>
          </a:xfrm>
        </p:grpSpPr>
        <p:sp>
          <p:nvSpPr>
            <p:cNvPr id="4" name="Rectangle 19"/>
            <p:cNvSpPr/>
            <p:nvPr/>
          </p:nvSpPr>
          <p:spPr>
            <a:xfrm rot="21599113">
              <a:off x="5443507" y="1489892"/>
              <a:ext cx="1472796" cy="979921"/>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1" fmla="*/ 0 w 1339596"/>
                <a:gd name="connsiteY0-2" fmla="*/ 11733 h 1230933"/>
                <a:gd name="connsiteX1-3" fmla="*/ 1306342 w 1339596"/>
                <a:gd name="connsiteY1-4" fmla="*/ 0 h 1230933"/>
                <a:gd name="connsiteX2-5" fmla="*/ 1339596 w 1339596"/>
                <a:gd name="connsiteY2-6" fmla="*/ 1230933 h 1230933"/>
                <a:gd name="connsiteX3-7" fmla="*/ 0 w 1339596"/>
                <a:gd name="connsiteY3-8" fmla="*/ 1230933 h 1230933"/>
                <a:gd name="connsiteX4-9" fmla="*/ 0 w 1339596"/>
                <a:gd name="connsiteY4-10" fmla="*/ 11733 h 1230933"/>
                <a:gd name="connsiteX0-11" fmla="*/ 55747 w 1339596"/>
                <a:gd name="connsiteY0-12" fmla="*/ 12706 h 1230933"/>
                <a:gd name="connsiteX1-13" fmla="*/ 1306342 w 1339596"/>
                <a:gd name="connsiteY1-14" fmla="*/ 0 h 1230933"/>
                <a:gd name="connsiteX2-15" fmla="*/ 1339596 w 1339596"/>
                <a:gd name="connsiteY2-16" fmla="*/ 1230933 h 1230933"/>
                <a:gd name="connsiteX3-17" fmla="*/ 0 w 1339596"/>
                <a:gd name="connsiteY3-18" fmla="*/ 1230933 h 1230933"/>
                <a:gd name="connsiteX4-19" fmla="*/ 55747 w 1339596"/>
                <a:gd name="connsiteY4-20" fmla="*/ 12706 h 1230933"/>
                <a:gd name="connsiteX0-21" fmla="*/ 28195 w 1339596"/>
                <a:gd name="connsiteY0-22" fmla="*/ 12225 h 1230933"/>
                <a:gd name="connsiteX1-23" fmla="*/ 1306342 w 1339596"/>
                <a:gd name="connsiteY1-24" fmla="*/ 0 h 1230933"/>
                <a:gd name="connsiteX2-25" fmla="*/ 1339596 w 1339596"/>
                <a:gd name="connsiteY2-26" fmla="*/ 1230933 h 1230933"/>
                <a:gd name="connsiteX3-27" fmla="*/ 0 w 1339596"/>
                <a:gd name="connsiteY3-28" fmla="*/ 1230933 h 1230933"/>
                <a:gd name="connsiteX4-29" fmla="*/ 28195 w 1339596"/>
                <a:gd name="connsiteY4-30" fmla="*/ 12225 h 1230933"/>
                <a:gd name="connsiteX0-31" fmla="*/ 28195 w 1353846"/>
                <a:gd name="connsiteY0-32" fmla="*/ 6385 h 1225093"/>
                <a:gd name="connsiteX1-33" fmla="*/ 1353846 w 1353846"/>
                <a:gd name="connsiteY1-34" fmla="*/ 0 h 1225093"/>
                <a:gd name="connsiteX2-35" fmla="*/ 1339596 w 1353846"/>
                <a:gd name="connsiteY2-36" fmla="*/ 1225093 h 1225093"/>
                <a:gd name="connsiteX3-37" fmla="*/ 0 w 1353846"/>
                <a:gd name="connsiteY3-38" fmla="*/ 1225093 h 1225093"/>
                <a:gd name="connsiteX4-39" fmla="*/ 28195 w 1353846"/>
                <a:gd name="connsiteY4-40" fmla="*/ 6385 h 1225093"/>
                <a:gd name="connsiteX0-41" fmla="*/ 20681 w 1353846"/>
                <a:gd name="connsiteY0-42" fmla="*/ 6253 h 1225093"/>
                <a:gd name="connsiteX1-43" fmla="*/ 1353846 w 1353846"/>
                <a:gd name="connsiteY1-44" fmla="*/ 0 h 1225093"/>
                <a:gd name="connsiteX2-45" fmla="*/ 1339596 w 1353846"/>
                <a:gd name="connsiteY2-46" fmla="*/ 1225093 h 1225093"/>
                <a:gd name="connsiteX3-47" fmla="*/ 0 w 1353846"/>
                <a:gd name="connsiteY3-48" fmla="*/ 1225093 h 1225093"/>
                <a:gd name="connsiteX4-49" fmla="*/ 20681 w 1353846"/>
                <a:gd name="connsiteY4-50" fmla="*/ 6253 h 1225093"/>
                <a:gd name="connsiteX0-51" fmla="*/ 20681 w 1339596"/>
                <a:gd name="connsiteY0-52" fmla="*/ 6603 h 1225443"/>
                <a:gd name="connsiteX1-53" fmla="*/ 1333808 w 1339596"/>
                <a:gd name="connsiteY1-54" fmla="*/ 0 h 1225443"/>
                <a:gd name="connsiteX2-55" fmla="*/ 1339596 w 1339596"/>
                <a:gd name="connsiteY2-56" fmla="*/ 1225443 h 1225443"/>
                <a:gd name="connsiteX3-57" fmla="*/ 0 w 1339596"/>
                <a:gd name="connsiteY3-58" fmla="*/ 1225443 h 1225443"/>
                <a:gd name="connsiteX4-59" fmla="*/ 20681 w 1339596"/>
                <a:gd name="connsiteY4-60" fmla="*/ 6603 h 1225443"/>
                <a:gd name="connsiteX0-61" fmla="*/ 33205 w 1339596"/>
                <a:gd name="connsiteY0-62" fmla="*/ 6822 h 1225443"/>
                <a:gd name="connsiteX1-63" fmla="*/ 1333808 w 1339596"/>
                <a:gd name="connsiteY1-64" fmla="*/ 0 h 1225443"/>
                <a:gd name="connsiteX2-65" fmla="*/ 1339596 w 1339596"/>
                <a:gd name="connsiteY2-66" fmla="*/ 1225443 h 1225443"/>
                <a:gd name="connsiteX3-67" fmla="*/ 0 w 1339596"/>
                <a:gd name="connsiteY3-68" fmla="*/ 1225443 h 1225443"/>
                <a:gd name="connsiteX4-69" fmla="*/ 33205 w 1339596"/>
                <a:gd name="connsiteY4-70" fmla="*/ 6822 h 1225443"/>
                <a:gd name="connsiteX0-71" fmla="*/ 13167 w 1339596"/>
                <a:gd name="connsiteY0-72" fmla="*/ 6472 h 1225443"/>
                <a:gd name="connsiteX1-73" fmla="*/ 1333808 w 1339596"/>
                <a:gd name="connsiteY1-74" fmla="*/ 0 h 1225443"/>
                <a:gd name="connsiteX2-75" fmla="*/ 1339596 w 1339596"/>
                <a:gd name="connsiteY2-76" fmla="*/ 1225443 h 1225443"/>
                <a:gd name="connsiteX3-77" fmla="*/ 0 w 1339596"/>
                <a:gd name="connsiteY3-78" fmla="*/ 1225443 h 1225443"/>
                <a:gd name="connsiteX4-79" fmla="*/ 13167 w 1339596"/>
                <a:gd name="connsiteY4-80" fmla="*/ 6472 h 1225443"/>
                <a:gd name="connsiteX0-81" fmla="*/ 13167 w 1333884"/>
                <a:gd name="connsiteY0-82" fmla="*/ 6472 h 1225443"/>
                <a:gd name="connsiteX1-83" fmla="*/ 1333808 w 1333884"/>
                <a:gd name="connsiteY1-84" fmla="*/ 0 h 1225443"/>
                <a:gd name="connsiteX2-85" fmla="*/ 1302330 w 1333884"/>
                <a:gd name="connsiteY2-86" fmla="*/ 1207253 h 1225443"/>
                <a:gd name="connsiteX3-87" fmla="*/ 0 w 1333884"/>
                <a:gd name="connsiteY3-88" fmla="*/ 1225443 h 1225443"/>
                <a:gd name="connsiteX4-89" fmla="*/ 13167 w 1333884"/>
                <a:gd name="connsiteY4-90" fmla="*/ 6472 h 1225443"/>
                <a:gd name="connsiteX0-91" fmla="*/ 13167 w 1334211"/>
                <a:gd name="connsiteY0-92" fmla="*/ 6472 h 1232826"/>
                <a:gd name="connsiteX1-93" fmla="*/ 1333808 w 1334211"/>
                <a:gd name="connsiteY1-94" fmla="*/ 0 h 1232826"/>
                <a:gd name="connsiteX2-95" fmla="*/ 1331950 w 1334211"/>
                <a:gd name="connsiteY2-96" fmla="*/ 1232826 h 1232826"/>
                <a:gd name="connsiteX3-97" fmla="*/ 0 w 1334211"/>
                <a:gd name="connsiteY3-98" fmla="*/ 1225443 h 1232826"/>
                <a:gd name="connsiteX4-99" fmla="*/ 13167 w 1334211"/>
                <a:gd name="connsiteY4-100" fmla="*/ 6472 h 1232826"/>
                <a:gd name="connsiteX0-101" fmla="*/ 13167 w 1333952"/>
                <a:gd name="connsiteY0-102" fmla="*/ 6472 h 1225443"/>
                <a:gd name="connsiteX1-103" fmla="*/ 1333808 w 1333952"/>
                <a:gd name="connsiteY1-104" fmla="*/ 0 h 1225443"/>
                <a:gd name="connsiteX2-105" fmla="*/ 1319601 w 1333952"/>
                <a:gd name="connsiteY2-106" fmla="*/ 1222588 h 1225443"/>
                <a:gd name="connsiteX3-107" fmla="*/ 0 w 1333952"/>
                <a:gd name="connsiteY3-108" fmla="*/ 1225443 h 1225443"/>
                <a:gd name="connsiteX4-109" fmla="*/ 13167 w 1333952"/>
                <a:gd name="connsiteY4-110" fmla="*/ 6472 h 1225443"/>
                <a:gd name="connsiteX0-111" fmla="*/ 30785 w 1333952"/>
                <a:gd name="connsiteY0-112" fmla="*/ 0 h 1235984"/>
                <a:gd name="connsiteX1-113" fmla="*/ 1333808 w 1333952"/>
                <a:gd name="connsiteY1-114" fmla="*/ 10541 h 1235984"/>
                <a:gd name="connsiteX2-115" fmla="*/ 1319601 w 1333952"/>
                <a:gd name="connsiteY2-116" fmla="*/ 1233129 h 1235984"/>
                <a:gd name="connsiteX3-117" fmla="*/ 0 w 1333952"/>
                <a:gd name="connsiteY3-118" fmla="*/ 1235984 h 1235984"/>
                <a:gd name="connsiteX4-119" fmla="*/ 30785 w 1333952"/>
                <a:gd name="connsiteY4-120" fmla="*/ 0 h 1235984"/>
                <a:gd name="connsiteX0-121" fmla="*/ 30785 w 1319601"/>
                <a:gd name="connsiteY0-122" fmla="*/ 0 h 1235984"/>
                <a:gd name="connsiteX1-123" fmla="*/ 1312848 w 1319601"/>
                <a:gd name="connsiteY1-124" fmla="*/ 20567 h 1235984"/>
                <a:gd name="connsiteX2-125" fmla="*/ 1319601 w 1319601"/>
                <a:gd name="connsiteY2-126" fmla="*/ 1233129 h 1235984"/>
                <a:gd name="connsiteX3-127" fmla="*/ 0 w 1319601"/>
                <a:gd name="connsiteY3-128" fmla="*/ 1235984 h 1235984"/>
                <a:gd name="connsiteX4-129" fmla="*/ 30785 w 1319601"/>
                <a:gd name="connsiteY4-130" fmla="*/ 0 h 1235984"/>
                <a:gd name="connsiteX0-131" fmla="*/ 30785 w 1319601"/>
                <a:gd name="connsiteY0-132" fmla="*/ 0 h 1258608"/>
                <a:gd name="connsiteX1-133" fmla="*/ 1312848 w 1319601"/>
                <a:gd name="connsiteY1-134" fmla="*/ 20567 h 1258608"/>
                <a:gd name="connsiteX2-135" fmla="*/ 1319601 w 1319601"/>
                <a:gd name="connsiteY2-136" fmla="*/ 1233129 h 1258608"/>
                <a:gd name="connsiteX3-137" fmla="*/ 0 w 1319601"/>
                <a:gd name="connsiteY3-138" fmla="*/ 1235984 h 1258608"/>
                <a:gd name="connsiteX4-139" fmla="*/ 30785 w 1319601"/>
                <a:gd name="connsiteY4-140" fmla="*/ 0 h 1258608"/>
                <a:gd name="connsiteX0-141" fmla="*/ 31250 w 1320066"/>
                <a:gd name="connsiteY0-142" fmla="*/ 0 h 1267432"/>
                <a:gd name="connsiteX1-143" fmla="*/ 1313313 w 1320066"/>
                <a:gd name="connsiteY1-144" fmla="*/ 20567 h 1267432"/>
                <a:gd name="connsiteX2-145" fmla="*/ 1320066 w 1320066"/>
                <a:gd name="connsiteY2-146" fmla="*/ 1233129 h 1267432"/>
                <a:gd name="connsiteX3-147" fmla="*/ 0 w 1320066"/>
                <a:gd name="connsiteY3-148" fmla="*/ 1260343 h 1267432"/>
                <a:gd name="connsiteX4-149" fmla="*/ 31250 w 1320066"/>
                <a:gd name="connsiteY4-150" fmla="*/ 0 h 1267432"/>
                <a:gd name="connsiteX0-151" fmla="*/ 31250 w 1320066"/>
                <a:gd name="connsiteY0-152" fmla="*/ 0 h 1268253"/>
                <a:gd name="connsiteX1-153" fmla="*/ 1313313 w 1320066"/>
                <a:gd name="connsiteY1-154" fmla="*/ 20567 h 1268253"/>
                <a:gd name="connsiteX2-155" fmla="*/ 1320066 w 1320066"/>
                <a:gd name="connsiteY2-156" fmla="*/ 1233129 h 1268253"/>
                <a:gd name="connsiteX3-157" fmla="*/ 0 w 1320066"/>
                <a:gd name="connsiteY3-158" fmla="*/ 1260343 h 1268253"/>
                <a:gd name="connsiteX4-159" fmla="*/ 31250 w 1320066"/>
                <a:gd name="connsiteY4-160" fmla="*/ 0 h 1268253"/>
                <a:gd name="connsiteX0-161" fmla="*/ 31250 w 1320066"/>
                <a:gd name="connsiteY0-162" fmla="*/ 0 h 1263844"/>
                <a:gd name="connsiteX1-163" fmla="*/ 1313313 w 1320066"/>
                <a:gd name="connsiteY1-164" fmla="*/ 20567 h 1263844"/>
                <a:gd name="connsiteX2-165" fmla="*/ 1320066 w 1320066"/>
                <a:gd name="connsiteY2-166" fmla="*/ 1233129 h 1263844"/>
                <a:gd name="connsiteX3-167" fmla="*/ 0 w 1320066"/>
                <a:gd name="connsiteY3-168" fmla="*/ 1260343 h 1263844"/>
                <a:gd name="connsiteX4-169" fmla="*/ 31250 w 1320066"/>
                <a:gd name="connsiteY4-170" fmla="*/ 0 h 1263844"/>
                <a:gd name="connsiteX0-171" fmla="*/ 31250 w 1320066"/>
                <a:gd name="connsiteY0-172" fmla="*/ 0 h 1263844"/>
                <a:gd name="connsiteX1-173" fmla="*/ 1313313 w 1320066"/>
                <a:gd name="connsiteY1-174" fmla="*/ 20567 h 1263844"/>
                <a:gd name="connsiteX2-175" fmla="*/ 1320066 w 1320066"/>
                <a:gd name="connsiteY2-176" fmla="*/ 1233129 h 1263844"/>
                <a:gd name="connsiteX3-177" fmla="*/ 0 w 1320066"/>
                <a:gd name="connsiteY3-178" fmla="*/ 1260343 h 1263844"/>
                <a:gd name="connsiteX4-179" fmla="*/ 31250 w 1320066"/>
                <a:gd name="connsiteY4-180" fmla="*/ 0 h 126384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0960" tIns="60960" rIns="60960" bIns="60960" rtlCol="0" anchor="ctr"/>
            <a:lstStyle/>
            <a:p>
              <a:pPr algn="ctr"/>
              <a:endParaRPr lang="en-US" sz="2667" dirty="0">
                <a:solidFill>
                  <a:schemeClr val="tx1"/>
                </a:solidFill>
                <a:latin typeface="Arial" panose="020B0604020202020204" pitchFamily="34" charset="0"/>
                <a:cs typeface="Arial" panose="020B0604020202020204" pitchFamily="34" charset="0"/>
              </a:endParaRPr>
            </a:p>
          </p:txBody>
        </p:sp>
        <p:grpSp>
          <p:nvGrpSpPr>
            <p:cNvPr id="3" name="Group 11"/>
            <p:cNvGrpSpPr/>
            <p:nvPr/>
          </p:nvGrpSpPr>
          <p:grpSpPr>
            <a:xfrm rot="21599113">
              <a:off x="6172262" y="1589253"/>
              <a:ext cx="180527" cy="174150"/>
              <a:chOff x="4917745" y="2402400"/>
              <a:chExt cx="2525383" cy="2321999"/>
            </a:xfrm>
            <a:effectLst>
              <a:outerShdw blurRad="50800" dist="25400" dir="8100000" algn="tr" rotWithShape="0">
                <a:prstClr val="black">
                  <a:alpha val="45000"/>
                </a:prstClr>
              </a:outerShdw>
            </a:effectLst>
          </p:grpSpPr>
          <p:sp>
            <p:nvSpPr>
              <p:cNvPr id="13" name="Oval 12"/>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3733"/>
              </a:p>
            </p:txBody>
          </p:sp>
          <p:sp>
            <p:nvSpPr>
              <p:cNvPr id="14" name="Oval 13"/>
              <p:cNvSpPr/>
              <p:nvPr/>
            </p:nvSpPr>
            <p:spPr>
              <a:xfrm>
                <a:off x="5424561" y="30804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3733"/>
              </a:p>
            </p:txBody>
          </p:sp>
          <p:sp>
            <p:nvSpPr>
              <p:cNvPr id="15" name="Oval 14"/>
              <p:cNvSpPr/>
              <p:nvPr/>
            </p:nvSpPr>
            <p:spPr>
              <a:xfrm>
                <a:off x="5912902" y="24024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3733"/>
              </a:p>
            </p:txBody>
          </p:sp>
        </p:grpSp>
        <p:sp>
          <p:nvSpPr>
            <p:cNvPr id="17" name="Rectangle 16"/>
            <p:cNvSpPr/>
            <p:nvPr/>
          </p:nvSpPr>
          <p:spPr>
            <a:xfrm rot="21599113">
              <a:off x="5685810" y="1895779"/>
              <a:ext cx="1230832" cy="234568"/>
            </a:xfrm>
            <a:prstGeom prst="rect">
              <a:avLst/>
            </a:prstGeom>
          </p:spPr>
          <p:txBody>
            <a:bodyPr wrap="square" anchor="ctr">
              <a:spAutoFit/>
            </a:bodyPr>
            <a:lstStyle/>
            <a:p>
              <a:r>
                <a:rPr lang="en-US" sz="3733" b="1" dirty="0">
                  <a:solidFill>
                    <a:schemeClr val="tx1">
                      <a:lumMod val="95000"/>
                      <a:lumOff val="5000"/>
                    </a:schemeClr>
                  </a:solidFill>
                  <a:latin typeface="Comic Sans MS" panose="030F0702030302020204" charset="0"/>
                </a:rPr>
                <a:t>Proctected</a:t>
              </a:r>
            </a:p>
          </p:txBody>
        </p:sp>
      </p:grpSp>
      <p:sp>
        <p:nvSpPr>
          <p:cNvPr id="35" name="Text Box 34"/>
          <p:cNvSpPr txBox="1"/>
          <p:nvPr/>
        </p:nvSpPr>
        <p:spPr>
          <a:xfrm>
            <a:off x="4464474" y="2574713"/>
            <a:ext cx="7251700" cy="3068853"/>
          </a:xfrm>
          <a:prstGeom prst="rect">
            <a:avLst/>
          </a:prstGeom>
          <a:noFill/>
        </p:spPr>
        <p:txBody>
          <a:bodyPr wrap="square" rtlCol="0" anchor="t">
            <a:spAutoFit/>
          </a:bodyPr>
          <a:lstStyle/>
          <a:p>
            <a:pPr marL="380990" indent="-380990">
              <a:lnSpc>
                <a:spcPct val="170000"/>
              </a:lnSpc>
              <a:buFont typeface="Wingdings" panose="05000000000000000000" charset="0"/>
              <a:buChar char=""/>
            </a:pPr>
            <a:r>
              <a:rPr lang="en-US" sz="2933">
                <a:sym typeface="+mn-ea"/>
              </a:rPr>
              <a:t>A protected member variable or function is very similar to a private member </a:t>
            </a:r>
          </a:p>
          <a:p>
            <a:pPr marL="380990" indent="-380990">
              <a:lnSpc>
                <a:spcPct val="170000"/>
              </a:lnSpc>
              <a:buFont typeface="Wingdings" panose="05000000000000000000" charset="0"/>
              <a:buChar char=""/>
            </a:pPr>
            <a:r>
              <a:rPr lang="en-US" sz="2933">
                <a:sym typeface="+mn-ea"/>
              </a:rPr>
              <a:t>But they can be accessed by any subclass (derived class) of that class.</a:t>
            </a:r>
          </a:p>
        </p:txBody>
      </p:sp>
      <p:sp>
        <p:nvSpPr>
          <p:cNvPr id="6" name="Text Box 5"/>
          <p:cNvSpPr txBox="1"/>
          <p:nvPr/>
        </p:nvSpPr>
        <p:spPr>
          <a:xfrm>
            <a:off x="5929207" y="322580"/>
            <a:ext cx="4846320" cy="666786"/>
          </a:xfrm>
          <a:prstGeom prst="rect">
            <a:avLst/>
          </a:prstGeom>
          <a:noFill/>
        </p:spPr>
        <p:txBody>
          <a:bodyPr wrap="square" rtlCol="0" anchor="t">
            <a:spAutoFit/>
          </a:bodyPr>
          <a:lstStyle/>
          <a:p>
            <a:pPr algn="ctr"/>
            <a:r>
              <a:rPr lang="en-US" sz="3733" b="1"/>
              <a:t>Access Specifiers</a:t>
            </a:r>
          </a:p>
        </p:txBody>
      </p:sp>
      <p:grpSp>
        <p:nvGrpSpPr>
          <p:cNvPr id="5" name="Group 38"/>
          <p:cNvGrpSpPr/>
          <p:nvPr/>
        </p:nvGrpSpPr>
        <p:grpSpPr>
          <a:xfrm>
            <a:off x="7375314" y="1018541"/>
            <a:ext cx="1714500" cy="204047"/>
            <a:chOff x="4679586" y="878988"/>
            <a:chExt cx="1434489" cy="190500"/>
          </a:xfrm>
        </p:grpSpPr>
        <p:sp>
          <p:nvSpPr>
            <p:cNvPr id="40" name="Oval 39"/>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1" name="Oval 40"/>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Oval 41"/>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3" name="Oval 42"/>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4" name="Oval 43"/>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83634" y="479212"/>
            <a:ext cx="3679615" cy="2785533"/>
            <a:chOff x="5458079" y="1489892"/>
            <a:chExt cx="1472796" cy="979921"/>
          </a:xfrm>
        </p:grpSpPr>
        <p:sp>
          <p:nvSpPr>
            <p:cNvPr id="4" name="Rectangle 19"/>
            <p:cNvSpPr/>
            <p:nvPr/>
          </p:nvSpPr>
          <p:spPr>
            <a:xfrm rot="21599113">
              <a:off x="5458079" y="1489892"/>
              <a:ext cx="1472796" cy="979921"/>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1" fmla="*/ 0 w 1339596"/>
                <a:gd name="connsiteY0-2" fmla="*/ 11733 h 1230933"/>
                <a:gd name="connsiteX1-3" fmla="*/ 1306342 w 1339596"/>
                <a:gd name="connsiteY1-4" fmla="*/ 0 h 1230933"/>
                <a:gd name="connsiteX2-5" fmla="*/ 1339596 w 1339596"/>
                <a:gd name="connsiteY2-6" fmla="*/ 1230933 h 1230933"/>
                <a:gd name="connsiteX3-7" fmla="*/ 0 w 1339596"/>
                <a:gd name="connsiteY3-8" fmla="*/ 1230933 h 1230933"/>
                <a:gd name="connsiteX4-9" fmla="*/ 0 w 1339596"/>
                <a:gd name="connsiteY4-10" fmla="*/ 11733 h 1230933"/>
                <a:gd name="connsiteX0-11" fmla="*/ 55747 w 1339596"/>
                <a:gd name="connsiteY0-12" fmla="*/ 12706 h 1230933"/>
                <a:gd name="connsiteX1-13" fmla="*/ 1306342 w 1339596"/>
                <a:gd name="connsiteY1-14" fmla="*/ 0 h 1230933"/>
                <a:gd name="connsiteX2-15" fmla="*/ 1339596 w 1339596"/>
                <a:gd name="connsiteY2-16" fmla="*/ 1230933 h 1230933"/>
                <a:gd name="connsiteX3-17" fmla="*/ 0 w 1339596"/>
                <a:gd name="connsiteY3-18" fmla="*/ 1230933 h 1230933"/>
                <a:gd name="connsiteX4-19" fmla="*/ 55747 w 1339596"/>
                <a:gd name="connsiteY4-20" fmla="*/ 12706 h 1230933"/>
                <a:gd name="connsiteX0-21" fmla="*/ 28195 w 1339596"/>
                <a:gd name="connsiteY0-22" fmla="*/ 12225 h 1230933"/>
                <a:gd name="connsiteX1-23" fmla="*/ 1306342 w 1339596"/>
                <a:gd name="connsiteY1-24" fmla="*/ 0 h 1230933"/>
                <a:gd name="connsiteX2-25" fmla="*/ 1339596 w 1339596"/>
                <a:gd name="connsiteY2-26" fmla="*/ 1230933 h 1230933"/>
                <a:gd name="connsiteX3-27" fmla="*/ 0 w 1339596"/>
                <a:gd name="connsiteY3-28" fmla="*/ 1230933 h 1230933"/>
                <a:gd name="connsiteX4-29" fmla="*/ 28195 w 1339596"/>
                <a:gd name="connsiteY4-30" fmla="*/ 12225 h 1230933"/>
                <a:gd name="connsiteX0-31" fmla="*/ 28195 w 1353846"/>
                <a:gd name="connsiteY0-32" fmla="*/ 6385 h 1225093"/>
                <a:gd name="connsiteX1-33" fmla="*/ 1353846 w 1353846"/>
                <a:gd name="connsiteY1-34" fmla="*/ 0 h 1225093"/>
                <a:gd name="connsiteX2-35" fmla="*/ 1339596 w 1353846"/>
                <a:gd name="connsiteY2-36" fmla="*/ 1225093 h 1225093"/>
                <a:gd name="connsiteX3-37" fmla="*/ 0 w 1353846"/>
                <a:gd name="connsiteY3-38" fmla="*/ 1225093 h 1225093"/>
                <a:gd name="connsiteX4-39" fmla="*/ 28195 w 1353846"/>
                <a:gd name="connsiteY4-40" fmla="*/ 6385 h 1225093"/>
                <a:gd name="connsiteX0-41" fmla="*/ 20681 w 1353846"/>
                <a:gd name="connsiteY0-42" fmla="*/ 6253 h 1225093"/>
                <a:gd name="connsiteX1-43" fmla="*/ 1353846 w 1353846"/>
                <a:gd name="connsiteY1-44" fmla="*/ 0 h 1225093"/>
                <a:gd name="connsiteX2-45" fmla="*/ 1339596 w 1353846"/>
                <a:gd name="connsiteY2-46" fmla="*/ 1225093 h 1225093"/>
                <a:gd name="connsiteX3-47" fmla="*/ 0 w 1353846"/>
                <a:gd name="connsiteY3-48" fmla="*/ 1225093 h 1225093"/>
                <a:gd name="connsiteX4-49" fmla="*/ 20681 w 1353846"/>
                <a:gd name="connsiteY4-50" fmla="*/ 6253 h 1225093"/>
                <a:gd name="connsiteX0-51" fmla="*/ 20681 w 1339596"/>
                <a:gd name="connsiteY0-52" fmla="*/ 6603 h 1225443"/>
                <a:gd name="connsiteX1-53" fmla="*/ 1333808 w 1339596"/>
                <a:gd name="connsiteY1-54" fmla="*/ 0 h 1225443"/>
                <a:gd name="connsiteX2-55" fmla="*/ 1339596 w 1339596"/>
                <a:gd name="connsiteY2-56" fmla="*/ 1225443 h 1225443"/>
                <a:gd name="connsiteX3-57" fmla="*/ 0 w 1339596"/>
                <a:gd name="connsiteY3-58" fmla="*/ 1225443 h 1225443"/>
                <a:gd name="connsiteX4-59" fmla="*/ 20681 w 1339596"/>
                <a:gd name="connsiteY4-60" fmla="*/ 6603 h 1225443"/>
                <a:gd name="connsiteX0-61" fmla="*/ 33205 w 1339596"/>
                <a:gd name="connsiteY0-62" fmla="*/ 6822 h 1225443"/>
                <a:gd name="connsiteX1-63" fmla="*/ 1333808 w 1339596"/>
                <a:gd name="connsiteY1-64" fmla="*/ 0 h 1225443"/>
                <a:gd name="connsiteX2-65" fmla="*/ 1339596 w 1339596"/>
                <a:gd name="connsiteY2-66" fmla="*/ 1225443 h 1225443"/>
                <a:gd name="connsiteX3-67" fmla="*/ 0 w 1339596"/>
                <a:gd name="connsiteY3-68" fmla="*/ 1225443 h 1225443"/>
                <a:gd name="connsiteX4-69" fmla="*/ 33205 w 1339596"/>
                <a:gd name="connsiteY4-70" fmla="*/ 6822 h 1225443"/>
                <a:gd name="connsiteX0-71" fmla="*/ 13167 w 1339596"/>
                <a:gd name="connsiteY0-72" fmla="*/ 6472 h 1225443"/>
                <a:gd name="connsiteX1-73" fmla="*/ 1333808 w 1339596"/>
                <a:gd name="connsiteY1-74" fmla="*/ 0 h 1225443"/>
                <a:gd name="connsiteX2-75" fmla="*/ 1339596 w 1339596"/>
                <a:gd name="connsiteY2-76" fmla="*/ 1225443 h 1225443"/>
                <a:gd name="connsiteX3-77" fmla="*/ 0 w 1339596"/>
                <a:gd name="connsiteY3-78" fmla="*/ 1225443 h 1225443"/>
                <a:gd name="connsiteX4-79" fmla="*/ 13167 w 1339596"/>
                <a:gd name="connsiteY4-80" fmla="*/ 6472 h 1225443"/>
                <a:gd name="connsiteX0-81" fmla="*/ 13167 w 1333884"/>
                <a:gd name="connsiteY0-82" fmla="*/ 6472 h 1225443"/>
                <a:gd name="connsiteX1-83" fmla="*/ 1333808 w 1333884"/>
                <a:gd name="connsiteY1-84" fmla="*/ 0 h 1225443"/>
                <a:gd name="connsiteX2-85" fmla="*/ 1302330 w 1333884"/>
                <a:gd name="connsiteY2-86" fmla="*/ 1207253 h 1225443"/>
                <a:gd name="connsiteX3-87" fmla="*/ 0 w 1333884"/>
                <a:gd name="connsiteY3-88" fmla="*/ 1225443 h 1225443"/>
                <a:gd name="connsiteX4-89" fmla="*/ 13167 w 1333884"/>
                <a:gd name="connsiteY4-90" fmla="*/ 6472 h 1225443"/>
                <a:gd name="connsiteX0-91" fmla="*/ 13167 w 1334211"/>
                <a:gd name="connsiteY0-92" fmla="*/ 6472 h 1232826"/>
                <a:gd name="connsiteX1-93" fmla="*/ 1333808 w 1334211"/>
                <a:gd name="connsiteY1-94" fmla="*/ 0 h 1232826"/>
                <a:gd name="connsiteX2-95" fmla="*/ 1331950 w 1334211"/>
                <a:gd name="connsiteY2-96" fmla="*/ 1232826 h 1232826"/>
                <a:gd name="connsiteX3-97" fmla="*/ 0 w 1334211"/>
                <a:gd name="connsiteY3-98" fmla="*/ 1225443 h 1232826"/>
                <a:gd name="connsiteX4-99" fmla="*/ 13167 w 1334211"/>
                <a:gd name="connsiteY4-100" fmla="*/ 6472 h 1232826"/>
                <a:gd name="connsiteX0-101" fmla="*/ 13167 w 1333952"/>
                <a:gd name="connsiteY0-102" fmla="*/ 6472 h 1225443"/>
                <a:gd name="connsiteX1-103" fmla="*/ 1333808 w 1333952"/>
                <a:gd name="connsiteY1-104" fmla="*/ 0 h 1225443"/>
                <a:gd name="connsiteX2-105" fmla="*/ 1319601 w 1333952"/>
                <a:gd name="connsiteY2-106" fmla="*/ 1222588 h 1225443"/>
                <a:gd name="connsiteX3-107" fmla="*/ 0 w 1333952"/>
                <a:gd name="connsiteY3-108" fmla="*/ 1225443 h 1225443"/>
                <a:gd name="connsiteX4-109" fmla="*/ 13167 w 1333952"/>
                <a:gd name="connsiteY4-110" fmla="*/ 6472 h 1225443"/>
                <a:gd name="connsiteX0-111" fmla="*/ 30785 w 1333952"/>
                <a:gd name="connsiteY0-112" fmla="*/ 0 h 1235984"/>
                <a:gd name="connsiteX1-113" fmla="*/ 1333808 w 1333952"/>
                <a:gd name="connsiteY1-114" fmla="*/ 10541 h 1235984"/>
                <a:gd name="connsiteX2-115" fmla="*/ 1319601 w 1333952"/>
                <a:gd name="connsiteY2-116" fmla="*/ 1233129 h 1235984"/>
                <a:gd name="connsiteX3-117" fmla="*/ 0 w 1333952"/>
                <a:gd name="connsiteY3-118" fmla="*/ 1235984 h 1235984"/>
                <a:gd name="connsiteX4-119" fmla="*/ 30785 w 1333952"/>
                <a:gd name="connsiteY4-120" fmla="*/ 0 h 1235984"/>
                <a:gd name="connsiteX0-121" fmla="*/ 30785 w 1319601"/>
                <a:gd name="connsiteY0-122" fmla="*/ 0 h 1235984"/>
                <a:gd name="connsiteX1-123" fmla="*/ 1312848 w 1319601"/>
                <a:gd name="connsiteY1-124" fmla="*/ 20567 h 1235984"/>
                <a:gd name="connsiteX2-125" fmla="*/ 1319601 w 1319601"/>
                <a:gd name="connsiteY2-126" fmla="*/ 1233129 h 1235984"/>
                <a:gd name="connsiteX3-127" fmla="*/ 0 w 1319601"/>
                <a:gd name="connsiteY3-128" fmla="*/ 1235984 h 1235984"/>
                <a:gd name="connsiteX4-129" fmla="*/ 30785 w 1319601"/>
                <a:gd name="connsiteY4-130" fmla="*/ 0 h 1235984"/>
                <a:gd name="connsiteX0-131" fmla="*/ 30785 w 1319601"/>
                <a:gd name="connsiteY0-132" fmla="*/ 0 h 1258608"/>
                <a:gd name="connsiteX1-133" fmla="*/ 1312848 w 1319601"/>
                <a:gd name="connsiteY1-134" fmla="*/ 20567 h 1258608"/>
                <a:gd name="connsiteX2-135" fmla="*/ 1319601 w 1319601"/>
                <a:gd name="connsiteY2-136" fmla="*/ 1233129 h 1258608"/>
                <a:gd name="connsiteX3-137" fmla="*/ 0 w 1319601"/>
                <a:gd name="connsiteY3-138" fmla="*/ 1235984 h 1258608"/>
                <a:gd name="connsiteX4-139" fmla="*/ 30785 w 1319601"/>
                <a:gd name="connsiteY4-140" fmla="*/ 0 h 1258608"/>
                <a:gd name="connsiteX0-141" fmla="*/ 31250 w 1320066"/>
                <a:gd name="connsiteY0-142" fmla="*/ 0 h 1267432"/>
                <a:gd name="connsiteX1-143" fmla="*/ 1313313 w 1320066"/>
                <a:gd name="connsiteY1-144" fmla="*/ 20567 h 1267432"/>
                <a:gd name="connsiteX2-145" fmla="*/ 1320066 w 1320066"/>
                <a:gd name="connsiteY2-146" fmla="*/ 1233129 h 1267432"/>
                <a:gd name="connsiteX3-147" fmla="*/ 0 w 1320066"/>
                <a:gd name="connsiteY3-148" fmla="*/ 1260343 h 1267432"/>
                <a:gd name="connsiteX4-149" fmla="*/ 31250 w 1320066"/>
                <a:gd name="connsiteY4-150" fmla="*/ 0 h 1267432"/>
                <a:gd name="connsiteX0-151" fmla="*/ 31250 w 1320066"/>
                <a:gd name="connsiteY0-152" fmla="*/ 0 h 1268253"/>
                <a:gd name="connsiteX1-153" fmla="*/ 1313313 w 1320066"/>
                <a:gd name="connsiteY1-154" fmla="*/ 20567 h 1268253"/>
                <a:gd name="connsiteX2-155" fmla="*/ 1320066 w 1320066"/>
                <a:gd name="connsiteY2-156" fmla="*/ 1233129 h 1268253"/>
                <a:gd name="connsiteX3-157" fmla="*/ 0 w 1320066"/>
                <a:gd name="connsiteY3-158" fmla="*/ 1260343 h 1268253"/>
                <a:gd name="connsiteX4-159" fmla="*/ 31250 w 1320066"/>
                <a:gd name="connsiteY4-160" fmla="*/ 0 h 1268253"/>
                <a:gd name="connsiteX0-161" fmla="*/ 31250 w 1320066"/>
                <a:gd name="connsiteY0-162" fmla="*/ 0 h 1263844"/>
                <a:gd name="connsiteX1-163" fmla="*/ 1313313 w 1320066"/>
                <a:gd name="connsiteY1-164" fmla="*/ 20567 h 1263844"/>
                <a:gd name="connsiteX2-165" fmla="*/ 1320066 w 1320066"/>
                <a:gd name="connsiteY2-166" fmla="*/ 1233129 h 1263844"/>
                <a:gd name="connsiteX3-167" fmla="*/ 0 w 1320066"/>
                <a:gd name="connsiteY3-168" fmla="*/ 1260343 h 1263844"/>
                <a:gd name="connsiteX4-169" fmla="*/ 31250 w 1320066"/>
                <a:gd name="connsiteY4-170" fmla="*/ 0 h 1263844"/>
                <a:gd name="connsiteX0-171" fmla="*/ 31250 w 1320066"/>
                <a:gd name="connsiteY0-172" fmla="*/ 0 h 1263844"/>
                <a:gd name="connsiteX1-173" fmla="*/ 1313313 w 1320066"/>
                <a:gd name="connsiteY1-174" fmla="*/ 20567 h 1263844"/>
                <a:gd name="connsiteX2-175" fmla="*/ 1320066 w 1320066"/>
                <a:gd name="connsiteY2-176" fmla="*/ 1233129 h 1263844"/>
                <a:gd name="connsiteX3-177" fmla="*/ 0 w 1320066"/>
                <a:gd name="connsiteY3-178" fmla="*/ 1260343 h 1263844"/>
                <a:gd name="connsiteX4-179" fmla="*/ 31250 w 1320066"/>
                <a:gd name="connsiteY4-180" fmla="*/ 0 h 126384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0960" tIns="60960" rIns="60960" bIns="60960" rtlCol="0" anchor="ctr"/>
            <a:lstStyle/>
            <a:p>
              <a:pPr algn="ctr"/>
              <a:endParaRPr lang="en-US" sz="2667" dirty="0">
                <a:solidFill>
                  <a:schemeClr val="tx1"/>
                </a:solidFill>
                <a:latin typeface="Arial" panose="020B0604020202020204" pitchFamily="34" charset="0"/>
                <a:cs typeface="Arial" panose="020B0604020202020204" pitchFamily="34" charset="0"/>
              </a:endParaRPr>
            </a:p>
          </p:txBody>
        </p:sp>
        <p:grpSp>
          <p:nvGrpSpPr>
            <p:cNvPr id="3" name="Group 11"/>
            <p:cNvGrpSpPr/>
            <p:nvPr/>
          </p:nvGrpSpPr>
          <p:grpSpPr>
            <a:xfrm rot="21599113">
              <a:off x="6172262" y="1589253"/>
              <a:ext cx="180527" cy="174150"/>
              <a:chOff x="4917745" y="2402400"/>
              <a:chExt cx="2525383" cy="2321999"/>
            </a:xfrm>
            <a:effectLst>
              <a:outerShdw blurRad="50800" dist="25400" dir="8100000" algn="tr" rotWithShape="0">
                <a:prstClr val="black">
                  <a:alpha val="45000"/>
                </a:prstClr>
              </a:outerShdw>
            </a:effectLst>
          </p:grpSpPr>
          <p:sp>
            <p:nvSpPr>
              <p:cNvPr id="13" name="Oval 12"/>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3733"/>
              </a:p>
            </p:txBody>
          </p:sp>
          <p:sp>
            <p:nvSpPr>
              <p:cNvPr id="14" name="Oval 13"/>
              <p:cNvSpPr/>
              <p:nvPr/>
            </p:nvSpPr>
            <p:spPr>
              <a:xfrm>
                <a:off x="5424561" y="30804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3733"/>
              </a:p>
            </p:txBody>
          </p:sp>
          <p:sp>
            <p:nvSpPr>
              <p:cNvPr id="15" name="Oval 14"/>
              <p:cNvSpPr/>
              <p:nvPr/>
            </p:nvSpPr>
            <p:spPr>
              <a:xfrm>
                <a:off x="5912902" y="24024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3733"/>
              </a:p>
            </p:txBody>
          </p:sp>
        </p:grpSp>
        <p:sp>
          <p:nvSpPr>
            <p:cNvPr id="17" name="Rectangle 16"/>
            <p:cNvSpPr/>
            <p:nvPr/>
          </p:nvSpPr>
          <p:spPr>
            <a:xfrm rot="21599113">
              <a:off x="5903713" y="1913203"/>
              <a:ext cx="788247" cy="234568"/>
            </a:xfrm>
            <a:prstGeom prst="rect">
              <a:avLst/>
            </a:prstGeom>
          </p:spPr>
          <p:txBody>
            <a:bodyPr wrap="square" anchor="ctr">
              <a:spAutoFit/>
            </a:bodyPr>
            <a:lstStyle/>
            <a:p>
              <a:r>
                <a:rPr lang="en-US" sz="3733" b="1" dirty="0">
                  <a:solidFill>
                    <a:schemeClr val="tx1">
                      <a:lumMod val="95000"/>
                      <a:lumOff val="5000"/>
                    </a:schemeClr>
                  </a:solidFill>
                  <a:latin typeface="Comic Sans MS" panose="030F0702030302020204" charset="0"/>
                </a:rPr>
                <a:t>Public</a:t>
              </a:r>
            </a:p>
          </p:txBody>
        </p:sp>
      </p:grpSp>
      <p:sp>
        <p:nvSpPr>
          <p:cNvPr id="6" name="Text Box 5"/>
          <p:cNvSpPr txBox="1"/>
          <p:nvPr/>
        </p:nvSpPr>
        <p:spPr>
          <a:xfrm>
            <a:off x="5421207" y="322580"/>
            <a:ext cx="4846320" cy="666786"/>
          </a:xfrm>
          <a:prstGeom prst="rect">
            <a:avLst/>
          </a:prstGeom>
          <a:noFill/>
        </p:spPr>
        <p:txBody>
          <a:bodyPr wrap="square" rtlCol="0" anchor="t">
            <a:spAutoFit/>
          </a:bodyPr>
          <a:lstStyle/>
          <a:p>
            <a:pPr algn="ctr"/>
            <a:r>
              <a:rPr lang="en-US" sz="3733" b="1"/>
              <a:t>Access Specifiers</a:t>
            </a:r>
          </a:p>
        </p:txBody>
      </p:sp>
      <p:grpSp>
        <p:nvGrpSpPr>
          <p:cNvPr id="5" name="Group 38"/>
          <p:cNvGrpSpPr/>
          <p:nvPr/>
        </p:nvGrpSpPr>
        <p:grpSpPr>
          <a:xfrm>
            <a:off x="6867314" y="1018541"/>
            <a:ext cx="1714500" cy="204047"/>
            <a:chOff x="4679586" y="878988"/>
            <a:chExt cx="1434489" cy="190500"/>
          </a:xfrm>
        </p:grpSpPr>
        <p:sp>
          <p:nvSpPr>
            <p:cNvPr id="40" name="Oval 39"/>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1" name="Oval 40"/>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Oval 41"/>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3" name="Oval 42"/>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4" name="Oval 43"/>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48641" y="197274"/>
            <a:ext cx="6933353" cy="6463453"/>
          </a:xfrm>
          <a:prstGeom prst="rect">
            <a:avLst/>
          </a:prstGeom>
        </p:spPr>
      </p:pic>
      <p:cxnSp>
        <p:nvCxnSpPr>
          <p:cNvPr id="7" name="Straight Connector 6"/>
          <p:cNvCxnSpPr/>
          <p:nvPr/>
        </p:nvCxnSpPr>
        <p:spPr>
          <a:xfrm>
            <a:off x="1061720" y="5590540"/>
            <a:ext cx="2832021"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6" name="Straight Connector 5"/>
          <p:cNvCxnSpPr/>
          <p:nvPr/>
        </p:nvCxnSpPr>
        <p:spPr>
          <a:xfrm>
            <a:off x="1684021" y="2184400"/>
            <a:ext cx="2784020" cy="0"/>
          </a:xfrm>
          <a:prstGeom prst="line">
            <a:avLst/>
          </a:prstGeom>
        </p:spPr>
        <p:style>
          <a:lnRef idx="2">
            <a:schemeClr val="accent4"/>
          </a:lnRef>
          <a:fillRef idx="0">
            <a:schemeClr val="accent4"/>
          </a:fillRef>
          <a:effectRef idx="1">
            <a:schemeClr val="accent4"/>
          </a:effectRef>
          <a:fontRef idx="minor">
            <a:schemeClr val="tx1"/>
          </a:fontRef>
        </p:style>
      </p:cxnSp>
      <p:sp>
        <p:nvSpPr>
          <p:cNvPr id="5" name="Text Box 4"/>
          <p:cNvSpPr txBox="1"/>
          <p:nvPr/>
        </p:nvSpPr>
        <p:spPr>
          <a:xfrm>
            <a:off x="9176173" y="695961"/>
            <a:ext cx="2321560" cy="1493358"/>
          </a:xfrm>
          <a:prstGeom prst="rect">
            <a:avLst/>
          </a:prstGeom>
          <a:noFill/>
        </p:spPr>
        <p:txBody>
          <a:bodyPr wrap="square" rtlCol="0">
            <a:spAutoFit/>
          </a:bodyPr>
          <a:lstStyle/>
          <a:p>
            <a:pPr>
              <a:lnSpc>
                <a:spcPct val="150000"/>
              </a:lnSpc>
            </a:pPr>
            <a:r>
              <a:rPr lang="en-US" sz="3200"/>
              <a:t>Output:</a:t>
            </a:r>
          </a:p>
          <a:p>
            <a:pPr>
              <a:lnSpc>
                <a:spcPct val="150000"/>
              </a:lnSpc>
            </a:pPr>
            <a:r>
              <a:rPr lang="en-US" sz="3200" b="1"/>
              <a:t>Area is: 3.14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83634" y="479212"/>
            <a:ext cx="3679615" cy="2785533"/>
            <a:chOff x="5458079" y="1489892"/>
            <a:chExt cx="1472796" cy="979921"/>
          </a:xfrm>
        </p:grpSpPr>
        <p:sp>
          <p:nvSpPr>
            <p:cNvPr id="4" name="Rectangle 19"/>
            <p:cNvSpPr/>
            <p:nvPr/>
          </p:nvSpPr>
          <p:spPr>
            <a:xfrm rot="21599113">
              <a:off x="5458079" y="1489892"/>
              <a:ext cx="1472796" cy="979921"/>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1" fmla="*/ 0 w 1339596"/>
                <a:gd name="connsiteY0-2" fmla="*/ 11733 h 1230933"/>
                <a:gd name="connsiteX1-3" fmla="*/ 1306342 w 1339596"/>
                <a:gd name="connsiteY1-4" fmla="*/ 0 h 1230933"/>
                <a:gd name="connsiteX2-5" fmla="*/ 1339596 w 1339596"/>
                <a:gd name="connsiteY2-6" fmla="*/ 1230933 h 1230933"/>
                <a:gd name="connsiteX3-7" fmla="*/ 0 w 1339596"/>
                <a:gd name="connsiteY3-8" fmla="*/ 1230933 h 1230933"/>
                <a:gd name="connsiteX4-9" fmla="*/ 0 w 1339596"/>
                <a:gd name="connsiteY4-10" fmla="*/ 11733 h 1230933"/>
                <a:gd name="connsiteX0-11" fmla="*/ 55747 w 1339596"/>
                <a:gd name="connsiteY0-12" fmla="*/ 12706 h 1230933"/>
                <a:gd name="connsiteX1-13" fmla="*/ 1306342 w 1339596"/>
                <a:gd name="connsiteY1-14" fmla="*/ 0 h 1230933"/>
                <a:gd name="connsiteX2-15" fmla="*/ 1339596 w 1339596"/>
                <a:gd name="connsiteY2-16" fmla="*/ 1230933 h 1230933"/>
                <a:gd name="connsiteX3-17" fmla="*/ 0 w 1339596"/>
                <a:gd name="connsiteY3-18" fmla="*/ 1230933 h 1230933"/>
                <a:gd name="connsiteX4-19" fmla="*/ 55747 w 1339596"/>
                <a:gd name="connsiteY4-20" fmla="*/ 12706 h 1230933"/>
                <a:gd name="connsiteX0-21" fmla="*/ 28195 w 1339596"/>
                <a:gd name="connsiteY0-22" fmla="*/ 12225 h 1230933"/>
                <a:gd name="connsiteX1-23" fmla="*/ 1306342 w 1339596"/>
                <a:gd name="connsiteY1-24" fmla="*/ 0 h 1230933"/>
                <a:gd name="connsiteX2-25" fmla="*/ 1339596 w 1339596"/>
                <a:gd name="connsiteY2-26" fmla="*/ 1230933 h 1230933"/>
                <a:gd name="connsiteX3-27" fmla="*/ 0 w 1339596"/>
                <a:gd name="connsiteY3-28" fmla="*/ 1230933 h 1230933"/>
                <a:gd name="connsiteX4-29" fmla="*/ 28195 w 1339596"/>
                <a:gd name="connsiteY4-30" fmla="*/ 12225 h 1230933"/>
                <a:gd name="connsiteX0-31" fmla="*/ 28195 w 1353846"/>
                <a:gd name="connsiteY0-32" fmla="*/ 6385 h 1225093"/>
                <a:gd name="connsiteX1-33" fmla="*/ 1353846 w 1353846"/>
                <a:gd name="connsiteY1-34" fmla="*/ 0 h 1225093"/>
                <a:gd name="connsiteX2-35" fmla="*/ 1339596 w 1353846"/>
                <a:gd name="connsiteY2-36" fmla="*/ 1225093 h 1225093"/>
                <a:gd name="connsiteX3-37" fmla="*/ 0 w 1353846"/>
                <a:gd name="connsiteY3-38" fmla="*/ 1225093 h 1225093"/>
                <a:gd name="connsiteX4-39" fmla="*/ 28195 w 1353846"/>
                <a:gd name="connsiteY4-40" fmla="*/ 6385 h 1225093"/>
                <a:gd name="connsiteX0-41" fmla="*/ 20681 w 1353846"/>
                <a:gd name="connsiteY0-42" fmla="*/ 6253 h 1225093"/>
                <a:gd name="connsiteX1-43" fmla="*/ 1353846 w 1353846"/>
                <a:gd name="connsiteY1-44" fmla="*/ 0 h 1225093"/>
                <a:gd name="connsiteX2-45" fmla="*/ 1339596 w 1353846"/>
                <a:gd name="connsiteY2-46" fmla="*/ 1225093 h 1225093"/>
                <a:gd name="connsiteX3-47" fmla="*/ 0 w 1353846"/>
                <a:gd name="connsiteY3-48" fmla="*/ 1225093 h 1225093"/>
                <a:gd name="connsiteX4-49" fmla="*/ 20681 w 1353846"/>
                <a:gd name="connsiteY4-50" fmla="*/ 6253 h 1225093"/>
                <a:gd name="connsiteX0-51" fmla="*/ 20681 w 1339596"/>
                <a:gd name="connsiteY0-52" fmla="*/ 6603 h 1225443"/>
                <a:gd name="connsiteX1-53" fmla="*/ 1333808 w 1339596"/>
                <a:gd name="connsiteY1-54" fmla="*/ 0 h 1225443"/>
                <a:gd name="connsiteX2-55" fmla="*/ 1339596 w 1339596"/>
                <a:gd name="connsiteY2-56" fmla="*/ 1225443 h 1225443"/>
                <a:gd name="connsiteX3-57" fmla="*/ 0 w 1339596"/>
                <a:gd name="connsiteY3-58" fmla="*/ 1225443 h 1225443"/>
                <a:gd name="connsiteX4-59" fmla="*/ 20681 w 1339596"/>
                <a:gd name="connsiteY4-60" fmla="*/ 6603 h 1225443"/>
                <a:gd name="connsiteX0-61" fmla="*/ 33205 w 1339596"/>
                <a:gd name="connsiteY0-62" fmla="*/ 6822 h 1225443"/>
                <a:gd name="connsiteX1-63" fmla="*/ 1333808 w 1339596"/>
                <a:gd name="connsiteY1-64" fmla="*/ 0 h 1225443"/>
                <a:gd name="connsiteX2-65" fmla="*/ 1339596 w 1339596"/>
                <a:gd name="connsiteY2-66" fmla="*/ 1225443 h 1225443"/>
                <a:gd name="connsiteX3-67" fmla="*/ 0 w 1339596"/>
                <a:gd name="connsiteY3-68" fmla="*/ 1225443 h 1225443"/>
                <a:gd name="connsiteX4-69" fmla="*/ 33205 w 1339596"/>
                <a:gd name="connsiteY4-70" fmla="*/ 6822 h 1225443"/>
                <a:gd name="connsiteX0-71" fmla="*/ 13167 w 1339596"/>
                <a:gd name="connsiteY0-72" fmla="*/ 6472 h 1225443"/>
                <a:gd name="connsiteX1-73" fmla="*/ 1333808 w 1339596"/>
                <a:gd name="connsiteY1-74" fmla="*/ 0 h 1225443"/>
                <a:gd name="connsiteX2-75" fmla="*/ 1339596 w 1339596"/>
                <a:gd name="connsiteY2-76" fmla="*/ 1225443 h 1225443"/>
                <a:gd name="connsiteX3-77" fmla="*/ 0 w 1339596"/>
                <a:gd name="connsiteY3-78" fmla="*/ 1225443 h 1225443"/>
                <a:gd name="connsiteX4-79" fmla="*/ 13167 w 1339596"/>
                <a:gd name="connsiteY4-80" fmla="*/ 6472 h 1225443"/>
                <a:gd name="connsiteX0-81" fmla="*/ 13167 w 1333884"/>
                <a:gd name="connsiteY0-82" fmla="*/ 6472 h 1225443"/>
                <a:gd name="connsiteX1-83" fmla="*/ 1333808 w 1333884"/>
                <a:gd name="connsiteY1-84" fmla="*/ 0 h 1225443"/>
                <a:gd name="connsiteX2-85" fmla="*/ 1302330 w 1333884"/>
                <a:gd name="connsiteY2-86" fmla="*/ 1207253 h 1225443"/>
                <a:gd name="connsiteX3-87" fmla="*/ 0 w 1333884"/>
                <a:gd name="connsiteY3-88" fmla="*/ 1225443 h 1225443"/>
                <a:gd name="connsiteX4-89" fmla="*/ 13167 w 1333884"/>
                <a:gd name="connsiteY4-90" fmla="*/ 6472 h 1225443"/>
                <a:gd name="connsiteX0-91" fmla="*/ 13167 w 1334211"/>
                <a:gd name="connsiteY0-92" fmla="*/ 6472 h 1232826"/>
                <a:gd name="connsiteX1-93" fmla="*/ 1333808 w 1334211"/>
                <a:gd name="connsiteY1-94" fmla="*/ 0 h 1232826"/>
                <a:gd name="connsiteX2-95" fmla="*/ 1331950 w 1334211"/>
                <a:gd name="connsiteY2-96" fmla="*/ 1232826 h 1232826"/>
                <a:gd name="connsiteX3-97" fmla="*/ 0 w 1334211"/>
                <a:gd name="connsiteY3-98" fmla="*/ 1225443 h 1232826"/>
                <a:gd name="connsiteX4-99" fmla="*/ 13167 w 1334211"/>
                <a:gd name="connsiteY4-100" fmla="*/ 6472 h 1232826"/>
                <a:gd name="connsiteX0-101" fmla="*/ 13167 w 1333952"/>
                <a:gd name="connsiteY0-102" fmla="*/ 6472 h 1225443"/>
                <a:gd name="connsiteX1-103" fmla="*/ 1333808 w 1333952"/>
                <a:gd name="connsiteY1-104" fmla="*/ 0 h 1225443"/>
                <a:gd name="connsiteX2-105" fmla="*/ 1319601 w 1333952"/>
                <a:gd name="connsiteY2-106" fmla="*/ 1222588 h 1225443"/>
                <a:gd name="connsiteX3-107" fmla="*/ 0 w 1333952"/>
                <a:gd name="connsiteY3-108" fmla="*/ 1225443 h 1225443"/>
                <a:gd name="connsiteX4-109" fmla="*/ 13167 w 1333952"/>
                <a:gd name="connsiteY4-110" fmla="*/ 6472 h 1225443"/>
                <a:gd name="connsiteX0-111" fmla="*/ 30785 w 1333952"/>
                <a:gd name="connsiteY0-112" fmla="*/ 0 h 1235984"/>
                <a:gd name="connsiteX1-113" fmla="*/ 1333808 w 1333952"/>
                <a:gd name="connsiteY1-114" fmla="*/ 10541 h 1235984"/>
                <a:gd name="connsiteX2-115" fmla="*/ 1319601 w 1333952"/>
                <a:gd name="connsiteY2-116" fmla="*/ 1233129 h 1235984"/>
                <a:gd name="connsiteX3-117" fmla="*/ 0 w 1333952"/>
                <a:gd name="connsiteY3-118" fmla="*/ 1235984 h 1235984"/>
                <a:gd name="connsiteX4-119" fmla="*/ 30785 w 1333952"/>
                <a:gd name="connsiteY4-120" fmla="*/ 0 h 1235984"/>
                <a:gd name="connsiteX0-121" fmla="*/ 30785 w 1319601"/>
                <a:gd name="connsiteY0-122" fmla="*/ 0 h 1235984"/>
                <a:gd name="connsiteX1-123" fmla="*/ 1312848 w 1319601"/>
                <a:gd name="connsiteY1-124" fmla="*/ 20567 h 1235984"/>
                <a:gd name="connsiteX2-125" fmla="*/ 1319601 w 1319601"/>
                <a:gd name="connsiteY2-126" fmla="*/ 1233129 h 1235984"/>
                <a:gd name="connsiteX3-127" fmla="*/ 0 w 1319601"/>
                <a:gd name="connsiteY3-128" fmla="*/ 1235984 h 1235984"/>
                <a:gd name="connsiteX4-129" fmla="*/ 30785 w 1319601"/>
                <a:gd name="connsiteY4-130" fmla="*/ 0 h 1235984"/>
                <a:gd name="connsiteX0-131" fmla="*/ 30785 w 1319601"/>
                <a:gd name="connsiteY0-132" fmla="*/ 0 h 1258608"/>
                <a:gd name="connsiteX1-133" fmla="*/ 1312848 w 1319601"/>
                <a:gd name="connsiteY1-134" fmla="*/ 20567 h 1258608"/>
                <a:gd name="connsiteX2-135" fmla="*/ 1319601 w 1319601"/>
                <a:gd name="connsiteY2-136" fmla="*/ 1233129 h 1258608"/>
                <a:gd name="connsiteX3-137" fmla="*/ 0 w 1319601"/>
                <a:gd name="connsiteY3-138" fmla="*/ 1235984 h 1258608"/>
                <a:gd name="connsiteX4-139" fmla="*/ 30785 w 1319601"/>
                <a:gd name="connsiteY4-140" fmla="*/ 0 h 1258608"/>
                <a:gd name="connsiteX0-141" fmla="*/ 31250 w 1320066"/>
                <a:gd name="connsiteY0-142" fmla="*/ 0 h 1267432"/>
                <a:gd name="connsiteX1-143" fmla="*/ 1313313 w 1320066"/>
                <a:gd name="connsiteY1-144" fmla="*/ 20567 h 1267432"/>
                <a:gd name="connsiteX2-145" fmla="*/ 1320066 w 1320066"/>
                <a:gd name="connsiteY2-146" fmla="*/ 1233129 h 1267432"/>
                <a:gd name="connsiteX3-147" fmla="*/ 0 w 1320066"/>
                <a:gd name="connsiteY3-148" fmla="*/ 1260343 h 1267432"/>
                <a:gd name="connsiteX4-149" fmla="*/ 31250 w 1320066"/>
                <a:gd name="connsiteY4-150" fmla="*/ 0 h 1267432"/>
                <a:gd name="connsiteX0-151" fmla="*/ 31250 w 1320066"/>
                <a:gd name="connsiteY0-152" fmla="*/ 0 h 1268253"/>
                <a:gd name="connsiteX1-153" fmla="*/ 1313313 w 1320066"/>
                <a:gd name="connsiteY1-154" fmla="*/ 20567 h 1268253"/>
                <a:gd name="connsiteX2-155" fmla="*/ 1320066 w 1320066"/>
                <a:gd name="connsiteY2-156" fmla="*/ 1233129 h 1268253"/>
                <a:gd name="connsiteX3-157" fmla="*/ 0 w 1320066"/>
                <a:gd name="connsiteY3-158" fmla="*/ 1260343 h 1268253"/>
                <a:gd name="connsiteX4-159" fmla="*/ 31250 w 1320066"/>
                <a:gd name="connsiteY4-160" fmla="*/ 0 h 1268253"/>
                <a:gd name="connsiteX0-161" fmla="*/ 31250 w 1320066"/>
                <a:gd name="connsiteY0-162" fmla="*/ 0 h 1263844"/>
                <a:gd name="connsiteX1-163" fmla="*/ 1313313 w 1320066"/>
                <a:gd name="connsiteY1-164" fmla="*/ 20567 h 1263844"/>
                <a:gd name="connsiteX2-165" fmla="*/ 1320066 w 1320066"/>
                <a:gd name="connsiteY2-166" fmla="*/ 1233129 h 1263844"/>
                <a:gd name="connsiteX3-167" fmla="*/ 0 w 1320066"/>
                <a:gd name="connsiteY3-168" fmla="*/ 1260343 h 1263844"/>
                <a:gd name="connsiteX4-169" fmla="*/ 31250 w 1320066"/>
                <a:gd name="connsiteY4-170" fmla="*/ 0 h 1263844"/>
                <a:gd name="connsiteX0-171" fmla="*/ 31250 w 1320066"/>
                <a:gd name="connsiteY0-172" fmla="*/ 0 h 1263844"/>
                <a:gd name="connsiteX1-173" fmla="*/ 1313313 w 1320066"/>
                <a:gd name="connsiteY1-174" fmla="*/ 20567 h 1263844"/>
                <a:gd name="connsiteX2-175" fmla="*/ 1320066 w 1320066"/>
                <a:gd name="connsiteY2-176" fmla="*/ 1233129 h 1263844"/>
                <a:gd name="connsiteX3-177" fmla="*/ 0 w 1320066"/>
                <a:gd name="connsiteY3-178" fmla="*/ 1260343 h 1263844"/>
                <a:gd name="connsiteX4-179" fmla="*/ 31250 w 1320066"/>
                <a:gd name="connsiteY4-180" fmla="*/ 0 h 126384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0960" tIns="60960" rIns="60960" bIns="60960" rtlCol="0" anchor="ctr"/>
            <a:lstStyle/>
            <a:p>
              <a:pPr algn="ctr"/>
              <a:endParaRPr lang="en-US" sz="2667" dirty="0">
                <a:solidFill>
                  <a:schemeClr val="tx1"/>
                </a:solidFill>
                <a:latin typeface="Arial" panose="020B0604020202020204" pitchFamily="34" charset="0"/>
                <a:cs typeface="Arial" panose="020B0604020202020204" pitchFamily="34" charset="0"/>
              </a:endParaRPr>
            </a:p>
          </p:txBody>
        </p:sp>
        <p:grpSp>
          <p:nvGrpSpPr>
            <p:cNvPr id="3" name="Group 11"/>
            <p:cNvGrpSpPr/>
            <p:nvPr/>
          </p:nvGrpSpPr>
          <p:grpSpPr>
            <a:xfrm rot="21599113">
              <a:off x="6172262" y="1589253"/>
              <a:ext cx="180527" cy="174150"/>
              <a:chOff x="4917745" y="2402400"/>
              <a:chExt cx="2525383" cy="2321999"/>
            </a:xfrm>
            <a:effectLst>
              <a:outerShdw blurRad="50800" dist="25400" dir="8100000" algn="tr" rotWithShape="0">
                <a:prstClr val="black">
                  <a:alpha val="45000"/>
                </a:prstClr>
              </a:outerShdw>
            </a:effectLst>
          </p:grpSpPr>
          <p:sp>
            <p:nvSpPr>
              <p:cNvPr id="13" name="Oval 12"/>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3733"/>
              </a:p>
            </p:txBody>
          </p:sp>
          <p:sp>
            <p:nvSpPr>
              <p:cNvPr id="14" name="Oval 13"/>
              <p:cNvSpPr/>
              <p:nvPr/>
            </p:nvSpPr>
            <p:spPr>
              <a:xfrm>
                <a:off x="5424561" y="30804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3733"/>
              </a:p>
            </p:txBody>
          </p:sp>
          <p:sp>
            <p:nvSpPr>
              <p:cNvPr id="15" name="Oval 14"/>
              <p:cNvSpPr/>
              <p:nvPr/>
            </p:nvSpPr>
            <p:spPr>
              <a:xfrm>
                <a:off x="5912902" y="24024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3733"/>
              </a:p>
            </p:txBody>
          </p:sp>
        </p:grpSp>
        <p:sp>
          <p:nvSpPr>
            <p:cNvPr id="17" name="Rectangle 16"/>
            <p:cNvSpPr/>
            <p:nvPr/>
          </p:nvSpPr>
          <p:spPr>
            <a:xfrm rot="21599113">
              <a:off x="5903713" y="1913203"/>
              <a:ext cx="788247" cy="234568"/>
            </a:xfrm>
            <a:prstGeom prst="rect">
              <a:avLst/>
            </a:prstGeom>
          </p:spPr>
          <p:txBody>
            <a:bodyPr wrap="square" anchor="ctr">
              <a:spAutoFit/>
            </a:bodyPr>
            <a:lstStyle/>
            <a:p>
              <a:r>
                <a:rPr lang="en-US" sz="3733" b="1" dirty="0">
                  <a:solidFill>
                    <a:schemeClr val="tx1">
                      <a:lumMod val="95000"/>
                      <a:lumOff val="5000"/>
                    </a:schemeClr>
                  </a:solidFill>
                  <a:latin typeface="Comic Sans MS" panose="030F0702030302020204" charset="0"/>
                </a:rPr>
                <a:t>Public</a:t>
              </a:r>
            </a:p>
          </p:txBody>
        </p:sp>
      </p:grpSp>
      <p:sp>
        <p:nvSpPr>
          <p:cNvPr id="35" name="Text Box 34"/>
          <p:cNvSpPr txBox="1"/>
          <p:nvPr/>
        </p:nvSpPr>
        <p:spPr>
          <a:xfrm>
            <a:off x="4417907" y="1256454"/>
            <a:ext cx="7251700" cy="4892493"/>
          </a:xfrm>
          <a:prstGeom prst="rect">
            <a:avLst/>
          </a:prstGeom>
          <a:noFill/>
        </p:spPr>
        <p:txBody>
          <a:bodyPr wrap="square" rtlCol="0" anchor="t">
            <a:spAutoFit/>
          </a:bodyPr>
          <a:lstStyle/>
          <a:p>
            <a:pPr marL="380990" indent="-380990">
              <a:lnSpc>
                <a:spcPct val="170000"/>
              </a:lnSpc>
              <a:buFont typeface="Wingdings" panose="05000000000000000000" charset="0"/>
              <a:buChar char=""/>
            </a:pPr>
            <a:r>
              <a:rPr lang="en-US" sz="2667">
                <a:sym typeface="+mn-ea"/>
              </a:rPr>
              <a:t>All the class members declared under public will be available to everyone.</a:t>
            </a:r>
          </a:p>
          <a:p>
            <a:pPr marL="380990" indent="-380990">
              <a:lnSpc>
                <a:spcPct val="170000"/>
              </a:lnSpc>
              <a:buFont typeface="Wingdings" panose="05000000000000000000" charset="0"/>
              <a:buChar char=""/>
            </a:pPr>
            <a:r>
              <a:rPr lang="en-US" sz="2667">
                <a:sym typeface="+mn-ea"/>
              </a:rPr>
              <a:t>Public members can be accessed by other classes too.</a:t>
            </a:r>
          </a:p>
          <a:p>
            <a:pPr marL="380990" indent="-380990">
              <a:lnSpc>
                <a:spcPct val="170000"/>
              </a:lnSpc>
              <a:buFont typeface="Wingdings" panose="05000000000000000000" charset="0"/>
              <a:buChar char=""/>
            </a:pPr>
            <a:r>
              <a:rPr lang="en-US" sz="2667">
                <a:sym typeface="+mn-ea"/>
              </a:rPr>
              <a:t>Can be accessed from anywhere in the program using the direct member access operator (.) with the object of that class.</a:t>
            </a:r>
          </a:p>
        </p:txBody>
      </p:sp>
      <p:sp>
        <p:nvSpPr>
          <p:cNvPr id="6" name="Text Box 5"/>
          <p:cNvSpPr txBox="1"/>
          <p:nvPr/>
        </p:nvSpPr>
        <p:spPr>
          <a:xfrm>
            <a:off x="5827607" y="220980"/>
            <a:ext cx="4846320" cy="666786"/>
          </a:xfrm>
          <a:prstGeom prst="rect">
            <a:avLst/>
          </a:prstGeom>
          <a:noFill/>
        </p:spPr>
        <p:txBody>
          <a:bodyPr wrap="square" rtlCol="0" anchor="t">
            <a:spAutoFit/>
          </a:bodyPr>
          <a:lstStyle/>
          <a:p>
            <a:pPr algn="ctr"/>
            <a:r>
              <a:rPr lang="en-US" sz="3733" b="1"/>
              <a:t>Access Specifiers</a:t>
            </a:r>
          </a:p>
        </p:txBody>
      </p:sp>
      <p:grpSp>
        <p:nvGrpSpPr>
          <p:cNvPr id="5" name="Group 38"/>
          <p:cNvGrpSpPr/>
          <p:nvPr/>
        </p:nvGrpSpPr>
        <p:grpSpPr>
          <a:xfrm>
            <a:off x="7273714" y="916941"/>
            <a:ext cx="1714500" cy="204047"/>
            <a:chOff x="4679586" y="878988"/>
            <a:chExt cx="1434489" cy="190500"/>
          </a:xfrm>
        </p:grpSpPr>
        <p:sp>
          <p:nvSpPr>
            <p:cNvPr id="40" name="Oval 39"/>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1" name="Oval 40"/>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Oval 41"/>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3" name="Oval 42"/>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4" name="Oval 43"/>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94360" y="187114"/>
            <a:ext cx="5244253" cy="502766"/>
          </a:xfrm>
          <a:prstGeom prst="rect">
            <a:avLst/>
          </a:prstGeom>
          <a:noFill/>
        </p:spPr>
        <p:txBody>
          <a:bodyPr wrap="square" rtlCol="0" anchor="t">
            <a:spAutoFit/>
          </a:bodyPr>
          <a:lstStyle/>
          <a:p>
            <a:r>
              <a:rPr lang="en-US" sz="2667" b="1"/>
              <a:t>Accessing </a:t>
            </a:r>
            <a:r>
              <a:rPr lang="en-US" sz="2667" b="1">
                <a:solidFill>
                  <a:srgbClr val="FF0000"/>
                </a:solidFill>
              </a:rPr>
              <a:t>Public </a:t>
            </a:r>
            <a:r>
              <a:rPr lang="en-US" sz="2667" b="1"/>
              <a:t>Data Members:</a:t>
            </a:r>
          </a:p>
        </p:txBody>
      </p:sp>
      <p:pic>
        <p:nvPicPr>
          <p:cNvPr id="6" name="Picture 5"/>
          <p:cNvPicPr>
            <a:picLocks noChangeAspect="1"/>
          </p:cNvPicPr>
          <p:nvPr/>
        </p:nvPicPr>
        <p:blipFill>
          <a:blip r:embed="rId3"/>
          <a:stretch>
            <a:fillRect/>
          </a:stretch>
        </p:blipFill>
        <p:spPr>
          <a:xfrm>
            <a:off x="728134" y="863600"/>
            <a:ext cx="7248313" cy="5499947"/>
          </a:xfrm>
          <a:prstGeom prst="rect">
            <a:avLst/>
          </a:prstGeom>
        </p:spPr>
      </p:pic>
      <p:sp>
        <p:nvSpPr>
          <p:cNvPr id="8" name="Text Box 7"/>
          <p:cNvSpPr txBox="1"/>
          <p:nvPr/>
        </p:nvSpPr>
        <p:spPr>
          <a:xfrm>
            <a:off x="5743787" y="863600"/>
            <a:ext cx="6129867" cy="1143070"/>
          </a:xfrm>
          <a:prstGeom prst="rect">
            <a:avLst/>
          </a:prstGeom>
          <a:noFill/>
        </p:spPr>
        <p:txBody>
          <a:bodyPr wrap="square" rtlCol="0" anchor="t">
            <a:spAutoFit/>
          </a:bodyPr>
          <a:lstStyle/>
          <a:p>
            <a:pPr marL="380990" indent="-380990">
              <a:lnSpc>
                <a:spcPct val="150000"/>
              </a:lnSpc>
              <a:buFont typeface="Arial" panose="020B0604020202020204" pitchFamily="34" charset="0"/>
              <a:buChar char="•"/>
            </a:pPr>
            <a:r>
              <a:rPr lang="en-US" sz="2400">
                <a:sym typeface="+mn-ea"/>
              </a:rPr>
              <a:t>Accessed using the direct member access (.) operator with the </a:t>
            </a:r>
            <a:r>
              <a:rPr lang="en-US" sz="2400" b="1">
                <a:sym typeface="+mn-ea"/>
              </a:rPr>
              <a:t>object </a:t>
            </a:r>
            <a:r>
              <a:rPr lang="en-US" sz="2400">
                <a:sym typeface="+mn-ea"/>
              </a:rPr>
              <a:t>of that class.</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02554" y="-200659"/>
            <a:ext cx="1308100" cy="810030"/>
          </a:xfrm>
          <a:prstGeom prst="rect">
            <a:avLst/>
          </a:prstGeom>
        </p:spPr>
        <p:txBody>
          <a:bodyPr wrap="square">
            <a:spAutoFit/>
          </a:bodyPr>
          <a:lstStyle/>
          <a:p>
            <a:pPr>
              <a:lnSpc>
                <a:spcPct val="150000"/>
              </a:lnSpc>
            </a:pPr>
            <a:r>
              <a:rPr lang="en-US" sz="3467" b="1" dirty="0"/>
              <a:t>Class </a:t>
            </a:r>
          </a:p>
        </p:txBody>
      </p:sp>
      <p:sp>
        <p:nvSpPr>
          <p:cNvPr id="2" name="Text Box 1"/>
          <p:cNvSpPr txBox="1"/>
          <p:nvPr/>
        </p:nvSpPr>
        <p:spPr>
          <a:xfrm>
            <a:off x="7908714" y="-200660"/>
            <a:ext cx="1902893" cy="810030"/>
          </a:xfrm>
          <a:prstGeom prst="rect">
            <a:avLst/>
          </a:prstGeom>
          <a:noFill/>
        </p:spPr>
        <p:txBody>
          <a:bodyPr wrap="none" rtlCol="0" anchor="t">
            <a:spAutoFit/>
          </a:bodyPr>
          <a:lstStyle/>
          <a:p>
            <a:pPr>
              <a:lnSpc>
                <a:spcPct val="150000"/>
              </a:lnSpc>
            </a:pPr>
            <a:r>
              <a:rPr lang="en-US" sz="3467" b="1" dirty="0">
                <a:sym typeface="+mn-ea"/>
              </a:rPr>
              <a:t>Structure</a:t>
            </a:r>
          </a:p>
        </p:txBody>
      </p:sp>
      <p:pic>
        <p:nvPicPr>
          <p:cNvPr id="3" name="Picture 2"/>
          <p:cNvPicPr>
            <a:picLocks noChangeAspect="1"/>
          </p:cNvPicPr>
          <p:nvPr/>
        </p:nvPicPr>
        <p:blipFill>
          <a:blip r:embed="rId3"/>
          <a:stretch>
            <a:fillRect/>
          </a:stretch>
        </p:blipFill>
        <p:spPr>
          <a:xfrm>
            <a:off x="1231054" y="910167"/>
            <a:ext cx="3461173" cy="4379807"/>
          </a:xfrm>
          <a:prstGeom prst="rect">
            <a:avLst/>
          </a:prstGeom>
        </p:spPr>
      </p:pic>
      <p:pic>
        <p:nvPicPr>
          <p:cNvPr id="4" name="Picture 3"/>
          <p:cNvPicPr>
            <a:picLocks noChangeAspect="1"/>
          </p:cNvPicPr>
          <p:nvPr/>
        </p:nvPicPr>
        <p:blipFill>
          <a:blip r:embed="rId4"/>
          <a:stretch>
            <a:fillRect/>
          </a:stretch>
        </p:blipFill>
        <p:spPr>
          <a:xfrm>
            <a:off x="7338907" y="872067"/>
            <a:ext cx="3379893" cy="4417907"/>
          </a:xfrm>
          <a:prstGeom prst="rect">
            <a:avLst/>
          </a:prstGeom>
        </p:spPr>
      </p:pic>
      <p:sp>
        <p:nvSpPr>
          <p:cNvPr id="6" name="Text Box 5"/>
          <p:cNvSpPr txBox="1"/>
          <p:nvPr/>
        </p:nvSpPr>
        <p:spPr>
          <a:xfrm>
            <a:off x="643467" y="5439833"/>
            <a:ext cx="5112173" cy="913199"/>
          </a:xfrm>
          <a:prstGeom prst="rect">
            <a:avLst/>
          </a:prstGeom>
          <a:noFill/>
        </p:spPr>
        <p:txBody>
          <a:bodyPr wrap="square" rtlCol="0">
            <a:spAutoFit/>
          </a:bodyPr>
          <a:lstStyle/>
          <a:p>
            <a:r>
              <a:rPr lang="en-US" sz="2667"/>
              <a:t>By default members of a class are</a:t>
            </a:r>
            <a:r>
              <a:rPr lang="en-US" sz="2667" b="1"/>
              <a:t> Private, </a:t>
            </a:r>
            <a:r>
              <a:rPr lang="en-US" sz="2667"/>
              <a:t>so output will be error.</a:t>
            </a:r>
          </a:p>
        </p:txBody>
      </p:sp>
      <p:sp>
        <p:nvSpPr>
          <p:cNvPr id="7" name="Text Box 6"/>
          <p:cNvSpPr txBox="1"/>
          <p:nvPr/>
        </p:nvSpPr>
        <p:spPr>
          <a:xfrm>
            <a:off x="6418581" y="5439833"/>
            <a:ext cx="5241713" cy="913199"/>
          </a:xfrm>
          <a:prstGeom prst="rect">
            <a:avLst/>
          </a:prstGeom>
          <a:noFill/>
        </p:spPr>
        <p:txBody>
          <a:bodyPr wrap="square" rtlCol="0" anchor="t">
            <a:spAutoFit/>
          </a:bodyPr>
          <a:lstStyle/>
          <a:p>
            <a:r>
              <a:rPr lang="en-US" sz="2667">
                <a:sym typeface="+mn-ea"/>
              </a:rPr>
              <a:t>By default members of struct are </a:t>
            </a:r>
            <a:r>
              <a:rPr lang="en-US" sz="2667" b="1">
                <a:sym typeface="+mn-ea"/>
              </a:rPr>
              <a:t>public, </a:t>
            </a:r>
            <a:r>
              <a:rPr lang="en-US" sz="2667">
                <a:sym typeface="+mn-ea"/>
              </a:rPr>
              <a:t>output will be 1.</a:t>
            </a:r>
          </a:p>
        </p:txBody>
      </p:sp>
      <p:cxnSp>
        <p:nvCxnSpPr>
          <p:cNvPr id="8" name="Straight Connector 7"/>
          <p:cNvCxnSpPr/>
          <p:nvPr/>
        </p:nvCxnSpPr>
        <p:spPr>
          <a:xfrm>
            <a:off x="1064261" y="1910927"/>
            <a:ext cx="278402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9" name="Straight Connector 8"/>
          <p:cNvCxnSpPr/>
          <p:nvPr/>
        </p:nvCxnSpPr>
        <p:spPr>
          <a:xfrm>
            <a:off x="7068821" y="1910927"/>
            <a:ext cx="2784020" cy="0"/>
          </a:xfrm>
          <a:prstGeom prst="line">
            <a:avLst/>
          </a:prstGeom>
        </p:spPr>
        <p:style>
          <a:lnRef idx="2">
            <a:schemeClr val="accent4"/>
          </a:lnRef>
          <a:fillRef idx="0">
            <a:schemeClr val="accent4"/>
          </a:fillRef>
          <a:effectRef idx="1">
            <a:schemeClr val="accent4"/>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1000"/>
                                        <p:tgtEl>
                                          <p:spTgt spid="3"/>
                                        </p:tgtEl>
                                      </p:cBhvr>
                                    </p:animEffect>
                                  </p:childTnLst>
                                </p:cTn>
                              </p:par>
                            </p:childTnLst>
                          </p:cTn>
                        </p:par>
                        <p:par>
                          <p:cTn id="8" fill="hold">
                            <p:stCondLst>
                              <p:cond delay="1000"/>
                            </p:stCondLst>
                            <p:childTnLst>
                              <p:par>
                                <p:cTn id="9" presetID="18" presetClass="entr" presetSubtype="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trips(downRight)">
                                      <p:cBhvr>
                                        <p:cTn id="11" dur="10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1000"/>
                                        <p:tgtEl>
                                          <p:spTgt spid="8"/>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10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1000"/>
                                        <p:tgtEl>
                                          <p:spTgt spid="6"/>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p:nvPr/>
        </p:nvSpPr>
        <p:spPr>
          <a:xfrm>
            <a:off x="996527" y="2693247"/>
            <a:ext cx="3020907" cy="2232021"/>
          </a:xfrm>
          <a:prstGeom prst="rect">
            <a:avLst/>
          </a:prstGeom>
          <a:noFill/>
        </p:spPr>
        <p:txBody>
          <a:bodyPr wrap="square" rtlCol="0" anchor="t">
            <a:spAutoFit/>
          </a:bodyPr>
          <a:lstStyle/>
          <a:p>
            <a:pPr marL="457189" indent="-457189">
              <a:lnSpc>
                <a:spcPct val="150000"/>
              </a:lnSpc>
              <a:buAutoNum type="arabicPeriod"/>
            </a:pPr>
            <a:r>
              <a:rPr lang="en-US" sz="3200"/>
              <a:t>Public</a:t>
            </a:r>
          </a:p>
          <a:p>
            <a:pPr marL="457189" indent="-457189">
              <a:lnSpc>
                <a:spcPct val="150000"/>
              </a:lnSpc>
              <a:buAutoNum type="arabicPeriod"/>
            </a:pPr>
            <a:r>
              <a:rPr lang="en-US" sz="3200"/>
              <a:t>Private</a:t>
            </a:r>
          </a:p>
          <a:p>
            <a:pPr marL="457189" indent="-457189">
              <a:lnSpc>
                <a:spcPct val="150000"/>
              </a:lnSpc>
              <a:buAutoNum type="arabicPeriod"/>
            </a:pPr>
            <a:r>
              <a:rPr lang="en-US" sz="3200"/>
              <a:t>Protected</a:t>
            </a:r>
          </a:p>
        </p:txBody>
      </p:sp>
      <p:sp>
        <p:nvSpPr>
          <p:cNvPr id="8" name="Text Box 7"/>
          <p:cNvSpPr txBox="1"/>
          <p:nvPr/>
        </p:nvSpPr>
        <p:spPr>
          <a:xfrm>
            <a:off x="927101" y="1961727"/>
            <a:ext cx="6862233" cy="543675"/>
          </a:xfrm>
          <a:prstGeom prst="rect">
            <a:avLst/>
          </a:prstGeom>
          <a:noFill/>
        </p:spPr>
        <p:txBody>
          <a:bodyPr wrap="square" rtlCol="0" anchor="t">
            <a:spAutoFit/>
          </a:bodyPr>
          <a:lstStyle/>
          <a:p>
            <a:r>
              <a:rPr lang="en-US" sz="2933"/>
              <a:t>-  Defines the access control</a:t>
            </a:r>
          </a:p>
        </p:txBody>
      </p:sp>
      <p:sp>
        <p:nvSpPr>
          <p:cNvPr id="9" name="Text Box 8"/>
          <p:cNvSpPr txBox="1"/>
          <p:nvPr/>
        </p:nvSpPr>
        <p:spPr>
          <a:xfrm>
            <a:off x="4539827" y="2693247"/>
            <a:ext cx="7042573" cy="1875770"/>
          </a:xfrm>
          <a:prstGeom prst="rect">
            <a:avLst/>
          </a:prstGeom>
          <a:noFill/>
        </p:spPr>
        <p:txBody>
          <a:bodyPr wrap="square" rtlCol="0" anchor="t">
            <a:spAutoFit/>
          </a:bodyPr>
          <a:lstStyle/>
          <a:p>
            <a:pPr marL="457189" indent="-457189" algn="just">
              <a:lnSpc>
                <a:spcPct val="150000"/>
              </a:lnSpc>
              <a:buFont typeface="Arial" panose="020B0604020202020204" pitchFamily="34" charset="0"/>
              <a:buChar char="•"/>
            </a:pPr>
            <a:r>
              <a:rPr lang="en-US" sz="2667" b="1"/>
              <a:t>Access specifiers</a:t>
            </a:r>
            <a:r>
              <a:rPr lang="en-US" sz="2667"/>
              <a:t> define how a member's variables and member's functions of a class can be accessed</a:t>
            </a:r>
            <a:r>
              <a:rPr lang="en-US" sz="2667" b="1"/>
              <a:t> from outside the class</a:t>
            </a:r>
            <a:r>
              <a:rPr lang="en-US" sz="2667"/>
              <a:t>.</a:t>
            </a:r>
          </a:p>
        </p:txBody>
      </p:sp>
      <p:sp>
        <p:nvSpPr>
          <p:cNvPr id="2" name="Text Box 1"/>
          <p:cNvSpPr txBox="1"/>
          <p:nvPr/>
        </p:nvSpPr>
        <p:spPr>
          <a:xfrm>
            <a:off x="3287607" y="322580"/>
            <a:ext cx="4846320" cy="666786"/>
          </a:xfrm>
          <a:prstGeom prst="rect">
            <a:avLst/>
          </a:prstGeom>
          <a:noFill/>
        </p:spPr>
        <p:txBody>
          <a:bodyPr wrap="square" rtlCol="0" anchor="t">
            <a:spAutoFit/>
          </a:bodyPr>
          <a:lstStyle/>
          <a:p>
            <a:pPr algn="ctr"/>
            <a:r>
              <a:rPr lang="en-US" sz="3733" b="1"/>
              <a:t>Access Specifiers</a:t>
            </a:r>
          </a:p>
        </p:txBody>
      </p:sp>
      <p:grpSp>
        <p:nvGrpSpPr>
          <p:cNvPr id="3" name="Group 38"/>
          <p:cNvGrpSpPr/>
          <p:nvPr/>
        </p:nvGrpSpPr>
        <p:grpSpPr>
          <a:xfrm>
            <a:off x="4733714" y="1018541"/>
            <a:ext cx="1714500" cy="204047"/>
            <a:chOff x="4679586" y="878988"/>
            <a:chExt cx="1434489" cy="190500"/>
          </a:xfrm>
        </p:grpSpPr>
        <p:sp>
          <p:nvSpPr>
            <p:cNvPr id="40" name="Oval 39"/>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1" name="Oval 40"/>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Oval 41"/>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3" name="Oval 42"/>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4" name="Oval 43"/>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Right)">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downRigh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01041" y="255694"/>
            <a:ext cx="4312073" cy="3705013"/>
            <a:chOff x="5422157" y="1482744"/>
            <a:chExt cx="1725943" cy="1303384"/>
          </a:xfrm>
        </p:grpSpPr>
        <p:sp>
          <p:nvSpPr>
            <p:cNvPr id="4" name="Rectangle 19"/>
            <p:cNvSpPr/>
            <p:nvPr/>
          </p:nvSpPr>
          <p:spPr>
            <a:xfrm rot="21599113">
              <a:off x="5422157" y="1482744"/>
              <a:ext cx="1725943" cy="1303384"/>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1" fmla="*/ 0 w 1339596"/>
                <a:gd name="connsiteY0-2" fmla="*/ 11733 h 1230933"/>
                <a:gd name="connsiteX1-3" fmla="*/ 1306342 w 1339596"/>
                <a:gd name="connsiteY1-4" fmla="*/ 0 h 1230933"/>
                <a:gd name="connsiteX2-5" fmla="*/ 1339596 w 1339596"/>
                <a:gd name="connsiteY2-6" fmla="*/ 1230933 h 1230933"/>
                <a:gd name="connsiteX3-7" fmla="*/ 0 w 1339596"/>
                <a:gd name="connsiteY3-8" fmla="*/ 1230933 h 1230933"/>
                <a:gd name="connsiteX4-9" fmla="*/ 0 w 1339596"/>
                <a:gd name="connsiteY4-10" fmla="*/ 11733 h 1230933"/>
                <a:gd name="connsiteX0-11" fmla="*/ 55747 w 1339596"/>
                <a:gd name="connsiteY0-12" fmla="*/ 12706 h 1230933"/>
                <a:gd name="connsiteX1-13" fmla="*/ 1306342 w 1339596"/>
                <a:gd name="connsiteY1-14" fmla="*/ 0 h 1230933"/>
                <a:gd name="connsiteX2-15" fmla="*/ 1339596 w 1339596"/>
                <a:gd name="connsiteY2-16" fmla="*/ 1230933 h 1230933"/>
                <a:gd name="connsiteX3-17" fmla="*/ 0 w 1339596"/>
                <a:gd name="connsiteY3-18" fmla="*/ 1230933 h 1230933"/>
                <a:gd name="connsiteX4-19" fmla="*/ 55747 w 1339596"/>
                <a:gd name="connsiteY4-20" fmla="*/ 12706 h 1230933"/>
                <a:gd name="connsiteX0-21" fmla="*/ 28195 w 1339596"/>
                <a:gd name="connsiteY0-22" fmla="*/ 12225 h 1230933"/>
                <a:gd name="connsiteX1-23" fmla="*/ 1306342 w 1339596"/>
                <a:gd name="connsiteY1-24" fmla="*/ 0 h 1230933"/>
                <a:gd name="connsiteX2-25" fmla="*/ 1339596 w 1339596"/>
                <a:gd name="connsiteY2-26" fmla="*/ 1230933 h 1230933"/>
                <a:gd name="connsiteX3-27" fmla="*/ 0 w 1339596"/>
                <a:gd name="connsiteY3-28" fmla="*/ 1230933 h 1230933"/>
                <a:gd name="connsiteX4-29" fmla="*/ 28195 w 1339596"/>
                <a:gd name="connsiteY4-30" fmla="*/ 12225 h 1230933"/>
                <a:gd name="connsiteX0-31" fmla="*/ 28195 w 1353846"/>
                <a:gd name="connsiteY0-32" fmla="*/ 6385 h 1225093"/>
                <a:gd name="connsiteX1-33" fmla="*/ 1353846 w 1353846"/>
                <a:gd name="connsiteY1-34" fmla="*/ 0 h 1225093"/>
                <a:gd name="connsiteX2-35" fmla="*/ 1339596 w 1353846"/>
                <a:gd name="connsiteY2-36" fmla="*/ 1225093 h 1225093"/>
                <a:gd name="connsiteX3-37" fmla="*/ 0 w 1353846"/>
                <a:gd name="connsiteY3-38" fmla="*/ 1225093 h 1225093"/>
                <a:gd name="connsiteX4-39" fmla="*/ 28195 w 1353846"/>
                <a:gd name="connsiteY4-40" fmla="*/ 6385 h 1225093"/>
                <a:gd name="connsiteX0-41" fmla="*/ 20681 w 1353846"/>
                <a:gd name="connsiteY0-42" fmla="*/ 6253 h 1225093"/>
                <a:gd name="connsiteX1-43" fmla="*/ 1353846 w 1353846"/>
                <a:gd name="connsiteY1-44" fmla="*/ 0 h 1225093"/>
                <a:gd name="connsiteX2-45" fmla="*/ 1339596 w 1353846"/>
                <a:gd name="connsiteY2-46" fmla="*/ 1225093 h 1225093"/>
                <a:gd name="connsiteX3-47" fmla="*/ 0 w 1353846"/>
                <a:gd name="connsiteY3-48" fmla="*/ 1225093 h 1225093"/>
                <a:gd name="connsiteX4-49" fmla="*/ 20681 w 1353846"/>
                <a:gd name="connsiteY4-50" fmla="*/ 6253 h 1225093"/>
                <a:gd name="connsiteX0-51" fmla="*/ 20681 w 1339596"/>
                <a:gd name="connsiteY0-52" fmla="*/ 6603 h 1225443"/>
                <a:gd name="connsiteX1-53" fmla="*/ 1333808 w 1339596"/>
                <a:gd name="connsiteY1-54" fmla="*/ 0 h 1225443"/>
                <a:gd name="connsiteX2-55" fmla="*/ 1339596 w 1339596"/>
                <a:gd name="connsiteY2-56" fmla="*/ 1225443 h 1225443"/>
                <a:gd name="connsiteX3-57" fmla="*/ 0 w 1339596"/>
                <a:gd name="connsiteY3-58" fmla="*/ 1225443 h 1225443"/>
                <a:gd name="connsiteX4-59" fmla="*/ 20681 w 1339596"/>
                <a:gd name="connsiteY4-60" fmla="*/ 6603 h 1225443"/>
                <a:gd name="connsiteX0-61" fmla="*/ 33205 w 1339596"/>
                <a:gd name="connsiteY0-62" fmla="*/ 6822 h 1225443"/>
                <a:gd name="connsiteX1-63" fmla="*/ 1333808 w 1339596"/>
                <a:gd name="connsiteY1-64" fmla="*/ 0 h 1225443"/>
                <a:gd name="connsiteX2-65" fmla="*/ 1339596 w 1339596"/>
                <a:gd name="connsiteY2-66" fmla="*/ 1225443 h 1225443"/>
                <a:gd name="connsiteX3-67" fmla="*/ 0 w 1339596"/>
                <a:gd name="connsiteY3-68" fmla="*/ 1225443 h 1225443"/>
                <a:gd name="connsiteX4-69" fmla="*/ 33205 w 1339596"/>
                <a:gd name="connsiteY4-70" fmla="*/ 6822 h 1225443"/>
                <a:gd name="connsiteX0-71" fmla="*/ 13167 w 1339596"/>
                <a:gd name="connsiteY0-72" fmla="*/ 6472 h 1225443"/>
                <a:gd name="connsiteX1-73" fmla="*/ 1333808 w 1339596"/>
                <a:gd name="connsiteY1-74" fmla="*/ 0 h 1225443"/>
                <a:gd name="connsiteX2-75" fmla="*/ 1339596 w 1339596"/>
                <a:gd name="connsiteY2-76" fmla="*/ 1225443 h 1225443"/>
                <a:gd name="connsiteX3-77" fmla="*/ 0 w 1339596"/>
                <a:gd name="connsiteY3-78" fmla="*/ 1225443 h 1225443"/>
                <a:gd name="connsiteX4-79" fmla="*/ 13167 w 1339596"/>
                <a:gd name="connsiteY4-80" fmla="*/ 6472 h 1225443"/>
                <a:gd name="connsiteX0-81" fmla="*/ 13167 w 1333884"/>
                <a:gd name="connsiteY0-82" fmla="*/ 6472 h 1225443"/>
                <a:gd name="connsiteX1-83" fmla="*/ 1333808 w 1333884"/>
                <a:gd name="connsiteY1-84" fmla="*/ 0 h 1225443"/>
                <a:gd name="connsiteX2-85" fmla="*/ 1302330 w 1333884"/>
                <a:gd name="connsiteY2-86" fmla="*/ 1207253 h 1225443"/>
                <a:gd name="connsiteX3-87" fmla="*/ 0 w 1333884"/>
                <a:gd name="connsiteY3-88" fmla="*/ 1225443 h 1225443"/>
                <a:gd name="connsiteX4-89" fmla="*/ 13167 w 1333884"/>
                <a:gd name="connsiteY4-90" fmla="*/ 6472 h 1225443"/>
                <a:gd name="connsiteX0-91" fmla="*/ 13167 w 1334211"/>
                <a:gd name="connsiteY0-92" fmla="*/ 6472 h 1232826"/>
                <a:gd name="connsiteX1-93" fmla="*/ 1333808 w 1334211"/>
                <a:gd name="connsiteY1-94" fmla="*/ 0 h 1232826"/>
                <a:gd name="connsiteX2-95" fmla="*/ 1331950 w 1334211"/>
                <a:gd name="connsiteY2-96" fmla="*/ 1232826 h 1232826"/>
                <a:gd name="connsiteX3-97" fmla="*/ 0 w 1334211"/>
                <a:gd name="connsiteY3-98" fmla="*/ 1225443 h 1232826"/>
                <a:gd name="connsiteX4-99" fmla="*/ 13167 w 1334211"/>
                <a:gd name="connsiteY4-100" fmla="*/ 6472 h 1232826"/>
                <a:gd name="connsiteX0-101" fmla="*/ 13167 w 1333952"/>
                <a:gd name="connsiteY0-102" fmla="*/ 6472 h 1225443"/>
                <a:gd name="connsiteX1-103" fmla="*/ 1333808 w 1333952"/>
                <a:gd name="connsiteY1-104" fmla="*/ 0 h 1225443"/>
                <a:gd name="connsiteX2-105" fmla="*/ 1319601 w 1333952"/>
                <a:gd name="connsiteY2-106" fmla="*/ 1222588 h 1225443"/>
                <a:gd name="connsiteX3-107" fmla="*/ 0 w 1333952"/>
                <a:gd name="connsiteY3-108" fmla="*/ 1225443 h 1225443"/>
                <a:gd name="connsiteX4-109" fmla="*/ 13167 w 1333952"/>
                <a:gd name="connsiteY4-110" fmla="*/ 6472 h 1225443"/>
                <a:gd name="connsiteX0-111" fmla="*/ 30785 w 1333952"/>
                <a:gd name="connsiteY0-112" fmla="*/ 0 h 1235984"/>
                <a:gd name="connsiteX1-113" fmla="*/ 1333808 w 1333952"/>
                <a:gd name="connsiteY1-114" fmla="*/ 10541 h 1235984"/>
                <a:gd name="connsiteX2-115" fmla="*/ 1319601 w 1333952"/>
                <a:gd name="connsiteY2-116" fmla="*/ 1233129 h 1235984"/>
                <a:gd name="connsiteX3-117" fmla="*/ 0 w 1333952"/>
                <a:gd name="connsiteY3-118" fmla="*/ 1235984 h 1235984"/>
                <a:gd name="connsiteX4-119" fmla="*/ 30785 w 1333952"/>
                <a:gd name="connsiteY4-120" fmla="*/ 0 h 1235984"/>
                <a:gd name="connsiteX0-121" fmla="*/ 30785 w 1319601"/>
                <a:gd name="connsiteY0-122" fmla="*/ 0 h 1235984"/>
                <a:gd name="connsiteX1-123" fmla="*/ 1312848 w 1319601"/>
                <a:gd name="connsiteY1-124" fmla="*/ 20567 h 1235984"/>
                <a:gd name="connsiteX2-125" fmla="*/ 1319601 w 1319601"/>
                <a:gd name="connsiteY2-126" fmla="*/ 1233129 h 1235984"/>
                <a:gd name="connsiteX3-127" fmla="*/ 0 w 1319601"/>
                <a:gd name="connsiteY3-128" fmla="*/ 1235984 h 1235984"/>
                <a:gd name="connsiteX4-129" fmla="*/ 30785 w 1319601"/>
                <a:gd name="connsiteY4-130" fmla="*/ 0 h 1235984"/>
                <a:gd name="connsiteX0-131" fmla="*/ 30785 w 1319601"/>
                <a:gd name="connsiteY0-132" fmla="*/ 0 h 1258608"/>
                <a:gd name="connsiteX1-133" fmla="*/ 1312848 w 1319601"/>
                <a:gd name="connsiteY1-134" fmla="*/ 20567 h 1258608"/>
                <a:gd name="connsiteX2-135" fmla="*/ 1319601 w 1319601"/>
                <a:gd name="connsiteY2-136" fmla="*/ 1233129 h 1258608"/>
                <a:gd name="connsiteX3-137" fmla="*/ 0 w 1319601"/>
                <a:gd name="connsiteY3-138" fmla="*/ 1235984 h 1258608"/>
                <a:gd name="connsiteX4-139" fmla="*/ 30785 w 1319601"/>
                <a:gd name="connsiteY4-140" fmla="*/ 0 h 1258608"/>
                <a:gd name="connsiteX0-141" fmla="*/ 31250 w 1320066"/>
                <a:gd name="connsiteY0-142" fmla="*/ 0 h 1267432"/>
                <a:gd name="connsiteX1-143" fmla="*/ 1313313 w 1320066"/>
                <a:gd name="connsiteY1-144" fmla="*/ 20567 h 1267432"/>
                <a:gd name="connsiteX2-145" fmla="*/ 1320066 w 1320066"/>
                <a:gd name="connsiteY2-146" fmla="*/ 1233129 h 1267432"/>
                <a:gd name="connsiteX3-147" fmla="*/ 0 w 1320066"/>
                <a:gd name="connsiteY3-148" fmla="*/ 1260343 h 1267432"/>
                <a:gd name="connsiteX4-149" fmla="*/ 31250 w 1320066"/>
                <a:gd name="connsiteY4-150" fmla="*/ 0 h 1267432"/>
                <a:gd name="connsiteX0-151" fmla="*/ 31250 w 1320066"/>
                <a:gd name="connsiteY0-152" fmla="*/ 0 h 1268253"/>
                <a:gd name="connsiteX1-153" fmla="*/ 1313313 w 1320066"/>
                <a:gd name="connsiteY1-154" fmla="*/ 20567 h 1268253"/>
                <a:gd name="connsiteX2-155" fmla="*/ 1320066 w 1320066"/>
                <a:gd name="connsiteY2-156" fmla="*/ 1233129 h 1268253"/>
                <a:gd name="connsiteX3-157" fmla="*/ 0 w 1320066"/>
                <a:gd name="connsiteY3-158" fmla="*/ 1260343 h 1268253"/>
                <a:gd name="connsiteX4-159" fmla="*/ 31250 w 1320066"/>
                <a:gd name="connsiteY4-160" fmla="*/ 0 h 1268253"/>
                <a:gd name="connsiteX0-161" fmla="*/ 31250 w 1320066"/>
                <a:gd name="connsiteY0-162" fmla="*/ 0 h 1263844"/>
                <a:gd name="connsiteX1-163" fmla="*/ 1313313 w 1320066"/>
                <a:gd name="connsiteY1-164" fmla="*/ 20567 h 1263844"/>
                <a:gd name="connsiteX2-165" fmla="*/ 1320066 w 1320066"/>
                <a:gd name="connsiteY2-166" fmla="*/ 1233129 h 1263844"/>
                <a:gd name="connsiteX3-167" fmla="*/ 0 w 1320066"/>
                <a:gd name="connsiteY3-168" fmla="*/ 1260343 h 1263844"/>
                <a:gd name="connsiteX4-169" fmla="*/ 31250 w 1320066"/>
                <a:gd name="connsiteY4-170" fmla="*/ 0 h 1263844"/>
                <a:gd name="connsiteX0-171" fmla="*/ 31250 w 1320066"/>
                <a:gd name="connsiteY0-172" fmla="*/ 0 h 1263844"/>
                <a:gd name="connsiteX1-173" fmla="*/ 1313313 w 1320066"/>
                <a:gd name="connsiteY1-174" fmla="*/ 20567 h 1263844"/>
                <a:gd name="connsiteX2-175" fmla="*/ 1320066 w 1320066"/>
                <a:gd name="connsiteY2-176" fmla="*/ 1233129 h 1263844"/>
                <a:gd name="connsiteX3-177" fmla="*/ 0 w 1320066"/>
                <a:gd name="connsiteY3-178" fmla="*/ 1260343 h 1263844"/>
                <a:gd name="connsiteX4-179" fmla="*/ 31250 w 1320066"/>
                <a:gd name="connsiteY4-180" fmla="*/ 0 h 126384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0960" tIns="60960" rIns="60960" bIns="60960" rtlCol="0" anchor="ctr"/>
            <a:lstStyle/>
            <a:p>
              <a:pPr algn="ctr"/>
              <a:endParaRPr lang="en-US" sz="2667" dirty="0">
                <a:solidFill>
                  <a:schemeClr val="tx1"/>
                </a:solidFill>
                <a:latin typeface="Arial" panose="020B0604020202020204" pitchFamily="34" charset="0"/>
                <a:cs typeface="Arial" panose="020B0604020202020204" pitchFamily="34" charset="0"/>
              </a:endParaRPr>
            </a:p>
          </p:txBody>
        </p:sp>
        <p:grpSp>
          <p:nvGrpSpPr>
            <p:cNvPr id="3" name="Group 11"/>
            <p:cNvGrpSpPr/>
            <p:nvPr/>
          </p:nvGrpSpPr>
          <p:grpSpPr>
            <a:xfrm rot="21599113">
              <a:off x="6172262" y="1589253"/>
              <a:ext cx="180527" cy="174150"/>
              <a:chOff x="4917745" y="2402400"/>
              <a:chExt cx="2525383" cy="2321999"/>
            </a:xfrm>
            <a:effectLst>
              <a:outerShdw blurRad="50800" dist="25400" dir="8100000" algn="tr" rotWithShape="0">
                <a:prstClr val="black">
                  <a:alpha val="45000"/>
                </a:prstClr>
              </a:outerShdw>
            </a:effectLst>
          </p:grpSpPr>
          <p:sp>
            <p:nvSpPr>
              <p:cNvPr id="13" name="Oval 12"/>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3733"/>
              </a:p>
            </p:txBody>
          </p:sp>
          <p:sp>
            <p:nvSpPr>
              <p:cNvPr id="14" name="Oval 13"/>
              <p:cNvSpPr/>
              <p:nvPr/>
            </p:nvSpPr>
            <p:spPr>
              <a:xfrm>
                <a:off x="5424561" y="30804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3733"/>
              </a:p>
            </p:txBody>
          </p:sp>
          <p:sp>
            <p:nvSpPr>
              <p:cNvPr id="15" name="Oval 14"/>
              <p:cNvSpPr/>
              <p:nvPr/>
            </p:nvSpPr>
            <p:spPr>
              <a:xfrm>
                <a:off x="5912902" y="24024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3733"/>
              </a:p>
            </p:txBody>
          </p:sp>
        </p:grpSp>
        <p:sp>
          <p:nvSpPr>
            <p:cNvPr id="17" name="Rectangle 16"/>
            <p:cNvSpPr/>
            <p:nvPr/>
          </p:nvSpPr>
          <p:spPr>
            <a:xfrm rot="21599113">
              <a:off x="5844290" y="1895885"/>
              <a:ext cx="907357" cy="234568"/>
            </a:xfrm>
            <a:prstGeom prst="rect">
              <a:avLst/>
            </a:prstGeom>
          </p:spPr>
          <p:txBody>
            <a:bodyPr wrap="square" anchor="ctr">
              <a:spAutoFit/>
            </a:bodyPr>
            <a:lstStyle/>
            <a:p>
              <a:r>
                <a:rPr lang="en-US" sz="3733" b="1" dirty="0">
                  <a:solidFill>
                    <a:schemeClr val="tx1">
                      <a:lumMod val="95000"/>
                      <a:lumOff val="5000"/>
                    </a:schemeClr>
                  </a:solidFill>
                  <a:latin typeface="Comic Sans MS" panose="030F0702030302020204" charset="0"/>
                </a:rPr>
                <a:t>Private</a:t>
              </a:r>
            </a:p>
          </p:txBody>
        </p:sp>
      </p:grpSp>
      <p:sp>
        <p:nvSpPr>
          <p:cNvPr id="36" name="Rectangle 35"/>
          <p:cNvSpPr/>
          <p:nvPr/>
        </p:nvSpPr>
        <p:spPr>
          <a:xfrm rot="21599113">
            <a:off x="767927" y="2232179"/>
            <a:ext cx="4245187" cy="543675"/>
          </a:xfrm>
          <a:prstGeom prst="rect">
            <a:avLst/>
          </a:prstGeom>
        </p:spPr>
        <p:txBody>
          <a:bodyPr wrap="square" anchor="ctr">
            <a:spAutoFit/>
          </a:bodyPr>
          <a:lstStyle/>
          <a:p>
            <a:r>
              <a:rPr lang="en-US" sz="2933" b="1" i="1" dirty="0">
                <a:solidFill>
                  <a:schemeClr val="tx1">
                    <a:lumMod val="95000"/>
                    <a:lumOff val="5000"/>
                  </a:schemeClr>
                </a:solidFill>
                <a:latin typeface="Calibri" panose="020F0502020204030204" charset="0"/>
              </a:rPr>
              <a:t>Access Denied - Outsiders</a:t>
            </a:r>
          </a:p>
        </p:txBody>
      </p:sp>
      <p:sp>
        <p:nvSpPr>
          <p:cNvPr id="6" name="Text Box 5"/>
          <p:cNvSpPr txBox="1"/>
          <p:nvPr/>
        </p:nvSpPr>
        <p:spPr>
          <a:xfrm>
            <a:off x="5014807" y="322580"/>
            <a:ext cx="4846320" cy="666786"/>
          </a:xfrm>
          <a:prstGeom prst="rect">
            <a:avLst/>
          </a:prstGeom>
          <a:noFill/>
        </p:spPr>
        <p:txBody>
          <a:bodyPr wrap="square" rtlCol="0" anchor="t">
            <a:spAutoFit/>
          </a:bodyPr>
          <a:lstStyle/>
          <a:p>
            <a:pPr algn="ctr"/>
            <a:r>
              <a:rPr lang="en-US" sz="3733" b="1"/>
              <a:t>Access Specifiers</a:t>
            </a:r>
          </a:p>
        </p:txBody>
      </p:sp>
      <p:grpSp>
        <p:nvGrpSpPr>
          <p:cNvPr id="5" name="Group 38"/>
          <p:cNvGrpSpPr/>
          <p:nvPr/>
        </p:nvGrpSpPr>
        <p:grpSpPr>
          <a:xfrm>
            <a:off x="6460914" y="1018541"/>
            <a:ext cx="1714500" cy="204047"/>
            <a:chOff x="4679586" y="878988"/>
            <a:chExt cx="1434489" cy="190500"/>
          </a:xfrm>
        </p:grpSpPr>
        <p:sp>
          <p:nvSpPr>
            <p:cNvPr id="40" name="Oval 39"/>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1" name="Oval 40"/>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Oval 41"/>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3" name="Oval 42"/>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4" name="Oval 43"/>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01134" y="127848"/>
            <a:ext cx="7606453" cy="6603153"/>
          </a:xfrm>
          <a:prstGeom prst="rect">
            <a:avLst/>
          </a:prstGeom>
        </p:spPr>
      </p:pic>
      <p:sp>
        <p:nvSpPr>
          <p:cNvPr id="5" name="Text Box 4"/>
          <p:cNvSpPr txBox="1"/>
          <p:nvPr/>
        </p:nvSpPr>
        <p:spPr>
          <a:xfrm>
            <a:off x="6493088" y="293794"/>
            <a:ext cx="5582073" cy="1752403"/>
          </a:xfrm>
          <a:prstGeom prst="rect">
            <a:avLst/>
          </a:prstGeom>
          <a:noFill/>
        </p:spPr>
        <p:txBody>
          <a:bodyPr wrap="square" rtlCol="0">
            <a:spAutoFit/>
          </a:bodyPr>
          <a:lstStyle/>
          <a:p>
            <a:pPr>
              <a:lnSpc>
                <a:spcPct val="150000"/>
              </a:lnSpc>
            </a:pPr>
            <a:r>
              <a:rPr lang="en-US" sz="2400" b="1"/>
              <a:t>Output:</a:t>
            </a:r>
          </a:p>
          <a:p>
            <a:pPr>
              <a:lnSpc>
                <a:spcPct val="150000"/>
              </a:lnSpc>
            </a:pPr>
            <a:r>
              <a:rPr lang="en-US" sz="2400"/>
              <a:t>Error</a:t>
            </a:r>
          </a:p>
          <a:p>
            <a:pPr>
              <a:lnSpc>
                <a:spcPct val="150000"/>
              </a:lnSpc>
            </a:pPr>
            <a:r>
              <a:rPr lang="en-US" sz="2667" b="1"/>
              <a:t>"double radius declared </a:t>
            </a:r>
            <a:r>
              <a:rPr lang="en-US" sz="2667" b="1">
                <a:solidFill>
                  <a:srgbClr val="FF0000"/>
                </a:solidFill>
              </a:rPr>
              <a:t>private</a:t>
            </a:r>
            <a:r>
              <a:rPr lang="en-US" sz="2667" b="1"/>
              <a:t> here"</a:t>
            </a:r>
          </a:p>
        </p:txBody>
      </p:sp>
      <p:cxnSp>
        <p:nvCxnSpPr>
          <p:cNvPr id="6" name="Straight Connector 5"/>
          <p:cNvCxnSpPr/>
          <p:nvPr/>
        </p:nvCxnSpPr>
        <p:spPr>
          <a:xfrm>
            <a:off x="1702647" y="2138680"/>
            <a:ext cx="278402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7" name="Straight Connector 6"/>
          <p:cNvCxnSpPr/>
          <p:nvPr/>
        </p:nvCxnSpPr>
        <p:spPr>
          <a:xfrm>
            <a:off x="909321" y="5617633"/>
            <a:ext cx="3024023" cy="0"/>
          </a:xfrm>
          <a:prstGeom prst="line">
            <a:avLst/>
          </a:prstGeom>
        </p:spPr>
        <p:style>
          <a:lnRef idx="2">
            <a:schemeClr val="accent4"/>
          </a:lnRef>
          <a:fillRef idx="0">
            <a:schemeClr val="accent4"/>
          </a:fillRef>
          <a:effectRef idx="1">
            <a:schemeClr val="accent4"/>
          </a:effectRef>
          <a:fontRef idx="minor">
            <a:schemeClr val="tx1"/>
          </a:fontRef>
        </p:style>
      </p:cxn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01888" y="255694"/>
            <a:ext cx="4312073" cy="3705013"/>
            <a:chOff x="5422157" y="1482744"/>
            <a:chExt cx="1725943" cy="1303384"/>
          </a:xfrm>
        </p:grpSpPr>
        <p:sp>
          <p:nvSpPr>
            <p:cNvPr id="4" name="Rectangle 19"/>
            <p:cNvSpPr/>
            <p:nvPr/>
          </p:nvSpPr>
          <p:spPr>
            <a:xfrm rot="21599113">
              <a:off x="5422157" y="1482744"/>
              <a:ext cx="1725943" cy="1303384"/>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1" fmla="*/ 0 w 1339596"/>
                <a:gd name="connsiteY0-2" fmla="*/ 11733 h 1230933"/>
                <a:gd name="connsiteX1-3" fmla="*/ 1306342 w 1339596"/>
                <a:gd name="connsiteY1-4" fmla="*/ 0 h 1230933"/>
                <a:gd name="connsiteX2-5" fmla="*/ 1339596 w 1339596"/>
                <a:gd name="connsiteY2-6" fmla="*/ 1230933 h 1230933"/>
                <a:gd name="connsiteX3-7" fmla="*/ 0 w 1339596"/>
                <a:gd name="connsiteY3-8" fmla="*/ 1230933 h 1230933"/>
                <a:gd name="connsiteX4-9" fmla="*/ 0 w 1339596"/>
                <a:gd name="connsiteY4-10" fmla="*/ 11733 h 1230933"/>
                <a:gd name="connsiteX0-11" fmla="*/ 55747 w 1339596"/>
                <a:gd name="connsiteY0-12" fmla="*/ 12706 h 1230933"/>
                <a:gd name="connsiteX1-13" fmla="*/ 1306342 w 1339596"/>
                <a:gd name="connsiteY1-14" fmla="*/ 0 h 1230933"/>
                <a:gd name="connsiteX2-15" fmla="*/ 1339596 w 1339596"/>
                <a:gd name="connsiteY2-16" fmla="*/ 1230933 h 1230933"/>
                <a:gd name="connsiteX3-17" fmla="*/ 0 w 1339596"/>
                <a:gd name="connsiteY3-18" fmla="*/ 1230933 h 1230933"/>
                <a:gd name="connsiteX4-19" fmla="*/ 55747 w 1339596"/>
                <a:gd name="connsiteY4-20" fmla="*/ 12706 h 1230933"/>
                <a:gd name="connsiteX0-21" fmla="*/ 28195 w 1339596"/>
                <a:gd name="connsiteY0-22" fmla="*/ 12225 h 1230933"/>
                <a:gd name="connsiteX1-23" fmla="*/ 1306342 w 1339596"/>
                <a:gd name="connsiteY1-24" fmla="*/ 0 h 1230933"/>
                <a:gd name="connsiteX2-25" fmla="*/ 1339596 w 1339596"/>
                <a:gd name="connsiteY2-26" fmla="*/ 1230933 h 1230933"/>
                <a:gd name="connsiteX3-27" fmla="*/ 0 w 1339596"/>
                <a:gd name="connsiteY3-28" fmla="*/ 1230933 h 1230933"/>
                <a:gd name="connsiteX4-29" fmla="*/ 28195 w 1339596"/>
                <a:gd name="connsiteY4-30" fmla="*/ 12225 h 1230933"/>
                <a:gd name="connsiteX0-31" fmla="*/ 28195 w 1353846"/>
                <a:gd name="connsiteY0-32" fmla="*/ 6385 h 1225093"/>
                <a:gd name="connsiteX1-33" fmla="*/ 1353846 w 1353846"/>
                <a:gd name="connsiteY1-34" fmla="*/ 0 h 1225093"/>
                <a:gd name="connsiteX2-35" fmla="*/ 1339596 w 1353846"/>
                <a:gd name="connsiteY2-36" fmla="*/ 1225093 h 1225093"/>
                <a:gd name="connsiteX3-37" fmla="*/ 0 w 1353846"/>
                <a:gd name="connsiteY3-38" fmla="*/ 1225093 h 1225093"/>
                <a:gd name="connsiteX4-39" fmla="*/ 28195 w 1353846"/>
                <a:gd name="connsiteY4-40" fmla="*/ 6385 h 1225093"/>
                <a:gd name="connsiteX0-41" fmla="*/ 20681 w 1353846"/>
                <a:gd name="connsiteY0-42" fmla="*/ 6253 h 1225093"/>
                <a:gd name="connsiteX1-43" fmla="*/ 1353846 w 1353846"/>
                <a:gd name="connsiteY1-44" fmla="*/ 0 h 1225093"/>
                <a:gd name="connsiteX2-45" fmla="*/ 1339596 w 1353846"/>
                <a:gd name="connsiteY2-46" fmla="*/ 1225093 h 1225093"/>
                <a:gd name="connsiteX3-47" fmla="*/ 0 w 1353846"/>
                <a:gd name="connsiteY3-48" fmla="*/ 1225093 h 1225093"/>
                <a:gd name="connsiteX4-49" fmla="*/ 20681 w 1353846"/>
                <a:gd name="connsiteY4-50" fmla="*/ 6253 h 1225093"/>
                <a:gd name="connsiteX0-51" fmla="*/ 20681 w 1339596"/>
                <a:gd name="connsiteY0-52" fmla="*/ 6603 h 1225443"/>
                <a:gd name="connsiteX1-53" fmla="*/ 1333808 w 1339596"/>
                <a:gd name="connsiteY1-54" fmla="*/ 0 h 1225443"/>
                <a:gd name="connsiteX2-55" fmla="*/ 1339596 w 1339596"/>
                <a:gd name="connsiteY2-56" fmla="*/ 1225443 h 1225443"/>
                <a:gd name="connsiteX3-57" fmla="*/ 0 w 1339596"/>
                <a:gd name="connsiteY3-58" fmla="*/ 1225443 h 1225443"/>
                <a:gd name="connsiteX4-59" fmla="*/ 20681 w 1339596"/>
                <a:gd name="connsiteY4-60" fmla="*/ 6603 h 1225443"/>
                <a:gd name="connsiteX0-61" fmla="*/ 33205 w 1339596"/>
                <a:gd name="connsiteY0-62" fmla="*/ 6822 h 1225443"/>
                <a:gd name="connsiteX1-63" fmla="*/ 1333808 w 1339596"/>
                <a:gd name="connsiteY1-64" fmla="*/ 0 h 1225443"/>
                <a:gd name="connsiteX2-65" fmla="*/ 1339596 w 1339596"/>
                <a:gd name="connsiteY2-66" fmla="*/ 1225443 h 1225443"/>
                <a:gd name="connsiteX3-67" fmla="*/ 0 w 1339596"/>
                <a:gd name="connsiteY3-68" fmla="*/ 1225443 h 1225443"/>
                <a:gd name="connsiteX4-69" fmla="*/ 33205 w 1339596"/>
                <a:gd name="connsiteY4-70" fmla="*/ 6822 h 1225443"/>
                <a:gd name="connsiteX0-71" fmla="*/ 13167 w 1339596"/>
                <a:gd name="connsiteY0-72" fmla="*/ 6472 h 1225443"/>
                <a:gd name="connsiteX1-73" fmla="*/ 1333808 w 1339596"/>
                <a:gd name="connsiteY1-74" fmla="*/ 0 h 1225443"/>
                <a:gd name="connsiteX2-75" fmla="*/ 1339596 w 1339596"/>
                <a:gd name="connsiteY2-76" fmla="*/ 1225443 h 1225443"/>
                <a:gd name="connsiteX3-77" fmla="*/ 0 w 1339596"/>
                <a:gd name="connsiteY3-78" fmla="*/ 1225443 h 1225443"/>
                <a:gd name="connsiteX4-79" fmla="*/ 13167 w 1339596"/>
                <a:gd name="connsiteY4-80" fmla="*/ 6472 h 1225443"/>
                <a:gd name="connsiteX0-81" fmla="*/ 13167 w 1333884"/>
                <a:gd name="connsiteY0-82" fmla="*/ 6472 h 1225443"/>
                <a:gd name="connsiteX1-83" fmla="*/ 1333808 w 1333884"/>
                <a:gd name="connsiteY1-84" fmla="*/ 0 h 1225443"/>
                <a:gd name="connsiteX2-85" fmla="*/ 1302330 w 1333884"/>
                <a:gd name="connsiteY2-86" fmla="*/ 1207253 h 1225443"/>
                <a:gd name="connsiteX3-87" fmla="*/ 0 w 1333884"/>
                <a:gd name="connsiteY3-88" fmla="*/ 1225443 h 1225443"/>
                <a:gd name="connsiteX4-89" fmla="*/ 13167 w 1333884"/>
                <a:gd name="connsiteY4-90" fmla="*/ 6472 h 1225443"/>
                <a:gd name="connsiteX0-91" fmla="*/ 13167 w 1334211"/>
                <a:gd name="connsiteY0-92" fmla="*/ 6472 h 1232826"/>
                <a:gd name="connsiteX1-93" fmla="*/ 1333808 w 1334211"/>
                <a:gd name="connsiteY1-94" fmla="*/ 0 h 1232826"/>
                <a:gd name="connsiteX2-95" fmla="*/ 1331950 w 1334211"/>
                <a:gd name="connsiteY2-96" fmla="*/ 1232826 h 1232826"/>
                <a:gd name="connsiteX3-97" fmla="*/ 0 w 1334211"/>
                <a:gd name="connsiteY3-98" fmla="*/ 1225443 h 1232826"/>
                <a:gd name="connsiteX4-99" fmla="*/ 13167 w 1334211"/>
                <a:gd name="connsiteY4-100" fmla="*/ 6472 h 1232826"/>
                <a:gd name="connsiteX0-101" fmla="*/ 13167 w 1333952"/>
                <a:gd name="connsiteY0-102" fmla="*/ 6472 h 1225443"/>
                <a:gd name="connsiteX1-103" fmla="*/ 1333808 w 1333952"/>
                <a:gd name="connsiteY1-104" fmla="*/ 0 h 1225443"/>
                <a:gd name="connsiteX2-105" fmla="*/ 1319601 w 1333952"/>
                <a:gd name="connsiteY2-106" fmla="*/ 1222588 h 1225443"/>
                <a:gd name="connsiteX3-107" fmla="*/ 0 w 1333952"/>
                <a:gd name="connsiteY3-108" fmla="*/ 1225443 h 1225443"/>
                <a:gd name="connsiteX4-109" fmla="*/ 13167 w 1333952"/>
                <a:gd name="connsiteY4-110" fmla="*/ 6472 h 1225443"/>
                <a:gd name="connsiteX0-111" fmla="*/ 30785 w 1333952"/>
                <a:gd name="connsiteY0-112" fmla="*/ 0 h 1235984"/>
                <a:gd name="connsiteX1-113" fmla="*/ 1333808 w 1333952"/>
                <a:gd name="connsiteY1-114" fmla="*/ 10541 h 1235984"/>
                <a:gd name="connsiteX2-115" fmla="*/ 1319601 w 1333952"/>
                <a:gd name="connsiteY2-116" fmla="*/ 1233129 h 1235984"/>
                <a:gd name="connsiteX3-117" fmla="*/ 0 w 1333952"/>
                <a:gd name="connsiteY3-118" fmla="*/ 1235984 h 1235984"/>
                <a:gd name="connsiteX4-119" fmla="*/ 30785 w 1333952"/>
                <a:gd name="connsiteY4-120" fmla="*/ 0 h 1235984"/>
                <a:gd name="connsiteX0-121" fmla="*/ 30785 w 1319601"/>
                <a:gd name="connsiteY0-122" fmla="*/ 0 h 1235984"/>
                <a:gd name="connsiteX1-123" fmla="*/ 1312848 w 1319601"/>
                <a:gd name="connsiteY1-124" fmla="*/ 20567 h 1235984"/>
                <a:gd name="connsiteX2-125" fmla="*/ 1319601 w 1319601"/>
                <a:gd name="connsiteY2-126" fmla="*/ 1233129 h 1235984"/>
                <a:gd name="connsiteX3-127" fmla="*/ 0 w 1319601"/>
                <a:gd name="connsiteY3-128" fmla="*/ 1235984 h 1235984"/>
                <a:gd name="connsiteX4-129" fmla="*/ 30785 w 1319601"/>
                <a:gd name="connsiteY4-130" fmla="*/ 0 h 1235984"/>
                <a:gd name="connsiteX0-131" fmla="*/ 30785 w 1319601"/>
                <a:gd name="connsiteY0-132" fmla="*/ 0 h 1258608"/>
                <a:gd name="connsiteX1-133" fmla="*/ 1312848 w 1319601"/>
                <a:gd name="connsiteY1-134" fmla="*/ 20567 h 1258608"/>
                <a:gd name="connsiteX2-135" fmla="*/ 1319601 w 1319601"/>
                <a:gd name="connsiteY2-136" fmla="*/ 1233129 h 1258608"/>
                <a:gd name="connsiteX3-137" fmla="*/ 0 w 1319601"/>
                <a:gd name="connsiteY3-138" fmla="*/ 1235984 h 1258608"/>
                <a:gd name="connsiteX4-139" fmla="*/ 30785 w 1319601"/>
                <a:gd name="connsiteY4-140" fmla="*/ 0 h 1258608"/>
                <a:gd name="connsiteX0-141" fmla="*/ 31250 w 1320066"/>
                <a:gd name="connsiteY0-142" fmla="*/ 0 h 1267432"/>
                <a:gd name="connsiteX1-143" fmla="*/ 1313313 w 1320066"/>
                <a:gd name="connsiteY1-144" fmla="*/ 20567 h 1267432"/>
                <a:gd name="connsiteX2-145" fmla="*/ 1320066 w 1320066"/>
                <a:gd name="connsiteY2-146" fmla="*/ 1233129 h 1267432"/>
                <a:gd name="connsiteX3-147" fmla="*/ 0 w 1320066"/>
                <a:gd name="connsiteY3-148" fmla="*/ 1260343 h 1267432"/>
                <a:gd name="connsiteX4-149" fmla="*/ 31250 w 1320066"/>
                <a:gd name="connsiteY4-150" fmla="*/ 0 h 1267432"/>
                <a:gd name="connsiteX0-151" fmla="*/ 31250 w 1320066"/>
                <a:gd name="connsiteY0-152" fmla="*/ 0 h 1268253"/>
                <a:gd name="connsiteX1-153" fmla="*/ 1313313 w 1320066"/>
                <a:gd name="connsiteY1-154" fmla="*/ 20567 h 1268253"/>
                <a:gd name="connsiteX2-155" fmla="*/ 1320066 w 1320066"/>
                <a:gd name="connsiteY2-156" fmla="*/ 1233129 h 1268253"/>
                <a:gd name="connsiteX3-157" fmla="*/ 0 w 1320066"/>
                <a:gd name="connsiteY3-158" fmla="*/ 1260343 h 1268253"/>
                <a:gd name="connsiteX4-159" fmla="*/ 31250 w 1320066"/>
                <a:gd name="connsiteY4-160" fmla="*/ 0 h 1268253"/>
                <a:gd name="connsiteX0-161" fmla="*/ 31250 w 1320066"/>
                <a:gd name="connsiteY0-162" fmla="*/ 0 h 1263844"/>
                <a:gd name="connsiteX1-163" fmla="*/ 1313313 w 1320066"/>
                <a:gd name="connsiteY1-164" fmla="*/ 20567 h 1263844"/>
                <a:gd name="connsiteX2-165" fmla="*/ 1320066 w 1320066"/>
                <a:gd name="connsiteY2-166" fmla="*/ 1233129 h 1263844"/>
                <a:gd name="connsiteX3-167" fmla="*/ 0 w 1320066"/>
                <a:gd name="connsiteY3-168" fmla="*/ 1260343 h 1263844"/>
                <a:gd name="connsiteX4-169" fmla="*/ 31250 w 1320066"/>
                <a:gd name="connsiteY4-170" fmla="*/ 0 h 1263844"/>
                <a:gd name="connsiteX0-171" fmla="*/ 31250 w 1320066"/>
                <a:gd name="connsiteY0-172" fmla="*/ 0 h 1263844"/>
                <a:gd name="connsiteX1-173" fmla="*/ 1313313 w 1320066"/>
                <a:gd name="connsiteY1-174" fmla="*/ 20567 h 1263844"/>
                <a:gd name="connsiteX2-175" fmla="*/ 1320066 w 1320066"/>
                <a:gd name="connsiteY2-176" fmla="*/ 1233129 h 1263844"/>
                <a:gd name="connsiteX3-177" fmla="*/ 0 w 1320066"/>
                <a:gd name="connsiteY3-178" fmla="*/ 1260343 h 1263844"/>
                <a:gd name="connsiteX4-179" fmla="*/ 31250 w 1320066"/>
                <a:gd name="connsiteY4-180" fmla="*/ 0 h 126384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0960" tIns="60960" rIns="60960" bIns="60960" rtlCol="0" anchor="ctr"/>
            <a:lstStyle/>
            <a:p>
              <a:pPr algn="ctr"/>
              <a:endParaRPr lang="en-US" sz="2667" dirty="0">
                <a:solidFill>
                  <a:schemeClr val="tx1"/>
                </a:solidFill>
                <a:latin typeface="Arial" panose="020B0604020202020204" pitchFamily="34" charset="0"/>
                <a:cs typeface="Arial" panose="020B0604020202020204" pitchFamily="34" charset="0"/>
              </a:endParaRPr>
            </a:p>
          </p:txBody>
        </p:sp>
        <p:grpSp>
          <p:nvGrpSpPr>
            <p:cNvPr id="3" name="Group 11"/>
            <p:cNvGrpSpPr/>
            <p:nvPr/>
          </p:nvGrpSpPr>
          <p:grpSpPr>
            <a:xfrm rot="21599113">
              <a:off x="6172262" y="1589253"/>
              <a:ext cx="180527" cy="174150"/>
              <a:chOff x="4917745" y="2402400"/>
              <a:chExt cx="2525383" cy="2321999"/>
            </a:xfrm>
            <a:effectLst>
              <a:outerShdw blurRad="50800" dist="25400" dir="8100000" algn="tr" rotWithShape="0">
                <a:prstClr val="black">
                  <a:alpha val="45000"/>
                </a:prstClr>
              </a:outerShdw>
            </a:effectLst>
          </p:grpSpPr>
          <p:sp>
            <p:nvSpPr>
              <p:cNvPr id="13" name="Oval 12"/>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3733"/>
              </a:p>
            </p:txBody>
          </p:sp>
          <p:sp>
            <p:nvSpPr>
              <p:cNvPr id="14" name="Oval 13"/>
              <p:cNvSpPr/>
              <p:nvPr/>
            </p:nvSpPr>
            <p:spPr>
              <a:xfrm>
                <a:off x="5424561" y="30804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3733"/>
              </a:p>
            </p:txBody>
          </p:sp>
          <p:sp>
            <p:nvSpPr>
              <p:cNvPr id="15" name="Oval 14"/>
              <p:cNvSpPr/>
              <p:nvPr/>
            </p:nvSpPr>
            <p:spPr>
              <a:xfrm>
                <a:off x="5912902" y="24024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3733"/>
              </a:p>
            </p:txBody>
          </p:sp>
        </p:grpSp>
        <p:sp>
          <p:nvSpPr>
            <p:cNvPr id="17" name="Rectangle 16"/>
            <p:cNvSpPr/>
            <p:nvPr/>
          </p:nvSpPr>
          <p:spPr>
            <a:xfrm rot="21599113">
              <a:off x="5844290" y="1895885"/>
              <a:ext cx="907357" cy="234568"/>
            </a:xfrm>
            <a:prstGeom prst="rect">
              <a:avLst/>
            </a:prstGeom>
          </p:spPr>
          <p:txBody>
            <a:bodyPr wrap="square" anchor="ctr">
              <a:spAutoFit/>
            </a:bodyPr>
            <a:lstStyle/>
            <a:p>
              <a:r>
                <a:rPr lang="en-US" sz="3733" b="1" dirty="0">
                  <a:solidFill>
                    <a:schemeClr val="tx1">
                      <a:lumMod val="95000"/>
                      <a:lumOff val="5000"/>
                    </a:schemeClr>
                  </a:solidFill>
                  <a:latin typeface="Comic Sans MS" panose="030F0702030302020204" charset="0"/>
                </a:rPr>
                <a:t>Private</a:t>
              </a:r>
            </a:p>
          </p:txBody>
        </p:sp>
      </p:grpSp>
      <p:sp>
        <p:nvSpPr>
          <p:cNvPr id="35" name="Text Box 34"/>
          <p:cNvSpPr txBox="1"/>
          <p:nvPr/>
        </p:nvSpPr>
        <p:spPr>
          <a:xfrm>
            <a:off x="5372100" y="1971887"/>
            <a:ext cx="6600613" cy="1403718"/>
          </a:xfrm>
          <a:prstGeom prst="rect">
            <a:avLst/>
          </a:prstGeom>
          <a:noFill/>
        </p:spPr>
        <p:txBody>
          <a:bodyPr wrap="square" rtlCol="0" anchor="t">
            <a:spAutoFit/>
          </a:bodyPr>
          <a:lstStyle/>
          <a:p>
            <a:pPr marL="380990" indent="-380990" algn="just">
              <a:lnSpc>
                <a:spcPct val="170000"/>
              </a:lnSpc>
              <a:buFont typeface="Wingdings" panose="05000000000000000000" charset="0"/>
              <a:buChar char=""/>
            </a:pPr>
            <a:r>
              <a:rPr lang="en-US" sz="2667" b="1">
                <a:sym typeface="+mn-ea"/>
              </a:rPr>
              <a:t>Any object or function outside the class cannot access the private members. </a:t>
            </a:r>
            <a:endParaRPr lang="en-US" sz="2667" b="1"/>
          </a:p>
        </p:txBody>
      </p:sp>
      <p:sp>
        <p:nvSpPr>
          <p:cNvPr id="36" name="Rectangle 35"/>
          <p:cNvSpPr/>
          <p:nvPr/>
        </p:nvSpPr>
        <p:spPr>
          <a:xfrm rot="21599113">
            <a:off x="767927" y="2232179"/>
            <a:ext cx="4245187" cy="543675"/>
          </a:xfrm>
          <a:prstGeom prst="rect">
            <a:avLst/>
          </a:prstGeom>
        </p:spPr>
        <p:txBody>
          <a:bodyPr wrap="square" anchor="ctr">
            <a:spAutoFit/>
          </a:bodyPr>
          <a:lstStyle/>
          <a:p>
            <a:r>
              <a:rPr lang="en-US" sz="2933" b="1" i="1" dirty="0">
                <a:solidFill>
                  <a:schemeClr val="tx1">
                    <a:lumMod val="95000"/>
                    <a:lumOff val="5000"/>
                  </a:schemeClr>
                </a:solidFill>
                <a:latin typeface="Calibri" panose="020F0502020204030204" charset="0"/>
              </a:rPr>
              <a:t>Access Denied - Outsiders</a:t>
            </a:r>
          </a:p>
        </p:txBody>
      </p:sp>
      <p:sp>
        <p:nvSpPr>
          <p:cNvPr id="6" name="Text Box 5"/>
          <p:cNvSpPr txBox="1"/>
          <p:nvPr/>
        </p:nvSpPr>
        <p:spPr>
          <a:xfrm>
            <a:off x="5522807" y="322580"/>
            <a:ext cx="4846320" cy="666786"/>
          </a:xfrm>
          <a:prstGeom prst="rect">
            <a:avLst/>
          </a:prstGeom>
          <a:noFill/>
        </p:spPr>
        <p:txBody>
          <a:bodyPr wrap="square" rtlCol="0" anchor="t">
            <a:spAutoFit/>
          </a:bodyPr>
          <a:lstStyle/>
          <a:p>
            <a:pPr algn="ctr"/>
            <a:r>
              <a:rPr lang="en-US" sz="3733" b="1"/>
              <a:t>Access Specifiers</a:t>
            </a:r>
          </a:p>
        </p:txBody>
      </p:sp>
      <p:grpSp>
        <p:nvGrpSpPr>
          <p:cNvPr id="5" name="Group 38"/>
          <p:cNvGrpSpPr/>
          <p:nvPr/>
        </p:nvGrpSpPr>
        <p:grpSpPr>
          <a:xfrm>
            <a:off x="6968914" y="1018541"/>
            <a:ext cx="1714500" cy="204047"/>
            <a:chOff x="4679586" y="878988"/>
            <a:chExt cx="1434489" cy="190500"/>
          </a:xfrm>
        </p:grpSpPr>
        <p:sp>
          <p:nvSpPr>
            <p:cNvPr id="40" name="Oval 39"/>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1" name="Oval 40"/>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Oval 41"/>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3" name="Oval 42"/>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4" name="Oval 43"/>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79214" y="171874"/>
            <a:ext cx="7441353" cy="6514253"/>
          </a:xfrm>
          <a:prstGeom prst="rect">
            <a:avLst/>
          </a:prstGeom>
        </p:spPr>
      </p:pic>
      <p:sp>
        <p:nvSpPr>
          <p:cNvPr id="5" name="Text Box 4"/>
          <p:cNvSpPr txBox="1"/>
          <p:nvPr/>
        </p:nvSpPr>
        <p:spPr>
          <a:xfrm>
            <a:off x="9176173" y="695961"/>
            <a:ext cx="2321560" cy="1493358"/>
          </a:xfrm>
          <a:prstGeom prst="rect">
            <a:avLst/>
          </a:prstGeom>
          <a:noFill/>
        </p:spPr>
        <p:txBody>
          <a:bodyPr wrap="square" rtlCol="0">
            <a:spAutoFit/>
          </a:bodyPr>
          <a:lstStyle/>
          <a:p>
            <a:pPr>
              <a:lnSpc>
                <a:spcPct val="150000"/>
              </a:lnSpc>
            </a:pPr>
            <a:r>
              <a:rPr lang="en-US" sz="3200"/>
              <a:t>Output:</a:t>
            </a:r>
          </a:p>
          <a:p>
            <a:pPr>
              <a:lnSpc>
                <a:spcPct val="150000"/>
              </a:lnSpc>
            </a:pPr>
            <a:r>
              <a:rPr lang="en-US" sz="3200" b="1"/>
              <a:t>Area is: 3.14</a:t>
            </a:r>
          </a:p>
        </p:txBody>
      </p:sp>
      <p:cxnSp>
        <p:nvCxnSpPr>
          <p:cNvPr id="7" name="Straight Connector 6"/>
          <p:cNvCxnSpPr/>
          <p:nvPr/>
        </p:nvCxnSpPr>
        <p:spPr>
          <a:xfrm>
            <a:off x="2162388" y="3561080"/>
            <a:ext cx="2304017"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6" name="Straight Connector 5"/>
          <p:cNvCxnSpPr/>
          <p:nvPr/>
        </p:nvCxnSpPr>
        <p:spPr>
          <a:xfrm>
            <a:off x="1580727" y="2138680"/>
            <a:ext cx="2784020" cy="0"/>
          </a:xfrm>
          <a:prstGeom prst="line">
            <a:avLst/>
          </a:prstGeom>
        </p:spPr>
        <p:style>
          <a:lnRef idx="2">
            <a:schemeClr val="accent4"/>
          </a:lnRef>
          <a:fillRef idx="0">
            <a:schemeClr val="accent4"/>
          </a:fillRef>
          <a:effectRef idx="1">
            <a:schemeClr val="accent4"/>
          </a:effectRef>
          <a:fontRef idx="minor">
            <a:schemeClr val="tx1"/>
          </a:fontRef>
        </p:style>
      </p:cxn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01888" y="255694"/>
            <a:ext cx="4312073" cy="3705013"/>
            <a:chOff x="5422157" y="1482744"/>
            <a:chExt cx="1725943" cy="1303384"/>
          </a:xfrm>
        </p:grpSpPr>
        <p:sp>
          <p:nvSpPr>
            <p:cNvPr id="4" name="Rectangle 19"/>
            <p:cNvSpPr/>
            <p:nvPr/>
          </p:nvSpPr>
          <p:spPr>
            <a:xfrm rot="21599113">
              <a:off x="5422157" y="1482744"/>
              <a:ext cx="1725943" cy="1303384"/>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1" fmla="*/ 0 w 1339596"/>
                <a:gd name="connsiteY0-2" fmla="*/ 11733 h 1230933"/>
                <a:gd name="connsiteX1-3" fmla="*/ 1306342 w 1339596"/>
                <a:gd name="connsiteY1-4" fmla="*/ 0 h 1230933"/>
                <a:gd name="connsiteX2-5" fmla="*/ 1339596 w 1339596"/>
                <a:gd name="connsiteY2-6" fmla="*/ 1230933 h 1230933"/>
                <a:gd name="connsiteX3-7" fmla="*/ 0 w 1339596"/>
                <a:gd name="connsiteY3-8" fmla="*/ 1230933 h 1230933"/>
                <a:gd name="connsiteX4-9" fmla="*/ 0 w 1339596"/>
                <a:gd name="connsiteY4-10" fmla="*/ 11733 h 1230933"/>
                <a:gd name="connsiteX0-11" fmla="*/ 55747 w 1339596"/>
                <a:gd name="connsiteY0-12" fmla="*/ 12706 h 1230933"/>
                <a:gd name="connsiteX1-13" fmla="*/ 1306342 w 1339596"/>
                <a:gd name="connsiteY1-14" fmla="*/ 0 h 1230933"/>
                <a:gd name="connsiteX2-15" fmla="*/ 1339596 w 1339596"/>
                <a:gd name="connsiteY2-16" fmla="*/ 1230933 h 1230933"/>
                <a:gd name="connsiteX3-17" fmla="*/ 0 w 1339596"/>
                <a:gd name="connsiteY3-18" fmla="*/ 1230933 h 1230933"/>
                <a:gd name="connsiteX4-19" fmla="*/ 55747 w 1339596"/>
                <a:gd name="connsiteY4-20" fmla="*/ 12706 h 1230933"/>
                <a:gd name="connsiteX0-21" fmla="*/ 28195 w 1339596"/>
                <a:gd name="connsiteY0-22" fmla="*/ 12225 h 1230933"/>
                <a:gd name="connsiteX1-23" fmla="*/ 1306342 w 1339596"/>
                <a:gd name="connsiteY1-24" fmla="*/ 0 h 1230933"/>
                <a:gd name="connsiteX2-25" fmla="*/ 1339596 w 1339596"/>
                <a:gd name="connsiteY2-26" fmla="*/ 1230933 h 1230933"/>
                <a:gd name="connsiteX3-27" fmla="*/ 0 w 1339596"/>
                <a:gd name="connsiteY3-28" fmla="*/ 1230933 h 1230933"/>
                <a:gd name="connsiteX4-29" fmla="*/ 28195 w 1339596"/>
                <a:gd name="connsiteY4-30" fmla="*/ 12225 h 1230933"/>
                <a:gd name="connsiteX0-31" fmla="*/ 28195 w 1353846"/>
                <a:gd name="connsiteY0-32" fmla="*/ 6385 h 1225093"/>
                <a:gd name="connsiteX1-33" fmla="*/ 1353846 w 1353846"/>
                <a:gd name="connsiteY1-34" fmla="*/ 0 h 1225093"/>
                <a:gd name="connsiteX2-35" fmla="*/ 1339596 w 1353846"/>
                <a:gd name="connsiteY2-36" fmla="*/ 1225093 h 1225093"/>
                <a:gd name="connsiteX3-37" fmla="*/ 0 w 1353846"/>
                <a:gd name="connsiteY3-38" fmla="*/ 1225093 h 1225093"/>
                <a:gd name="connsiteX4-39" fmla="*/ 28195 w 1353846"/>
                <a:gd name="connsiteY4-40" fmla="*/ 6385 h 1225093"/>
                <a:gd name="connsiteX0-41" fmla="*/ 20681 w 1353846"/>
                <a:gd name="connsiteY0-42" fmla="*/ 6253 h 1225093"/>
                <a:gd name="connsiteX1-43" fmla="*/ 1353846 w 1353846"/>
                <a:gd name="connsiteY1-44" fmla="*/ 0 h 1225093"/>
                <a:gd name="connsiteX2-45" fmla="*/ 1339596 w 1353846"/>
                <a:gd name="connsiteY2-46" fmla="*/ 1225093 h 1225093"/>
                <a:gd name="connsiteX3-47" fmla="*/ 0 w 1353846"/>
                <a:gd name="connsiteY3-48" fmla="*/ 1225093 h 1225093"/>
                <a:gd name="connsiteX4-49" fmla="*/ 20681 w 1353846"/>
                <a:gd name="connsiteY4-50" fmla="*/ 6253 h 1225093"/>
                <a:gd name="connsiteX0-51" fmla="*/ 20681 w 1339596"/>
                <a:gd name="connsiteY0-52" fmla="*/ 6603 h 1225443"/>
                <a:gd name="connsiteX1-53" fmla="*/ 1333808 w 1339596"/>
                <a:gd name="connsiteY1-54" fmla="*/ 0 h 1225443"/>
                <a:gd name="connsiteX2-55" fmla="*/ 1339596 w 1339596"/>
                <a:gd name="connsiteY2-56" fmla="*/ 1225443 h 1225443"/>
                <a:gd name="connsiteX3-57" fmla="*/ 0 w 1339596"/>
                <a:gd name="connsiteY3-58" fmla="*/ 1225443 h 1225443"/>
                <a:gd name="connsiteX4-59" fmla="*/ 20681 w 1339596"/>
                <a:gd name="connsiteY4-60" fmla="*/ 6603 h 1225443"/>
                <a:gd name="connsiteX0-61" fmla="*/ 33205 w 1339596"/>
                <a:gd name="connsiteY0-62" fmla="*/ 6822 h 1225443"/>
                <a:gd name="connsiteX1-63" fmla="*/ 1333808 w 1339596"/>
                <a:gd name="connsiteY1-64" fmla="*/ 0 h 1225443"/>
                <a:gd name="connsiteX2-65" fmla="*/ 1339596 w 1339596"/>
                <a:gd name="connsiteY2-66" fmla="*/ 1225443 h 1225443"/>
                <a:gd name="connsiteX3-67" fmla="*/ 0 w 1339596"/>
                <a:gd name="connsiteY3-68" fmla="*/ 1225443 h 1225443"/>
                <a:gd name="connsiteX4-69" fmla="*/ 33205 w 1339596"/>
                <a:gd name="connsiteY4-70" fmla="*/ 6822 h 1225443"/>
                <a:gd name="connsiteX0-71" fmla="*/ 13167 w 1339596"/>
                <a:gd name="connsiteY0-72" fmla="*/ 6472 h 1225443"/>
                <a:gd name="connsiteX1-73" fmla="*/ 1333808 w 1339596"/>
                <a:gd name="connsiteY1-74" fmla="*/ 0 h 1225443"/>
                <a:gd name="connsiteX2-75" fmla="*/ 1339596 w 1339596"/>
                <a:gd name="connsiteY2-76" fmla="*/ 1225443 h 1225443"/>
                <a:gd name="connsiteX3-77" fmla="*/ 0 w 1339596"/>
                <a:gd name="connsiteY3-78" fmla="*/ 1225443 h 1225443"/>
                <a:gd name="connsiteX4-79" fmla="*/ 13167 w 1339596"/>
                <a:gd name="connsiteY4-80" fmla="*/ 6472 h 1225443"/>
                <a:gd name="connsiteX0-81" fmla="*/ 13167 w 1333884"/>
                <a:gd name="connsiteY0-82" fmla="*/ 6472 h 1225443"/>
                <a:gd name="connsiteX1-83" fmla="*/ 1333808 w 1333884"/>
                <a:gd name="connsiteY1-84" fmla="*/ 0 h 1225443"/>
                <a:gd name="connsiteX2-85" fmla="*/ 1302330 w 1333884"/>
                <a:gd name="connsiteY2-86" fmla="*/ 1207253 h 1225443"/>
                <a:gd name="connsiteX3-87" fmla="*/ 0 w 1333884"/>
                <a:gd name="connsiteY3-88" fmla="*/ 1225443 h 1225443"/>
                <a:gd name="connsiteX4-89" fmla="*/ 13167 w 1333884"/>
                <a:gd name="connsiteY4-90" fmla="*/ 6472 h 1225443"/>
                <a:gd name="connsiteX0-91" fmla="*/ 13167 w 1334211"/>
                <a:gd name="connsiteY0-92" fmla="*/ 6472 h 1232826"/>
                <a:gd name="connsiteX1-93" fmla="*/ 1333808 w 1334211"/>
                <a:gd name="connsiteY1-94" fmla="*/ 0 h 1232826"/>
                <a:gd name="connsiteX2-95" fmla="*/ 1331950 w 1334211"/>
                <a:gd name="connsiteY2-96" fmla="*/ 1232826 h 1232826"/>
                <a:gd name="connsiteX3-97" fmla="*/ 0 w 1334211"/>
                <a:gd name="connsiteY3-98" fmla="*/ 1225443 h 1232826"/>
                <a:gd name="connsiteX4-99" fmla="*/ 13167 w 1334211"/>
                <a:gd name="connsiteY4-100" fmla="*/ 6472 h 1232826"/>
                <a:gd name="connsiteX0-101" fmla="*/ 13167 w 1333952"/>
                <a:gd name="connsiteY0-102" fmla="*/ 6472 h 1225443"/>
                <a:gd name="connsiteX1-103" fmla="*/ 1333808 w 1333952"/>
                <a:gd name="connsiteY1-104" fmla="*/ 0 h 1225443"/>
                <a:gd name="connsiteX2-105" fmla="*/ 1319601 w 1333952"/>
                <a:gd name="connsiteY2-106" fmla="*/ 1222588 h 1225443"/>
                <a:gd name="connsiteX3-107" fmla="*/ 0 w 1333952"/>
                <a:gd name="connsiteY3-108" fmla="*/ 1225443 h 1225443"/>
                <a:gd name="connsiteX4-109" fmla="*/ 13167 w 1333952"/>
                <a:gd name="connsiteY4-110" fmla="*/ 6472 h 1225443"/>
                <a:gd name="connsiteX0-111" fmla="*/ 30785 w 1333952"/>
                <a:gd name="connsiteY0-112" fmla="*/ 0 h 1235984"/>
                <a:gd name="connsiteX1-113" fmla="*/ 1333808 w 1333952"/>
                <a:gd name="connsiteY1-114" fmla="*/ 10541 h 1235984"/>
                <a:gd name="connsiteX2-115" fmla="*/ 1319601 w 1333952"/>
                <a:gd name="connsiteY2-116" fmla="*/ 1233129 h 1235984"/>
                <a:gd name="connsiteX3-117" fmla="*/ 0 w 1333952"/>
                <a:gd name="connsiteY3-118" fmla="*/ 1235984 h 1235984"/>
                <a:gd name="connsiteX4-119" fmla="*/ 30785 w 1333952"/>
                <a:gd name="connsiteY4-120" fmla="*/ 0 h 1235984"/>
                <a:gd name="connsiteX0-121" fmla="*/ 30785 w 1319601"/>
                <a:gd name="connsiteY0-122" fmla="*/ 0 h 1235984"/>
                <a:gd name="connsiteX1-123" fmla="*/ 1312848 w 1319601"/>
                <a:gd name="connsiteY1-124" fmla="*/ 20567 h 1235984"/>
                <a:gd name="connsiteX2-125" fmla="*/ 1319601 w 1319601"/>
                <a:gd name="connsiteY2-126" fmla="*/ 1233129 h 1235984"/>
                <a:gd name="connsiteX3-127" fmla="*/ 0 w 1319601"/>
                <a:gd name="connsiteY3-128" fmla="*/ 1235984 h 1235984"/>
                <a:gd name="connsiteX4-129" fmla="*/ 30785 w 1319601"/>
                <a:gd name="connsiteY4-130" fmla="*/ 0 h 1235984"/>
                <a:gd name="connsiteX0-131" fmla="*/ 30785 w 1319601"/>
                <a:gd name="connsiteY0-132" fmla="*/ 0 h 1258608"/>
                <a:gd name="connsiteX1-133" fmla="*/ 1312848 w 1319601"/>
                <a:gd name="connsiteY1-134" fmla="*/ 20567 h 1258608"/>
                <a:gd name="connsiteX2-135" fmla="*/ 1319601 w 1319601"/>
                <a:gd name="connsiteY2-136" fmla="*/ 1233129 h 1258608"/>
                <a:gd name="connsiteX3-137" fmla="*/ 0 w 1319601"/>
                <a:gd name="connsiteY3-138" fmla="*/ 1235984 h 1258608"/>
                <a:gd name="connsiteX4-139" fmla="*/ 30785 w 1319601"/>
                <a:gd name="connsiteY4-140" fmla="*/ 0 h 1258608"/>
                <a:gd name="connsiteX0-141" fmla="*/ 31250 w 1320066"/>
                <a:gd name="connsiteY0-142" fmla="*/ 0 h 1267432"/>
                <a:gd name="connsiteX1-143" fmla="*/ 1313313 w 1320066"/>
                <a:gd name="connsiteY1-144" fmla="*/ 20567 h 1267432"/>
                <a:gd name="connsiteX2-145" fmla="*/ 1320066 w 1320066"/>
                <a:gd name="connsiteY2-146" fmla="*/ 1233129 h 1267432"/>
                <a:gd name="connsiteX3-147" fmla="*/ 0 w 1320066"/>
                <a:gd name="connsiteY3-148" fmla="*/ 1260343 h 1267432"/>
                <a:gd name="connsiteX4-149" fmla="*/ 31250 w 1320066"/>
                <a:gd name="connsiteY4-150" fmla="*/ 0 h 1267432"/>
                <a:gd name="connsiteX0-151" fmla="*/ 31250 w 1320066"/>
                <a:gd name="connsiteY0-152" fmla="*/ 0 h 1268253"/>
                <a:gd name="connsiteX1-153" fmla="*/ 1313313 w 1320066"/>
                <a:gd name="connsiteY1-154" fmla="*/ 20567 h 1268253"/>
                <a:gd name="connsiteX2-155" fmla="*/ 1320066 w 1320066"/>
                <a:gd name="connsiteY2-156" fmla="*/ 1233129 h 1268253"/>
                <a:gd name="connsiteX3-157" fmla="*/ 0 w 1320066"/>
                <a:gd name="connsiteY3-158" fmla="*/ 1260343 h 1268253"/>
                <a:gd name="connsiteX4-159" fmla="*/ 31250 w 1320066"/>
                <a:gd name="connsiteY4-160" fmla="*/ 0 h 1268253"/>
                <a:gd name="connsiteX0-161" fmla="*/ 31250 w 1320066"/>
                <a:gd name="connsiteY0-162" fmla="*/ 0 h 1263844"/>
                <a:gd name="connsiteX1-163" fmla="*/ 1313313 w 1320066"/>
                <a:gd name="connsiteY1-164" fmla="*/ 20567 h 1263844"/>
                <a:gd name="connsiteX2-165" fmla="*/ 1320066 w 1320066"/>
                <a:gd name="connsiteY2-166" fmla="*/ 1233129 h 1263844"/>
                <a:gd name="connsiteX3-167" fmla="*/ 0 w 1320066"/>
                <a:gd name="connsiteY3-168" fmla="*/ 1260343 h 1263844"/>
                <a:gd name="connsiteX4-169" fmla="*/ 31250 w 1320066"/>
                <a:gd name="connsiteY4-170" fmla="*/ 0 h 1263844"/>
                <a:gd name="connsiteX0-171" fmla="*/ 31250 w 1320066"/>
                <a:gd name="connsiteY0-172" fmla="*/ 0 h 1263844"/>
                <a:gd name="connsiteX1-173" fmla="*/ 1313313 w 1320066"/>
                <a:gd name="connsiteY1-174" fmla="*/ 20567 h 1263844"/>
                <a:gd name="connsiteX2-175" fmla="*/ 1320066 w 1320066"/>
                <a:gd name="connsiteY2-176" fmla="*/ 1233129 h 1263844"/>
                <a:gd name="connsiteX3-177" fmla="*/ 0 w 1320066"/>
                <a:gd name="connsiteY3-178" fmla="*/ 1260343 h 1263844"/>
                <a:gd name="connsiteX4-179" fmla="*/ 31250 w 1320066"/>
                <a:gd name="connsiteY4-180" fmla="*/ 0 h 126384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0960" tIns="60960" rIns="60960" bIns="60960" rtlCol="0" anchor="ctr"/>
            <a:lstStyle/>
            <a:p>
              <a:pPr algn="ctr"/>
              <a:endParaRPr lang="en-US" sz="2667" dirty="0">
                <a:solidFill>
                  <a:schemeClr val="tx1"/>
                </a:solidFill>
                <a:latin typeface="Arial" panose="020B0604020202020204" pitchFamily="34" charset="0"/>
                <a:cs typeface="Arial" panose="020B0604020202020204" pitchFamily="34" charset="0"/>
              </a:endParaRPr>
            </a:p>
          </p:txBody>
        </p:sp>
        <p:grpSp>
          <p:nvGrpSpPr>
            <p:cNvPr id="3" name="Group 11"/>
            <p:cNvGrpSpPr/>
            <p:nvPr/>
          </p:nvGrpSpPr>
          <p:grpSpPr>
            <a:xfrm rot="21599113">
              <a:off x="6172262" y="1589253"/>
              <a:ext cx="180527" cy="174150"/>
              <a:chOff x="4917745" y="2402400"/>
              <a:chExt cx="2525383" cy="2321999"/>
            </a:xfrm>
            <a:effectLst>
              <a:outerShdw blurRad="50800" dist="25400" dir="8100000" algn="tr" rotWithShape="0">
                <a:prstClr val="black">
                  <a:alpha val="45000"/>
                </a:prstClr>
              </a:outerShdw>
            </a:effectLst>
          </p:grpSpPr>
          <p:sp>
            <p:nvSpPr>
              <p:cNvPr id="13" name="Oval 12"/>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3733"/>
              </a:p>
            </p:txBody>
          </p:sp>
          <p:sp>
            <p:nvSpPr>
              <p:cNvPr id="14" name="Oval 13"/>
              <p:cNvSpPr/>
              <p:nvPr/>
            </p:nvSpPr>
            <p:spPr>
              <a:xfrm>
                <a:off x="5424561" y="30804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3733"/>
              </a:p>
            </p:txBody>
          </p:sp>
          <p:sp>
            <p:nvSpPr>
              <p:cNvPr id="15" name="Oval 14"/>
              <p:cNvSpPr/>
              <p:nvPr/>
            </p:nvSpPr>
            <p:spPr>
              <a:xfrm>
                <a:off x="5912902" y="24024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3733"/>
              </a:p>
            </p:txBody>
          </p:sp>
        </p:grpSp>
        <p:sp>
          <p:nvSpPr>
            <p:cNvPr id="17" name="Rectangle 16"/>
            <p:cNvSpPr/>
            <p:nvPr/>
          </p:nvSpPr>
          <p:spPr>
            <a:xfrm rot="21599113">
              <a:off x="5844290" y="1895885"/>
              <a:ext cx="907357" cy="234568"/>
            </a:xfrm>
            <a:prstGeom prst="rect">
              <a:avLst/>
            </a:prstGeom>
          </p:spPr>
          <p:txBody>
            <a:bodyPr wrap="square" anchor="ctr">
              <a:spAutoFit/>
            </a:bodyPr>
            <a:lstStyle/>
            <a:p>
              <a:r>
                <a:rPr lang="en-US" sz="3733" b="1" dirty="0">
                  <a:solidFill>
                    <a:schemeClr val="tx1">
                      <a:lumMod val="95000"/>
                      <a:lumOff val="5000"/>
                    </a:schemeClr>
                  </a:solidFill>
                  <a:latin typeface="Comic Sans MS" panose="030F0702030302020204" charset="0"/>
                </a:rPr>
                <a:t>Private</a:t>
              </a:r>
            </a:p>
          </p:txBody>
        </p:sp>
      </p:grpSp>
      <p:sp>
        <p:nvSpPr>
          <p:cNvPr id="35" name="Text Box 34"/>
          <p:cNvSpPr txBox="1"/>
          <p:nvPr/>
        </p:nvSpPr>
        <p:spPr>
          <a:xfrm>
            <a:off x="5372100" y="1971887"/>
            <a:ext cx="6600613" cy="2799228"/>
          </a:xfrm>
          <a:prstGeom prst="rect">
            <a:avLst/>
          </a:prstGeom>
          <a:noFill/>
        </p:spPr>
        <p:txBody>
          <a:bodyPr wrap="square" rtlCol="0" anchor="t">
            <a:spAutoFit/>
          </a:bodyPr>
          <a:lstStyle/>
          <a:p>
            <a:pPr marL="380990" indent="-380990" algn="just">
              <a:lnSpc>
                <a:spcPct val="170000"/>
              </a:lnSpc>
              <a:buFont typeface="Wingdings" panose="05000000000000000000" charset="0"/>
              <a:buChar char=""/>
            </a:pPr>
            <a:r>
              <a:rPr lang="en-US" sz="2667">
                <a:sym typeface="+mn-ea"/>
              </a:rPr>
              <a:t>Any object or function outside the class cannot access the private members. </a:t>
            </a:r>
          </a:p>
          <a:p>
            <a:pPr marL="380990" indent="-380990" algn="just">
              <a:lnSpc>
                <a:spcPct val="170000"/>
              </a:lnSpc>
              <a:buFont typeface="Wingdings" panose="05000000000000000000" charset="0"/>
              <a:buChar char=""/>
            </a:pPr>
            <a:r>
              <a:rPr lang="en-US" sz="2667" b="1">
                <a:sym typeface="+mn-ea"/>
              </a:rPr>
              <a:t>Can be accessed only by the functions inside the class and friend functions.</a:t>
            </a:r>
            <a:endParaRPr lang="en-US" sz="2667" b="1"/>
          </a:p>
        </p:txBody>
      </p:sp>
      <p:sp>
        <p:nvSpPr>
          <p:cNvPr id="36" name="Rectangle 35"/>
          <p:cNvSpPr/>
          <p:nvPr/>
        </p:nvSpPr>
        <p:spPr>
          <a:xfrm rot="21599113">
            <a:off x="767927" y="2232179"/>
            <a:ext cx="4245187" cy="543675"/>
          </a:xfrm>
          <a:prstGeom prst="rect">
            <a:avLst/>
          </a:prstGeom>
        </p:spPr>
        <p:txBody>
          <a:bodyPr wrap="square" anchor="ctr">
            <a:spAutoFit/>
          </a:bodyPr>
          <a:lstStyle/>
          <a:p>
            <a:r>
              <a:rPr lang="en-US" sz="2933" b="1" i="1" dirty="0">
                <a:solidFill>
                  <a:schemeClr val="tx1">
                    <a:lumMod val="95000"/>
                    <a:lumOff val="5000"/>
                  </a:schemeClr>
                </a:solidFill>
                <a:latin typeface="Calibri" panose="020F0502020204030204" charset="0"/>
              </a:rPr>
              <a:t>Access Denied - Outsiders</a:t>
            </a:r>
          </a:p>
        </p:txBody>
      </p:sp>
      <p:sp>
        <p:nvSpPr>
          <p:cNvPr id="6" name="Text Box 5"/>
          <p:cNvSpPr txBox="1"/>
          <p:nvPr/>
        </p:nvSpPr>
        <p:spPr>
          <a:xfrm>
            <a:off x="5726007" y="322580"/>
            <a:ext cx="4846320" cy="666786"/>
          </a:xfrm>
          <a:prstGeom prst="rect">
            <a:avLst/>
          </a:prstGeom>
          <a:noFill/>
        </p:spPr>
        <p:txBody>
          <a:bodyPr wrap="square" rtlCol="0" anchor="t">
            <a:spAutoFit/>
          </a:bodyPr>
          <a:lstStyle/>
          <a:p>
            <a:pPr algn="ctr"/>
            <a:r>
              <a:rPr lang="en-US" sz="3733" b="1"/>
              <a:t>Access Specifiers</a:t>
            </a:r>
          </a:p>
        </p:txBody>
      </p:sp>
      <p:grpSp>
        <p:nvGrpSpPr>
          <p:cNvPr id="5" name="Group 38"/>
          <p:cNvGrpSpPr/>
          <p:nvPr/>
        </p:nvGrpSpPr>
        <p:grpSpPr>
          <a:xfrm>
            <a:off x="7172114" y="1018541"/>
            <a:ext cx="1714500" cy="204047"/>
            <a:chOff x="4679586" y="878988"/>
            <a:chExt cx="1434489" cy="190500"/>
          </a:xfrm>
        </p:grpSpPr>
        <p:sp>
          <p:nvSpPr>
            <p:cNvPr id="40" name="Oval 39"/>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1" name="Oval 40"/>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Oval 41"/>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3" name="Oval 42"/>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4" name="Oval 43"/>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9176173" y="695961"/>
            <a:ext cx="2321560" cy="1493358"/>
          </a:xfrm>
          <a:prstGeom prst="rect">
            <a:avLst/>
          </a:prstGeom>
          <a:noFill/>
        </p:spPr>
        <p:txBody>
          <a:bodyPr wrap="square" rtlCol="0">
            <a:spAutoFit/>
          </a:bodyPr>
          <a:lstStyle/>
          <a:p>
            <a:pPr>
              <a:lnSpc>
                <a:spcPct val="150000"/>
              </a:lnSpc>
            </a:pPr>
            <a:r>
              <a:rPr lang="en-US" sz="3200"/>
              <a:t>Output:</a:t>
            </a:r>
          </a:p>
          <a:p>
            <a:pPr>
              <a:lnSpc>
                <a:spcPct val="150000"/>
              </a:lnSpc>
            </a:pPr>
            <a:r>
              <a:rPr lang="en-US" sz="3200" b="1"/>
              <a:t>Area is: 3.14</a:t>
            </a:r>
          </a:p>
        </p:txBody>
      </p:sp>
      <p:pic>
        <p:nvPicPr>
          <p:cNvPr id="3" name="Picture 2"/>
          <p:cNvPicPr>
            <a:picLocks noChangeAspect="1"/>
          </p:cNvPicPr>
          <p:nvPr/>
        </p:nvPicPr>
        <p:blipFill>
          <a:blip r:embed="rId3"/>
          <a:stretch>
            <a:fillRect/>
          </a:stretch>
        </p:blipFill>
        <p:spPr>
          <a:xfrm>
            <a:off x="363221" y="127001"/>
            <a:ext cx="7224607" cy="6604847"/>
          </a:xfrm>
          <a:prstGeom prst="rect">
            <a:avLst/>
          </a:prstGeom>
        </p:spPr>
      </p:pic>
      <p:cxnSp>
        <p:nvCxnSpPr>
          <p:cNvPr id="7" name="Straight Connector 6"/>
          <p:cNvCxnSpPr/>
          <p:nvPr/>
        </p:nvCxnSpPr>
        <p:spPr>
          <a:xfrm>
            <a:off x="2242821" y="3327400"/>
            <a:ext cx="2304017"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6" name="Straight Connector 5"/>
          <p:cNvCxnSpPr/>
          <p:nvPr/>
        </p:nvCxnSpPr>
        <p:spPr>
          <a:xfrm>
            <a:off x="905934" y="1930400"/>
            <a:ext cx="2784020" cy="0"/>
          </a:xfrm>
          <a:prstGeom prst="line">
            <a:avLst/>
          </a:prstGeom>
        </p:spPr>
        <p:style>
          <a:lnRef idx="2">
            <a:schemeClr val="accent4"/>
          </a:lnRef>
          <a:fillRef idx="0">
            <a:schemeClr val="accent4"/>
          </a:fillRef>
          <a:effectRef idx="1">
            <a:schemeClr val="accent4"/>
          </a:effectRef>
          <a:fontRef idx="minor">
            <a:schemeClr val="tx1"/>
          </a:fontRef>
        </p:style>
      </p:cxn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01888" y="255694"/>
            <a:ext cx="4312073" cy="3705013"/>
            <a:chOff x="5422157" y="1482744"/>
            <a:chExt cx="1725943" cy="1303384"/>
          </a:xfrm>
        </p:grpSpPr>
        <p:sp>
          <p:nvSpPr>
            <p:cNvPr id="4" name="Rectangle 19"/>
            <p:cNvSpPr/>
            <p:nvPr/>
          </p:nvSpPr>
          <p:spPr>
            <a:xfrm rot="21599113">
              <a:off x="5422157" y="1482744"/>
              <a:ext cx="1725943" cy="1303384"/>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1" fmla="*/ 0 w 1339596"/>
                <a:gd name="connsiteY0-2" fmla="*/ 11733 h 1230933"/>
                <a:gd name="connsiteX1-3" fmla="*/ 1306342 w 1339596"/>
                <a:gd name="connsiteY1-4" fmla="*/ 0 h 1230933"/>
                <a:gd name="connsiteX2-5" fmla="*/ 1339596 w 1339596"/>
                <a:gd name="connsiteY2-6" fmla="*/ 1230933 h 1230933"/>
                <a:gd name="connsiteX3-7" fmla="*/ 0 w 1339596"/>
                <a:gd name="connsiteY3-8" fmla="*/ 1230933 h 1230933"/>
                <a:gd name="connsiteX4-9" fmla="*/ 0 w 1339596"/>
                <a:gd name="connsiteY4-10" fmla="*/ 11733 h 1230933"/>
                <a:gd name="connsiteX0-11" fmla="*/ 55747 w 1339596"/>
                <a:gd name="connsiteY0-12" fmla="*/ 12706 h 1230933"/>
                <a:gd name="connsiteX1-13" fmla="*/ 1306342 w 1339596"/>
                <a:gd name="connsiteY1-14" fmla="*/ 0 h 1230933"/>
                <a:gd name="connsiteX2-15" fmla="*/ 1339596 w 1339596"/>
                <a:gd name="connsiteY2-16" fmla="*/ 1230933 h 1230933"/>
                <a:gd name="connsiteX3-17" fmla="*/ 0 w 1339596"/>
                <a:gd name="connsiteY3-18" fmla="*/ 1230933 h 1230933"/>
                <a:gd name="connsiteX4-19" fmla="*/ 55747 w 1339596"/>
                <a:gd name="connsiteY4-20" fmla="*/ 12706 h 1230933"/>
                <a:gd name="connsiteX0-21" fmla="*/ 28195 w 1339596"/>
                <a:gd name="connsiteY0-22" fmla="*/ 12225 h 1230933"/>
                <a:gd name="connsiteX1-23" fmla="*/ 1306342 w 1339596"/>
                <a:gd name="connsiteY1-24" fmla="*/ 0 h 1230933"/>
                <a:gd name="connsiteX2-25" fmla="*/ 1339596 w 1339596"/>
                <a:gd name="connsiteY2-26" fmla="*/ 1230933 h 1230933"/>
                <a:gd name="connsiteX3-27" fmla="*/ 0 w 1339596"/>
                <a:gd name="connsiteY3-28" fmla="*/ 1230933 h 1230933"/>
                <a:gd name="connsiteX4-29" fmla="*/ 28195 w 1339596"/>
                <a:gd name="connsiteY4-30" fmla="*/ 12225 h 1230933"/>
                <a:gd name="connsiteX0-31" fmla="*/ 28195 w 1353846"/>
                <a:gd name="connsiteY0-32" fmla="*/ 6385 h 1225093"/>
                <a:gd name="connsiteX1-33" fmla="*/ 1353846 w 1353846"/>
                <a:gd name="connsiteY1-34" fmla="*/ 0 h 1225093"/>
                <a:gd name="connsiteX2-35" fmla="*/ 1339596 w 1353846"/>
                <a:gd name="connsiteY2-36" fmla="*/ 1225093 h 1225093"/>
                <a:gd name="connsiteX3-37" fmla="*/ 0 w 1353846"/>
                <a:gd name="connsiteY3-38" fmla="*/ 1225093 h 1225093"/>
                <a:gd name="connsiteX4-39" fmla="*/ 28195 w 1353846"/>
                <a:gd name="connsiteY4-40" fmla="*/ 6385 h 1225093"/>
                <a:gd name="connsiteX0-41" fmla="*/ 20681 w 1353846"/>
                <a:gd name="connsiteY0-42" fmla="*/ 6253 h 1225093"/>
                <a:gd name="connsiteX1-43" fmla="*/ 1353846 w 1353846"/>
                <a:gd name="connsiteY1-44" fmla="*/ 0 h 1225093"/>
                <a:gd name="connsiteX2-45" fmla="*/ 1339596 w 1353846"/>
                <a:gd name="connsiteY2-46" fmla="*/ 1225093 h 1225093"/>
                <a:gd name="connsiteX3-47" fmla="*/ 0 w 1353846"/>
                <a:gd name="connsiteY3-48" fmla="*/ 1225093 h 1225093"/>
                <a:gd name="connsiteX4-49" fmla="*/ 20681 w 1353846"/>
                <a:gd name="connsiteY4-50" fmla="*/ 6253 h 1225093"/>
                <a:gd name="connsiteX0-51" fmla="*/ 20681 w 1339596"/>
                <a:gd name="connsiteY0-52" fmla="*/ 6603 h 1225443"/>
                <a:gd name="connsiteX1-53" fmla="*/ 1333808 w 1339596"/>
                <a:gd name="connsiteY1-54" fmla="*/ 0 h 1225443"/>
                <a:gd name="connsiteX2-55" fmla="*/ 1339596 w 1339596"/>
                <a:gd name="connsiteY2-56" fmla="*/ 1225443 h 1225443"/>
                <a:gd name="connsiteX3-57" fmla="*/ 0 w 1339596"/>
                <a:gd name="connsiteY3-58" fmla="*/ 1225443 h 1225443"/>
                <a:gd name="connsiteX4-59" fmla="*/ 20681 w 1339596"/>
                <a:gd name="connsiteY4-60" fmla="*/ 6603 h 1225443"/>
                <a:gd name="connsiteX0-61" fmla="*/ 33205 w 1339596"/>
                <a:gd name="connsiteY0-62" fmla="*/ 6822 h 1225443"/>
                <a:gd name="connsiteX1-63" fmla="*/ 1333808 w 1339596"/>
                <a:gd name="connsiteY1-64" fmla="*/ 0 h 1225443"/>
                <a:gd name="connsiteX2-65" fmla="*/ 1339596 w 1339596"/>
                <a:gd name="connsiteY2-66" fmla="*/ 1225443 h 1225443"/>
                <a:gd name="connsiteX3-67" fmla="*/ 0 w 1339596"/>
                <a:gd name="connsiteY3-68" fmla="*/ 1225443 h 1225443"/>
                <a:gd name="connsiteX4-69" fmla="*/ 33205 w 1339596"/>
                <a:gd name="connsiteY4-70" fmla="*/ 6822 h 1225443"/>
                <a:gd name="connsiteX0-71" fmla="*/ 13167 w 1339596"/>
                <a:gd name="connsiteY0-72" fmla="*/ 6472 h 1225443"/>
                <a:gd name="connsiteX1-73" fmla="*/ 1333808 w 1339596"/>
                <a:gd name="connsiteY1-74" fmla="*/ 0 h 1225443"/>
                <a:gd name="connsiteX2-75" fmla="*/ 1339596 w 1339596"/>
                <a:gd name="connsiteY2-76" fmla="*/ 1225443 h 1225443"/>
                <a:gd name="connsiteX3-77" fmla="*/ 0 w 1339596"/>
                <a:gd name="connsiteY3-78" fmla="*/ 1225443 h 1225443"/>
                <a:gd name="connsiteX4-79" fmla="*/ 13167 w 1339596"/>
                <a:gd name="connsiteY4-80" fmla="*/ 6472 h 1225443"/>
                <a:gd name="connsiteX0-81" fmla="*/ 13167 w 1333884"/>
                <a:gd name="connsiteY0-82" fmla="*/ 6472 h 1225443"/>
                <a:gd name="connsiteX1-83" fmla="*/ 1333808 w 1333884"/>
                <a:gd name="connsiteY1-84" fmla="*/ 0 h 1225443"/>
                <a:gd name="connsiteX2-85" fmla="*/ 1302330 w 1333884"/>
                <a:gd name="connsiteY2-86" fmla="*/ 1207253 h 1225443"/>
                <a:gd name="connsiteX3-87" fmla="*/ 0 w 1333884"/>
                <a:gd name="connsiteY3-88" fmla="*/ 1225443 h 1225443"/>
                <a:gd name="connsiteX4-89" fmla="*/ 13167 w 1333884"/>
                <a:gd name="connsiteY4-90" fmla="*/ 6472 h 1225443"/>
                <a:gd name="connsiteX0-91" fmla="*/ 13167 w 1334211"/>
                <a:gd name="connsiteY0-92" fmla="*/ 6472 h 1232826"/>
                <a:gd name="connsiteX1-93" fmla="*/ 1333808 w 1334211"/>
                <a:gd name="connsiteY1-94" fmla="*/ 0 h 1232826"/>
                <a:gd name="connsiteX2-95" fmla="*/ 1331950 w 1334211"/>
                <a:gd name="connsiteY2-96" fmla="*/ 1232826 h 1232826"/>
                <a:gd name="connsiteX3-97" fmla="*/ 0 w 1334211"/>
                <a:gd name="connsiteY3-98" fmla="*/ 1225443 h 1232826"/>
                <a:gd name="connsiteX4-99" fmla="*/ 13167 w 1334211"/>
                <a:gd name="connsiteY4-100" fmla="*/ 6472 h 1232826"/>
                <a:gd name="connsiteX0-101" fmla="*/ 13167 w 1333952"/>
                <a:gd name="connsiteY0-102" fmla="*/ 6472 h 1225443"/>
                <a:gd name="connsiteX1-103" fmla="*/ 1333808 w 1333952"/>
                <a:gd name="connsiteY1-104" fmla="*/ 0 h 1225443"/>
                <a:gd name="connsiteX2-105" fmla="*/ 1319601 w 1333952"/>
                <a:gd name="connsiteY2-106" fmla="*/ 1222588 h 1225443"/>
                <a:gd name="connsiteX3-107" fmla="*/ 0 w 1333952"/>
                <a:gd name="connsiteY3-108" fmla="*/ 1225443 h 1225443"/>
                <a:gd name="connsiteX4-109" fmla="*/ 13167 w 1333952"/>
                <a:gd name="connsiteY4-110" fmla="*/ 6472 h 1225443"/>
                <a:gd name="connsiteX0-111" fmla="*/ 30785 w 1333952"/>
                <a:gd name="connsiteY0-112" fmla="*/ 0 h 1235984"/>
                <a:gd name="connsiteX1-113" fmla="*/ 1333808 w 1333952"/>
                <a:gd name="connsiteY1-114" fmla="*/ 10541 h 1235984"/>
                <a:gd name="connsiteX2-115" fmla="*/ 1319601 w 1333952"/>
                <a:gd name="connsiteY2-116" fmla="*/ 1233129 h 1235984"/>
                <a:gd name="connsiteX3-117" fmla="*/ 0 w 1333952"/>
                <a:gd name="connsiteY3-118" fmla="*/ 1235984 h 1235984"/>
                <a:gd name="connsiteX4-119" fmla="*/ 30785 w 1333952"/>
                <a:gd name="connsiteY4-120" fmla="*/ 0 h 1235984"/>
                <a:gd name="connsiteX0-121" fmla="*/ 30785 w 1319601"/>
                <a:gd name="connsiteY0-122" fmla="*/ 0 h 1235984"/>
                <a:gd name="connsiteX1-123" fmla="*/ 1312848 w 1319601"/>
                <a:gd name="connsiteY1-124" fmla="*/ 20567 h 1235984"/>
                <a:gd name="connsiteX2-125" fmla="*/ 1319601 w 1319601"/>
                <a:gd name="connsiteY2-126" fmla="*/ 1233129 h 1235984"/>
                <a:gd name="connsiteX3-127" fmla="*/ 0 w 1319601"/>
                <a:gd name="connsiteY3-128" fmla="*/ 1235984 h 1235984"/>
                <a:gd name="connsiteX4-129" fmla="*/ 30785 w 1319601"/>
                <a:gd name="connsiteY4-130" fmla="*/ 0 h 1235984"/>
                <a:gd name="connsiteX0-131" fmla="*/ 30785 w 1319601"/>
                <a:gd name="connsiteY0-132" fmla="*/ 0 h 1258608"/>
                <a:gd name="connsiteX1-133" fmla="*/ 1312848 w 1319601"/>
                <a:gd name="connsiteY1-134" fmla="*/ 20567 h 1258608"/>
                <a:gd name="connsiteX2-135" fmla="*/ 1319601 w 1319601"/>
                <a:gd name="connsiteY2-136" fmla="*/ 1233129 h 1258608"/>
                <a:gd name="connsiteX3-137" fmla="*/ 0 w 1319601"/>
                <a:gd name="connsiteY3-138" fmla="*/ 1235984 h 1258608"/>
                <a:gd name="connsiteX4-139" fmla="*/ 30785 w 1319601"/>
                <a:gd name="connsiteY4-140" fmla="*/ 0 h 1258608"/>
                <a:gd name="connsiteX0-141" fmla="*/ 31250 w 1320066"/>
                <a:gd name="connsiteY0-142" fmla="*/ 0 h 1267432"/>
                <a:gd name="connsiteX1-143" fmla="*/ 1313313 w 1320066"/>
                <a:gd name="connsiteY1-144" fmla="*/ 20567 h 1267432"/>
                <a:gd name="connsiteX2-145" fmla="*/ 1320066 w 1320066"/>
                <a:gd name="connsiteY2-146" fmla="*/ 1233129 h 1267432"/>
                <a:gd name="connsiteX3-147" fmla="*/ 0 w 1320066"/>
                <a:gd name="connsiteY3-148" fmla="*/ 1260343 h 1267432"/>
                <a:gd name="connsiteX4-149" fmla="*/ 31250 w 1320066"/>
                <a:gd name="connsiteY4-150" fmla="*/ 0 h 1267432"/>
                <a:gd name="connsiteX0-151" fmla="*/ 31250 w 1320066"/>
                <a:gd name="connsiteY0-152" fmla="*/ 0 h 1268253"/>
                <a:gd name="connsiteX1-153" fmla="*/ 1313313 w 1320066"/>
                <a:gd name="connsiteY1-154" fmla="*/ 20567 h 1268253"/>
                <a:gd name="connsiteX2-155" fmla="*/ 1320066 w 1320066"/>
                <a:gd name="connsiteY2-156" fmla="*/ 1233129 h 1268253"/>
                <a:gd name="connsiteX3-157" fmla="*/ 0 w 1320066"/>
                <a:gd name="connsiteY3-158" fmla="*/ 1260343 h 1268253"/>
                <a:gd name="connsiteX4-159" fmla="*/ 31250 w 1320066"/>
                <a:gd name="connsiteY4-160" fmla="*/ 0 h 1268253"/>
                <a:gd name="connsiteX0-161" fmla="*/ 31250 w 1320066"/>
                <a:gd name="connsiteY0-162" fmla="*/ 0 h 1263844"/>
                <a:gd name="connsiteX1-163" fmla="*/ 1313313 w 1320066"/>
                <a:gd name="connsiteY1-164" fmla="*/ 20567 h 1263844"/>
                <a:gd name="connsiteX2-165" fmla="*/ 1320066 w 1320066"/>
                <a:gd name="connsiteY2-166" fmla="*/ 1233129 h 1263844"/>
                <a:gd name="connsiteX3-167" fmla="*/ 0 w 1320066"/>
                <a:gd name="connsiteY3-168" fmla="*/ 1260343 h 1263844"/>
                <a:gd name="connsiteX4-169" fmla="*/ 31250 w 1320066"/>
                <a:gd name="connsiteY4-170" fmla="*/ 0 h 1263844"/>
                <a:gd name="connsiteX0-171" fmla="*/ 31250 w 1320066"/>
                <a:gd name="connsiteY0-172" fmla="*/ 0 h 1263844"/>
                <a:gd name="connsiteX1-173" fmla="*/ 1313313 w 1320066"/>
                <a:gd name="connsiteY1-174" fmla="*/ 20567 h 1263844"/>
                <a:gd name="connsiteX2-175" fmla="*/ 1320066 w 1320066"/>
                <a:gd name="connsiteY2-176" fmla="*/ 1233129 h 1263844"/>
                <a:gd name="connsiteX3-177" fmla="*/ 0 w 1320066"/>
                <a:gd name="connsiteY3-178" fmla="*/ 1260343 h 1263844"/>
                <a:gd name="connsiteX4-179" fmla="*/ 31250 w 1320066"/>
                <a:gd name="connsiteY4-180" fmla="*/ 0 h 126384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0960" tIns="60960" rIns="60960" bIns="60960" rtlCol="0" anchor="ctr"/>
            <a:lstStyle/>
            <a:p>
              <a:pPr algn="ctr"/>
              <a:endParaRPr lang="en-US" sz="2667" dirty="0">
                <a:solidFill>
                  <a:schemeClr val="tx1"/>
                </a:solidFill>
                <a:latin typeface="Arial" panose="020B0604020202020204" pitchFamily="34" charset="0"/>
                <a:cs typeface="Arial" panose="020B0604020202020204" pitchFamily="34" charset="0"/>
              </a:endParaRPr>
            </a:p>
          </p:txBody>
        </p:sp>
        <p:grpSp>
          <p:nvGrpSpPr>
            <p:cNvPr id="3" name="Group 11"/>
            <p:cNvGrpSpPr/>
            <p:nvPr/>
          </p:nvGrpSpPr>
          <p:grpSpPr>
            <a:xfrm rot="21599113">
              <a:off x="6172262" y="1589253"/>
              <a:ext cx="180527" cy="174150"/>
              <a:chOff x="4917745" y="2402400"/>
              <a:chExt cx="2525383" cy="2321999"/>
            </a:xfrm>
            <a:effectLst>
              <a:outerShdw blurRad="50800" dist="25400" dir="8100000" algn="tr" rotWithShape="0">
                <a:prstClr val="black">
                  <a:alpha val="45000"/>
                </a:prstClr>
              </a:outerShdw>
            </a:effectLst>
          </p:grpSpPr>
          <p:sp>
            <p:nvSpPr>
              <p:cNvPr id="13" name="Oval 12"/>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3733"/>
              </a:p>
            </p:txBody>
          </p:sp>
          <p:sp>
            <p:nvSpPr>
              <p:cNvPr id="14" name="Oval 13"/>
              <p:cNvSpPr/>
              <p:nvPr/>
            </p:nvSpPr>
            <p:spPr>
              <a:xfrm>
                <a:off x="5424561" y="30804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3733"/>
              </a:p>
            </p:txBody>
          </p:sp>
          <p:sp>
            <p:nvSpPr>
              <p:cNvPr id="15" name="Oval 14"/>
              <p:cNvSpPr/>
              <p:nvPr/>
            </p:nvSpPr>
            <p:spPr>
              <a:xfrm>
                <a:off x="5912902" y="24024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3733"/>
              </a:p>
            </p:txBody>
          </p:sp>
        </p:grpSp>
        <p:sp>
          <p:nvSpPr>
            <p:cNvPr id="17" name="Rectangle 16"/>
            <p:cNvSpPr/>
            <p:nvPr/>
          </p:nvSpPr>
          <p:spPr>
            <a:xfrm rot="21599113">
              <a:off x="5844290" y="1895885"/>
              <a:ext cx="907357" cy="234568"/>
            </a:xfrm>
            <a:prstGeom prst="rect">
              <a:avLst/>
            </a:prstGeom>
          </p:spPr>
          <p:txBody>
            <a:bodyPr wrap="square" anchor="ctr">
              <a:spAutoFit/>
            </a:bodyPr>
            <a:lstStyle/>
            <a:p>
              <a:r>
                <a:rPr lang="en-US" sz="3733" b="1" dirty="0">
                  <a:solidFill>
                    <a:schemeClr val="tx1">
                      <a:lumMod val="95000"/>
                      <a:lumOff val="5000"/>
                    </a:schemeClr>
                  </a:solidFill>
                  <a:latin typeface="Comic Sans MS" panose="030F0702030302020204" charset="0"/>
                </a:rPr>
                <a:t>Private</a:t>
              </a:r>
            </a:p>
          </p:txBody>
        </p:sp>
      </p:grpSp>
      <p:sp>
        <p:nvSpPr>
          <p:cNvPr id="35" name="Text Box 34"/>
          <p:cNvSpPr txBox="1"/>
          <p:nvPr/>
        </p:nvSpPr>
        <p:spPr>
          <a:xfrm>
            <a:off x="5388187" y="1939713"/>
            <a:ext cx="6600613" cy="4194738"/>
          </a:xfrm>
          <a:prstGeom prst="rect">
            <a:avLst/>
          </a:prstGeom>
          <a:noFill/>
        </p:spPr>
        <p:txBody>
          <a:bodyPr wrap="square" rtlCol="0" anchor="t">
            <a:spAutoFit/>
          </a:bodyPr>
          <a:lstStyle/>
          <a:p>
            <a:pPr marL="380990" indent="-380990" algn="just">
              <a:lnSpc>
                <a:spcPct val="170000"/>
              </a:lnSpc>
              <a:buFont typeface="Wingdings" panose="05000000000000000000" charset="0"/>
              <a:buChar char=""/>
            </a:pPr>
            <a:r>
              <a:rPr lang="en-US" sz="2667">
                <a:sym typeface="+mn-ea"/>
              </a:rPr>
              <a:t>Any object or function outside the class cannot access the private members. </a:t>
            </a:r>
          </a:p>
          <a:p>
            <a:pPr marL="380990" indent="-380990" algn="just">
              <a:lnSpc>
                <a:spcPct val="170000"/>
              </a:lnSpc>
              <a:buFont typeface="Wingdings" panose="05000000000000000000" charset="0"/>
              <a:buChar char=""/>
            </a:pPr>
            <a:r>
              <a:rPr lang="en-US" sz="2667">
                <a:sym typeface="+mn-ea"/>
              </a:rPr>
              <a:t>Can be accessed only by the functions inside the class and friend functions.</a:t>
            </a:r>
          </a:p>
          <a:p>
            <a:pPr marL="380990" indent="-380990" algn="just">
              <a:lnSpc>
                <a:spcPct val="170000"/>
              </a:lnSpc>
              <a:buFont typeface="Wingdings" panose="05000000000000000000" charset="0"/>
              <a:buChar char=""/>
            </a:pPr>
            <a:r>
              <a:rPr lang="en-US" sz="2667" b="1">
                <a:sym typeface="+mn-ea"/>
              </a:rPr>
              <a:t>By default all the members of a class would be private.</a:t>
            </a:r>
            <a:endParaRPr lang="en-US" sz="2667" b="1"/>
          </a:p>
        </p:txBody>
      </p:sp>
      <p:sp>
        <p:nvSpPr>
          <p:cNvPr id="36" name="Rectangle 35"/>
          <p:cNvSpPr/>
          <p:nvPr/>
        </p:nvSpPr>
        <p:spPr>
          <a:xfrm rot="21599113">
            <a:off x="767927" y="2232179"/>
            <a:ext cx="4245187" cy="543675"/>
          </a:xfrm>
          <a:prstGeom prst="rect">
            <a:avLst/>
          </a:prstGeom>
        </p:spPr>
        <p:txBody>
          <a:bodyPr wrap="square" anchor="ctr">
            <a:spAutoFit/>
          </a:bodyPr>
          <a:lstStyle/>
          <a:p>
            <a:r>
              <a:rPr lang="en-US" sz="2933" b="1" i="1" dirty="0">
                <a:solidFill>
                  <a:schemeClr val="tx1">
                    <a:lumMod val="95000"/>
                    <a:lumOff val="5000"/>
                  </a:schemeClr>
                </a:solidFill>
                <a:latin typeface="Calibri" panose="020F0502020204030204" charset="0"/>
              </a:rPr>
              <a:t>Access Denied - Outsiders</a:t>
            </a:r>
          </a:p>
        </p:txBody>
      </p:sp>
      <p:sp>
        <p:nvSpPr>
          <p:cNvPr id="6" name="Text Box 5"/>
          <p:cNvSpPr txBox="1"/>
          <p:nvPr/>
        </p:nvSpPr>
        <p:spPr>
          <a:xfrm>
            <a:off x="5827607" y="322580"/>
            <a:ext cx="4846320" cy="666786"/>
          </a:xfrm>
          <a:prstGeom prst="rect">
            <a:avLst/>
          </a:prstGeom>
          <a:noFill/>
        </p:spPr>
        <p:txBody>
          <a:bodyPr wrap="square" rtlCol="0" anchor="t">
            <a:spAutoFit/>
          </a:bodyPr>
          <a:lstStyle/>
          <a:p>
            <a:pPr algn="ctr"/>
            <a:r>
              <a:rPr lang="en-US" sz="3733" b="1"/>
              <a:t>Access Specifiers</a:t>
            </a:r>
          </a:p>
        </p:txBody>
      </p:sp>
      <p:grpSp>
        <p:nvGrpSpPr>
          <p:cNvPr id="5" name="Group 38"/>
          <p:cNvGrpSpPr/>
          <p:nvPr/>
        </p:nvGrpSpPr>
        <p:grpSpPr>
          <a:xfrm>
            <a:off x="7273714" y="1018541"/>
            <a:ext cx="1714500" cy="204047"/>
            <a:chOff x="4679586" y="878988"/>
            <a:chExt cx="1434489" cy="190500"/>
          </a:xfrm>
        </p:grpSpPr>
        <p:sp>
          <p:nvSpPr>
            <p:cNvPr id="40" name="Oval 39"/>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1" name="Oval 40"/>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Oval 41"/>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3" name="Oval 42"/>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4" name="Oval 43"/>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828</Words>
  <Application>Microsoft Macintosh PowerPoint</Application>
  <PresentationFormat>Widescreen</PresentationFormat>
  <Paragraphs>74</Paragraphs>
  <Slides>16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Comic Sans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Sivaraman Gananathan</dc:creator>
  <cp:lastModifiedBy>Sivaraman Gananathan</cp:lastModifiedBy>
  <cp:revision>1</cp:revision>
  <dcterms:created xsi:type="dcterms:W3CDTF">2023-06-09T02:21:20Z</dcterms:created>
  <dcterms:modified xsi:type="dcterms:W3CDTF">2023-06-09T02:22:15Z</dcterms:modified>
</cp:coreProperties>
</file>