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63"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311" r:id="rId18"/>
    <p:sldId id="279" r:id="rId19"/>
    <p:sldId id="280" r:id="rId20"/>
    <p:sldId id="282" r:id="rId21"/>
    <p:sldId id="283" r:id="rId22"/>
    <p:sldId id="284" r:id="rId23"/>
    <p:sldId id="285" r:id="rId24"/>
    <p:sldId id="286" r:id="rId25"/>
    <p:sldId id="287" r:id="rId26"/>
    <p:sldId id="288" r:id="rId27"/>
    <p:sldId id="289" r:id="rId28"/>
    <p:sldId id="290" r:id="rId29"/>
    <p:sldId id="291" r:id="rId30"/>
    <p:sldId id="292" r:id="rId31"/>
    <p:sldId id="312" r:id="rId32"/>
    <p:sldId id="304" r:id="rId33"/>
    <p:sldId id="305" r:id="rId34"/>
    <p:sldId id="306" r:id="rId35"/>
    <p:sldId id="307" r:id="rId36"/>
    <p:sldId id="308" r:id="rId37"/>
    <p:sldId id="309" r:id="rId38"/>
    <p:sldId id="31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1"/>
    <p:restoredTop sz="96104"/>
  </p:normalViewPr>
  <p:slideViewPr>
    <p:cSldViewPr snapToGrid="0">
      <p:cViewPr varScale="1">
        <p:scale>
          <a:sx n="120" d="100"/>
          <a:sy n="120" d="100"/>
        </p:scale>
        <p:origin x="3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4DBCB-FE27-034F-A763-A68144E7931F}" type="datetimeFigureOut">
              <a:rPr lang="en-US" smtClean="0"/>
              <a:t>6/8/23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DBF9D-ED05-CE40-BE12-69EA477494E2}" type="slidenum">
              <a:rPr lang="en-US" smtClean="0"/>
              <a:t>‹#›</a:t>
            </a:fld>
            <a:endParaRPr lang="en-US"/>
          </a:p>
        </p:txBody>
      </p:sp>
    </p:spTree>
    <p:extLst>
      <p:ext uri="{BB962C8B-B14F-4D97-AF65-F5344CB8AC3E}">
        <p14:creationId xmlns:p14="http://schemas.microsoft.com/office/powerpoint/2010/main" val="1195744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6AFDFE-F0F8-4C62-8598-B3BB3A01B36D}" type="slidenum">
              <a:rPr lang="en-IN" smtClean="0"/>
              <a:pPr/>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b="1"/>
              <a:t>Use of Constructor in C++</a:t>
            </a:r>
          </a:p>
          <a:p>
            <a:r>
              <a:rPr lang="en-US"/>
              <a:t>Suppose you are working on 100's of Person objects and the default value of a data member age is 0. Initialising all objects manually will be a very tedious task.</a:t>
            </a:r>
          </a:p>
          <a:p>
            <a:endParaRPr lang="en-US"/>
          </a:p>
          <a:p>
            <a:r>
              <a:rPr lang="en-US"/>
              <a:t>Instead, you can define a constructor that initialises age to 0. Then, all you have to do is create a Person object and the constructor will automatically initialise the age.</a:t>
            </a:r>
          </a:p>
          <a:p>
            <a:endParaRPr lang="en-US"/>
          </a:p>
          <a:p>
            <a:r>
              <a:rPr lang="en-US"/>
              <a:t>These situations arise frequently while handling array of objects.</a:t>
            </a:r>
          </a:p>
          <a:p>
            <a:endParaRPr lang="en-US"/>
          </a:p>
          <a:p>
            <a:r>
              <a:rPr lang="en-US"/>
              <a:t>Also, if you want to execute some code immediately after an object is created, you can place the code inside the body of the constructor.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b="1"/>
              <a:t>A default constructor </a:t>
            </a:r>
            <a:r>
              <a:rPr lang="en-US"/>
              <a:t>is so important for initialization of object members, that even if we do not define a constructor explicitly, the compiler will provide a default constructor implicitly.</a:t>
            </a:r>
          </a:p>
          <a:p>
            <a:r>
              <a:rPr lang="en-US"/>
              <a:t>In this case, default constructor provided by the compiler will be called which will initialize the object data members to default value, that will be 0 in this case.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Overloaded constructors essentially have the same name (name of the class) and different number of arguments.</a:t>
            </a:r>
          </a:p>
          <a:p>
            <a:r>
              <a:rPr lang="en-US"/>
              <a:t>A constructor is called depending upon the number and type of arguments passed.</a:t>
            </a:r>
          </a:p>
          <a:p>
            <a:r>
              <a:rPr lang="en-US"/>
              <a:t>While creating the object, arguments must be passed to let compiler know, which constructor needs to be called.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Overloaded constructors essentially have the same name (name of the class) and different number of arguments.</a:t>
            </a:r>
          </a:p>
          <a:p>
            <a:r>
              <a:rPr lang="en-US"/>
              <a:t>A constructor is called depending upon the number and type of arguments passed.</a:t>
            </a:r>
          </a:p>
          <a:p>
            <a:r>
              <a:rPr lang="en-US"/>
              <a:t>While creating the object, arguments must be passed to let compiler know, which constructor needs to be called.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Overloaded constructors essentially have the same name (name of the class) and different number of arguments.</a:t>
            </a:r>
          </a:p>
          <a:p>
            <a:r>
              <a:rPr lang="en-US"/>
              <a:t>A constructor is called depending upon the number and type of arguments passed.</a:t>
            </a:r>
          </a:p>
          <a:p>
            <a:r>
              <a:rPr lang="en-US"/>
              <a:t>While creating the object, arguments must be passed to let compiler know, which constructor needs to be called.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Overloaded constructors essentially have the same name (name of the class) and different number of arguments.</a:t>
            </a:r>
          </a:p>
          <a:p>
            <a:r>
              <a:rPr lang="en-US"/>
              <a:t>A constructor is called depending upon the number and type of arguments passed.</a:t>
            </a:r>
          </a:p>
          <a:p>
            <a:r>
              <a:rPr lang="en-US"/>
              <a:t>While creating the object, arguments must be passed to let compiler know, which constructor needs to be called.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The stack grows and shrinks as functions push and pop local variables. It stores local data, return addresses, arguments passed to functions and current status of memory.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The stack grows and shrinks as functions push and pop local variables. It stores local data, return addresses, arguments passed to functions and current status of memory.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a:t>
            </a:r>
            <a:r>
              <a:rPr lang="en-US" sz="1200" b="1" i="0" kern="1200" dirty="0" err="1">
                <a:solidFill>
                  <a:schemeClr val="tx1"/>
                </a:solidFill>
                <a:latin typeface="+mn-lt"/>
                <a:ea typeface="+mn-ea"/>
                <a:cs typeface="+mn-cs"/>
              </a:rPr>
              <a:t>malloc</a:t>
            </a:r>
            <a:r>
              <a:rPr lang="en-US" sz="1200" b="1" i="0" kern="1200" dirty="0">
                <a:solidFill>
                  <a:schemeClr val="tx1"/>
                </a:solidFill>
                <a:latin typeface="+mn-lt"/>
                <a:ea typeface="+mn-ea"/>
                <a:cs typeface="+mn-cs"/>
              </a:rPr>
              <a:t>()</a:t>
            </a:r>
            <a:r>
              <a:rPr lang="en-US" sz="1200" b="0" i="0" kern="1200" dirty="0">
                <a:solidFill>
                  <a:schemeClr val="tx1"/>
                </a:solidFill>
                <a:latin typeface="+mn-lt"/>
                <a:ea typeface="+mn-ea"/>
                <a:cs typeface="+mn-cs"/>
              </a:rPr>
              <a:t> function from C, still exists in C++, but it is recommended to avoid using </a:t>
            </a:r>
            <a:r>
              <a:rPr lang="en-US" sz="1200" b="0" i="0" kern="1200" dirty="0" err="1">
                <a:solidFill>
                  <a:schemeClr val="tx1"/>
                </a:solidFill>
                <a:latin typeface="+mn-lt"/>
                <a:ea typeface="+mn-ea"/>
                <a:cs typeface="+mn-cs"/>
              </a:rPr>
              <a:t>malloc</a:t>
            </a:r>
            <a:r>
              <a:rPr lang="en-US" sz="1200" b="0" i="0" kern="1200" dirty="0">
                <a:solidFill>
                  <a:schemeClr val="tx1"/>
                </a:solidFill>
                <a:latin typeface="+mn-lt"/>
                <a:ea typeface="+mn-ea"/>
                <a:cs typeface="+mn-cs"/>
              </a:rPr>
              <a:t>() function. The main advantage of new over </a:t>
            </a:r>
            <a:r>
              <a:rPr lang="en-US" sz="1200" b="0" i="0" kern="1200" dirty="0" err="1">
                <a:solidFill>
                  <a:schemeClr val="tx1"/>
                </a:solidFill>
                <a:latin typeface="+mn-lt"/>
                <a:ea typeface="+mn-ea"/>
                <a:cs typeface="+mn-cs"/>
              </a:rPr>
              <a:t>malloc</a:t>
            </a:r>
            <a:r>
              <a:rPr lang="en-US" sz="1200" b="0" i="0" kern="1200" dirty="0">
                <a:solidFill>
                  <a:schemeClr val="tx1"/>
                </a:solidFill>
                <a:latin typeface="+mn-lt"/>
                <a:ea typeface="+mn-ea"/>
                <a:cs typeface="+mn-cs"/>
              </a:rPr>
              <a:t>() is that new doesn't just allocate memory, it constructs objects which is prime purpose of C++.</a:t>
            </a:r>
            <a:endParaRPr lang="en-US" dirty="0"/>
          </a:p>
        </p:txBody>
      </p:sp>
      <p:sp>
        <p:nvSpPr>
          <p:cNvPr id="4" name="Slide Number Placeholder 3"/>
          <p:cNvSpPr>
            <a:spLocks noGrp="1"/>
          </p:cNvSpPr>
          <p:nvPr>
            <p:ph type="sldNum" sz="quarter" idx="10"/>
          </p:nvPr>
        </p:nvSpPr>
        <p:spPr/>
        <p:txBody>
          <a:bodyPr/>
          <a:lstStyle/>
          <a:p>
            <a:fld id="{1932C6EB-01A5-499C-8645-E75A6B9341EE}" type="slidenum">
              <a:rPr lang="en-US" smtClean="0"/>
              <a:pPr/>
              <a:t>36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At any point, when you feel a variable that has been dynamically allocated is not anymore required, you can free up the memory that it occupies in the free store with the ‘delete’ operator</a:t>
            </a:r>
            <a:endParaRPr lang="en-US" dirty="0"/>
          </a:p>
        </p:txBody>
      </p:sp>
      <p:sp>
        <p:nvSpPr>
          <p:cNvPr id="4" name="Slide Number Placeholder 3"/>
          <p:cNvSpPr>
            <a:spLocks noGrp="1"/>
          </p:cNvSpPr>
          <p:nvPr>
            <p:ph type="sldNum" sz="quarter" idx="10"/>
          </p:nvPr>
        </p:nvSpPr>
        <p:spPr/>
        <p:txBody>
          <a:bodyPr/>
          <a:lstStyle/>
          <a:p>
            <a:fld id="{1932C6EB-01A5-499C-8645-E75A6B9341EE}" type="slidenum">
              <a:rPr lang="en-US" smtClean="0"/>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b="1"/>
              <a:t>A Class is a user defined data-type which have data members and member functions.</a:t>
            </a:r>
          </a:p>
          <a:p>
            <a:r>
              <a:rPr lang="en-US" b="1"/>
              <a:t>Data members are the data variables and member functions are the functions used to manipulate these variables and together these data members and member functions defines the properties and behavior of the objects in a Class.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b="1"/>
              <a:t>When class is defined, only the specification for the object is defined; no memory or storage is allocated.</a:t>
            </a:r>
          </a:p>
          <a:p>
            <a:r>
              <a:rPr lang="en-US" b="1"/>
              <a:t>To use the data and access functions defined in the class, you need to create objects.</a:t>
            </a:r>
          </a:p>
          <a:p>
            <a:r>
              <a:rPr lang="en-US" b="1"/>
              <a:t>Syntax to Define Object in C++</a:t>
            </a:r>
          </a:p>
          <a:p>
            <a:r>
              <a:rPr lang="en-US" b="1"/>
              <a:t>className objectVariableName;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b="1"/>
              <a:t>When class is defined, only the specification for the object is defined; no memory or storage is allocated.</a:t>
            </a:r>
          </a:p>
          <a:p>
            <a:r>
              <a:rPr lang="en-US" b="1"/>
              <a:t>To use the data and access functions defined in the class, you need to create objects.</a:t>
            </a:r>
          </a:p>
          <a:p>
            <a:r>
              <a:rPr lang="en-US" b="1"/>
              <a:t>Syntax to Define Object in C++</a:t>
            </a:r>
          </a:p>
          <a:p>
            <a:r>
              <a:rPr lang="en-US" b="1"/>
              <a:t>className objectVariableName;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An Object is an instance of a Class. When a class is defined, no memory is allocated but when it is instantiated (i.e. an object is created) memory is allocated.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An Object is an instance of a Class. When a class is defined, no memory is allocated but when it is instantiated (i.e. an object is created) memory is allocated.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Logical entity - defines the object</a:t>
            </a:r>
          </a:p>
          <a:p>
            <a:r>
              <a:rPr lang="en-US"/>
              <a:t>Physical entity - Allocates memory (means physical action happening)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a:ln>
            <a:solidFill>
              <a:schemeClr val="tx1"/>
            </a:solidFill>
            <a:prstDash val="sysDot"/>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DE90-E28B-5966-DC41-A4722BBABE2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6016FEC-800C-F988-DFA6-F03DD9238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736F49-0B8B-EC20-ED7F-9E0C6089ABAF}"/>
              </a:ext>
            </a:extLst>
          </p:cNvPr>
          <p:cNvSpPr>
            <a:spLocks noGrp="1"/>
          </p:cNvSpPr>
          <p:nvPr>
            <p:ph type="dt" sz="half" idx="10"/>
          </p:nvPr>
        </p:nvSpPr>
        <p:spPr/>
        <p:txBody>
          <a:bodyPr/>
          <a:lstStyle/>
          <a:p>
            <a:fld id="{7511D62F-4329-D640-B697-9D34E1899B11}" type="datetimeFigureOut">
              <a:rPr lang="en-US" smtClean="0"/>
              <a:t>6/8/23</a:t>
            </a:fld>
            <a:endParaRPr lang="en-US"/>
          </a:p>
        </p:txBody>
      </p:sp>
      <p:sp>
        <p:nvSpPr>
          <p:cNvPr id="5" name="Footer Placeholder 4">
            <a:extLst>
              <a:ext uri="{FF2B5EF4-FFF2-40B4-BE49-F238E27FC236}">
                <a16:creationId xmlns:a16="http://schemas.microsoft.com/office/drawing/2014/main" id="{CC42A008-B99E-4B15-9835-F790A99F8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54520-4782-8F5D-EAA5-7087F30355BB}"/>
              </a:ext>
            </a:extLst>
          </p:cNvPr>
          <p:cNvSpPr>
            <a:spLocks noGrp="1"/>
          </p:cNvSpPr>
          <p:nvPr>
            <p:ph type="sldNum" sz="quarter" idx="12"/>
          </p:nvPr>
        </p:nvSpPr>
        <p:spPr/>
        <p:txBody>
          <a:bodyPr/>
          <a:lstStyle/>
          <a:p>
            <a:fld id="{B06D1104-CDA4-C542-96E7-D4ED7DF67E75}" type="slidenum">
              <a:rPr lang="en-US" smtClean="0"/>
              <a:t>‹#›</a:t>
            </a:fld>
            <a:endParaRPr lang="en-US"/>
          </a:p>
        </p:txBody>
      </p:sp>
    </p:spTree>
    <p:extLst>
      <p:ext uri="{BB962C8B-B14F-4D97-AF65-F5344CB8AC3E}">
        <p14:creationId xmlns:p14="http://schemas.microsoft.com/office/powerpoint/2010/main" val="142882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AA72-FF16-4401-6790-2F9889B2751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01F57C1-DA2A-E7C7-B4F2-09F5EFD8BB5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5F2558-563E-BFB8-5D0F-104B3D29B13B}"/>
              </a:ext>
            </a:extLst>
          </p:cNvPr>
          <p:cNvSpPr>
            <a:spLocks noGrp="1"/>
          </p:cNvSpPr>
          <p:nvPr>
            <p:ph type="dt" sz="half" idx="10"/>
          </p:nvPr>
        </p:nvSpPr>
        <p:spPr/>
        <p:txBody>
          <a:bodyPr/>
          <a:lstStyle/>
          <a:p>
            <a:fld id="{7511D62F-4329-D640-B697-9D34E1899B11}" type="datetimeFigureOut">
              <a:rPr lang="en-US" smtClean="0"/>
              <a:t>6/8/23</a:t>
            </a:fld>
            <a:endParaRPr lang="en-US"/>
          </a:p>
        </p:txBody>
      </p:sp>
      <p:sp>
        <p:nvSpPr>
          <p:cNvPr id="5" name="Footer Placeholder 4">
            <a:extLst>
              <a:ext uri="{FF2B5EF4-FFF2-40B4-BE49-F238E27FC236}">
                <a16:creationId xmlns:a16="http://schemas.microsoft.com/office/drawing/2014/main" id="{6173EE03-7A62-EFBE-118F-94E8CBDDE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15554D-B394-8596-4833-E4F3B582436E}"/>
              </a:ext>
            </a:extLst>
          </p:cNvPr>
          <p:cNvSpPr>
            <a:spLocks noGrp="1"/>
          </p:cNvSpPr>
          <p:nvPr>
            <p:ph type="sldNum" sz="quarter" idx="12"/>
          </p:nvPr>
        </p:nvSpPr>
        <p:spPr/>
        <p:txBody>
          <a:bodyPr/>
          <a:lstStyle/>
          <a:p>
            <a:fld id="{B06D1104-CDA4-C542-96E7-D4ED7DF67E75}" type="slidenum">
              <a:rPr lang="en-US" smtClean="0"/>
              <a:t>‹#›</a:t>
            </a:fld>
            <a:endParaRPr lang="en-US"/>
          </a:p>
        </p:txBody>
      </p:sp>
    </p:spTree>
    <p:extLst>
      <p:ext uri="{BB962C8B-B14F-4D97-AF65-F5344CB8AC3E}">
        <p14:creationId xmlns:p14="http://schemas.microsoft.com/office/powerpoint/2010/main" val="85242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4DBE4E-8D3C-BF46-53C0-903ED0EB316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5735C70-8DE3-E97C-F003-FEEFD81BFB3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B96071-BF3D-5687-B52D-9B9E6103030C}"/>
              </a:ext>
            </a:extLst>
          </p:cNvPr>
          <p:cNvSpPr>
            <a:spLocks noGrp="1"/>
          </p:cNvSpPr>
          <p:nvPr>
            <p:ph type="dt" sz="half" idx="10"/>
          </p:nvPr>
        </p:nvSpPr>
        <p:spPr/>
        <p:txBody>
          <a:bodyPr/>
          <a:lstStyle/>
          <a:p>
            <a:fld id="{7511D62F-4329-D640-B697-9D34E1899B11}" type="datetimeFigureOut">
              <a:rPr lang="en-US" smtClean="0"/>
              <a:t>6/8/23</a:t>
            </a:fld>
            <a:endParaRPr lang="en-US"/>
          </a:p>
        </p:txBody>
      </p:sp>
      <p:sp>
        <p:nvSpPr>
          <p:cNvPr id="5" name="Footer Placeholder 4">
            <a:extLst>
              <a:ext uri="{FF2B5EF4-FFF2-40B4-BE49-F238E27FC236}">
                <a16:creationId xmlns:a16="http://schemas.microsoft.com/office/drawing/2014/main" id="{7D812A4A-716C-7EDA-7EDF-679D8C9EA7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2BE16-A9E2-4992-6B39-CA2F8A35CAAD}"/>
              </a:ext>
            </a:extLst>
          </p:cNvPr>
          <p:cNvSpPr>
            <a:spLocks noGrp="1"/>
          </p:cNvSpPr>
          <p:nvPr>
            <p:ph type="sldNum" sz="quarter" idx="12"/>
          </p:nvPr>
        </p:nvSpPr>
        <p:spPr/>
        <p:txBody>
          <a:bodyPr/>
          <a:lstStyle/>
          <a:p>
            <a:fld id="{B06D1104-CDA4-C542-96E7-D4ED7DF67E75}" type="slidenum">
              <a:rPr lang="en-US" smtClean="0"/>
              <a:t>‹#›</a:t>
            </a:fld>
            <a:endParaRPr lang="en-US"/>
          </a:p>
        </p:txBody>
      </p:sp>
    </p:spTree>
    <p:extLst>
      <p:ext uri="{BB962C8B-B14F-4D97-AF65-F5344CB8AC3E}">
        <p14:creationId xmlns:p14="http://schemas.microsoft.com/office/powerpoint/2010/main" val="1054356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0968-8CE0-C34A-D27C-92B4D27EAA8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A098179-92FB-10E9-74F1-22678BB5BC5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9609B6-CBFE-9739-D01C-9AB97569C385}"/>
              </a:ext>
            </a:extLst>
          </p:cNvPr>
          <p:cNvSpPr>
            <a:spLocks noGrp="1"/>
          </p:cNvSpPr>
          <p:nvPr>
            <p:ph type="dt" sz="half" idx="10"/>
          </p:nvPr>
        </p:nvSpPr>
        <p:spPr/>
        <p:txBody>
          <a:bodyPr/>
          <a:lstStyle/>
          <a:p>
            <a:fld id="{7511D62F-4329-D640-B697-9D34E1899B11}" type="datetimeFigureOut">
              <a:rPr lang="en-US" smtClean="0"/>
              <a:t>6/8/23</a:t>
            </a:fld>
            <a:endParaRPr lang="en-US"/>
          </a:p>
        </p:txBody>
      </p:sp>
      <p:sp>
        <p:nvSpPr>
          <p:cNvPr id="5" name="Footer Placeholder 4">
            <a:extLst>
              <a:ext uri="{FF2B5EF4-FFF2-40B4-BE49-F238E27FC236}">
                <a16:creationId xmlns:a16="http://schemas.microsoft.com/office/drawing/2014/main" id="{B5CBA133-06B2-5952-AD13-381DD57333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7BB59-B947-4DB3-2569-5F07210499AA}"/>
              </a:ext>
            </a:extLst>
          </p:cNvPr>
          <p:cNvSpPr>
            <a:spLocks noGrp="1"/>
          </p:cNvSpPr>
          <p:nvPr>
            <p:ph type="sldNum" sz="quarter" idx="12"/>
          </p:nvPr>
        </p:nvSpPr>
        <p:spPr/>
        <p:txBody>
          <a:bodyPr/>
          <a:lstStyle/>
          <a:p>
            <a:fld id="{B06D1104-CDA4-C542-96E7-D4ED7DF67E75}" type="slidenum">
              <a:rPr lang="en-US" smtClean="0"/>
              <a:t>‹#›</a:t>
            </a:fld>
            <a:endParaRPr lang="en-US"/>
          </a:p>
        </p:txBody>
      </p:sp>
    </p:spTree>
    <p:extLst>
      <p:ext uri="{BB962C8B-B14F-4D97-AF65-F5344CB8AC3E}">
        <p14:creationId xmlns:p14="http://schemas.microsoft.com/office/powerpoint/2010/main" val="3096452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4AFEF-FE40-CA1A-6C5F-EEDB2F09E93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4E1DFF9-CB7D-1DD9-0E24-EE31AF4A7F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71DA386-E8AA-AD8D-6502-8CF135D81039}"/>
              </a:ext>
            </a:extLst>
          </p:cNvPr>
          <p:cNvSpPr>
            <a:spLocks noGrp="1"/>
          </p:cNvSpPr>
          <p:nvPr>
            <p:ph type="dt" sz="half" idx="10"/>
          </p:nvPr>
        </p:nvSpPr>
        <p:spPr/>
        <p:txBody>
          <a:bodyPr/>
          <a:lstStyle/>
          <a:p>
            <a:fld id="{7511D62F-4329-D640-B697-9D34E1899B11}" type="datetimeFigureOut">
              <a:rPr lang="en-US" smtClean="0"/>
              <a:t>6/8/23</a:t>
            </a:fld>
            <a:endParaRPr lang="en-US"/>
          </a:p>
        </p:txBody>
      </p:sp>
      <p:sp>
        <p:nvSpPr>
          <p:cNvPr id="5" name="Footer Placeholder 4">
            <a:extLst>
              <a:ext uri="{FF2B5EF4-FFF2-40B4-BE49-F238E27FC236}">
                <a16:creationId xmlns:a16="http://schemas.microsoft.com/office/drawing/2014/main" id="{4FCC68C1-BAC0-1C36-9D46-84B977595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0D7230-94AD-AEB7-8AA3-7DAF43FA41C3}"/>
              </a:ext>
            </a:extLst>
          </p:cNvPr>
          <p:cNvSpPr>
            <a:spLocks noGrp="1"/>
          </p:cNvSpPr>
          <p:nvPr>
            <p:ph type="sldNum" sz="quarter" idx="12"/>
          </p:nvPr>
        </p:nvSpPr>
        <p:spPr/>
        <p:txBody>
          <a:bodyPr/>
          <a:lstStyle/>
          <a:p>
            <a:fld id="{B06D1104-CDA4-C542-96E7-D4ED7DF67E75}" type="slidenum">
              <a:rPr lang="en-US" smtClean="0"/>
              <a:t>‹#›</a:t>
            </a:fld>
            <a:endParaRPr lang="en-US"/>
          </a:p>
        </p:txBody>
      </p:sp>
    </p:spTree>
    <p:extLst>
      <p:ext uri="{BB962C8B-B14F-4D97-AF65-F5344CB8AC3E}">
        <p14:creationId xmlns:p14="http://schemas.microsoft.com/office/powerpoint/2010/main" val="247671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2A4F1-4E37-3154-7DA8-2613CC88351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02A20B1-B097-BA9B-4E69-D2B2DDC7E69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C0E4519-08E6-7225-EAA3-AF4E4CDCC63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7BC0F29-B505-59C2-97F3-1EC5478D2BFD}"/>
              </a:ext>
            </a:extLst>
          </p:cNvPr>
          <p:cNvSpPr>
            <a:spLocks noGrp="1"/>
          </p:cNvSpPr>
          <p:nvPr>
            <p:ph type="dt" sz="half" idx="10"/>
          </p:nvPr>
        </p:nvSpPr>
        <p:spPr/>
        <p:txBody>
          <a:bodyPr/>
          <a:lstStyle/>
          <a:p>
            <a:fld id="{7511D62F-4329-D640-B697-9D34E1899B11}" type="datetimeFigureOut">
              <a:rPr lang="en-US" smtClean="0"/>
              <a:t>6/8/23</a:t>
            </a:fld>
            <a:endParaRPr lang="en-US"/>
          </a:p>
        </p:txBody>
      </p:sp>
      <p:sp>
        <p:nvSpPr>
          <p:cNvPr id="6" name="Footer Placeholder 5">
            <a:extLst>
              <a:ext uri="{FF2B5EF4-FFF2-40B4-BE49-F238E27FC236}">
                <a16:creationId xmlns:a16="http://schemas.microsoft.com/office/drawing/2014/main" id="{AC2565AD-C2DB-32C2-E671-76214608E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F87081-B724-4F4F-7109-349852B2EA35}"/>
              </a:ext>
            </a:extLst>
          </p:cNvPr>
          <p:cNvSpPr>
            <a:spLocks noGrp="1"/>
          </p:cNvSpPr>
          <p:nvPr>
            <p:ph type="sldNum" sz="quarter" idx="12"/>
          </p:nvPr>
        </p:nvSpPr>
        <p:spPr/>
        <p:txBody>
          <a:bodyPr/>
          <a:lstStyle/>
          <a:p>
            <a:fld id="{B06D1104-CDA4-C542-96E7-D4ED7DF67E75}" type="slidenum">
              <a:rPr lang="en-US" smtClean="0"/>
              <a:t>‹#›</a:t>
            </a:fld>
            <a:endParaRPr lang="en-US"/>
          </a:p>
        </p:txBody>
      </p:sp>
    </p:spTree>
    <p:extLst>
      <p:ext uri="{BB962C8B-B14F-4D97-AF65-F5344CB8AC3E}">
        <p14:creationId xmlns:p14="http://schemas.microsoft.com/office/powerpoint/2010/main" val="197321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AC7E-71A5-B1D0-CAEF-57749D79A16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3774725-4B99-8AB0-5570-6D492147F4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61BF1C2-66B6-C163-4871-D552B57B472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4648EB8-1A4D-5A3D-11AF-7600372EF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C4D66D9-91A3-7E8E-FD3B-42FB90442A5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B8257F7-F44B-430A-327F-6F42B7F21FA6}"/>
              </a:ext>
            </a:extLst>
          </p:cNvPr>
          <p:cNvSpPr>
            <a:spLocks noGrp="1"/>
          </p:cNvSpPr>
          <p:nvPr>
            <p:ph type="dt" sz="half" idx="10"/>
          </p:nvPr>
        </p:nvSpPr>
        <p:spPr/>
        <p:txBody>
          <a:bodyPr/>
          <a:lstStyle/>
          <a:p>
            <a:fld id="{7511D62F-4329-D640-B697-9D34E1899B11}" type="datetimeFigureOut">
              <a:rPr lang="en-US" smtClean="0"/>
              <a:t>6/8/23</a:t>
            </a:fld>
            <a:endParaRPr lang="en-US"/>
          </a:p>
        </p:txBody>
      </p:sp>
      <p:sp>
        <p:nvSpPr>
          <p:cNvPr id="8" name="Footer Placeholder 7">
            <a:extLst>
              <a:ext uri="{FF2B5EF4-FFF2-40B4-BE49-F238E27FC236}">
                <a16:creationId xmlns:a16="http://schemas.microsoft.com/office/drawing/2014/main" id="{3805ACB2-5F8B-DDA4-65C0-FD0F78D67E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E5BDCE-6E27-3F91-1C33-49C355CFC662}"/>
              </a:ext>
            </a:extLst>
          </p:cNvPr>
          <p:cNvSpPr>
            <a:spLocks noGrp="1"/>
          </p:cNvSpPr>
          <p:nvPr>
            <p:ph type="sldNum" sz="quarter" idx="12"/>
          </p:nvPr>
        </p:nvSpPr>
        <p:spPr/>
        <p:txBody>
          <a:bodyPr/>
          <a:lstStyle/>
          <a:p>
            <a:fld id="{B06D1104-CDA4-C542-96E7-D4ED7DF67E75}" type="slidenum">
              <a:rPr lang="en-US" smtClean="0"/>
              <a:t>‹#›</a:t>
            </a:fld>
            <a:endParaRPr lang="en-US"/>
          </a:p>
        </p:txBody>
      </p:sp>
    </p:spTree>
    <p:extLst>
      <p:ext uri="{BB962C8B-B14F-4D97-AF65-F5344CB8AC3E}">
        <p14:creationId xmlns:p14="http://schemas.microsoft.com/office/powerpoint/2010/main" val="3218503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024E-7A39-B49C-A72F-6B35B96CA9A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C69D493-0D2C-A6D7-BE73-469F4C699252}"/>
              </a:ext>
            </a:extLst>
          </p:cNvPr>
          <p:cNvSpPr>
            <a:spLocks noGrp="1"/>
          </p:cNvSpPr>
          <p:nvPr>
            <p:ph type="dt" sz="half" idx="10"/>
          </p:nvPr>
        </p:nvSpPr>
        <p:spPr/>
        <p:txBody>
          <a:bodyPr/>
          <a:lstStyle/>
          <a:p>
            <a:fld id="{7511D62F-4329-D640-B697-9D34E1899B11}" type="datetimeFigureOut">
              <a:rPr lang="en-US" smtClean="0"/>
              <a:t>6/8/23</a:t>
            </a:fld>
            <a:endParaRPr lang="en-US"/>
          </a:p>
        </p:txBody>
      </p:sp>
      <p:sp>
        <p:nvSpPr>
          <p:cNvPr id="4" name="Footer Placeholder 3">
            <a:extLst>
              <a:ext uri="{FF2B5EF4-FFF2-40B4-BE49-F238E27FC236}">
                <a16:creationId xmlns:a16="http://schemas.microsoft.com/office/drawing/2014/main" id="{7DCBFD29-8DD4-7C7E-95F9-6F3D81A800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8F2FC3-2F8B-ED74-48F6-E714D1803D9E}"/>
              </a:ext>
            </a:extLst>
          </p:cNvPr>
          <p:cNvSpPr>
            <a:spLocks noGrp="1"/>
          </p:cNvSpPr>
          <p:nvPr>
            <p:ph type="sldNum" sz="quarter" idx="12"/>
          </p:nvPr>
        </p:nvSpPr>
        <p:spPr/>
        <p:txBody>
          <a:bodyPr/>
          <a:lstStyle/>
          <a:p>
            <a:fld id="{B06D1104-CDA4-C542-96E7-D4ED7DF67E75}" type="slidenum">
              <a:rPr lang="en-US" smtClean="0"/>
              <a:t>‹#›</a:t>
            </a:fld>
            <a:endParaRPr lang="en-US"/>
          </a:p>
        </p:txBody>
      </p:sp>
    </p:spTree>
    <p:extLst>
      <p:ext uri="{BB962C8B-B14F-4D97-AF65-F5344CB8AC3E}">
        <p14:creationId xmlns:p14="http://schemas.microsoft.com/office/powerpoint/2010/main" val="3424256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33578-F462-5979-6E0F-9CE3D749D98F}"/>
              </a:ext>
            </a:extLst>
          </p:cNvPr>
          <p:cNvSpPr>
            <a:spLocks noGrp="1"/>
          </p:cNvSpPr>
          <p:nvPr>
            <p:ph type="dt" sz="half" idx="10"/>
          </p:nvPr>
        </p:nvSpPr>
        <p:spPr/>
        <p:txBody>
          <a:bodyPr/>
          <a:lstStyle/>
          <a:p>
            <a:fld id="{7511D62F-4329-D640-B697-9D34E1899B11}" type="datetimeFigureOut">
              <a:rPr lang="en-US" smtClean="0"/>
              <a:t>6/8/23</a:t>
            </a:fld>
            <a:endParaRPr lang="en-US"/>
          </a:p>
        </p:txBody>
      </p:sp>
      <p:sp>
        <p:nvSpPr>
          <p:cNvPr id="3" name="Footer Placeholder 2">
            <a:extLst>
              <a:ext uri="{FF2B5EF4-FFF2-40B4-BE49-F238E27FC236}">
                <a16:creationId xmlns:a16="http://schemas.microsoft.com/office/drawing/2014/main" id="{785DFC46-4E63-CFA4-1A84-3D6B9E111F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E59048-1301-BD3A-3769-61D80FED4967}"/>
              </a:ext>
            </a:extLst>
          </p:cNvPr>
          <p:cNvSpPr>
            <a:spLocks noGrp="1"/>
          </p:cNvSpPr>
          <p:nvPr>
            <p:ph type="sldNum" sz="quarter" idx="12"/>
          </p:nvPr>
        </p:nvSpPr>
        <p:spPr/>
        <p:txBody>
          <a:bodyPr/>
          <a:lstStyle/>
          <a:p>
            <a:fld id="{B06D1104-CDA4-C542-96E7-D4ED7DF67E75}" type="slidenum">
              <a:rPr lang="en-US" smtClean="0"/>
              <a:t>‹#›</a:t>
            </a:fld>
            <a:endParaRPr lang="en-US"/>
          </a:p>
        </p:txBody>
      </p:sp>
    </p:spTree>
    <p:extLst>
      <p:ext uri="{BB962C8B-B14F-4D97-AF65-F5344CB8AC3E}">
        <p14:creationId xmlns:p14="http://schemas.microsoft.com/office/powerpoint/2010/main" val="193818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D422F-29CF-E5B6-F31A-CA006F10A2E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41DC8F9-D334-4BC3-1ABF-5D01783A49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3A6366-EAF7-46AE-6468-405AF3A7C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88ADDB6-ACEF-D27C-1D06-C29096B6A958}"/>
              </a:ext>
            </a:extLst>
          </p:cNvPr>
          <p:cNvSpPr>
            <a:spLocks noGrp="1"/>
          </p:cNvSpPr>
          <p:nvPr>
            <p:ph type="dt" sz="half" idx="10"/>
          </p:nvPr>
        </p:nvSpPr>
        <p:spPr/>
        <p:txBody>
          <a:bodyPr/>
          <a:lstStyle/>
          <a:p>
            <a:fld id="{7511D62F-4329-D640-B697-9D34E1899B11}" type="datetimeFigureOut">
              <a:rPr lang="en-US" smtClean="0"/>
              <a:t>6/8/23</a:t>
            </a:fld>
            <a:endParaRPr lang="en-US"/>
          </a:p>
        </p:txBody>
      </p:sp>
      <p:sp>
        <p:nvSpPr>
          <p:cNvPr id="6" name="Footer Placeholder 5">
            <a:extLst>
              <a:ext uri="{FF2B5EF4-FFF2-40B4-BE49-F238E27FC236}">
                <a16:creationId xmlns:a16="http://schemas.microsoft.com/office/drawing/2014/main" id="{AA413C15-4C3A-22AB-D312-E36533E0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0EB81E-5303-A007-2BFD-8F96BF8CFAB4}"/>
              </a:ext>
            </a:extLst>
          </p:cNvPr>
          <p:cNvSpPr>
            <a:spLocks noGrp="1"/>
          </p:cNvSpPr>
          <p:nvPr>
            <p:ph type="sldNum" sz="quarter" idx="12"/>
          </p:nvPr>
        </p:nvSpPr>
        <p:spPr/>
        <p:txBody>
          <a:bodyPr/>
          <a:lstStyle/>
          <a:p>
            <a:fld id="{B06D1104-CDA4-C542-96E7-D4ED7DF67E75}" type="slidenum">
              <a:rPr lang="en-US" smtClean="0"/>
              <a:t>‹#›</a:t>
            </a:fld>
            <a:endParaRPr lang="en-US"/>
          </a:p>
        </p:txBody>
      </p:sp>
    </p:spTree>
    <p:extLst>
      <p:ext uri="{BB962C8B-B14F-4D97-AF65-F5344CB8AC3E}">
        <p14:creationId xmlns:p14="http://schemas.microsoft.com/office/powerpoint/2010/main" val="2104701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E2130-DA55-14E9-04F8-4AEBC16A1AF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2064818-74ED-E5B9-1F93-637F19B945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46DDC9-8253-D2EE-A9A8-2D615F346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66223A-A71B-717C-1742-CE4458895C9C}"/>
              </a:ext>
            </a:extLst>
          </p:cNvPr>
          <p:cNvSpPr>
            <a:spLocks noGrp="1"/>
          </p:cNvSpPr>
          <p:nvPr>
            <p:ph type="dt" sz="half" idx="10"/>
          </p:nvPr>
        </p:nvSpPr>
        <p:spPr/>
        <p:txBody>
          <a:bodyPr/>
          <a:lstStyle/>
          <a:p>
            <a:fld id="{7511D62F-4329-D640-B697-9D34E1899B11}" type="datetimeFigureOut">
              <a:rPr lang="en-US" smtClean="0"/>
              <a:t>6/8/23</a:t>
            </a:fld>
            <a:endParaRPr lang="en-US"/>
          </a:p>
        </p:txBody>
      </p:sp>
      <p:sp>
        <p:nvSpPr>
          <p:cNvPr id="6" name="Footer Placeholder 5">
            <a:extLst>
              <a:ext uri="{FF2B5EF4-FFF2-40B4-BE49-F238E27FC236}">
                <a16:creationId xmlns:a16="http://schemas.microsoft.com/office/drawing/2014/main" id="{AAD7C17D-3988-D854-8438-5A7FF1C387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190711-78DE-34BB-B1C6-A620D9A0DA02}"/>
              </a:ext>
            </a:extLst>
          </p:cNvPr>
          <p:cNvSpPr>
            <a:spLocks noGrp="1"/>
          </p:cNvSpPr>
          <p:nvPr>
            <p:ph type="sldNum" sz="quarter" idx="12"/>
          </p:nvPr>
        </p:nvSpPr>
        <p:spPr/>
        <p:txBody>
          <a:bodyPr/>
          <a:lstStyle/>
          <a:p>
            <a:fld id="{B06D1104-CDA4-C542-96E7-D4ED7DF67E75}" type="slidenum">
              <a:rPr lang="en-US" smtClean="0"/>
              <a:t>‹#›</a:t>
            </a:fld>
            <a:endParaRPr lang="en-US"/>
          </a:p>
        </p:txBody>
      </p:sp>
    </p:spTree>
    <p:extLst>
      <p:ext uri="{BB962C8B-B14F-4D97-AF65-F5344CB8AC3E}">
        <p14:creationId xmlns:p14="http://schemas.microsoft.com/office/powerpoint/2010/main" val="2663040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350E05-04F0-E999-C8B8-A0100A9E7F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58AD466-D8B7-7D69-7220-4D35E2F016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9B4D21E-F8CD-63CF-D61B-AE3AEA7FC9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1D62F-4329-D640-B697-9D34E1899B11}" type="datetimeFigureOut">
              <a:rPr lang="en-US" smtClean="0"/>
              <a:t>6/8/23</a:t>
            </a:fld>
            <a:endParaRPr lang="en-US"/>
          </a:p>
        </p:txBody>
      </p:sp>
      <p:sp>
        <p:nvSpPr>
          <p:cNvPr id="5" name="Footer Placeholder 4">
            <a:extLst>
              <a:ext uri="{FF2B5EF4-FFF2-40B4-BE49-F238E27FC236}">
                <a16:creationId xmlns:a16="http://schemas.microsoft.com/office/drawing/2014/main" id="{3320FF88-41B3-4580-C417-D5180F608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BAEFBF-B321-E839-5AC3-43BB3773B1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6D1104-CDA4-C542-96E7-D4ED7DF67E75}" type="slidenum">
              <a:rPr lang="en-US" smtClean="0"/>
              <a:t>‹#›</a:t>
            </a:fld>
            <a:endParaRPr lang="en-US"/>
          </a:p>
        </p:txBody>
      </p:sp>
    </p:spTree>
    <p:extLst>
      <p:ext uri="{BB962C8B-B14F-4D97-AF65-F5344CB8AC3E}">
        <p14:creationId xmlns:p14="http://schemas.microsoft.com/office/powerpoint/2010/main" val="852266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r"/>
            <a:r>
              <a:rPr lang="en-US" sz="4800" dirty="0">
                <a:solidFill>
                  <a:srgbClr val="C00000"/>
                </a:solidFill>
              </a:rPr>
              <a:t>Object Oriented Programming</a:t>
            </a:r>
            <a:br>
              <a:rPr lang="en-US" sz="4800" dirty="0">
                <a:solidFill>
                  <a:srgbClr val="C00000"/>
                </a:solidFill>
              </a:rPr>
            </a:br>
            <a:br>
              <a:rPr lang="en-US" sz="4800" dirty="0">
                <a:solidFill>
                  <a:srgbClr val="C00000"/>
                </a:solidFill>
              </a:rPr>
            </a:br>
            <a:endParaRPr lang="en-US" sz="4800"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rc 27"/>
          <p:cNvSpPr/>
          <p:nvPr/>
        </p:nvSpPr>
        <p:spPr>
          <a:xfrm>
            <a:off x="1534976" y="3037071"/>
            <a:ext cx="1225549" cy="1225549"/>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cxnSp>
        <p:nvCxnSpPr>
          <p:cNvPr id="29" name="Straight Connector 28"/>
          <p:cNvCxnSpPr/>
          <p:nvPr/>
        </p:nvCxnSpPr>
        <p:spPr>
          <a:xfrm>
            <a:off x="847" y="3649845"/>
            <a:ext cx="2051352"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020751" y="3522845"/>
            <a:ext cx="254000" cy="2540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31" name="Circle: Hollow 8"/>
          <p:cNvSpPr/>
          <p:nvPr/>
        </p:nvSpPr>
        <p:spPr>
          <a:xfrm>
            <a:off x="1862000" y="3364095"/>
            <a:ext cx="571501" cy="571501"/>
          </a:xfrm>
          <a:prstGeom prst="donut">
            <a:avLst>
              <a:gd name="adj" fmla="val 5281"/>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32" name="Circle: Hollow 9"/>
          <p:cNvSpPr/>
          <p:nvPr/>
        </p:nvSpPr>
        <p:spPr>
          <a:xfrm>
            <a:off x="1684837" y="3186932"/>
            <a:ext cx="925827" cy="925827"/>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cxnSp>
        <p:nvCxnSpPr>
          <p:cNvPr id="33" name="Straight Connector 32"/>
          <p:cNvCxnSpPr/>
          <p:nvPr/>
        </p:nvCxnSpPr>
        <p:spPr>
          <a:xfrm flipV="1">
            <a:off x="2147752" y="4112761"/>
            <a:ext cx="0" cy="1377849"/>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064924" y="5457099"/>
            <a:ext cx="165653" cy="165653"/>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35" name="TextBox 15"/>
          <p:cNvSpPr txBox="1"/>
          <p:nvPr/>
        </p:nvSpPr>
        <p:spPr>
          <a:xfrm>
            <a:off x="1137493" y="2271860"/>
            <a:ext cx="2020515" cy="830997"/>
          </a:xfrm>
          <a:prstGeom prst="rect">
            <a:avLst/>
          </a:prstGeom>
          <a:noFill/>
        </p:spPr>
        <p:txBody>
          <a:bodyPr wrap="square" rtlCol="0">
            <a:spAutoFit/>
          </a:bodyPr>
          <a:lstStyle/>
          <a:p>
            <a:pPr algn="ctr"/>
            <a:r>
              <a:rPr lang="en-US" sz="4800" b="1" dirty="0">
                <a:latin typeface="Century Gothic" panose="020B0502020202020204" pitchFamily="34" charset="0"/>
              </a:rPr>
              <a:t>Class</a:t>
            </a:r>
          </a:p>
        </p:txBody>
      </p:sp>
      <p:sp>
        <p:nvSpPr>
          <p:cNvPr id="36" name="TextBox 16"/>
          <p:cNvSpPr txBox="1"/>
          <p:nvPr/>
        </p:nvSpPr>
        <p:spPr>
          <a:xfrm>
            <a:off x="121920" y="5692140"/>
            <a:ext cx="7406640" cy="584775"/>
          </a:xfrm>
          <a:prstGeom prst="rect">
            <a:avLst/>
          </a:prstGeom>
          <a:noFill/>
        </p:spPr>
        <p:txBody>
          <a:bodyPr wrap="square" rtlCol="0">
            <a:spAutoFit/>
          </a:bodyPr>
          <a:lstStyle/>
          <a:p>
            <a:r>
              <a:rPr lang="en-US" sz="3200" dirty="0">
                <a:latin typeface="Century Gothic" panose="020B0502020202020204" pitchFamily="34" charset="0"/>
              </a:rPr>
              <a:t>A class is a blueprint for the object.</a:t>
            </a:r>
          </a:p>
        </p:txBody>
      </p:sp>
      <p:cxnSp>
        <p:nvCxnSpPr>
          <p:cNvPr id="37" name="Straight Connector 36"/>
          <p:cNvCxnSpPr/>
          <p:nvPr/>
        </p:nvCxnSpPr>
        <p:spPr>
          <a:xfrm>
            <a:off x="260124" y="6301121"/>
            <a:ext cx="6768049" cy="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38" name="TextBox 69"/>
          <p:cNvSpPr txBox="1"/>
          <p:nvPr/>
        </p:nvSpPr>
        <p:spPr>
          <a:xfrm>
            <a:off x="1144331" y="76690"/>
            <a:ext cx="9705220" cy="810543"/>
          </a:xfrm>
          <a:prstGeom prst="rect">
            <a:avLst/>
          </a:prstGeom>
          <a:noFill/>
        </p:spPr>
        <p:txBody>
          <a:bodyPr wrap="square" rtlCol="0">
            <a:spAutoFit/>
          </a:bodyPr>
          <a:lstStyle/>
          <a:p>
            <a:pPr algn="ctr"/>
            <a:r>
              <a:rPr lang="en-US" sz="4667" b="1" dirty="0">
                <a:latin typeface="Comic Sans MS" panose="030F0702030302020204" charset="0"/>
              </a:rPr>
              <a:t>OOP</a:t>
            </a:r>
          </a:p>
        </p:txBody>
      </p:sp>
      <p:grpSp>
        <p:nvGrpSpPr>
          <p:cNvPr id="2" name="Group 38"/>
          <p:cNvGrpSpPr/>
          <p:nvPr/>
        </p:nvGrpSpPr>
        <p:grpSpPr>
          <a:xfrm>
            <a:off x="5140114" y="916941"/>
            <a:ext cx="1714500" cy="204047"/>
            <a:chOff x="4679586" y="878988"/>
            <a:chExt cx="1434489" cy="190500"/>
          </a:xfrm>
        </p:grpSpPr>
        <p:sp>
          <p:nvSpPr>
            <p:cNvPr id="40" name="Oval 39"/>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41" name="Oval 40"/>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42" name="Oval 41"/>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43" name="Oval 42"/>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44" name="Oval 43"/>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45" name="Text Box 44"/>
          <p:cNvSpPr txBox="1"/>
          <p:nvPr/>
        </p:nvSpPr>
        <p:spPr>
          <a:xfrm>
            <a:off x="6479541" y="1742441"/>
            <a:ext cx="5389033" cy="2800382"/>
          </a:xfrm>
          <a:prstGeom prst="rect">
            <a:avLst/>
          </a:prstGeom>
          <a:noFill/>
        </p:spPr>
        <p:txBody>
          <a:bodyPr wrap="square" rtlCol="0" anchor="t">
            <a:spAutoFit/>
          </a:bodyPr>
          <a:lstStyle/>
          <a:p>
            <a:pPr>
              <a:lnSpc>
                <a:spcPct val="90000"/>
              </a:lnSpc>
            </a:pPr>
            <a:r>
              <a:rPr lang="en-US" sz="2933" dirty="0">
                <a:latin typeface="Calibri" panose="020F0502020204030204" charset="0"/>
                <a:sym typeface="+mn-ea"/>
              </a:rPr>
              <a:t>   class  </a:t>
            </a:r>
            <a:r>
              <a:rPr lang="en-US" sz="2933" dirty="0" err="1">
                <a:latin typeface="Calibri" panose="020F0502020204030204" charset="0"/>
                <a:sym typeface="+mn-ea"/>
              </a:rPr>
              <a:t>ClassName</a:t>
            </a:r>
            <a:endParaRPr lang="en-US" sz="2933" dirty="0">
              <a:latin typeface="Calibri" panose="020F0502020204030204" charset="0"/>
            </a:endParaRPr>
          </a:p>
          <a:p>
            <a:pPr>
              <a:lnSpc>
                <a:spcPct val="90000"/>
              </a:lnSpc>
            </a:pPr>
            <a:r>
              <a:rPr lang="en-US" sz="2933" dirty="0">
                <a:latin typeface="Calibri" panose="020F0502020204030204" charset="0"/>
                <a:sym typeface="+mn-ea"/>
              </a:rPr>
              <a:t>   {</a:t>
            </a:r>
            <a:endParaRPr lang="en-US" sz="2933" dirty="0">
              <a:latin typeface="Calibri" panose="020F0502020204030204" charset="0"/>
            </a:endParaRPr>
          </a:p>
          <a:p>
            <a:pPr>
              <a:lnSpc>
                <a:spcPct val="110000"/>
              </a:lnSpc>
            </a:pPr>
            <a:r>
              <a:rPr lang="en-US" sz="2933" dirty="0">
                <a:latin typeface="Calibri Light" panose="020F0302020204030204" charset="0"/>
                <a:sym typeface="+mn-ea"/>
              </a:rPr>
              <a:t>     	// Access </a:t>
            </a:r>
            <a:r>
              <a:rPr lang="en-US" sz="2933" dirty="0" err="1">
                <a:latin typeface="Calibri Light" panose="020F0302020204030204" charset="0"/>
                <a:sym typeface="+mn-ea"/>
              </a:rPr>
              <a:t>specifiers</a:t>
            </a:r>
            <a:endParaRPr lang="en-US" sz="2933" dirty="0">
              <a:latin typeface="Calibri Light" panose="020F0302020204030204" charset="0"/>
            </a:endParaRPr>
          </a:p>
          <a:p>
            <a:pPr>
              <a:lnSpc>
                <a:spcPct val="110000"/>
              </a:lnSpc>
            </a:pPr>
            <a:r>
              <a:rPr lang="en-US" sz="2933" dirty="0">
                <a:latin typeface="Calibri Light" panose="020F0302020204030204" charset="0"/>
                <a:sym typeface="+mn-ea"/>
              </a:rPr>
              <a:t>     	// Data Members</a:t>
            </a:r>
            <a:endParaRPr lang="en-US" sz="2933" dirty="0">
              <a:latin typeface="Calibri Light" panose="020F0302020204030204" charset="0"/>
            </a:endParaRPr>
          </a:p>
          <a:p>
            <a:pPr>
              <a:lnSpc>
                <a:spcPct val="110000"/>
              </a:lnSpc>
            </a:pPr>
            <a:r>
              <a:rPr lang="en-US" sz="2933" dirty="0">
                <a:latin typeface="Calibri Light" panose="020F0302020204030204" charset="0"/>
                <a:sym typeface="+mn-ea"/>
              </a:rPr>
              <a:t>     	// Member functions</a:t>
            </a:r>
            <a:endParaRPr lang="en-US" sz="2933" dirty="0">
              <a:latin typeface="Calibri Light" panose="020F0302020204030204" charset="0"/>
            </a:endParaRPr>
          </a:p>
          <a:p>
            <a:pPr>
              <a:lnSpc>
                <a:spcPct val="90000"/>
              </a:lnSpc>
            </a:pPr>
            <a:r>
              <a:rPr lang="en-US" sz="2933" dirty="0">
                <a:latin typeface="Calibri" panose="020F0502020204030204" charset="0"/>
                <a:sym typeface="+mn-ea"/>
              </a:rPr>
              <a:t>   };</a:t>
            </a:r>
            <a:endParaRPr lang="en-US" sz="2933"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1000"/>
                                        <p:tgtEl>
                                          <p:spTgt spid="29"/>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1000" fill="hold"/>
                                        <p:tgtEl>
                                          <p:spTgt spid="30"/>
                                        </p:tgtEl>
                                        <p:attrNameLst>
                                          <p:attrName>ppt_w</p:attrName>
                                        </p:attrNameLst>
                                      </p:cBhvr>
                                      <p:tavLst>
                                        <p:tav tm="0">
                                          <p:val>
                                            <p:fltVal val="0"/>
                                          </p:val>
                                        </p:tav>
                                        <p:tav tm="100000">
                                          <p:val>
                                            <p:strVal val="#ppt_w"/>
                                          </p:val>
                                        </p:tav>
                                      </p:tavLst>
                                    </p:anim>
                                    <p:anim calcmode="lin" valueType="num">
                                      <p:cBhvr>
                                        <p:cTn id="12" dur="1000" fill="hold"/>
                                        <p:tgtEl>
                                          <p:spTgt spid="30"/>
                                        </p:tgtEl>
                                        <p:attrNameLst>
                                          <p:attrName>ppt_h</p:attrName>
                                        </p:attrNameLst>
                                      </p:cBhvr>
                                      <p:tavLst>
                                        <p:tav tm="0">
                                          <p:val>
                                            <p:fltVal val="0"/>
                                          </p:val>
                                        </p:tav>
                                        <p:tav tm="100000">
                                          <p:val>
                                            <p:strVal val="#ppt_h"/>
                                          </p:val>
                                        </p:tav>
                                      </p:tavLst>
                                    </p:anim>
                                    <p:animEffect transition="in" filter="fade">
                                      <p:cBhvr>
                                        <p:cTn id="13" dur="1000"/>
                                        <p:tgtEl>
                                          <p:spTgt spid="30"/>
                                        </p:tgtEl>
                                      </p:cBhvr>
                                    </p:animEffect>
                                  </p:childTnLst>
                                </p:cTn>
                              </p:par>
                            </p:childTnLst>
                          </p:cTn>
                        </p:par>
                        <p:par>
                          <p:cTn id="14" fill="hold">
                            <p:stCondLst>
                              <p:cond delay="2000"/>
                            </p:stCondLst>
                            <p:childTnLst>
                              <p:par>
                                <p:cTn id="15" presetID="53" presetClass="entr" presetSubtype="16"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1000" fill="hold"/>
                                        <p:tgtEl>
                                          <p:spTgt spid="31"/>
                                        </p:tgtEl>
                                        <p:attrNameLst>
                                          <p:attrName>ppt_w</p:attrName>
                                        </p:attrNameLst>
                                      </p:cBhvr>
                                      <p:tavLst>
                                        <p:tav tm="0">
                                          <p:val>
                                            <p:fltVal val="0"/>
                                          </p:val>
                                        </p:tav>
                                        <p:tav tm="100000">
                                          <p:val>
                                            <p:strVal val="#ppt_w"/>
                                          </p:val>
                                        </p:tav>
                                      </p:tavLst>
                                    </p:anim>
                                    <p:anim calcmode="lin" valueType="num">
                                      <p:cBhvr>
                                        <p:cTn id="18" dur="1000" fill="hold"/>
                                        <p:tgtEl>
                                          <p:spTgt spid="31"/>
                                        </p:tgtEl>
                                        <p:attrNameLst>
                                          <p:attrName>ppt_h</p:attrName>
                                        </p:attrNameLst>
                                      </p:cBhvr>
                                      <p:tavLst>
                                        <p:tav tm="0">
                                          <p:val>
                                            <p:fltVal val="0"/>
                                          </p:val>
                                        </p:tav>
                                        <p:tav tm="100000">
                                          <p:val>
                                            <p:strVal val="#ppt_h"/>
                                          </p:val>
                                        </p:tav>
                                      </p:tavLst>
                                    </p:anim>
                                    <p:animEffect transition="in" filter="fade">
                                      <p:cBhvr>
                                        <p:cTn id="19" dur="1000"/>
                                        <p:tgtEl>
                                          <p:spTgt spid="31"/>
                                        </p:tgtEl>
                                      </p:cBhvr>
                                    </p:animEffect>
                                  </p:childTnLst>
                                </p:cTn>
                              </p:par>
                            </p:childTnLst>
                          </p:cTn>
                        </p:par>
                        <p:par>
                          <p:cTn id="20" fill="hold">
                            <p:stCondLst>
                              <p:cond delay="3000"/>
                            </p:stCondLst>
                            <p:childTnLst>
                              <p:par>
                                <p:cTn id="21" presetID="53" presetClass="entr" presetSubtype="16"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p:cTn id="23" dur="1000" fill="hold"/>
                                        <p:tgtEl>
                                          <p:spTgt spid="32"/>
                                        </p:tgtEl>
                                        <p:attrNameLst>
                                          <p:attrName>ppt_w</p:attrName>
                                        </p:attrNameLst>
                                      </p:cBhvr>
                                      <p:tavLst>
                                        <p:tav tm="0">
                                          <p:val>
                                            <p:fltVal val="0"/>
                                          </p:val>
                                        </p:tav>
                                        <p:tav tm="100000">
                                          <p:val>
                                            <p:strVal val="#ppt_w"/>
                                          </p:val>
                                        </p:tav>
                                      </p:tavLst>
                                    </p:anim>
                                    <p:anim calcmode="lin" valueType="num">
                                      <p:cBhvr>
                                        <p:cTn id="24" dur="1000" fill="hold"/>
                                        <p:tgtEl>
                                          <p:spTgt spid="32"/>
                                        </p:tgtEl>
                                        <p:attrNameLst>
                                          <p:attrName>ppt_h</p:attrName>
                                        </p:attrNameLst>
                                      </p:cBhvr>
                                      <p:tavLst>
                                        <p:tav tm="0">
                                          <p:val>
                                            <p:fltVal val="0"/>
                                          </p:val>
                                        </p:tav>
                                        <p:tav tm="100000">
                                          <p:val>
                                            <p:strVal val="#ppt_h"/>
                                          </p:val>
                                        </p:tav>
                                      </p:tavLst>
                                    </p:anim>
                                    <p:animEffect transition="in" filter="fade">
                                      <p:cBhvr>
                                        <p:cTn id="25" dur="1000"/>
                                        <p:tgtEl>
                                          <p:spTgt spid="32"/>
                                        </p:tgtEl>
                                      </p:cBhvr>
                                    </p:animEffect>
                                  </p:childTnLst>
                                </p:cTn>
                              </p:par>
                            </p:childTnLst>
                          </p:cTn>
                        </p:par>
                        <p:par>
                          <p:cTn id="26" fill="hold">
                            <p:stCondLst>
                              <p:cond delay="4000"/>
                            </p:stCondLst>
                            <p:childTnLst>
                              <p:par>
                                <p:cTn id="27" presetID="22" presetClass="entr" presetSubtype="1" fill="hold"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up)">
                                      <p:cBhvr>
                                        <p:cTn id="29" dur="1000"/>
                                        <p:tgtEl>
                                          <p:spTgt spid="33"/>
                                        </p:tgtEl>
                                      </p:cBhvr>
                                    </p:animEffect>
                                  </p:childTnLst>
                                </p:cTn>
                              </p:par>
                            </p:childTnLst>
                          </p:cTn>
                        </p:par>
                        <p:par>
                          <p:cTn id="30" fill="hold">
                            <p:stCondLst>
                              <p:cond delay="5000"/>
                            </p:stCondLst>
                            <p:childTnLst>
                              <p:par>
                                <p:cTn id="31" presetID="53" presetClass="entr" presetSubtype="16"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p:cTn id="33" dur="1000" fill="hold"/>
                                        <p:tgtEl>
                                          <p:spTgt spid="34"/>
                                        </p:tgtEl>
                                        <p:attrNameLst>
                                          <p:attrName>ppt_w</p:attrName>
                                        </p:attrNameLst>
                                      </p:cBhvr>
                                      <p:tavLst>
                                        <p:tav tm="0">
                                          <p:val>
                                            <p:fltVal val="0"/>
                                          </p:val>
                                        </p:tav>
                                        <p:tav tm="100000">
                                          <p:val>
                                            <p:strVal val="#ppt_w"/>
                                          </p:val>
                                        </p:tav>
                                      </p:tavLst>
                                    </p:anim>
                                    <p:anim calcmode="lin" valueType="num">
                                      <p:cBhvr>
                                        <p:cTn id="34" dur="1000" fill="hold"/>
                                        <p:tgtEl>
                                          <p:spTgt spid="34"/>
                                        </p:tgtEl>
                                        <p:attrNameLst>
                                          <p:attrName>ppt_h</p:attrName>
                                        </p:attrNameLst>
                                      </p:cBhvr>
                                      <p:tavLst>
                                        <p:tav tm="0">
                                          <p:val>
                                            <p:fltVal val="0"/>
                                          </p:val>
                                        </p:tav>
                                        <p:tav tm="100000">
                                          <p:val>
                                            <p:strVal val="#ppt_h"/>
                                          </p:val>
                                        </p:tav>
                                      </p:tavLst>
                                    </p:anim>
                                    <p:animEffect transition="in" filter="fade">
                                      <p:cBhvr>
                                        <p:cTn id="35" dur="1000"/>
                                        <p:tgtEl>
                                          <p:spTgt spid="34"/>
                                        </p:tgtEl>
                                      </p:cBhvr>
                                    </p:animEffect>
                                  </p:childTnLst>
                                </p:cTn>
                              </p:par>
                            </p:childTnLst>
                          </p:cTn>
                        </p:par>
                        <p:par>
                          <p:cTn id="36" fill="hold">
                            <p:stCondLst>
                              <p:cond delay="6000"/>
                            </p:stCondLst>
                            <p:childTnLst>
                              <p:par>
                                <p:cTn id="37" presetID="53" presetClass="entr" presetSubtype="16"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p:cTn id="39" dur="1000" fill="hold"/>
                                        <p:tgtEl>
                                          <p:spTgt spid="28"/>
                                        </p:tgtEl>
                                        <p:attrNameLst>
                                          <p:attrName>ppt_w</p:attrName>
                                        </p:attrNameLst>
                                      </p:cBhvr>
                                      <p:tavLst>
                                        <p:tav tm="0">
                                          <p:val>
                                            <p:fltVal val="0"/>
                                          </p:val>
                                        </p:tav>
                                        <p:tav tm="100000">
                                          <p:val>
                                            <p:strVal val="#ppt_w"/>
                                          </p:val>
                                        </p:tav>
                                      </p:tavLst>
                                    </p:anim>
                                    <p:anim calcmode="lin" valueType="num">
                                      <p:cBhvr>
                                        <p:cTn id="40" dur="1000" fill="hold"/>
                                        <p:tgtEl>
                                          <p:spTgt spid="28"/>
                                        </p:tgtEl>
                                        <p:attrNameLst>
                                          <p:attrName>ppt_h</p:attrName>
                                        </p:attrNameLst>
                                      </p:cBhvr>
                                      <p:tavLst>
                                        <p:tav tm="0">
                                          <p:val>
                                            <p:fltVal val="0"/>
                                          </p:val>
                                        </p:tav>
                                        <p:tav tm="100000">
                                          <p:val>
                                            <p:strVal val="#ppt_h"/>
                                          </p:val>
                                        </p:tav>
                                      </p:tavLst>
                                    </p:anim>
                                    <p:animEffect transition="in" filter="fade">
                                      <p:cBhvr>
                                        <p:cTn id="41" dur="1000"/>
                                        <p:tgtEl>
                                          <p:spTgt spid="28"/>
                                        </p:tgtEl>
                                      </p:cBhvr>
                                    </p:animEffect>
                                  </p:childTnLst>
                                </p:cTn>
                              </p:par>
                              <p:par>
                                <p:cTn id="42" presetID="47"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1000"/>
                                        <p:tgtEl>
                                          <p:spTgt spid="35"/>
                                        </p:tgtEl>
                                      </p:cBhvr>
                                    </p:animEffect>
                                    <p:anim calcmode="lin" valueType="num">
                                      <p:cBhvr>
                                        <p:cTn id="45" dur="1000" fill="hold"/>
                                        <p:tgtEl>
                                          <p:spTgt spid="35"/>
                                        </p:tgtEl>
                                        <p:attrNameLst>
                                          <p:attrName>ppt_x</p:attrName>
                                        </p:attrNameLst>
                                      </p:cBhvr>
                                      <p:tavLst>
                                        <p:tav tm="0">
                                          <p:val>
                                            <p:strVal val="#ppt_x"/>
                                          </p:val>
                                        </p:tav>
                                        <p:tav tm="100000">
                                          <p:val>
                                            <p:strVal val="#ppt_x"/>
                                          </p:val>
                                        </p:tav>
                                      </p:tavLst>
                                    </p:anim>
                                    <p:anim calcmode="lin" valueType="num">
                                      <p:cBhvr>
                                        <p:cTn id="46" dur="1000" fill="hold"/>
                                        <p:tgtEl>
                                          <p:spTgt spid="3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1000"/>
                                        <p:tgtEl>
                                          <p:spTgt spid="36"/>
                                        </p:tgtEl>
                                      </p:cBhvr>
                                    </p:animEffect>
                                    <p:anim calcmode="lin" valueType="num">
                                      <p:cBhvr>
                                        <p:cTn id="50" dur="1000" fill="hold"/>
                                        <p:tgtEl>
                                          <p:spTgt spid="36"/>
                                        </p:tgtEl>
                                        <p:attrNameLst>
                                          <p:attrName>ppt_x</p:attrName>
                                        </p:attrNameLst>
                                      </p:cBhvr>
                                      <p:tavLst>
                                        <p:tav tm="0">
                                          <p:val>
                                            <p:strVal val="#ppt_x"/>
                                          </p:val>
                                        </p:tav>
                                        <p:tav tm="100000">
                                          <p:val>
                                            <p:strVal val="#ppt_x"/>
                                          </p:val>
                                        </p:tav>
                                      </p:tavLst>
                                    </p:anim>
                                    <p:anim calcmode="lin" valueType="num">
                                      <p:cBhvr>
                                        <p:cTn id="51" dur="1000" fill="hold"/>
                                        <p:tgtEl>
                                          <p:spTgt spid="36"/>
                                        </p:tgtEl>
                                        <p:attrNameLst>
                                          <p:attrName>ppt_y</p:attrName>
                                        </p:attrNameLst>
                                      </p:cBhvr>
                                      <p:tavLst>
                                        <p:tav tm="0">
                                          <p:val>
                                            <p:strVal val="#ppt_y+.1"/>
                                          </p:val>
                                        </p:tav>
                                        <p:tav tm="100000">
                                          <p:val>
                                            <p:strVal val="#ppt_y"/>
                                          </p:val>
                                        </p:tav>
                                      </p:tavLst>
                                    </p:anim>
                                  </p:childTnLst>
                                </p:cTn>
                              </p:par>
                            </p:childTnLst>
                          </p:cTn>
                        </p:par>
                        <p:par>
                          <p:cTn id="52" fill="hold">
                            <p:stCondLst>
                              <p:cond delay="7000"/>
                            </p:stCondLst>
                            <p:childTnLst>
                              <p:par>
                                <p:cTn id="53" presetID="22" presetClass="entr" presetSubtype="8" fill="hold"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left)">
                                      <p:cBhvr>
                                        <p:cTn id="55" dur="1000"/>
                                        <p:tgtEl>
                                          <p:spTgt spid="37"/>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6" fill="hold" grpId="0" nodeType="click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strips(downRight)">
                                      <p:cBhvr>
                                        <p:cTn id="60"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30" grpId="0" bldLvl="0" animBg="1"/>
      <p:bldP spid="31" grpId="0" bldLvl="0" animBg="1"/>
      <p:bldP spid="32" grpId="0" bldLvl="0" animBg="1"/>
      <p:bldP spid="34" grpId="0" bldLvl="0" animBg="1"/>
      <p:bldP spid="35" grpId="0"/>
      <p:bldP spid="36" grpId="0"/>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rc 27"/>
          <p:cNvSpPr/>
          <p:nvPr/>
        </p:nvSpPr>
        <p:spPr>
          <a:xfrm>
            <a:off x="1636576" y="3545071"/>
            <a:ext cx="1225549" cy="1225549"/>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cxnSp>
        <p:nvCxnSpPr>
          <p:cNvPr id="29" name="Straight Connector 28"/>
          <p:cNvCxnSpPr/>
          <p:nvPr/>
        </p:nvCxnSpPr>
        <p:spPr>
          <a:xfrm>
            <a:off x="847" y="4157845"/>
            <a:ext cx="211201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122351" y="4030845"/>
            <a:ext cx="254000" cy="2540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 name="Circle: Hollow 8"/>
          <p:cNvSpPr/>
          <p:nvPr/>
        </p:nvSpPr>
        <p:spPr>
          <a:xfrm>
            <a:off x="1963600" y="3872095"/>
            <a:ext cx="571501" cy="571501"/>
          </a:xfrm>
          <a:prstGeom prst="donut">
            <a:avLst>
              <a:gd name="adj" fmla="val 5281"/>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32" name="Circle: Hollow 9"/>
          <p:cNvSpPr/>
          <p:nvPr/>
        </p:nvSpPr>
        <p:spPr>
          <a:xfrm>
            <a:off x="1786437" y="3694932"/>
            <a:ext cx="925827" cy="925827"/>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cxnSp>
        <p:nvCxnSpPr>
          <p:cNvPr id="33" name="Straight Connector 32"/>
          <p:cNvCxnSpPr/>
          <p:nvPr/>
        </p:nvCxnSpPr>
        <p:spPr>
          <a:xfrm flipV="1">
            <a:off x="2249352" y="4620760"/>
            <a:ext cx="0" cy="1152008"/>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166524" y="5660299"/>
            <a:ext cx="165653" cy="165653"/>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TextBox 15"/>
          <p:cNvSpPr txBox="1"/>
          <p:nvPr/>
        </p:nvSpPr>
        <p:spPr>
          <a:xfrm>
            <a:off x="1239093" y="2779861"/>
            <a:ext cx="2020515" cy="748988"/>
          </a:xfrm>
          <a:prstGeom prst="rect">
            <a:avLst/>
          </a:prstGeom>
          <a:noFill/>
        </p:spPr>
        <p:txBody>
          <a:bodyPr wrap="square" rtlCol="0">
            <a:spAutoFit/>
          </a:bodyPr>
          <a:lstStyle/>
          <a:p>
            <a:pPr algn="ctr"/>
            <a:r>
              <a:rPr lang="en-US" sz="4267" b="1" dirty="0">
                <a:solidFill>
                  <a:srgbClr val="03A1A4"/>
                </a:solidFill>
                <a:latin typeface="Century Gothic" panose="020B0502020202020204" pitchFamily="34" charset="0"/>
              </a:rPr>
              <a:t>Class</a:t>
            </a:r>
          </a:p>
        </p:txBody>
      </p:sp>
      <p:sp>
        <p:nvSpPr>
          <p:cNvPr id="36" name="TextBox 16"/>
          <p:cNvSpPr txBox="1"/>
          <p:nvPr/>
        </p:nvSpPr>
        <p:spPr>
          <a:xfrm>
            <a:off x="223520" y="5895340"/>
            <a:ext cx="7406640" cy="584775"/>
          </a:xfrm>
          <a:prstGeom prst="rect">
            <a:avLst/>
          </a:prstGeom>
          <a:noFill/>
        </p:spPr>
        <p:txBody>
          <a:bodyPr wrap="square" rtlCol="0">
            <a:spAutoFit/>
          </a:bodyPr>
          <a:lstStyle/>
          <a:p>
            <a:r>
              <a:rPr lang="en-US" sz="3200" dirty="0">
                <a:latin typeface="Century Gothic" panose="020B0502020202020204" pitchFamily="34" charset="0"/>
              </a:rPr>
              <a:t>A class is a blueprint for the object.</a:t>
            </a:r>
          </a:p>
        </p:txBody>
      </p:sp>
      <p:cxnSp>
        <p:nvCxnSpPr>
          <p:cNvPr id="37" name="Straight Connector 36"/>
          <p:cNvCxnSpPr/>
          <p:nvPr/>
        </p:nvCxnSpPr>
        <p:spPr>
          <a:xfrm>
            <a:off x="361724" y="6504321"/>
            <a:ext cx="6768049" cy="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38" name="TextBox 69"/>
          <p:cNvSpPr txBox="1"/>
          <p:nvPr/>
        </p:nvSpPr>
        <p:spPr>
          <a:xfrm>
            <a:off x="1144331" y="76690"/>
            <a:ext cx="9705220" cy="810543"/>
          </a:xfrm>
          <a:prstGeom prst="rect">
            <a:avLst/>
          </a:prstGeom>
          <a:noFill/>
        </p:spPr>
        <p:txBody>
          <a:bodyPr wrap="square" rtlCol="0">
            <a:spAutoFit/>
          </a:bodyPr>
          <a:lstStyle/>
          <a:p>
            <a:pPr algn="ctr"/>
            <a:r>
              <a:rPr lang="en-US" sz="4667" b="1" dirty="0">
                <a:latin typeface="Comic Sans MS" panose="030F0702030302020204" charset="0"/>
              </a:rPr>
              <a:t>OOP</a:t>
            </a:r>
          </a:p>
        </p:txBody>
      </p:sp>
      <p:grpSp>
        <p:nvGrpSpPr>
          <p:cNvPr id="8" name="Group 38"/>
          <p:cNvGrpSpPr/>
          <p:nvPr/>
        </p:nvGrpSpPr>
        <p:grpSpPr>
          <a:xfrm>
            <a:off x="5140114" y="916941"/>
            <a:ext cx="1714500" cy="204047"/>
            <a:chOff x="4679586" y="878988"/>
            <a:chExt cx="1434489" cy="190500"/>
          </a:xfrm>
        </p:grpSpPr>
        <p:sp>
          <p:nvSpPr>
            <p:cNvPr id="40" name="Oval 39"/>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Oval 40"/>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41"/>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Oval 42"/>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Oval 43"/>
            <p:cNvSpPr/>
            <p:nvPr/>
          </p:nvSpPr>
          <p:spPr>
            <a:xfrm>
              <a:off x="5923575" y="878988"/>
              <a:ext cx="190500" cy="19050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21" name="Arc 20"/>
          <p:cNvSpPr/>
          <p:nvPr/>
        </p:nvSpPr>
        <p:spPr>
          <a:xfrm rot="5400000">
            <a:off x="4848967" y="3544224"/>
            <a:ext cx="1225549" cy="1225549"/>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2" name="Oval 21"/>
          <p:cNvSpPr/>
          <p:nvPr/>
        </p:nvSpPr>
        <p:spPr>
          <a:xfrm>
            <a:off x="5334741" y="4029999"/>
            <a:ext cx="254000" cy="2540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Circle: Hollow 22"/>
          <p:cNvSpPr/>
          <p:nvPr/>
        </p:nvSpPr>
        <p:spPr>
          <a:xfrm>
            <a:off x="5175991" y="3871248"/>
            <a:ext cx="571501" cy="571501"/>
          </a:xfrm>
          <a:prstGeom prst="donut">
            <a:avLst>
              <a:gd name="adj" fmla="val 5281"/>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4" name="Circle: Hollow 23"/>
          <p:cNvSpPr/>
          <p:nvPr/>
        </p:nvSpPr>
        <p:spPr>
          <a:xfrm>
            <a:off x="4998828" y="3695779"/>
            <a:ext cx="925827" cy="925827"/>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cxnSp>
        <p:nvCxnSpPr>
          <p:cNvPr id="2" name="Straight Connector 1"/>
          <p:cNvCxnSpPr/>
          <p:nvPr/>
        </p:nvCxnSpPr>
        <p:spPr>
          <a:xfrm>
            <a:off x="2376488" y="4157845"/>
            <a:ext cx="300382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5460896" y="2542296"/>
            <a:ext cx="0" cy="1152008"/>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5378068" y="2458475"/>
            <a:ext cx="165653" cy="165653"/>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TextBox 27"/>
          <p:cNvSpPr txBox="1"/>
          <p:nvPr/>
        </p:nvSpPr>
        <p:spPr>
          <a:xfrm>
            <a:off x="3961553" y="1828800"/>
            <a:ext cx="6990080" cy="584775"/>
          </a:xfrm>
          <a:prstGeom prst="rect">
            <a:avLst/>
          </a:prstGeom>
          <a:noFill/>
        </p:spPr>
        <p:txBody>
          <a:bodyPr wrap="square" rtlCol="0">
            <a:spAutoFit/>
          </a:bodyPr>
          <a:lstStyle/>
          <a:p>
            <a:r>
              <a:rPr lang="en-US" sz="3200" dirty="0">
                <a:latin typeface="Century Gothic" panose="020B0502020202020204" pitchFamily="34" charset="0"/>
              </a:rPr>
              <a:t>An object is an instance of a class.</a:t>
            </a:r>
          </a:p>
        </p:txBody>
      </p:sp>
      <p:cxnSp>
        <p:nvCxnSpPr>
          <p:cNvPr id="6" name="Straight Connector 5"/>
          <p:cNvCxnSpPr/>
          <p:nvPr/>
        </p:nvCxnSpPr>
        <p:spPr>
          <a:xfrm flipV="1">
            <a:off x="4224020" y="1803400"/>
            <a:ext cx="6576048" cy="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7" name="TextBox 15"/>
          <p:cNvSpPr txBox="1"/>
          <p:nvPr/>
        </p:nvSpPr>
        <p:spPr>
          <a:xfrm>
            <a:off x="4047067" y="4621107"/>
            <a:ext cx="2830407" cy="666786"/>
          </a:xfrm>
          <a:prstGeom prst="rect">
            <a:avLst/>
          </a:prstGeom>
          <a:noFill/>
        </p:spPr>
        <p:txBody>
          <a:bodyPr wrap="square" rtlCol="0">
            <a:spAutoFit/>
          </a:bodyPr>
          <a:lstStyle/>
          <a:p>
            <a:pPr algn="ctr"/>
            <a:r>
              <a:rPr lang="en-US" sz="3733" dirty="0">
                <a:solidFill>
                  <a:srgbClr val="F7903D"/>
                </a:solidFill>
                <a:latin typeface="Century Gothic" panose="020B0502020202020204" pitchFamily="34" charset="0"/>
              </a:rPr>
              <a:t>Object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Effect transition="in" filter="fade">
                                      <p:cBhvr>
                                        <p:cTn id="9" dur="1000"/>
                                        <p:tgtEl>
                                          <p:spTgt spid="22"/>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1000" fill="hold"/>
                                        <p:tgtEl>
                                          <p:spTgt spid="23"/>
                                        </p:tgtEl>
                                        <p:attrNameLst>
                                          <p:attrName>ppt_w</p:attrName>
                                        </p:attrNameLst>
                                      </p:cBhvr>
                                      <p:tavLst>
                                        <p:tav tm="0">
                                          <p:val>
                                            <p:fltVal val="0"/>
                                          </p:val>
                                        </p:tav>
                                        <p:tav tm="100000">
                                          <p:val>
                                            <p:strVal val="#ppt_w"/>
                                          </p:val>
                                        </p:tav>
                                      </p:tavLst>
                                    </p:anim>
                                    <p:anim calcmode="lin" valueType="num">
                                      <p:cBhvr>
                                        <p:cTn id="14" dur="1000" fill="hold"/>
                                        <p:tgtEl>
                                          <p:spTgt spid="23"/>
                                        </p:tgtEl>
                                        <p:attrNameLst>
                                          <p:attrName>ppt_h</p:attrName>
                                        </p:attrNameLst>
                                      </p:cBhvr>
                                      <p:tavLst>
                                        <p:tav tm="0">
                                          <p:val>
                                            <p:fltVal val="0"/>
                                          </p:val>
                                        </p:tav>
                                        <p:tav tm="100000">
                                          <p:val>
                                            <p:strVal val="#ppt_h"/>
                                          </p:val>
                                        </p:tav>
                                      </p:tavLst>
                                    </p:anim>
                                    <p:animEffect transition="in" filter="fade">
                                      <p:cBhvr>
                                        <p:cTn id="15" dur="1000"/>
                                        <p:tgtEl>
                                          <p:spTgt spid="23"/>
                                        </p:tgtEl>
                                      </p:cBhvr>
                                    </p:animEffect>
                                  </p:childTnLst>
                                </p:cTn>
                              </p:par>
                            </p:childTnLst>
                          </p:cTn>
                        </p:par>
                        <p:par>
                          <p:cTn id="16" fill="hold">
                            <p:stCondLst>
                              <p:cond delay="2000"/>
                            </p:stCondLst>
                            <p:childTnLst>
                              <p:par>
                                <p:cTn id="17" presetID="53" presetClass="entr" presetSubtype="16"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fltVal val="0"/>
                                          </p:val>
                                        </p:tav>
                                        <p:tav tm="100000">
                                          <p:val>
                                            <p:strVal val="#ppt_w"/>
                                          </p:val>
                                        </p:tav>
                                      </p:tavLst>
                                    </p:anim>
                                    <p:anim calcmode="lin" valueType="num">
                                      <p:cBhvr>
                                        <p:cTn id="20" dur="1000" fill="hold"/>
                                        <p:tgtEl>
                                          <p:spTgt spid="24"/>
                                        </p:tgtEl>
                                        <p:attrNameLst>
                                          <p:attrName>ppt_h</p:attrName>
                                        </p:attrNameLst>
                                      </p:cBhvr>
                                      <p:tavLst>
                                        <p:tav tm="0">
                                          <p:val>
                                            <p:fltVal val="0"/>
                                          </p:val>
                                        </p:tav>
                                        <p:tav tm="100000">
                                          <p:val>
                                            <p:strVal val="#ppt_h"/>
                                          </p:val>
                                        </p:tav>
                                      </p:tavLst>
                                    </p:anim>
                                    <p:animEffect transition="in" filter="fade">
                                      <p:cBhvr>
                                        <p:cTn id="21" dur="1000"/>
                                        <p:tgtEl>
                                          <p:spTgt spid="24"/>
                                        </p:tgtEl>
                                      </p:cBhvr>
                                    </p:animEffect>
                                  </p:childTnLst>
                                </p:cTn>
                              </p:par>
                            </p:childTnLst>
                          </p:cTn>
                        </p:par>
                        <p:par>
                          <p:cTn id="22" fill="hold">
                            <p:stCondLst>
                              <p:cond delay="3000"/>
                            </p:stCondLst>
                            <p:childTnLst>
                              <p:par>
                                <p:cTn id="23" presetID="53" presetClass="entr" presetSubtype="16"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1000" fill="hold"/>
                                        <p:tgtEl>
                                          <p:spTgt spid="21"/>
                                        </p:tgtEl>
                                        <p:attrNameLst>
                                          <p:attrName>ppt_w</p:attrName>
                                        </p:attrNameLst>
                                      </p:cBhvr>
                                      <p:tavLst>
                                        <p:tav tm="0">
                                          <p:val>
                                            <p:fltVal val="0"/>
                                          </p:val>
                                        </p:tav>
                                        <p:tav tm="100000">
                                          <p:val>
                                            <p:strVal val="#ppt_w"/>
                                          </p:val>
                                        </p:tav>
                                      </p:tavLst>
                                    </p:anim>
                                    <p:anim calcmode="lin" valueType="num">
                                      <p:cBhvr>
                                        <p:cTn id="26" dur="1000" fill="hold"/>
                                        <p:tgtEl>
                                          <p:spTgt spid="21"/>
                                        </p:tgtEl>
                                        <p:attrNameLst>
                                          <p:attrName>ppt_h</p:attrName>
                                        </p:attrNameLst>
                                      </p:cBhvr>
                                      <p:tavLst>
                                        <p:tav tm="0">
                                          <p:val>
                                            <p:fltVal val="0"/>
                                          </p:val>
                                        </p:tav>
                                        <p:tav tm="100000">
                                          <p:val>
                                            <p:strVal val="#ppt_h"/>
                                          </p:val>
                                        </p:tav>
                                      </p:tavLst>
                                    </p:anim>
                                    <p:animEffect transition="in" filter="fade">
                                      <p:cBhvr>
                                        <p:cTn id="27" dur="1000"/>
                                        <p:tgtEl>
                                          <p:spTgt spid="21"/>
                                        </p:tgtEl>
                                      </p:cBhvr>
                                    </p:animEffect>
                                  </p:childTnLst>
                                </p:cTn>
                              </p:par>
                            </p:childTnLst>
                          </p:cTn>
                        </p:par>
                        <p:par>
                          <p:cTn id="28" fill="hold">
                            <p:stCondLst>
                              <p:cond delay="4000"/>
                            </p:stCondLst>
                            <p:childTnLst>
                              <p:par>
                                <p:cTn id="29" presetID="22" presetClass="entr" presetSubtype="4"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1000"/>
                                        <p:tgtEl>
                                          <p:spTgt spid="3"/>
                                        </p:tgtEl>
                                      </p:cBhvr>
                                    </p:animEffect>
                                  </p:childTnLst>
                                </p:cTn>
                              </p:par>
                            </p:childTnLst>
                          </p:cTn>
                        </p:par>
                        <p:par>
                          <p:cTn id="32" fill="hold">
                            <p:stCondLst>
                              <p:cond delay="5000"/>
                            </p:stCondLst>
                            <p:childTnLst>
                              <p:par>
                                <p:cTn id="33" presetID="53" presetClass="entr" presetSubtype="16"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1000" fill="hold"/>
                                        <p:tgtEl>
                                          <p:spTgt spid="4"/>
                                        </p:tgtEl>
                                        <p:attrNameLst>
                                          <p:attrName>ppt_w</p:attrName>
                                        </p:attrNameLst>
                                      </p:cBhvr>
                                      <p:tavLst>
                                        <p:tav tm="0">
                                          <p:val>
                                            <p:fltVal val="0"/>
                                          </p:val>
                                        </p:tav>
                                        <p:tav tm="100000">
                                          <p:val>
                                            <p:strVal val="#ppt_w"/>
                                          </p:val>
                                        </p:tav>
                                      </p:tavLst>
                                    </p:anim>
                                    <p:anim calcmode="lin" valueType="num">
                                      <p:cBhvr>
                                        <p:cTn id="36" dur="1000" fill="hold"/>
                                        <p:tgtEl>
                                          <p:spTgt spid="4"/>
                                        </p:tgtEl>
                                        <p:attrNameLst>
                                          <p:attrName>ppt_h</p:attrName>
                                        </p:attrNameLst>
                                      </p:cBhvr>
                                      <p:tavLst>
                                        <p:tav tm="0">
                                          <p:val>
                                            <p:fltVal val="0"/>
                                          </p:val>
                                        </p:tav>
                                        <p:tav tm="100000">
                                          <p:val>
                                            <p:strVal val="#ppt_h"/>
                                          </p:val>
                                        </p:tav>
                                      </p:tavLst>
                                    </p:anim>
                                    <p:animEffect transition="in" filter="fade">
                                      <p:cBhvr>
                                        <p:cTn id="37" dur="1000"/>
                                        <p:tgtEl>
                                          <p:spTgt spid="4"/>
                                        </p:tgtEl>
                                      </p:cBhvr>
                                    </p:animEffect>
                                  </p:childTnLst>
                                </p:cTn>
                              </p:par>
                            </p:childTnLst>
                          </p:cTn>
                        </p:par>
                        <p:par>
                          <p:cTn id="38" fill="hold">
                            <p:stCondLst>
                              <p:cond delay="6000"/>
                            </p:stCondLst>
                            <p:childTnLst>
                              <p:par>
                                <p:cTn id="39" presetID="22" presetClass="entr" presetSubtype="8"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1000"/>
                                        <p:tgtEl>
                                          <p:spTgt spid="6"/>
                                        </p:tgtEl>
                                      </p:cBhvr>
                                    </p:animEffect>
                                  </p:childTnLst>
                                </p:cTn>
                              </p:par>
                              <p:par>
                                <p:cTn id="42" presetID="47" presetClass="entr" presetSubtype="0"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000"/>
                                        <p:tgtEl>
                                          <p:spTgt spid="5"/>
                                        </p:tgtEl>
                                      </p:cBhvr>
                                    </p:animEffect>
                                    <p:anim calcmode="lin" valueType="num">
                                      <p:cBhvr>
                                        <p:cTn id="45" dur="1000" fill="hold"/>
                                        <p:tgtEl>
                                          <p:spTgt spid="5"/>
                                        </p:tgtEl>
                                        <p:attrNameLst>
                                          <p:attrName>ppt_x</p:attrName>
                                        </p:attrNameLst>
                                      </p:cBhvr>
                                      <p:tavLst>
                                        <p:tav tm="0">
                                          <p:val>
                                            <p:strVal val="#ppt_x"/>
                                          </p:val>
                                        </p:tav>
                                        <p:tav tm="100000">
                                          <p:val>
                                            <p:strVal val="#ppt_x"/>
                                          </p:val>
                                        </p:tav>
                                      </p:tavLst>
                                    </p:anim>
                                    <p:anim calcmode="lin" valueType="num">
                                      <p:cBhvr>
                                        <p:cTn id="46" dur="1000" fill="hold"/>
                                        <p:tgtEl>
                                          <p:spTgt spid="5"/>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bldLvl="0" animBg="1"/>
      <p:bldP spid="4" grpId="0" bldLvl="0" animBg="1"/>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rc 27"/>
          <p:cNvSpPr/>
          <p:nvPr/>
        </p:nvSpPr>
        <p:spPr>
          <a:xfrm>
            <a:off x="1636576" y="3545071"/>
            <a:ext cx="1225549" cy="1225549"/>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cxnSp>
        <p:nvCxnSpPr>
          <p:cNvPr id="29" name="Straight Connector 28"/>
          <p:cNvCxnSpPr/>
          <p:nvPr/>
        </p:nvCxnSpPr>
        <p:spPr>
          <a:xfrm>
            <a:off x="847" y="4157845"/>
            <a:ext cx="211201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122351" y="4030845"/>
            <a:ext cx="254000" cy="2540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 name="Circle: Hollow 8"/>
          <p:cNvSpPr/>
          <p:nvPr/>
        </p:nvSpPr>
        <p:spPr>
          <a:xfrm>
            <a:off x="1963600" y="3872095"/>
            <a:ext cx="571501" cy="571501"/>
          </a:xfrm>
          <a:prstGeom prst="donut">
            <a:avLst>
              <a:gd name="adj" fmla="val 5281"/>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32" name="Circle: Hollow 9"/>
          <p:cNvSpPr/>
          <p:nvPr/>
        </p:nvSpPr>
        <p:spPr>
          <a:xfrm>
            <a:off x="1786437" y="3694932"/>
            <a:ext cx="925827" cy="925827"/>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cxnSp>
        <p:nvCxnSpPr>
          <p:cNvPr id="33" name="Straight Connector 32"/>
          <p:cNvCxnSpPr/>
          <p:nvPr/>
        </p:nvCxnSpPr>
        <p:spPr>
          <a:xfrm flipV="1">
            <a:off x="2249352" y="4620760"/>
            <a:ext cx="0" cy="1152008"/>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166524" y="5660299"/>
            <a:ext cx="165653" cy="165653"/>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TextBox 15"/>
          <p:cNvSpPr txBox="1"/>
          <p:nvPr/>
        </p:nvSpPr>
        <p:spPr>
          <a:xfrm>
            <a:off x="1239093" y="2779861"/>
            <a:ext cx="2020515" cy="748988"/>
          </a:xfrm>
          <a:prstGeom prst="rect">
            <a:avLst/>
          </a:prstGeom>
          <a:noFill/>
        </p:spPr>
        <p:txBody>
          <a:bodyPr wrap="square" rtlCol="0">
            <a:spAutoFit/>
          </a:bodyPr>
          <a:lstStyle/>
          <a:p>
            <a:pPr algn="ctr"/>
            <a:r>
              <a:rPr lang="en-US" sz="4267" b="1" dirty="0">
                <a:solidFill>
                  <a:srgbClr val="03A1A4"/>
                </a:solidFill>
                <a:latin typeface="Century Gothic" panose="020B0502020202020204" pitchFamily="34" charset="0"/>
              </a:rPr>
              <a:t>Class</a:t>
            </a:r>
          </a:p>
        </p:txBody>
      </p:sp>
      <p:sp>
        <p:nvSpPr>
          <p:cNvPr id="36" name="TextBox 16"/>
          <p:cNvSpPr txBox="1"/>
          <p:nvPr/>
        </p:nvSpPr>
        <p:spPr>
          <a:xfrm>
            <a:off x="833120" y="5895340"/>
            <a:ext cx="3198707" cy="584775"/>
          </a:xfrm>
          <a:prstGeom prst="rect">
            <a:avLst/>
          </a:prstGeom>
          <a:noFill/>
        </p:spPr>
        <p:txBody>
          <a:bodyPr wrap="square" rtlCol="0">
            <a:spAutoFit/>
          </a:bodyPr>
          <a:lstStyle/>
          <a:p>
            <a:r>
              <a:rPr lang="en-US" sz="3200" dirty="0">
                <a:latin typeface="Century Gothic" panose="020B0502020202020204" pitchFamily="34" charset="0"/>
              </a:rPr>
              <a:t>Logical entity</a:t>
            </a:r>
          </a:p>
        </p:txBody>
      </p:sp>
      <p:cxnSp>
        <p:nvCxnSpPr>
          <p:cNvPr id="37" name="Straight Connector 36"/>
          <p:cNvCxnSpPr/>
          <p:nvPr/>
        </p:nvCxnSpPr>
        <p:spPr>
          <a:xfrm>
            <a:off x="869723" y="6504321"/>
            <a:ext cx="2832021" cy="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38" name="TextBox 69"/>
          <p:cNvSpPr txBox="1"/>
          <p:nvPr/>
        </p:nvSpPr>
        <p:spPr>
          <a:xfrm>
            <a:off x="1144331" y="76690"/>
            <a:ext cx="9705220" cy="810543"/>
          </a:xfrm>
          <a:prstGeom prst="rect">
            <a:avLst/>
          </a:prstGeom>
          <a:noFill/>
        </p:spPr>
        <p:txBody>
          <a:bodyPr wrap="square" rtlCol="0">
            <a:spAutoFit/>
          </a:bodyPr>
          <a:lstStyle/>
          <a:p>
            <a:pPr algn="ctr"/>
            <a:r>
              <a:rPr lang="en-US" sz="4667" b="1" dirty="0">
                <a:latin typeface="Comic Sans MS" panose="030F0702030302020204" charset="0"/>
              </a:rPr>
              <a:t>OOP</a:t>
            </a:r>
          </a:p>
        </p:txBody>
      </p:sp>
      <p:grpSp>
        <p:nvGrpSpPr>
          <p:cNvPr id="8" name="Group 38"/>
          <p:cNvGrpSpPr/>
          <p:nvPr/>
        </p:nvGrpSpPr>
        <p:grpSpPr>
          <a:xfrm>
            <a:off x="5140114" y="916941"/>
            <a:ext cx="1714500" cy="204047"/>
            <a:chOff x="4679586" y="878988"/>
            <a:chExt cx="1434489" cy="190500"/>
          </a:xfrm>
        </p:grpSpPr>
        <p:sp>
          <p:nvSpPr>
            <p:cNvPr id="40" name="Oval 39"/>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Oval 40"/>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41"/>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Oval 42"/>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Oval 43"/>
            <p:cNvSpPr/>
            <p:nvPr/>
          </p:nvSpPr>
          <p:spPr>
            <a:xfrm>
              <a:off x="5923575" y="878988"/>
              <a:ext cx="190500" cy="19050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21" name="Arc 20"/>
          <p:cNvSpPr/>
          <p:nvPr/>
        </p:nvSpPr>
        <p:spPr>
          <a:xfrm rot="5400000">
            <a:off x="4848967" y="3544224"/>
            <a:ext cx="1225549" cy="1225549"/>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2" name="Oval 21"/>
          <p:cNvSpPr/>
          <p:nvPr/>
        </p:nvSpPr>
        <p:spPr>
          <a:xfrm>
            <a:off x="5334741" y="4029999"/>
            <a:ext cx="254000" cy="2540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Circle: Hollow 22"/>
          <p:cNvSpPr/>
          <p:nvPr/>
        </p:nvSpPr>
        <p:spPr>
          <a:xfrm>
            <a:off x="5175991" y="3871248"/>
            <a:ext cx="571501" cy="571501"/>
          </a:xfrm>
          <a:prstGeom prst="donut">
            <a:avLst>
              <a:gd name="adj" fmla="val 5281"/>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4" name="Circle: Hollow 23"/>
          <p:cNvSpPr/>
          <p:nvPr/>
        </p:nvSpPr>
        <p:spPr>
          <a:xfrm>
            <a:off x="4998828" y="3695779"/>
            <a:ext cx="925827" cy="925827"/>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cxnSp>
        <p:nvCxnSpPr>
          <p:cNvPr id="2" name="Straight Connector 1"/>
          <p:cNvCxnSpPr/>
          <p:nvPr/>
        </p:nvCxnSpPr>
        <p:spPr>
          <a:xfrm>
            <a:off x="2376488" y="4157845"/>
            <a:ext cx="300382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5460896" y="2542296"/>
            <a:ext cx="0" cy="1152008"/>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5378068" y="2458475"/>
            <a:ext cx="165653" cy="165653"/>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TextBox 27"/>
          <p:cNvSpPr txBox="1"/>
          <p:nvPr/>
        </p:nvSpPr>
        <p:spPr>
          <a:xfrm>
            <a:off x="3961554" y="1828800"/>
            <a:ext cx="3263900" cy="584775"/>
          </a:xfrm>
          <a:prstGeom prst="rect">
            <a:avLst/>
          </a:prstGeom>
          <a:noFill/>
        </p:spPr>
        <p:txBody>
          <a:bodyPr wrap="square" rtlCol="0">
            <a:spAutoFit/>
          </a:bodyPr>
          <a:lstStyle/>
          <a:p>
            <a:r>
              <a:rPr lang="en-US" sz="3200" dirty="0">
                <a:latin typeface="Century Gothic" panose="020B0502020202020204" pitchFamily="34" charset="0"/>
              </a:rPr>
              <a:t>Physical entity</a:t>
            </a:r>
          </a:p>
        </p:txBody>
      </p:sp>
      <p:cxnSp>
        <p:nvCxnSpPr>
          <p:cNvPr id="6" name="Straight Connector 5"/>
          <p:cNvCxnSpPr/>
          <p:nvPr/>
        </p:nvCxnSpPr>
        <p:spPr>
          <a:xfrm flipV="1">
            <a:off x="4047067" y="1828800"/>
            <a:ext cx="2976021" cy="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7" name="TextBox 15"/>
          <p:cNvSpPr txBox="1"/>
          <p:nvPr/>
        </p:nvSpPr>
        <p:spPr>
          <a:xfrm>
            <a:off x="4047067" y="4621107"/>
            <a:ext cx="2830407" cy="666786"/>
          </a:xfrm>
          <a:prstGeom prst="rect">
            <a:avLst/>
          </a:prstGeom>
          <a:noFill/>
        </p:spPr>
        <p:txBody>
          <a:bodyPr wrap="square" rtlCol="0">
            <a:spAutoFit/>
          </a:bodyPr>
          <a:lstStyle/>
          <a:p>
            <a:pPr algn="ctr"/>
            <a:r>
              <a:rPr lang="en-US" sz="3733" dirty="0">
                <a:solidFill>
                  <a:srgbClr val="F7903D"/>
                </a:solidFill>
                <a:latin typeface="Century Gothic" panose="020B0502020202020204" pitchFamily="34" charset="0"/>
              </a:rPr>
              <a:t>Object</a:t>
            </a:r>
          </a:p>
        </p:txBody>
      </p:sp>
    </p:spTree>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9"/>
          <p:cNvSpPr txBox="1"/>
          <p:nvPr/>
        </p:nvSpPr>
        <p:spPr>
          <a:xfrm>
            <a:off x="2051474" y="848361"/>
            <a:ext cx="1426633" cy="748988"/>
          </a:xfrm>
          <a:prstGeom prst="rect">
            <a:avLst/>
          </a:prstGeom>
          <a:noFill/>
        </p:spPr>
        <p:txBody>
          <a:bodyPr wrap="square" rtlCol="0" anchor="t">
            <a:spAutoFit/>
          </a:bodyPr>
          <a:lstStyle/>
          <a:p>
            <a:r>
              <a:rPr lang="en-US" sz="4267" b="1" dirty="0">
                <a:sym typeface="+mn-ea"/>
              </a:rPr>
              <a:t>Class </a:t>
            </a:r>
          </a:p>
        </p:txBody>
      </p:sp>
      <p:grpSp>
        <p:nvGrpSpPr>
          <p:cNvPr id="2" name="Group 31"/>
          <p:cNvGrpSpPr/>
          <p:nvPr/>
        </p:nvGrpSpPr>
        <p:grpSpPr>
          <a:xfrm>
            <a:off x="5994400" y="1626447"/>
            <a:ext cx="4661747" cy="3994573"/>
            <a:chOff x="7080" y="1921"/>
            <a:chExt cx="5506" cy="4718"/>
          </a:xfrm>
        </p:grpSpPr>
        <p:sp>
          <p:nvSpPr>
            <p:cNvPr id="30" name="Rounded Rectangle 29"/>
            <p:cNvSpPr/>
            <p:nvPr/>
          </p:nvSpPr>
          <p:spPr>
            <a:xfrm>
              <a:off x="7607" y="1932"/>
              <a:ext cx="840" cy="632"/>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a:solidFill>
                  <a:srgbClr val="FFC000"/>
                </a:solidFill>
              </a:endParaRPr>
            </a:p>
          </p:txBody>
        </p:sp>
        <p:sp>
          <p:nvSpPr>
            <p:cNvPr id="9" name="Rounded Rectangle 8"/>
            <p:cNvSpPr/>
            <p:nvPr/>
          </p:nvSpPr>
          <p:spPr>
            <a:xfrm>
              <a:off x="7080" y="1921"/>
              <a:ext cx="5506" cy="4718"/>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a:solidFill>
                  <a:srgbClr val="FFC000"/>
                </a:solidFill>
              </a:endParaRPr>
            </a:p>
          </p:txBody>
        </p:sp>
      </p:grpSp>
      <p:sp>
        <p:nvSpPr>
          <p:cNvPr id="11" name="Text Box 10"/>
          <p:cNvSpPr txBox="1"/>
          <p:nvPr/>
        </p:nvSpPr>
        <p:spPr>
          <a:xfrm>
            <a:off x="8322734" y="848361"/>
            <a:ext cx="2196253" cy="748988"/>
          </a:xfrm>
          <a:prstGeom prst="rect">
            <a:avLst/>
          </a:prstGeom>
          <a:noFill/>
        </p:spPr>
        <p:txBody>
          <a:bodyPr wrap="square" rtlCol="0" anchor="t">
            <a:spAutoFit/>
          </a:bodyPr>
          <a:lstStyle/>
          <a:p>
            <a:r>
              <a:rPr lang="en-US" sz="4267" b="1" dirty="0">
                <a:sym typeface="+mn-ea"/>
              </a:rPr>
              <a:t>Object</a:t>
            </a:r>
          </a:p>
        </p:txBody>
      </p:sp>
      <p:sp>
        <p:nvSpPr>
          <p:cNvPr id="8" name="Curved Down Arrow 7"/>
          <p:cNvSpPr/>
          <p:nvPr/>
        </p:nvSpPr>
        <p:spPr>
          <a:xfrm rot="300000">
            <a:off x="6590454" y="894927"/>
            <a:ext cx="1905847" cy="1184487"/>
          </a:xfrm>
          <a:prstGeom prst="curvedDownArrow">
            <a:avLst>
              <a:gd name="adj1" fmla="val 25000"/>
              <a:gd name="adj2" fmla="val 46163"/>
              <a:gd name="adj3" fmla="val 25000"/>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a:solidFill>
                <a:schemeClr val="tx1"/>
              </a:solidFill>
            </a:endParaRPr>
          </a:p>
        </p:txBody>
      </p:sp>
      <p:sp>
        <p:nvSpPr>
          <p:cNvPr id="13" name="Text Box 12"/>
          <p:cNvSpPr txBox="1"/>
          <p:nvPr/>
        </p:nvSpPr>
        <p:spPr>
          <a:xfrm>
            <a:off x="1470661" y="2160694"/>
            <a:ext cx="4376420" cy="913199"/>
          </a:xfrm>
          <a:prstGeom prst="rect">
            <a:avLst/>
          </a:prstGeom>
          <a:noFill/>
        </p:spPr>
        <p:txBody>
          <a:bodyPr wrap="square" rtlCol="0" anchor="t">
            <a:spAutoFit/>
          </a:bodyPr>
          <a:lstStyle/>
          <a:p>
            <a:pPr marL="380990" indent="-380990">
              <a:buFont typeface="Arial" panose="020B0604020202020204" pitchFamily="34" charset="0"/>
              <a:buChar char="•"/>
            </a:pPr>
            <a:r>
              <a:rPr lang="en-US" sz="2667"/>
              <a:t>Container - collection of variables and functions</a:t>
            </a:r>
          </a:p>
        </p:txBody>
      </p:sp>
      <p:sp>
        <p:nvSpPr>
          <p:cNvPr id="14" name="Text Box 13"/>
          <p:cNvSpPr txBox="1"/>
          <p:nvPr/>
        </p:nvSpPr>
        <p:spPr>
          <a:xfrm>
            <a:off x="6178127" y="2271607"/>
            <a:ext cx="4376420" cy="502766"/>
          </a:xfrm>
          <a:prstGeom prst="rect">
            <a:avLst/>
          </a:prstGeom>
          <a:noFill/>
        </p:spPr>
        <p:txBody>
          <a:bodyPr wrap="square" rtlCol="0" anchor="t">
            <a:spAutoFit/>
          </a:bodyPr>
          <a:lstStyle/>
          <a:p>
            <a:pPr marL="380990" indent="-380990">
              <a:buFont typeface="Arial" panose="020B0604020202020204" pitchFamily="34" charset="0"/>
              <a:buChar char="•"/>
            </a:pPr>
            <a:r>
              <a:rPr lang="en-US" sz="2667" dirty="0"/>
              <a:t>Object is a instance of class</a:t>
            </a:r>
          </a:p>
        </p:txBody>
      </p:sp>
      <p:sp>
        <p:nvSpPr>
          <p:cNvPr id="15" name="Text Box 14"/>
          <p:cNvSpPr txBox="1"/>
          <p:nvPr/>
        </p:nvSpPr>
        <p:spPr>
          <a:xfrm>
            <a:off x="1470660" y="3306233"/>
            <a:ext cx="4370493" cy="913199"/>
          </a:xfrm>
          <a:prstGeom prst="rect">
            <a:avLst/>
          </a:prstGeom>
          <a:noFill/>
        </p:spPr>
        <p:txBody>
          <a:bodyPr wrap="square" rtlCol="0" anchor="t">
            <a:spAutoFit/>
          </a:bodyPr>
          <a:lstStyle/>
          <a:p>
            <a:pPr marL="380990" indent="-380990">
              <a:buFont typeface="Arial" panose="020B0604020202020204" pitchFamily="34" charset="0"/>
              <a:buChar char="•"/>
            </a:pPr>
            <a:r>
              <a:rPr lang="en-US" sz="2667"/>
              <a:t>No memory is allocated -during class declaration</a:t>
            </a:r>
          </a:p>
        </p:txBody>
      </p:sp>
      <p:sp>
        <p:nvSpPr>
          <p:cNvPr id="16" name="Text Box 15"/>
          <p:cNvSpPr txBox="1"/>
          <p:nvPr/>
        </p:nvSpPr>
        <p:spPr>
          <a:xfrm>
            <a:off x="6184054" y="3306233"/>
            <a:ext cx="4370493" cy="913199"/>
          </a:xfrm>
          <a:prstGeom prst="rect">
            <a:avLst/>
          </a:prstGeom>
          <a:noFill/>
        </p:spPr>
        <p:txBody>
          <a:bodyPr wrap="square" rtlCol="0" anchor="t">
            <a:spAutoFit/>
          </a:bodyPr>
          <a:lstStyle/>
          <a:p>
            <a:pPr marL="380990" indent="-380990">
              <a:buFont typeface="Arial" panose="020B0604020202020204" pitchFamily="34" charset="0"/>
              <a:buChar char="•"/>
            </a:pPr>
            <a:r>
              <a:rPr lang="en-US" sz="2667"/>
              <a:t>Memory is allocated - during object declaration</a:t>
            </a:r>
          </a:p>
        </p:txBody>
      </p:sp>
      <p:sp>
        <p:nvSpPr>
          <p:cNvPr id="17" name="Text Box 16"/>
          <p:cNvSpPr txBox="1"/>
          <p:nvPr/>
        </p:nvSpPr>
        <p:spPr>
          <a:xfrm>
            <a:off x="1470661" y="4421293"/>
            <a:ext cx="4376420" cy="913199"/>
          </a:xfrm>
          <a:prstGeom prst="rect">
            <a:avLst/>
          </a:prstGeom>
          <a:noFill/>
        </p:spPr>
        <p:txBody>
          <a:bodyPr wrap="square" rtlCol="0" anchor="t">
            <a:spAutoFit/>
          </a:bodyPr>
          <a:lstStyle/>
          <a:p>
            <a:pPr marL="380990" indent="-380990">
              <a:buFont typeface="Arial" panose="020B0604020202020204" pitchFamily="34" charset="0"/>
              <a:buChar char="•"/>
            </a:pPr>
            <a:r>
              <a:rPr lang="en-US" sz="2667"/>
              <a:t>One class definition - only once in the program.</a:t>
            </a:r>
          </a:p>
        </p:txBody>
      </p:sp>
      <p:sp>
        <p:nvSpPr>
          <p:cNvPr id="18" name="Text Box 17"/>
          <p:cNvSpPr txBox="1"/>
          <p:nvPr/>
        </p:nvSpPr>
        <p:spPr>
          <a:xfrm>
            <a:off x="6178127" y="4421293"/>
            <a:ext cx="4376420" cy="913199"/>
          </a:xfrm>
          <a:prstGeom prst="rect">
            <a:avLst/>
          </a:prstGeom>
          <a:noFill/>
        </p:spPr>
        <p:txBody>
          <a:bodyPr wrap="square" rtlCol="0" anchor="t">
            <a:spAutoFit/>
          </a:bodyPr>
          <a:lstStyle/>
          <a:p>
            <a:pPr marL="380990" indent="-380990">
              <a:buFont typeface="Arial" panose="020B0604020202020204" pitchFamily="34" charset="0"/>
              <a:buChar char="•"/>
            </a:pPr>
            <a:r>
              <a:rPr lang="en-US" sz="2667" dirty="0"/>
              <a:t>For one class multiple objects can be created.</a:t>
            </a:r>
          </a:p>
        </p:txBody>
      </p:sp>
      <p:sp>
        <p:nvSpPr>
          <p:cNvPr id="19" name="Text Box 18"/>
          <p:cNvSpPr txBox="1"/>
          <p:nvPr/>
        </p:nvSpPr>
        <p:spPr>
          <a:xfrm>
            <a:off x="1470661" y="2160694"/>
            <a:ext cx="4376420" cy="913199"/>
          </a:xfrm>
          <a:prstGeom prst="rect">
            <a:avLst/>
          </a:prstGeom>
          <a:noFill/>
        </p:spPr>
        <p:txBody>
          <a:bodyPr wrap="square" rtlCol="0" anchor="t">
            <a:spAutoFit/>
          </a:bodyPr>
          <a:lstStyle/>
          <a:p>
            <a:pPr marL="380990" indent="-380990">
              <a:buFont typeface="Arial" panose="020B0604020202020204" pitchFamily="34" charset="0"/>
              <a:buChar char="•"/>
            </a:pPr>
            <a:r>
              <a:rPr lang="en-US" sz="2667"/>
              <a:t>Container - collection of variables and functions</a:t>
            </a:r>
          </a:p>
        </p:txBody>
      </p:sp>
      <p:sp>
        <p:nvSpPr>
          <p:cNvPr id="21" name="Text Box 20"/>
          <p:cNvSpPr txBox="1"/>
          <p:nvPr/>
        </p:nvSpPr>
        <p:spPr>
          <a:xfrm>
            <a:off x="1470660" y="3306233"/>
            <a:ext cx="4370493" cy="913199"/>
          </a:xfrm>
          <a:prstGeom prst="rect">
            <a:avLst/>
          </a:prstGeom>
          <a:noFill/>
        </p:spPr>
        <p:txBody>
          <a:bodyPr wrap="square" rtlCol="0" anchor="t">
            <a:spAutoFit/>
          </a:bodyPr>
          <a:lstStyle/>
          <a:p>
            <a:pPr marL="380990" indent="-380990">
              <a:buFont typeface="Arial" panose="020B0604020202020204" pitchFamily="34" charset="0"/>
              <a:buChar char="•"/>
            </a:pPr>
            <a:r>
              <a:rPr lang="en-US" sz="2667"/>
              <a:t>No memory is allocated -during class declaration</a:t>
            </a:r>
          </a:p>
        </p:txBody>
      </p:sp>
      <p:sp>
        <p:nvSpPr>
          <p:cNvPr id="5" name="Rounded Rectangle 4"/>
          <p:cNvSpPr/>
          <p:nvPr/>
        </p:nvSpPr>
        <p:spPr>
          <a:xfrm>
            <a:off x="1333501" y="1626447"/>
            <a:ext cx="4660900" cy="399457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a:solidFill>
                <a:srgbClr val="FFC000"/>
              </a:solidFill>
            </a:endParaRPr>
          </a:p>
        </p:txBody>
      </p:sp>
      <p:sp>
        <p:nvSpPr>
          <p:cNvPr id="12" name="Curved Down Arrow 11"/>
          <p:cNvSpPr/>
          <p:nvPr/>
        </p:nvSpPr>
        <p:spPr>
          <a:xfrm rot="21360000" flipH="1">
            <a:off x="3186854" y="921174"/>
            <a:ext cx="2068407" cy="1179407"/>
          </a:xfrm>
          <a:prstGeom prst="curvedDownArrow">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a:solidFill>
                <a:schemeClr val="tx1"/>
              </a:solidFill>
            </a:endParaRPr>
          </a:p>
        </p:txBody>
      </p:sp>
      <p:sp>
        <p:nvSpPr>
          <p:cNvPr id="29" name="Rounded Rectangle 28"/>
          <p:cNvSpPr/>
          <p:nvPr/>
        </p:nvSpPr>
        <p:spPr>
          <a:xfrm>
            <a:off x="4774353" y="1625600"/>
            <a:ext cx="711200" cy="53509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dirty="0">
              <a:solidFill>
                <a:srgbClr val="FFC000"/>
              </a:solidFill>
            </a:endParaRPr>
          </a:p>
        </p:txBody>
      </p:sp>
      <p:sp>
        <p:nvSpPr>
          <p:cNvPr id="23" name="Text Box 22"/>
          <p:cNvSpPr txBox="1"/>
          <p:nvPr/>
        </p:nvSpPr>
        <p:spPr>
          <a:xfrm>
            <a:off x="1470661" y="4421293"/>
            <a:ext cx="4376420" cy="913199"/>
          </a:xfrm>
          <a:prstGeom prst="rect">
            <a:avLst/>
          </a:prstGeom>
          <a:noFill/>
        </p:spPr>
        <p:txBody>
          <a:bodyPr wrap="square" rtlCol="0" anchor="t">
            <a:spAutoFit/>
          </a:bodyPr>
          <a:lstStyle/>
          <a:p>
            <a:pPr marL="380990" indent="-380990">
              <a:buFont typeface="Arial" panose="020B0604020202020204" pitchFamily="34" charset="0"/>
              <a:buChar char="•"/>
            </a:pPr>
            <a:r>
              <a:rPr lang="en-US" sz="2667" dirty="0"/>
              <a:t>One class definition - only once in the program.</a:t>
            </a:r>
          </a:p>
        </p:txBody>
      </p:sp>
      <p:sp>
        <p:nvSpPr>
          <p:cNvPr id="25" name="Text Box 24"/>
          <p:cNvSpPr txBox="1"/>
          <p:nvPr/>
        </p:nvSpPr>
        <p:spPr>
          <a:xfrm>
            <a:off x="1464734" y="2160694"/>
            <a:ext cx="4376420" cy="913199"/>
          </a:xfrm>
          <a:prstGeom prst="rect">
            <a:avLst/>
          </a:prstGeom>
          <a:noFill/>
        </p:spPr>
        <p:txBody>
          <a:bodyPr wrap="square" rtlCol="0" anchor="t">
            <a:spAutoFit/>
          </a:bodyPr>
          <a:lstStyle/>
          <a:p>
            <a:pPr marL="380990" indent="-380990">
              <a:buFont typeface="Arial" panose="020B0604020202020204" pitchFamily="34" charset="0"/>
              <a:buChar char="•"/>
            </a:pPr>
            <a:r>
              <a:rPr lang="en-US" sz="2667" dirty="0"/>
              <a:t>Container - collection of variables and functions</a:t>
            </a:r>
          </a:p>
        </p:txBody>
      </p:sp>
      <p:sp>
        <p:nvSpPr>
          <p:cNvPr id="27" name="Text Box 26"/>
          <p:cNvSpPr txBox="1"/>
          <p:nvPr/>
        </p:nvSpPr>
        <p:spPr>
          <a:xfrm>
            <a:off x="1470660" y="3306233"/>
            <a:ext cx="4370493" cy="913199"/>
          </a:xfrm>
          <a:prstGeom prst="rect">
            <a:avLst/>
          </a:prstGeom>
          <a:noFill/>
        </p:spPr>
        <p:txBody>
          <a:bodyPr wrap="square" rtlCol="0" anchor="t">
            <a:spAutoFit/>
          </a:bodyPr>
          <a:lstStyle/>
          <a:p>
            <a:pPr marL="380990" indent="-380990">
              <a:buFont typeface="Arial" panose="020B0604020202020204" pitchFamily="34" charset="0"/>
              <a:buChar char="•"/>
            </a:pPr>
            <a:r>
              <a:rPr lang="en-US" sz="2667"/>
              <a:t>No memory is allocated -during class declaration</a:t>
            </a:r>
          </a:p>
        </p:txBody>
      </p:sp>
      <p:sp>
        <p:nvSpPr>
          <p:cNvPr id="33" name="Rounded Rectangle 32"/>
          <p:cNvSpPr/>
          <p:nvPr/>
        </p:nvSpPr>
        <p:spPr>
          <a:xfrm>
            <a:off x="6440593" y="1635760"/>
            <a:ext cx="711200" cy="53509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10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10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10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1000"/>
                                        <p:tgtEl>
                                          <p:spTgt spid="2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3" grpId="0"/>
      <p:bldP spid="25"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7"/>
          <p:cNvSpPr txBox="1"/>
          <p:nvPr/>
        </p:nvSpPr>
        <p:spPr>
          <a:xfrm>
            <a:off x="387773" y="123614"/>
            <a:ext cx="7142480" cy="584775"/>
          </a:xfrm>
          <a:prstGeom prst="rect">
            <a:avLst/>
          </a:prstGeom>
          <a:noFill/>
        </p:spPr>
        <p:txBody>
          <a:bodyPr wrap="square" rtlCol="0" anchor="t">
            <a:spAutoFit/>
          </a:bodyPr>
          <a:lstStyle/>
          <a:p>
            <a:r>
              <a:rPr lang="en-US" sz="3200" b="1"/>
              <a:t>Member Functions in Classes:  </a:t>
            </a:r>
          </a:p>
        </p:txBody>
      </p:sp>
      <p:sp>
        <p:nvSpPr>
          <p:cNvPr id="9" name="Text Box 8"/>
          <p:cNvSpPr txBox="1"/>
          <p:nvPr/>
        </p:nvSpPr>
        <p:spPr>
          <a:xfrm>
            <a:off x="489374" y="3136053"/>
            <a:ext cx="4112260" cy="913199"/>
          </a:xfrm>
          <a:prstGeom prst="rect">
            <a:avLst/>
          </a:prstGeom>
          <a:noFill/>
        </p:spPr>
        <p:txBody>
          <a:bodyPr wrap="square" rtlCol="0">
            <a:spAutoFit/>
          </a:bodyPr>
          <a:lstStyle/>
          <a:p>
            <a:r>
              <a:rPr lang="en-US" sz="2667"/>
              <a:t>Member function - defined inside the class.</a:t>
            </a:r>
          </a:p>
        </p:txBody>
      </p:sp>
      <p:sp>
        <p:nvSpPr>
          <p:cNvPr id="10" name="Rounded Rectangle 9"/>
          <p:cNvSpPr/>
          <p:nvPr/>
        </p:nvSpPr>
        <p:spPr>
          <a:xfrm>
            <a:off x="489373" y="3048847"/>
            <a:ext cx="4011507" cy="1117600"/>
          </a:xfrm>
          <a:prstGeom prst="roundRect">
            <a:avLst/>
          </a:prstGeom>
          <a:noFill/>
          <a:ln>
            <a:solidFill>
              <a:schemeClr val="accent5">
                <a:lumMod val="7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2" name="Picture 11"/>
          <p:cNvPicPr>
            <a:picLocks noChangeAspect="1"/>
          </p:cNvPicPr>
          <p:nvPr/>
        </p:nvPicPr>
        <p:blipFill>
          <a:blip r:embed="rId2"/>
          <a:stretch>
            <a:fillRect/>
          </a:stretch>
        </p:blipFill>
        <p:spPr>
          <a:xfrm>
            <a:off x="5924127" y="444501"/>
            <a:ext cx="6048587" cy="5969847"/>
          </a:xfrm>
          <a:prstGeom prst="rect">
            <a:avLst/>
          </a:prstGeom>
        </p:spPr>
      </p:pic>
      <p:cxnSp>
        <p:nvCxnSpPr>
          <p:cNvPr id="11" name="Straight Arrow Connector 10"/>
          <p:cNvCxnSpPr/>
          <p:nvPr/>
        </p:nvCxnSpPr>
        <p:spPr>
          <a:xfrm>
            <a:off x="4776894" y="3607647"/>
            <a:ext cx="1632012" cy="0"/>
          </a:xfrm>
          <a:prstGeom prst="straightConnector1">
            <a:avLst/>
          </a:prstGeom>
          <a:ln w="1905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 name="Shape 115"/>
          <p:cNvPicPr preferRelativeResize="0"/>
          <p:nvPr/>
        </p:nvPicPr>
        <p:blipFill>
          <a:blip r:embed="rId3" cstate="print"/>
          <a:stretch>
            <a:fillRect/>
          </a:stretch>
        </p:blipFill>
        <p:spPr>
          <a:xfrm>
            <a:off x="11152392" y="93352"/>
            <a:ext cx="864096" cy="692696"/>
          </a:xfrm>
          <a:prstGeom prst="rect">
            <a:avLst/>
          </a:prstGeom>
          <a:solidFill>
            <a:srgbClr val="ECECEC"/>
          </a:solidFill>
          <a:ln>
            <a:noFill/>
          </a:ln>
          <a:effectLst>
            <a:outerShdw blurRad="190500" dist="228600" dir="2700000" algn="ctr">
              <a:srgbClr val="000000">
                <a:alpha val="29800"/>
              </a:srgbClr>
            </a:outerShdw>
            <a:reflection stA="38000" endPos="28000" dist="5000" dir="5400000" fadeDir="5400012" sy="-100000" algn="bl" rotWithShape="0"/>
          </a:effec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1000"/>
                                        <p:tgtEl>
                                          <p:spTgt spid="9"/>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7"/>
          <p:cNvSpPr txBox="1"/>
          <p:nvPr/>
        </p:nvSpPr>
        <p:spPr>
          <a:xfrm>
            <a:off x="387773" y="123614"/>
            <a:ext cx="7142480" cy="584775"/>
          </a:xfrm>
          <a:prstGeom prst="rect">
            <a:avLst/>
          </a:prstGeom>
          <a:noFill/>
        </p:spPr>
        <p:txBody>
          <a:bodyPr wrap="square" rtlCol="0" anchor="t">
            <a:spAutoFit/>
          </a:bodyPr>
          <a:lstStyle/>
          <a:p>
            <a:r>
              <a:rPr lang="en-US" sz="3200" b="1"/>
              <a:t>Member Functions in Classes:  </a:t>
            </a:r>
          </a:p>
        </p:txBody>
      </p:sp>
      <p:sp>
        <p:nvSpPr>
          <p:cNvPr id="9" name="Text Box 8"/>
          <p:cNvSpPr txBox="1"/>
          <p:nvPr/>
        </p:nvSpPr>
        <p:spPr>
          <a:xfrm>
            <a:off x="1196341" y="2327487"/>
            <a:ext cx="4112260" cy="913199"/>
          </a:xfrm>
          <a:prstGeom prst="rect">
            <a:avLst/>
          </a:prstGeom>
          <a:noFill/>
        </p:spPr>
        <p:txBody>
          <a:bodyPr wrap="square" rtlCol="0">
            <a:spAutoFit/>
          </a:bodyPr>
          <a:lstStyle/>
          <a:p>
            <a:r>
              <a:rPr lang="en-US" sz="2667"/>
              <a:t>Member function - declared inside the class.</a:t>
            </a:r>
          </a:p>
        </p:txBody>
      </p:sp>
      <p:sp>
        <p:nvSpPr>
          <p:cNvPr id="10" name="Rounded Rectangle 9"/>
          <p:cNvSpPr/>
          <p:nvPr/>
        </p:nvSpPr>
        <p:spPr>
          <a:xfrm>
            <a:off x="1196340" y="2240280"/>
            <a:ext cx="4113107" cy="1117600"/>
          </a:xfrm>
          <a:prstGeom prst="roundRect">
            <a:avLst/>
          </a:prstGeom>
          <a:noFill/>
          <a:ln>
            <a:solidFill>
              <a:schemeClr val="accent5">
                <a:lumMod val="7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 Box 6"/>
          <p:cNvSpPr txBox="1"/>
          <p:nvPr/>
        </p:nvSpPr>
        <p:spPr>
          <a:xfrm>
            <a:off x="1298787" y="3754967"/>
            <a:ext cx="4112260" cy="913199"/>
          </a:xfrm>
          <a:prstGeom prst="rect">
            <a:avLst/>
          </a:prstGeom>
          <a:noFill/>
        </p:spPr>
        <p:txBody>
          <a:bodyPr wrap="square" rtlCol="0">
            <a:spAutoFit/>
          </a:bodyPr>
          <a:lstStyle/>
          <a:p>
            <a:r>
              <a:rPr lang="en-US" sz="2667"/>
              <a:t>Member function - defined outside the class.</a:t>
            </a:r>
          </a:p>
        </p:txBody>
      </p:sp>
      <p:sp>
        <p:nvSpPr>
          <p:cNvPr id="12" name="Rounded Rectangle 11"/>
          <p:cNvSpPr/>
          <p:nvPr/>
        </p:nvSpPr>
        <p:spPr>
          <a:xfrm>
            <a:off x="1196340" y="3666913"/>
            <a:ext cx="4113107" cy="1117600"/>
          </a:xfrm>
          <a:prstGeom prst="roundRect">
            <a:avLst/>
          </a:prstGeom>
          <a:noFill/>
          <a:ln>
            <a:solidFill>
              <a:schemeClr val="accent5">
                <a:lumMod val="7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6" name="Picture 15"/>
          <p:cNvPicPr>
            <a:picLocks noChangeAspect="1"/>
          </p:cNvPicPr>
          <p:nvPr/>
        </p:nvPicPr>
        <p:blipFill>
          <a:blip r:embed="rId2"/>
          <a:stretch>
            <a:fillRect/>
          </a:stretch>
        </p:blipFill>
        <p:spPr>
          <a:xfrm>
            <a:off x="6631941" y="231988"/>
            <a:ext cx="5490633" cy="6394873"/>
          </a:xfrm>
          <a:prstGeom prst="rect">
            <a:avLst/>
          </a:prstGeom>
        </p:spPr>
      </p:pic>
      <p:cxnSp>
        <p:nvCxnSpPr>
          <p:cNvPr id="11" name="Straight Arrow Connector 10"/>
          <p:cNvCxnSpPr/>
          <p:nvPr/>
        </p:nvCxnSpPr>
        <p:spPr>
          <a:xfrm flipV="1">
            <a:off x="5614248" y="2799080"/>
            <a:ext cx="1248009" cy="0"/>
          </a:xfrm>
          <a:prstGeom prst="straightConnector1">
            <a:avLst/>
          </a:prstGeom>
          <a:ln w="1905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614248" y="4038600"/>
            <a:ext cx="1248009" cy="0"/>
          </a:xfrm>
          <a:prstGeom prst="straightConnector1">
            <a:avLst/>
          </a:prstGeom>
          <a:ln w="1905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4" name="Shape 115"/>
          <p:cNvPicPr preferRelativeResize="0"/>
          <p:nvPr/>
        </p:nvPicPr>
        <p:blipFill>
          <a:blip r:embed="rId3" cstate="print"/>
          <a:stretch>
            <a:fillRect/>
          </a:stretch>
        </p:blipFill>
        <p:spPr>
          <a:xfrm>
            <a:off x="11152392" y="93352"/>
            <a:ext cx="864096" cy="692696"/>
          </a:xfrm>
          <a:prstGeom prst="rect">
            <a:avLst/>
          </a:prstGeom>
          <a:solidFill>
            <a:srgbClr val="ECECEC"/>
          </a:solidFill>
          <a:ln>
            <a:noFill/>
          </a:ln>
          <a:effectLst>
            <a:outerShdw blurRad="190500" dist="228600" dir="2700000" algn="ctr">
              <a:srgbClr val="000000">
                <a:alpha val="29800"/>
              </a:srgbClr>
            </a:outerShdw>
            <a:reflection stA="38000" endPos="28000" dist="5000" dir="5400000" fadeDir="5400012" sy="-100000" algn="bl" rotWithShape="0"/>
          </a:effec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1000"/>
                                        <p:tgtEl>
                                          <p:spTgt spid="9"/>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1000"/>
                                        <p:tgtEl>
                                          <p:spTgt spid="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ldLvl="0" animBg="1"/>
      <p:bldP spid="7" grpId="0"/>
      <p:bldP spid="1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7"/>
          <p:cNvSpPr txBox="1"/>
          <p:nvPr/>
        </p:nvSpPr>
        <p:spPr>
          <a:xfrm>
            <a:off x="387773" y="123614"/>
            <a:ext cx="7142480" cy="584775"/>
          </a:xfrm>
          <a:prstGeom prst="rect">
            <a:avLst/>
          </a:prstGeom>
          <a:noFill/>
        </p:spPr>
        <p:txBody>
          <a:bodyPr wrap="square" rtlCol="0" anchor="t">
            <a:spAutoFit/>
          </a:bodyPr>
          <a:lstStyle/>
          <a:p>
            <a:r>
              <a:rPr lang="en-US" sz="3200" b="1"/>
              <a:t>Member Functions in Classes:  </a:t>
            </a:r>
          </a:p>
        </p:txBody>
      </p:sp>
      <p:sp>
        <p:nvSpPr>
          <p:cNvPr id="9" name="Text Box 8"/>
          <p:cNvSpPr txBox="1"/>
          <p:nvPr/>
        </p:nvSpPr>
        <p:spPr>
          <a:xfrm>
            <a:off x="406401" y="2616200"/>
            <a:ext cx="5792047" cy="913199"/>
          </a:xfrm>
          <a:prstGeom prst="rect">
            <a:avLst/>
          </a:prstGeom>
          <a:noFill/>
        </p:spPr>
        <p:txBody>
          <a:bodyPr wrap="square" rtlCol="0">
            <a:spAutoFit/>
          </a:bodyPr>
          <a:lstStyle/>
          <a:p>
            <a:r>
              <a:rPr lang="en-US" sz="2667" b="1" dirty="0"/>
              <a:t>Syntax:</a:t>
            </a:r>
            <a:r>
              <a:rPr lang="en-US" sz="2667" dirty="0"/>
              <a:t> </a:t>
            </a:r>
          </a:p>
          <a:p>
            <a:r>
              <a:rPr lang="en-US" sz="2667" dirty="0"/>
              <a:t>return type  &lt;</a:t>
            </a:r>
            <a:r>
              <a:rPr lang="en-US" sz="2667" dirty="0" err="1"/>
              <a:t>class_name</a:t>
            </a:r>
            <a:r>
              <a:rPr lang="en-US" sz="2667" dirty="0"/>
              <a:t>&gt; </a:t>
            </a:r>
            <a:r>
              <a:rPr lang="en-US" sz="2667" b="1" dirty="0"/>
              <a:t>::</a:t>
            </a:r>
            <a:r>
              <a:rPr lang="en-US" sz="2667" dirty="0"/>
              <a:t> &lt;</a:t>
            </a:r>
            <a:r>
              <a:rPr lang="en-US" sz="2667" dirty="0" err="1"/>
              <a:t>fn_name</a:t>
            </a:r>
            <a:r>
              <a:rPr lang="en-US" sz="2667" dirty="0"/>
              <a:t>&gt; </a:t>
            </a:r>
          </a:p>
        </p:txBody>
      </p:sp>
      <p:sp>
        <p:nvSpPr>
          <p:cNvPr id="10" name="Rounded Rectangle 9"/>
          <p:cNvSpPr/>
          <p:nvPr/>
        </p:nvSpPr>
        <p:spPr>
          <a:xfrm>
            <a:off x="258233" y="2570481"/>
            <a:ext cx="5933440" cy="1372447"/>
          </a:xfrm>
          <a:prstGeom prst="roundRect">
            <a:avLst/>
          </a:prstGeom>
          <a:noFill/>
          <a:ln>
            <a:solidFill>
              <a:schemeClr val="accent5">
                <a:lumMod val="7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4" name="Picture 13"/>
          <p:cNvPicPr>
            <a:picLocks noChangeAspect="1"/>
          </p:cNvPicPr>
          <p:nvPr/>
        </p:nvPicPr>
        <p:blipFill>
          <a:blip r:embed="rId3"/>
          <a:stretch>
            <a:fillRect/>
          </a:stretch>
        </p:blipFill>
        <p:spPr>
          <a:xfrm>
            <a:off x="6608234" y="231988"/>
            <a:ext cx="5490633" cy="6394873"/>
          </a:xfrm>
          <a:prstGeom prst="rect">
            <a:avLst/>
          </a:prstGeom>
        </p:spPr>
      </p:pic>
      <p:sp>
        <p:nvSpPr>
          <p:cNvPr id="6" name="Text Box 5"/>
          <p:cNvSpPr txBox="1"/>
          <p:nvPr/>
        </p:nvSpPr>
        <p:spPr>
          <a:xfrm>
            <a:off x="623994" y="4476327"/>
            <a:ext cx="5680287" cy="584775"/>
          </a:xfrm>
          <a:prstGeom prst="rect">
            <a:avLst/>
          </a:prstGeom>
          <a:noFill/>
        </p:spPr>
        <p:txBody>
          <a:bodyPr wrap="square" rtlCol="0">
            <a:spAutoFit/>
          </a:bodyPr>
          <a:lstStyle/>
          <a:p>
            <a:r>
              <a:rPr lang="en-US" sz="3200" b="1"/>
              <a:t>::</a:t>
            </a:r>
            <a:r>
              <a:rPr lang="en-US" sz="3200"/>
              <a:t>  Scope resolution Operator</a:t>
            </a:r>
          </a:p>
        </p:txBody>
      </p:sp>
      <p:cxnSp>
        <p:nvCxnSpPr>
          <p:cNvPr id="2" name="Straight Connector 1"/>
          <p:cNvCxnSpPr/>
          <p:nvPr/>
        </p:nvCxnSpPr>
        <p:spPr>
          <a:xfrm>
            <a:off x="6548120" y="3596640"/>
            <a:ext cx="4368032"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4" name="Shape 115"/>
          <p:cNvPicPr preferRelativeResize="0"/>
          <p:nvPr/>
        </p:nvPicPr>
        <p:blipFill>
          <a:blip r:embed="rId4" cstate="print"/>
          <a:stretch>
            <a:fillRect/>
          </a:stretch>
        </p:blipFill>
        <p:spPr>
          <a:xfrm>
            <a:off x="11152392" y="93352"/>
            <a:ext cx="864096" cy="692696"/>
          </a:xfrm>
          <a:prstGeom prst="rect">
            <a:avLst/>
          </a:prstGeom>
          <a:solidFill>
            <a:srgbClr val="ECECEC"/>
          </a:solidFill>
          <a:ln>
            <a:noFill/>
          </a:ln>
          <a:effectLst>
            <a:outerShdw blurRad="190500" dist="228600" dir="2700000" algn="ctr">
              <a:srgbClr val="000000">
                <a:alpha val="29800"/>
              </a:srgbClr>
            </a:outerShdw>
            <a:reflection stA="38000" endPos="28000" dist="5000" dir="5400000" fadeDir="5400012"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1000"/>
                                        <p:tgtEl>
                                          <p:spTgt spid="9"/>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ldLvl="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Constructors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275580" y="847"/>
            <a:ext cx="691896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4" name="Text Box 3"/>
          <p:cNvSpPr txBox="1"/>
          <p:nvPr/>
        </p:nvSpPr>
        <p:spPr>
          <a:xfrm>
            <a:off x="5594774" y="277707"/>
            <a:ext cx="2567940" cy="584775"/>
          </a:xfrm>
          <a:prstGeom prst="rect">
            <a:avLst/>
          </a:prstGeom>
          <a:noFill/>
        </p:spPr>
        <p:txBody>
          <a:bodyPr wrap="square" rtlCol="0" anchor="t">
            <a:spAutoFit/>
          </a:bodyPr>
          <a:lstStyle/>
          <a:p>
            <a:r>
              <a:rPr lang="en-US" sz="3200" b="1">
                <a:solidFill>
                  <a:schemeClr val="bg1"/>
                </a:solidFill>
              </a:rPr>
              <a:t>Constructors:</a:t>
            </a:r>
          </a:p>
        </p:txBody>
      </p:sp>
      <p:pic>
        <p:nvPicPr>
          <p:cNvPr id="8" name="Picture 7"/>
          <p:cNvPicPr>
            <a:picLocks noChangeAspect="1"/>
          </p:cNvPicPr>
          <p:nvPr/>
        </p:nvPicPr>
        <p:blipFill>
          <a:blip r:embed="rId3"/>
          <a:stretch>
            <a:fillRect/>
          </a:stretch>
        </p:blipFill>
        <p:spPr>
          <a:xfrm>
            <a:off x="659554" y="404707"/>
            <a:ext cx="4002193" cy="5977467"/>
          </a:xfrm>
          <a:prstGeom prst="rect">
            <a:avLst/>
          </a:prstGeom>
        </p:spPr>
      </p:pic>
      <p:sp>
        <p:nvSpPr>
          <p:cNvPr id="12" name="Text Box 11"/>
          <p:cNvSpPr txBox="1"/>
          <p:nvPr/>
        </p:nvSpPr>
        <p:spPr>
          <a:xfrm>
            <a:off x="5803901" y="1038014"/>
            <a:ext cx="6115473" cy="4954177"/>
          </a:xfrm>
          <a:prstGeom prst="rect">
            <a:avLst/>
          </a:prstGeom>
          <a:noFill/>
        </p:spPr>
        <p:txBody>
          <a:bodyPr wrap="square" rtlCol="0" anchor="t">
            <a:spAutoFit/>
          </a:bodyPr>
          <a:lstStyle/>
          <a:p>
            <a:pPr marL="380990" indent="-380990">
              <a:lnSpc>
                <a:spcPct val="150000"/>
              </a:lnSpc>
              <a:buFont typeface="Arial" panose="020B0604020202020204" pitchFamily="34" charset="0"/>
              <a:buChar char="•"/>
            </a:pPr>
            <a:r>
              <a:rPr lang="en-US" sz="2667" dirty="0">
                <a:solidFill>
                  <a:schemeClr val="bg1"/>
                </a:solidFill>
                <a:sym typeface="+mn-ea"/>
              </a:rPr>
              <a:t>Constructor in C++ has the same name as class.</a:t>
            </a:r>
          </a:p>
          <a:p>
            <a:pPr marL="380990" indent="-380990">
              <a:lnSpc>
                <a:spcPct val="150000"/>
              </a:lnSpc>
              <a:buFont typeface="Arial" panose="020B0604020202020204" pitchFamily="34" charset="0"/>
              <a:buChar char="•"/>
            </a:pPr>
            <a:r>
              <a:rPr lang="en-US" sz="2667" dirty="0" err="1">
                <a:solidFill>
                  <a:schemeClr val="bg1"/>
                </a:solidFill>
                <a:sym typeface="+mn-ea"/>
              </a:rPr>
              <a:t>Contructors</a:t>
            </a:r>
            <a:r>
              <a:rPr lang="en-US" sz="2667" dirty="0">
                <a:solidFill>
                  <a:schemeClr val="bg1"/>
                </a:solidFill>
                <a:sym typeface="+mn-ea"/>
              </a:rPr>
              <a:t> never have return type.</a:t>
            </a:r>
          </a:p>
          <a:p>
            <a:pPr marL="380990" indent="-380990">
              <a:lnSpc>
                <a:spcPct val="150000"/>
              </a:lnSpc>
              <a:buFont typeface="Arial" panose="020B0604020202020204" pitchFamily="34" charset="0"/>
              <a:buChar char="•"/>
            </a:pPr>
            <a:r>
              <a:rPr lang="en-US" sz="2667" dirty="0">
                <a:solidFill>
                  <a:schemeClr val="bg1"/>
                </a:solidFill>
              </a:rPr>
              <a:t> Invoked automatically at the time of object creation</a:t>
            </a:r>
          </a:p>
          <a:p>
            <a:pPr marL="380990" indent="-380990">
              <a:lnSpc>
                <a:spcPct val="150000"/>
              </a:lnSpc>
              <a:buFont typeface="Arial" panose="020B0604020202020204" pitchFamily="34" charset="0"/>
              <a:buChar char="•"/>
            </a:pPr>
            <a:r>
              <a:rPr lang="en-US" sz="2667" dirty="0">
                <a:solidFill>
                  <a:schemeClr val="bg1"/>
                </a:solidFill>
              </a:rPr>
              <a:t>Used to initialize the data members</a:t>
            </a:r>
          </a:p>
          <a:p>
            <a:pPr marL="380990" indent="-380990">
              <a:lnSpc>
                <a:spcPct val="150000"/>
              </a:lnSpc>
              <a:buFont typeface="Arial" panose="020B0604020202020204" pitchFamily="34" charset="0"/>
              <a:buChar char="•"/>
            </a:pPr>
            <a:r>
              <a:rPr lang="en-US" sz="2667" dirty="0">
                <a:solidFill>
                  <a:schemeClr val="bg1"/>
                </a:solidFill>
              </a:rPr>
              <a:t>Constructors can be defined either inside the class or outside the class</a:t>
            </a:r>
          </a:p>
        </p:txBody>
      </p:sp>
      <p:cxnSp>
        <p:nvCxnSpPr>
          <p:cNvPr id="13" name="Straight Connector 12"/>
          <p:cNvCxnSpPr/>
          <p:nvPr/>
        </p:nvCxnSpPr>
        <p:spPr>
          <a:xfrm flipV="1">
            <a:off x="1095587" y="3021753"/>
            <a:ext cx="1488011"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 Diagonal Corner Rectangle 15"/>
          <p:cNvSpPr/>
          <p:nvPr/>
        </p:nvSpPr>
        <p:spPr>
          <a:xfrm>
            <a:off x="1665393" y="5544820"/>
            <a:ext cx="1117600" cy="609600"/>
          </a:xfrm>
          <a:prstGeom prst="round2DiagRect">
            <a:avLst/>
          </a:prstGeom>
          <a:noFill/>
          <a:ln>
            <a:solidFill>
              <a:schemeClr val="accent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17" name="Straight Connector 16"/>
          <p:cNvCxnSpPr/>
          <p:nvPr/>
        </p:nvCxnSpPr>
        <p:spPr>
          <a:xfrm flipV="1">
            <a:off x="1612053" y="3789680"/>
            <a:ext cx="2496019"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Shape 115"/>
          <p:cNvPicPr preferRelativeResize="0"/>
          <p:nvPr/>
        </p:nvPicPr>
        <p:blipFill>
          <a:blip r:embed="rId4" cstate="print"/>
          <a:stretch>
            <a:fillRect/>
          </a:stretch>
        </p:blipFill>
        <p:spPr>
          <a:xfrm>
            <a:off x="11152392" y="93352"/>
            <a:ext cx="864096" cy="692696"/>
          </a:xfrm>
          <a:prstGeom prst="rect">
            <a:avLst/>
          </a:prstGeom>
          <a:solidFill>
            <a:srgbClr val="ECECEC"/>
          </a:solidFill>
          <a:ln>
            <a:noFill/>
          </a:ln>
          <a:effectLst>
            <a:outerShdw blurRad="190500" dist="228600" dir="2700000" algn="ctr">
              <a:srgbClr val="000000">
                <a:alpha val="29800"/>
              </a:srgbClr>
            </a:outerShdw>
            <a:reflection stA="38000" endPos="28000" dist="5000" dir="5400000" fadeDir="5400012"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par>
                          <p:cTn id="8" fill="hold">
                            <p:stCondLst>
                              <p:cond delay="1000"/>
                            </p:stCondLst>
                            <p:childTnLst>
                              <p:par>
                                <p:cTn id="9" presetID="18" presetClass="entr" presetSubtype="6" fill="hold" nodeType="after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strips(downRight)">
                                      <p:cBhvr>
                                        <p:cTn id="11" dur="1000"/>
                                        <p:tgtEl>
                                          <p:spTgt spid="12">
                                            <p:txEl>
                                              <p:pRg st="0" end="0"/>
                                            </p:txEl>
                                          </p:spTgt>
                                        </p:tgtEl>
                                      </p:cBhvr>
                                    </p:animEffect>
                                  </p:childTnLst>
                                </p:cTn>
                              </p:par>
                            </p:childTnLst>
                          </p:cTn>
                        </p:par>
                        <p:par>
                          <p:cTn id="12" fill="hold">
                            <p:stCondLst>
                              <p:cond delay="2000"/>
                            </p:stCondLst>
                            <p:childTnLst>
                              <p:par>
                                <p:cTn id="13" presetID="18" presetClass="entr" presetSubtype="6" fill="hold" nodeType="after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strips(downRight)">
                                      <p:cBhvr>
                                        <p:cTn id="15" dur="1000"/>
                                        <p:tgtEl>
                                          <p:spTgt spid="1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1000"/>
                                        <p:tgtEl>
                                          <p:spTgt spid="16"/>
                                        </p:tgtEl>
                                      </p:cBhvr>
                                    </p:animEffect>
                                  </p:childTnLst>
                                </p:cTn>
                              </p:par>
                            </p:childTnLst>
                          </p:cTn>
                        </p:par>
                        <p:par>
                          <p:cTn id="21" fill="hold">
                            <p:stCondLst>
                              <p:cond delay="1000"/>
                            </p:stCondLst>
                            <p:childTnLst>
                              <p:par>
                                <p:cTn id="22" presetID="18" presetClass="entr" presetSubtype="6" fill="hold" nodeType="after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Effect transition="in" filter="strips(downRight)">
                                      <p:cBhvr>
                                        <p:cTn id="24" dur="1000"/>
                                        <p:tgtEl>
                                          <p:spTgt spid="1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2" fill="hold" nodeType="clickEffect">
                                  <p:stCondLst>
                                    <p:cond delay="0"/>
                                  </p:stCondLst>
                                  <p:childTnLst>
                                    <p:animEffect transition="out" filter="wipe(right)">
                                      <p:cBhvr>
                                        <p:cTn id="28" dur="500"/>
                                        <p:tgtEl>
                                          <p:spTgt spid="13"/>
                                        </p:tgtEl>
                                      </p:cBhvr>
                                    </p:animEffect>
                                    <p:set>
                                      <p:cBhvr>
                                        <p:cTn id="29" dur="1" fill="hold">
                                          <p:stCondLst>
                                            <p:cond delay="499"/>
                                          </p:stCondLst>
                                        </p:cTn>
                                        <p:tgtEl>
                                          <p:spTgt spid="13"/>
                                        </p:tgtEl>
                                        <p:attrNameLst>
                                          <p:attrName>style.visibility</p:attrName>
                                        </p:attrNameLst>
                                      </p:cBhvr>
                                      <p:to>
                                        <p:strVal val="hidden"/>
                                      </p:to>
                                    </p:se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1000"/>
                                        <p:tgtEl>
                                          <p:spTgt spid="17"/>
                                        </p:tgtEl>
                                      </p:cBhvr>
                                    </p:animEffect>
                                  </p:childTnLst>
                                </p:cTn>
                              </p:par>
                            </p:childTnLst>
                          </p:cTn>
                        </p:par>
                        <p:par>
                          <p:cTn id="34" fill="hold">
                            <p:stCondLst>
                              <p:cond delay="1500"/>
                            </p:stCondLst>
                            <p:childTnLst>
                              <p:par>
                                <p:cTn id="35" presetID="18" presetClass="entr" presetSubtype="6" fill="hold" nodeType="after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animEffect transition="in" filter="strips(downRight)">
                                      <p:cBhvr>
                                        <p:cTn id="37" dur="1000"/>
                                        <p:tgtEl>
                                          <p:spTgt spid="1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12">
                                            <p:txEl>
                                              <p:pRg st="4" end="4"/>
                                            </p:txEl>
                                          </p:spTgt>
                                        </p:tgtEl>
                                        <p:attrNameLst>
                                          <p:attrName>style.visibility</p:attrName>
                                        </p:attrNameLst>
                                      </p:cBhvr>
                                      <p:to>
                                        <p:strVal val="visible"/>
                                      </p:to>
                                    </p:set>
                                    <p:animEffect transition="in" filter="strips(downRight)">
                                      <p:cBhvr>
                                        <p:cTn id="42" dur="10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74133" y="369994"/>
            <a:ext cx="5667587" cy="584775"/>
          </a:xfrm>
          <a:prstGeom prst="rect">
            <a:avLst/>
          </a:prstGeom>
          <a:noFill/>
        </p:spPr>
        <p:txBody>
          <a:bodyPr wrap="square" rtlCol="0" anchor="t">
            <a:spAutoFit/>
          </a:bodyPr>
          <a:lstStyle/>
          <a:p>
            <a:r>
              <a:rPr lang="en-US" sz="3200" b="1" dirty="0"/>
              <a:t>Types of Constructors:</a:t>
            </a:r>
          </a:p>
        </p:txBody>
      </p:sp>
      <p:sp>
        <p:nvSpPr>
          <p:cNvPr id="5" name="Text Box 4"/>
          <p:cNvSpPr txBox="1"/>
          <p:nvPr/>
        </p:nvSpPr>
        <p:spPr>
          <a:xfrm>
            <a:off x="767927" y="1645074"/>
            <a:ext cx="5284893" cy="2232021"/>
          </a:xfrm>
          <a:prstGeom prst="rect">
            <a:avLst/>
          </a:prstGeom>
          <a:noFill/>
        </p:spPr>
        <p:txBody>
          <a:bodyPr wrap="square" rtlCol="0" anchor="t">
            <a:spAutoFit/>
          </a:bodyPr>
          <a:lstStyle/>
          <a:p>
            <a:pPr marL="457189" indent="-457189">
              <a:lnSpc>
                <a:spcPct val="150000"/>
              </a:lnSpc>
              <a:buAutoNum type="arabicPeriod"/>
            </a:pPr>
            <a:r>
              <a:rPr lang="en-US" sz="3200" dirty="0"/>
              <a:t>Default Constructor</a:t>
            </a:r>
          </a:p>
          <a:p>
            <a:pPr marL="457189" indent="-457189">
              <a:lnSpc>
                <a:spcPct val="150000"/>
              </a:lnSpc>
              <a:buAutoNum type="arabicPeriod"/>
            </a:pPr>
            <a:r>
              <a:rPr lang="en-US" sz="3200" dirty="0"/>
              <a:t>Parameterized Constructor</a:t>
            </a:r>
          </a:p>
          <a:p>
            <a:pPr marL="457189" indent="-457189">
              <a:lnSpc>
                <a:spcPct val="150000"/>
              </a:lnSpc>
              <a:buAutoNum type="arabicPeriod"/>
            </a:pPr>
            <a:r>
              <a:rPr lang="en-US" sz="3200" dirty="0"/>
              <a:t>Copy Constructor</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55"/>
          <p:cNvSpPr/>
          <p:nvPr/>
        </p:nvSpPr>
        <p:spPr>
          <a:xfrm>
            <a:off x="944881" y="1341967"/>
            <a:ext cx="4445847" cy="4445847"/>
          </a:xfrm>
          <a:prstGeom prst="ellipse">
            <a:avLst/>
          </a:prstGeom>
          <a:pattFill prst="smGrid">
            <a:fgClr>
              <a:schemeClr val="bg1">
                <a:lumMod val="95000"/>
              </a:schemeClr>
            </a:fgClr>
            <a:bgClr>
              <a:srgbClr val="DDE1E2"/>
            </a:bgClr>
          </a:pattFill>
          <a:ln>
            <a:noFill/>
          </a:ln>
          <a:effectLst>
            <a:innerShdw blurRad="952500">
              <a:schemeClr val="tx1">
                <a:lumMod val="50000"/>
                <a:lumOff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54" name="Oval 53"/>
          <p:cNvSpPr/>
          <p:nvPr/>
        </p:nvSpPr>
        <p:spPr>
          <a:xfrm>
            <a:off x="1317413" y="1714500"/>
            <a:ext cx="3701627" cy="3701627"/>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20" name="Rectangle: Rounded Corners 19"/>
          <p:cNvSpPr/>
          <p:nvPr/>
        </p:nvSpPr>
        <p:spPr>
          <a:xfrm>
            <a:off x="6136641" y="266701"/>
            <a:ext cx="3336713" cy="803487"/>
          </a:xfrm>
          <a:prstGeom prst="roundRect">
            <a:avLst>
              <a:gd name="adj" fmla="val 50000"/>
            </a:avLst>
          </a:prstGeom>
          <a:gradFill flip="none" rotWithShape="1">
            <a:gsLst>
              <a:gs pos="0">
                <a:srgbClr val="FCB117"/>
              </a:gs>
              <a:gs pos="100000">
                <a:srgbClr val="FFDB3F"/>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21" name="Rectangle: Rounded Corners 20"/>
          <p:cNvSpPr/>
          <p:nvPr/>
        </p:nvSpPr>
        <p:spPr>
          <a:xfrm>
            <a:off x="7311814" y="2410461"/>
            <a:ext cx="3224953" cy="803487"/>
          </a:xfrm>
          <a:prstGeom prst="roundRect">
            <a:avLst>
              <a:gd name="adj" fmla="val 50000"/>
            </a:avLst>
          </a:prstGeom>
          <a:gradFill flip="none" rotWithShape="1">
            <a:gsLst>
              <a:gs pos="0">
                <a:srgbClr val="F05222"/>
              </a:gs>
              <a:gs pos="100000">
                <a:srgbClr val="FBA31A"/>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dirty="0">
              <a:latin typeface="Comic Sans MS" panose="030F0702030302020204" charset="0"/>
            </a:endParaRPr>
          </a:p>
        </p:txBody>
      </p:sp>
      <p:sp>
        <p:nvSpPr>
          <p:cNvPr id="22" name="Rectangle: Rounded Corners 21"/>
          <p:cNvSpPr/>
          <p:nvPr/>
        </p:nvSpPr>
        <p:spPr>
          <a:xfrm>
            <a:off x="7339754" y="3456094"/>
            <a:ext cx="3344333" cy="803487"/>
          </a:xfrm>
          <a:prstGeom prst="roundRect">
            <a:avLst>
              <a:gd name="adj" fmla="val 50000"/>
            </a:avLst>
          </a:prstGeom>
          <a:gradFill flip="none" rotWithShape="1">
            <a:gsLst>
              <a:gs pos="0">
                <a:srgbClr val="A6228F"/>
              </a:gs>
              <a:gs pos="100000">
                <a:srgbClr val="D3509D"/>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23" name="Rectangle: Rounded Corners 22"/>
          <p:cNvSpPr/>
          <p:nvPr/>
        </p:nvSpPr>
        <p:spPr>
          <a:xfrm>
            <a:off x="7131473" y="4532207"/>
            <a:ext cx="3302000" cy="803487"/>
          </a:xfrm>
          <a:prstGeom prst="roundRect">
            <a:avLst>
              <a:gd name="adj" fmla="val 50000"/>
            </a:avLst>
          </a:prstGeom>
          <a:gradFill flip="none" rotWithShape="1">
            <a:gsLst>
              <a:gs pos="0">
                <a:srgbClr val="473E8F"/>
              </a:gs>
              <a:gs pos="100000">
                <a:srgbClr val="6957A1"/>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24" name="Rectangle: Rounded Corners 23"/>
          <p:cNvSpPr/>
          <p:nvPr/>
        </p:nvSpPr>
        <p:spPr>
          <a:xfrm>
            <a:off x="6492241" y="5610861"/>
            <a:ext cx="3433233" cy="803487"/>
          </a:xfrm>
          <a:prstGeom prst="roundRect">
            <a:avLst>
              <a:gd name="adj" fmla="val 50000"/>
            </a:avLst>
          </a:prstGeom>
          <a:gradFill flip="none" rotWithShape="1">
            <a:gsLst>
              <a:gs pos="0">
                <a:srgbClr val="00AAA9"/>
              </a:gs>
              <a:gs pos="100000">
                <a:srgbClr val="00AED0"/>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33" name="Freeform: Shape 32"/>
          <p:cNvSpPr/>
          <p:nvPr/>
        </p:nvSpPr>
        <p:spPr>
          <a:xfrm>
            <a:off x="3351954" y="859367"/>
            <a:ext cx="2688167" cy="5376333"/>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flip="none" rotWithShape="1">
            <a:gsLst>
              <a:gs pos="75000">
                <a:srgbClr val="60509C"/>
              </a:gs>
              <a:gs pos="50000">
                <a:srgbClr val="C74399"/>
              </a:gs>
              <a:gs pos="25000">
                <a:srgbClr val="F4941D"/>
              </a:gs>
              <a:gs pos="0">
                <a:srgbClr val="FFD63A"/>
              </a:gs>
              <a:gs pos="100000">
                <a:srgbClr val="00ACBE"/>
              </a:gs>
            </a:gsLst>
            <a:lin ang="5400000" scaled="1"/>
            <a:tileRect/>
          </a:gra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solidFill>
                <a:schemeClr val="tx1"/>
              </a:solidFill>
              <a:latin typeface="Comic Sans MS" panose="030F0702030302020204" charset="0"/>
            </a:endParaRPr>
          </a:p>
        </p:txBody>
      </p:sp>
      <p:sp>
        <p:nvSpPr>
          <p:cNvPr id="34" name="Oval 33"/>
          <p:cNvSpPr/>
          <p:nvPr/>
        </p:nvSpPr>
        <p:spPr>
          <a:xfrm>
            <a:off x="4777740" y="1326727"/>
            <a:ext cx="352213" cy="352213"/>
          </a:xfrm>
          <a:prstGeom prst="ellipse">
            <a:avLst/>
          </a:prstGeom>
          <a:solidFill>
            <a:srgbClr val="FFD539"/>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36" name="Oval 35"/>
          <p:cNvSpPr/>
          <p:nvPr/>
        </p:nvSpPr>
        <p:spPr>
          <a:xfrm>
            <a:off x="5851314" y="3655060"/>
            <a:ext cx="352213" cy="352213"/>
          </a:xfrm>
          <a:prstGeom prst="ellipse">
            <a:avLst/>
          </a:prstGeom>
          <a:solidFill>
            <a:srgbClr val="CC499B"/>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37" name="Oval 36"/>
          <p:cNvSpPr/>
          <p:nvPr/>
        </p:nvSpPr>
        <p:spPr>
          <a:xfrm>
            <a:off x="5394960" y="4757420"/>
            <a:ext cx="352213" cy="352213"/>
          </a:xfrm>
          <a:prstGeom prst="ellipse">
            <a:avLst/>
          </a:prstGeom>
          <a:solidFill>
            <a:srgbClr val="64539E"/>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38" name="Oval 37"/>
          <p:cNvSpPr/>
          <p:nvPr/>
        </p:nvSpPr>
        <p:spPr>
          <a:xfrm>
            <a:off x="4777740" y="5416127"/>
            <a:ext cx="352213" cy="352213"/>
          </a:xfrm>
          <a:prstGeom prst="ellipse">
            <a:avLst/>
          </a:prstGeom>
          <a:solidFill>
            <a:srgbClr val="00AECD"/>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cxnSp>
        <p:nvCxnSpPr>
          <p:cNvPr id="41" name="Straight Connector 40"/>
          <p:cNvCxnSpPr>
            <a:stCxn id="34" idx="7"/>
            <a:endCxn id="20" idx="1"/>
          </p:cNvCxnSpPr>
          <p:nvPr/>
        </p:nvCxnSpPr>
        <p:spPr>
          <a:xfrm flipV="1">
            <a:off x="5078307" y="668867"/>
            <a:ext cx="1058333" cy="709507"/>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5" idx="6"/>
            <a:endCxn id="21" idx="1"/>
          </p:cNvCxnSpPr>
          <p:nvPr/>
        </p:nvCxnSpPr>
        <p:spPr>
          <a:xfrm flipV="1">
            <a:off x="6033347" y="2812627"/>
            <a:ext cx="1278467" cy="15240"/>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6" idx="6"/>
            <a:endCxn id="22" idx="1"/>
          </p:cNvCxnSpPr>
          <p:nvPr/>
        </p:nvCxnSpPr>
        <p:spPr>
          <a:xfrm>
            <a:off x="6203527" y="3831167"/>
            <a:ext cx="1136227" cy="27093"/>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7" idx="6"/>
            <a:endCxn id="23" idx="1"/>
          </p:cNvCxnSpPr>
          <p:nvPr/>
        </p:nvCxnSpPr>
        <p:spPr>
          <a:xfrm>
            <a:off x="5747174" y="4933527"/>
            <a:ext cx="1384300" cy="847"/>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223088" y="5524500"/>
            <a:ext cx="1269153" cy="597747"/>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6207760" y="347133"/>
            <a:ext cx="643467" cy="643467"/>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dirty="0">
              <a:latin typeface="Comic Sans MS" panose="030F0702030302020204" charset="0"/>
            </a:endParaRPr>
          </a:p>
        </p:txBody>
      </p:sp>
      <p:sp>
        <p:nvSpPr>
          <p:cNvPr id="60" name="Oval 59"/>
          <p:cNvSpPr/>
          <p:nvPr/>
        </p:nvSpPr>
        <p:spPr>
          <a:xfrm>
            <a:off x="7385473" y="2490047"/>
            <a:ext cx="643467" cy="643467"/>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61" name="Oval 60"/>
          <p:cNvSpPr/>
          <p:nvPr/>
        </p:nvSpPr>
        <p:spPr>
          <a:xfrm>
            <a:off x="7409180" y="3521287"/>
            <a:ext cx="643467" cy="643467"/>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62" name="Oval 61"/>
          <p:cNvSpPr/>
          <p:nvPr/>
        </p:nvSpPr>
        <p:spPr>
          <a:xfrm>
            <a:off x="7207673" y="4604173"/>
            <a:ext cx="643467" cy="643467"/>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dirty="0">
              <a:latin typeface="Comic Sans MS" panose="030F0702030302020204" charset="0"/>
            </a:endParaRPr>
          </a:p>
        </p:txBody>
      </p:sp>
      <p:sp>
        <p:nvSpPr>
          <p:cNvPr id="63" name="Oval 62"/>
          <p:cNvSpPr/>
          <p:nvPr/>
        </p:nvSpPr>
        <p:spPr>
          <a:xfrm>
            <a:off x="6574367" y="5712460"/>
            <a:ext cx="643467" cy="643467"/>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64" name="Oval 63"/>
          <p:cNvSpPr/>
          <p:nvPr/>
        </p:nvSpPr>
        <p:spPr>
          <a:xfrm>
            <a:off x="1430868" y="1805094"/>
            <a:ext cx="3473873" cy="3473873"/>
          </a:xfrm>
          <a:prstGeom prst="ellipse">
            <a:avLst/>
          </a:prstGeom>
          <a:noFill/>
          <a:ln w="158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65" name="Oval 64"/>
          <p:cNvSpPr/>
          <p:nvPr/>
        </p:nvSpPr>
        <p:spPr>
          <a:xfrm>
            <a:off x="1485901" y="1859281"/>
            <a:ext cx="3367193" cy="3367193"/>
          </a:xfrm>
          <a:prstGeom prst="ellipse">
            <a:avLst/>
          </a:prstGeom>
          <a:noFill/>
          <a:ln w="15875">
            <a:solidFill>
              <a:schemeClr val="bg1">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66" name="Oval 65"/>
          <p:cNvSpPr/>
          <p:nvPr/>
        </p:nvSpPr>
        <p:spPr>
          <a:xfrm>
            <a:off x="3109807" y="1778000"/>
            <a:ext cx="111760" cy="11176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67" name="Oval 66"/>
          <p:cNvSpPr/>
          <p:nvPr/>
        </p:nvSpPr>
        <p:spPr>
          <a:xfrm>
            <a:off x="3109807" y="5192607"/>
            <a:ext cx="111760" cy="11176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68" name="Oval 67"/>
          <p:cNvSpPr/>
          <p:nvPr/>
        </p:nvSpPr>
        <p:spPr>
          <a:xfrm>
            <a:off x="4831080" y="3486573"/>
            <a:ext cx="111760" cy="11176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69" name="Oval 68"/>
          <p:cNvSpPr/>
          <p:nvPr/>
        </p:nvSpPr>
        <p:spPr>
          <a:xfrm>
            <a:off x="1416473" y="3486573"/>
            <a:ext cx="111760" cy="11176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grpSp>
        <p:nvGrpSpPr>
          <p:cNvPr id="2" name="Group 5"/>
          <p:cNvGrpSpPr/>
          <p:nvPr/>
        </p:nvGrpSpPr>
        <p:grpSpPr>
          <a:xfrm>
            <a:off x="1674707" y="4019974"/>
            <a:ext cx="2495127" cy="1104900"/>
            <a:chOff x="1978" y="4748"/>
            <a:chExt cx="2947" cy="1305"/>
          </a:xfrm>
        </p:grpSpPr>
        <p:pic>
          <p:nvPicPr>
            <p:cNvPr id="81" name="Graphic 80" descr="Single gea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1" y="5225"/>
              <a:ext cx="425" cy="425"/>
            </a:xfrm>
            <a:prstGeom prst="rect">
              <a:avLst/>
            </a:prstGeom>
          </p:spPr>
        </p:pic>
        <p:pic>
          <p:nvPicPr>
            <p:cNvPr id="83" name="Graphic 82" descr="Stopwatch"/>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8" y="4748"/>
              <a:ext cx="425" cy="425"/>
            </a:xfrm>
            <a:prstGeom prst="rect">
              <a:avLst/>
            </a:prstGeom>
          </p:spPr>
        </p:pic>
        <p:pic>
          <p:nvPicPr>
            <p:cNvPr id="85" name="Graphic 84" descr="Lightbulb"/>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28" y="5629"/>
              <a:ext cx="425" cy="425"/>
            </a:xfrm>
            <a:prstGeom prst="rect">
              <a:avLst/>
            </a:prstGeom>
          </p:spPr>
        </p:pic>
        <p:pic>
          <p:nvPicPr>
            <p:cNvPr id="87" name="Graphic 86" descr="Head with Gears"/>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27" y="5550"/>
              <a:ext cx="425" cy="425"/>
            </a:xfrm>
            <a:prstGeom prst="rect">
              <a:avLst/>
            </a:prstGeom>
          </p:spPr>
        </p:pic>
        <p:sp>
          <p:nvSpPr>
            <p:cNvPr id="88" name="Oval 87"/>
            <p:cNvSpPr/>
            <p:nvPr/>
          </p:nvSpPr>
          <p:spPr>
            <a:xfrm>
              <a:off x="4143" y="5778"/>
              <a:ext cx="132" cy="1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89" name="Oval 88"/>
            <p:cNvSpPr/>
            <p:nvPr/>
          </p:nvSpPr>
          <p:spPr>
            <a:xfrm>
              <a:off x="4488" y="5639"/>
              <a:ext cx="132" cy="1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90" name="Oval 89"/>
            <p:cNvSpPr/>
            <p:nvPr/>
          </p:nvSpPr>
          <p:spPr>
            <a:xfrm>
              <a:off x="4793" y="5446"/>
              <a:ext cx="132" cy="1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grpSp>
      <p:sp>
        <p:nvSpPr>
          <p:cNvPr id="93" name="TextBox 92"/>
          <p:cNvSpPr txBox="1"/>
          <p:nvPr/>
        </p:nvSpPr>
        <p:spPr>
          <a:xfrm>
            <a:off x="1931248" y="2612813"/>
            <a:ext cx="2310553" cy="666786"/>
          </a:xfrm>
          <a:prstGeom prst="rect">
            <a:avLst/>
          </a:prstGeom>
          <a:noFill/>
        </p:spPr>
        <p:txBody>
          <a:bodyPr wrap="square" rtlCol="0">
            <a:spAutoFit/>
          </a:bodyPr>
          <a:lstStyle/>
          <a:p>
            <a:pPr algn="ctr"/>
            <a:r>
              <a:rPr lang="en-US" altLang="en-IN" sz="3733" b="1" spc="400" dirty="0">
                <a:latin typeface="Comic Sans MS" panose="030F0702030302020204" charset="0"/>
                <a:ea typeface="Open Sans Condensed" panose="020B0806030504020204" pitchFamily="34" charset="0"/>
                <a:cs typeface="Open Sans Condensed" panose="020B0806030504020204" pitchFamily="34" charset="0"/>
              </a:rPr>
              <a:t>OOP</a:t>
            </a:r>
          </a:p>
        </p:txBody>
      </p:sp>
      <p:sp>
        <p:nvSpPr>
          <p:cNvPr id="94" name="TextBox 93"/>
          <p:cNvSpPr txBox="1"/>
          <p:nvPr/>
        </p:nvSpPr>
        <p:spPr>
          <a:xfrm>
            <a:off x="1393614" y="3359573"/>
            <a:ext cx="3533140" cy="584775"/>
          </a:xfrm>
          <a:prstGeom prst="rect">
            <a:avLst/>
          </a:prstGeom>
          <a:noFill/>
        </p:spPr>
        <p:txBody>
          <a:bodyPr wrap="square" rtlCol="0">
            <a:spAutoFit/>
          </a:bodyPr>
          <a:lstStyle/>
          <a:p>
            <a:pPr algn="ctr"/>
            <a:r>
              <a:rPr lang="en-US" altLang="en-IN" sz="3200" b="1" dirty="0">
                <a:solidFill>
                  <a:schemeClr val="accent2">
                    <a:lumMod val="75000"/>
                  </a:schemeClr>
                </a:solidFill>
                <a:latin typeface="Comic Sans MS" panose="030F0702030302020204" charset="0"/>
                <a:ea typeface="Open Sans Condensed Light" panose="020B0306030504020204" pitchFamily="34" charset="0"/>
                <a:cs typeface="Open Sans Condensed Light" panose="020B0306030504020204" pitchFamily="34" charset="0"/>
              </a:rPr>
              <a:t>Object Oriented </a:t>
            </a:r>
          </a:p>
        </p:txBody>
      </p:sp>
      <p:sp>
        <p:nvSpPr>
          <p:cNvPr id="95" name="TextBox 94"/>
          <p:cNvSpPr txBox="1"/>
          <p:nvPr/>
        </p:nvSpPr>
        <p:spPr>
          <a:xfrm>
            <a:off x="7217833" y="327660"/>
            <a:ext cx="1910080" cy="502766"/>
          </a:xfrm>
          <a:prstGeom prst="rect">
            <a:avLst/>
          </a:prstGeom>
          <a:noFill/>
        </p:spPr>
        <p:txBody>
          <a:bodyPr wrap="square" rtlCol="0">
            <a:spAutoFit/>
          </a:bodyPr>
          <a:lstStyle/>
          <a:p>
            <a:r>
              <a:rPr lang="en-US" altLang="en-IN" sz="2667" b="1" dirty="0">
                <a:latin typeface="Comic Sans MS" panose="030F0702030302020204" charset="0"/>
                <a:ea typeface="Open Sans Condensed" panose="020B0806030504020204" pitchFamily="34" charset="0"/>
                <a:cs typeface="Open Sans Condensed" panose="020B0806030504020204" pitchFamily="34" charset="0"/>
              </a:rPr>
              <a:t>Class</a:t>
            </a:r>
          </a:p>
        </p:txBody>
      </p:sp>
      <p:sp>
        <p:nvSpPr>
          <p:cNvPr id="96" name="TextBox 95"/>
          <p:cNvSpPr txBox="1"/>
          <p:nvPr/>
        </p:nvSpPr>
        <p:spPr>
          <a:xfrm>
            <a:off x="8074661" y="2492587"/>
            <a:ext cx="2610273" cy="502766"/>
          </a:xfrm>
          <a:prstGeom prst="rect">
            <a:avLst/>
          </a:prstGeom>
          <a:noFill/>
        </p:spPr>
        <p:txBody>
          <a:bodyPr wrap="square" rtlCol="0">
            <a:spAutoFit/>
          </a:bodyPr>
          <a:lstStyle/>
          <a:p>
            <a:r>
              <a:rPr lang="en-US" altLang="en-IN" sz="2667" b="1" dirty="0">
                <a:solidFill>
                  <a:schemeClr val="bg1"/>
                </a:solidFill>
                <a:latin typeface="Comic Sans MS" panose="030F0702030302020204" charset="0"/>
                <a:ea typeface="Open Sans Condensed" panose="020B0806030504020204" pitchFamily="34" charset="0"/>
                <a:cs typeface="Open Sans Condensed" panose="020B0806030504020204" pitchFamily="34" charset="0"/>
                <a:sym typeface="+mn-ea"/>
              </a:rPr>
              <a:t>Abstraction</a:t>
            </a:r>
          </a:p>
        </p:txBody>
      </p:sp>
      <p:sp>
        <p:nvSpPr>
          <p:cNvPr id="97" name="TextBox 96"/>
          <p:cNvSpPr txBox="1"/>
          <p:nvPr/>
        </p:nvSpPr>
        <p:spPr>
          <a:xfrm>
            <a:off x="8122921" y="3567007"/>
            <a:ext cx="2610273" cy="502766"/>
          </a:xfrm>
          <a:prstGeom prst="rect">
            <a:avLst/>
          </a:prstGeom>
          <a:noFill/>
        </p:spPr>
        <p:txBody>
          <a:bodyPr wrap="square" rtlCol="0">
            <a:spAutoFit/>
          </a:bodyPr>
          <a:lstStyle/>
          <a:p>
            <a:r>
              <a:rPr lang="en-US" altLang="en-IN" sz="2667" b="1" dirty="0">
                <a:solidFill>
                  <a:srgbClr val="FFFF00"/>
                </a:solidFill>
                <a:latin typeface="Comic Sans MS" panose="030F0702030302020204" charset="0"/>
                <a:ea typeface="Open Sans Condensed" panose="020B0806030504020204" pitchFamily="34" charset="0"/>
                <a:cs typeface="Open Sans Condensed" panose="020B0806030504020204" pitchFamily="34" charset="0"/>
                <a:sym typeface="+mn-ea"/>
              </a:rPr>
              <a:t>Encapsulation</a:t>
            </a:r>
          </a:p>
        </p:txBody>
      </p:sp>
      <p:sp>
        <p:nvSpPr>
          <p:cNvPr id="98" name="TextBox 97"/>
          <p:cNvSpPr txBox="1"/>
          <p:nvPr/>
        </p:nvSpPr>
        <p:spPr>
          <a:xfrm>
            <a:off x="7927341" y="4604174"/>
            <a:ext cx="2610273" cy="502766"/>
          </a:xfrm>
          <a:prstGeom prst="rect">
            <a:avLst/>
          </a:prstGeom>
          <a:noFill/>
        </p:spPr>
        <p:txBody>
          <a:bodyPr wrap="square" rtlCol="0">
            <a:spAutoFit/>
          </a:bodyPr>
          <a:lstStyle/>
          <a:p>
            <a:r>
              <a:rPr lang="en-US" altLang="en-IN" sz="2667" b="1" dirty="0">
                <a:solidFill>
                  <a:schemeClr val="bg1"/>
                </a:solidFill>
                <a:latin typeface="Comic Sans MS" panose="030F0702030302020204" charset="0"/>
                <a:ea typeface="Open Sans Condensed" panose="020B0806030504020204" pitchFamily="34" charset="0"/>
                <a:cs typeface="Open Sans Condensed" panose="020B0806030504020204" pitchFamily="34" charset="0"/>
                <a:sym typeface="+mn-ea"/>
              </a:rPr>
              <a:t>Inheritance</a:t>
            </a:r>
          </a:p>
        </p:txBody>
      </p:sp>
      <p:sp>
        <p:nvSpPr>
          <p:cNvPr id="99" name="TextBox 98"/>
          <p:cNvSpPr txBox="1"/>
          <p:nvPr/>
        </p:nvSpPr>
        <p:spPr>
          <a:xfrm>
            <a:off x="7233074" y="5768341"/>
            <a:ext cx="2521373" cy="502766"/>
          </a:xfrm>
          <a:prstGeom prst="rect">
            <a:avLst/>
          </a:prstGeom>
          <a:noFill/>
        </p:spPr>
        <p:txBody>
          <a:bodyPr wrap="square" rtlCol="0">
            <a:spAutoFit/>
          </a:bodyPr>
          <a:lstStyle/>
          <a:p>
            <a:r>
              <a:rPr lang="en-US" altLang="en-IN" sz="2667" b="1" dirty="0">
                <a:solidFill>
                  <a:schemeClr val="tx1">
                    <a:lumMod val="95000"/>
                    <a:lumOff val="5000"/>
                  </a:schemeClr>
                </a:solidFill>
                <a:latin typeface="Comic Sans MS" panose="030F0702030302020204" charset="0"/>
                <a:ea typeface="Open Sans Condensed" panose="020B0806030504020204" pitchFamily="34" charset="0"/>
                <a:cs typeface="Open Sans Condensed" panose="020B0806030504020204" pitchFamily="34" charset="0"/>
              </a:rPr>
              <a:t>Polymorphism</a:t>
            </a:r>
          </a:p>
        </p:txBody>
      </p:sp>
      <p:sp>
        <p:nvSpPr>
          <p:cNvPr id="70" name="Rectangle: Rounded Corners 69"/>
          <p:cNvSpPr/>
          <p:nvPr/>
        </p:nvSpPr>
        <p:spPr>
          <a:xfrm>
            <a:off x="7159414" y="1263227"/>
            <a:ext cx="3031913" cy="803487"/>
          </a:xfrm>
          <a:prstGeom prst="roundRect">
            <a:avLst>
              <a:gd name="adj" fmla="val 50000"/>
            </a:avLst>
          </a:prstGeom>
          <a:solidFill>
            <a:schemeClr val="bg1">
              <a:lumMod val="50000"/>
            </a:schemeClr>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dirty="0">
              <a:latin typeface="Comic Sans MS" panose="030F0702030302020204" charset="0"/>
            </a:endParaRPr>
          </a:p>
        </p:txBody>
      </p:sp>
      <p:sp>
        <p:nvSpPr>
          <p:cNvPr id="35" name="Oval 34"/>
          <p:cNvSpPr/>
          <p:nvPr/>
        </p:nvSpPr>
        <p:spPr>
          <a:xfrm>
            <a:off x="5681134" y="2651760"/>
            <a:ext cx="352213" cy="352213"/>
          </a:xfrm>
          <a:prstGeom prst="ellipse">
            <a:avLst/>
          </a:prstGeom>
          <a:solidFill>
            <a:srgbClr val="F9951F"/>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72" name="Oval 71"/>
          <p:cNvSpPr/>
          <p:nvPr/>
        </p:nvSpPr>
        <p:spPr>
          <a:xfrm>
            <a:off x="5353080" y="1969754"/>
            <a:ext cx="352449" cy="352449"/>
          </a:xfrm>
          <a:prstGeom prst="ellipse">
            <a:avLst/>
          </a:prstGeom>
          <a:solidFill>
            <a:srgbClr val="7E7E7E"/>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cxnSp>
        <p:nvCxnSpPr>
          <p:cNvPr id="74" name="Straight Connector 73"/>
          <p:cNvCxnSpPr/>
          <p:nvPr/>
        </p:nvCxnSpPr>
        <p:spPr>
          <a:xfrm flipV="1">
            <a:off x="5702755" y="1564813"/>
            <a:ext cx="1363596" cy="480713"/>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7236845" y="1336488"/>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78" name="TextBox 77"/>
          <p:cNvSpPr txBox="1"/>
          <p:nvPr/>
        </p:nvSpPr>
        <p:spPr>
          <a:xfrm>
            <a:off x="8122921" y="1399541"/>
            <a:ext cx="1709420" cy="502766"/>
          </a:xfrm>
          <a:prstGeom prst="rect">
            <a:avLst/>
          </a:prstGeom>
          <a:noFill/>
        </p:spPr>
        <p:txBody>
          <a:bodyPr wrap="square" rtlCol="0">
            <a:spAutoFit/>
          </a:bodyPr>
          <a:lstStyle/>
          <a:p>
            <a:r>
              <a:rPr lang="en-US" altLang="en-IN" sz="2667" b="1" dirty="0">
                <a:solidFill>
                  <a:schemeClr val="bg1"/>
                </a:solidFill>
                <a:latin typeface="Comic Sans MS" panose="030F0702030302020204" charset="0"/>
                <a:ea typeface="Open Sans Condensed" panose="020B0806030504020204" pitchFamily="34" charset="0"/>
                <a:cs typeface="Open Sans Condensed" panose="020B0806030504020204" pitchFamily="34" charset="0"/>
                <a:sym typeface="+mn-ea"/>
              </a:rPr>
              <a:t>Object</a:t>
            </a:r>
          </a:p>
        </p:txBody>
      </p:sp>
      <p:sp>
        <p:nvSpPr>
          <p:cNvPr id="71" name="TextBox 70"/>
          <p:cNvSpPr txBox="1"/>
          <p:nvPr/>
        </p:nvSpPr>
        <p:spPr>
          <a:xfrm>
            <a:off x="7159413" y="4668521"/>
            <a:ext cx="775547" cy="461665"/>
          </a:xfrm>
          <a:prstGeom prst="rect">
            <a:avLst/>
          </a:prstGeom>
          <a:noFill/>
        </p:spPr>
        <p:txBody>
          <a:bodyPr wrap="square" rtlCol="0">
            <a:spAutoFit/>
          </a:bodyPr>
          <a:lstStyle/>
          <a:p>
            <a:r>
              <a:rPr lang="en-IN" sz="2400" dirty="0">
                <a:latin typeface="Comic Sans MS" panose="030F0702030302020204" charset="0"/>
              </a:rPr>
              <a:t>05</a:t>
            </a:r>
          </a:p>
        </p:txBody>
      </p:sp>
      <p:sp>
        <p:nvSpPr>
          <p:cNvPr id="73" name="TextBox 72"/>
          <p:cNvSpPr txBox="1"/>
          <p:nvPr/>
        </p:nvSpPr>
        <p:spPr>
          <a:xfrm>
            <a:off x="7360920" y="3567008"/>
            <a:ext cx="750147" cy="461665"/>
          </a:xfrm>
          <a:prstGeom prst="rect">
            <a:avLst/>
          </a:prstGeom>
          <a:noFill/>
        </p:spPr>
        <p:txBody>
          <a:bodyPr wrap="square" rtlCol="0">
            <a:spAutoFit/>
          </a:bodyPr>
          <a:lstStyle/>
          <a:p>
            <a:r>
              <a:rPr lang="en-IN" sz="2400" dirty="0">
                <a:latin typeface="Comic Sans MS" panose="030F0702030302020204" charset="0"/>
              </a:rPr>
              <a:t>04</a:t>
            </a:r>
          </a:p>
        </p:txBody>
      </p:sp>
      <p:sp>
        <p:nvSpPr>
          <p:cNvPr id="75" name="TextBox 74"/>
          <p:cNvSpPr txBox="1"/>
          <p:nvPr/>
        </p:nvSpPr>
        <p:spPr>
          <a:xfrm>
            <a:off x="7319433" y="2545928"/>
            <a:ext cx="755227" cy="461665"/>
          </a:xfrm>
          <a:prstGeom prst="rect">
            <a:avLst/>
          </a:prstGeom>
          <a:noFill/>
        </p:spPr>
        <p:txBody>
          <a:bodyPr wrap="square" rtlCol="0">
            <a:spAutoFit/>
          </a:bodyPr>
          <a:lstStyle/>
          <a:p>
            <a:r>
              <a:rPr lang="en-IN" sz="2400" dirty="0">
                <a:latin typeface="Comic Sans MS" panose="030F0702030302020204" charset="0"/>
              </a:rPr>
              <a:t>03</a:t>
            </a:r>
          </a:p>
        </p:txBody>
      </p:sp>
      <p:sp>
        <p:nvSpPr>
          <p:cNvPr id="4" name="TextBox 1"/>
          <p:cNvSpPr txBox="1"/>
          <p:nvPr/>
        </p:nvSpPr>
        <p:spPr>
          <a:xfrm>
            <a:off x="6191674" y="403014"/>
            <a:ext cx="669713" cy="461665"/>
          </a:xfrm>
          <a:prstGeom prst="rect">
            <a:avLst/>
          </a:prstGeom>
          <a:noFill/>
        </p:spPr>
        <p:txBody>
          <a:bodyPr wrap="square" rtlCol="0">
            <a:spAutoFit/>
          </a:bodyPr>
          <a:lstStyle/>
          <a:p>
            <a:r>
              <a:rPr lang="en-IN" sz="2400" dirty="0">
                <a:latin typeface="Comic Sans MS" panose="030F0702030302020204" charset="0"/>
              </a:rPr>
              <a:t>01</a:t>
            </a:r>
          </a:p>
        </p:txBody>
      </p:sp>
      <p:sp>
        <p:nvSpPr>
          <p:cNvPr id="7" name="TextBox 54"/>
          <p:cNvSpPr txBox="1"/>
          <p:nvPr/>
        </p:nvSpPr>
        <p:spPr>
          <a:xfrm>
            <a:off x="7217833" y="1397001"/>
            <a:ext cx="663787" cy="461665"/>
          </a:xfrm>
          <a:prstGeom prst="rect">
            <a:avLst/>
          </a:prstGeom>
          <a:noFill/>
        </p:spPr>
        <p:txBody>
          <a:bodyPr wrap="square" rtlCol="0">
            <a:spAutoFit/>
          </a:bodyPr>
          <a:lstStyle/>
          <a:p>
            <a:r>
              <a:rPr lang="en-IN" sz="2400" dirty="0">
                <a:latin typeface="Comic Sans MS" panose="030F0702030302020204" charset="0"/>
              </a:rPr>
              <a:t>02</a:t>
            </a:r>
          </a:p>
        </p:txBody>
      </p:sp>
      <p:sp>
        <p:nvSpPr>
          <p:cNvPr id="5" name="TextBox 56"/>
          <p:cNvSpPr txBox="1"/>
          <p:nvPr/>
        </p:nvSpPr>
        <p:spPr>
          <a:xfrm>
            <a:off x="6601461" y="5744634"/>
            <a:ext cx="710353" cy="461665"/>
          </a:xfrm>
          <a:prstGeom prst="rect">
            <a:avLst/>
          </a:prstGeom>
          <a:noFill/>
        </p:spPr>
        <p:txBody>
          <a:bodyPr wrap="square" rtlCol="0">
            <a:spAutoFit/>
          </a:bodyPr>
          <a:lstStyle/>
          <a:p>
            <a:r>
              <a:rPr lang="en-IN" sz="2400" dirty="0">
                <a:latin typeface="Comic Sans MS" panose="030F0702030302020204" charset="0"/>
              </a:rPr>
              <a:t>06</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up)">
                                      <p:cBhvr>
                                        <p:cTn id="10" dur="2000"/>
                                        <p:tgtEl>
                                          <p:spTgt spid="54"/>
                                        </p:tgtEl>
                                      </p:cBhvr>
                                    </p:animEffect>
                                  </p:childTnLst>
                                </p:cTn>
                              </p:par>
                            </p:childTnLst>
                          </p:cTn>
                        </p:par>
                        <p:par>
                          <p:cTn id="11" fill="hold">
                            <p:stCondLst>
                              <p:cond delay="1000"/>
                            </p:stCondLst>
                            <p:childTnLst>
                              <p:par>
                                <p:cTn id="12" presetID="22" presetClass="entr" presetSubtype="1" fill="hold" grpId="0" nodeType="after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wipe(up)">
                                      <p:cBhvr>
                                        <p:cTn id="14" dur="2000"/>
                                        <p:tgtEl>
                                          <p:spTgt spid="64"/>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wipe(down)">
                                      <p:cBhvr>
                                        <p:cTn id="17" dur="2000"/>
                                        <p:tgtEl>
                                          <p:spTgt spid="6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wipe(up)">
                                      <p:cBhvr>
                                        <p:cTn id="20" dur="2000"/>
                                        <p:tgtEl>
                                          <p:spTgt spid="56"/>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93"/>
                                        </p:tgtEl>
                                        <p:attrNameLst>
                                          <p:attrName>style.visibility</p:attrName>
                                        </p:attrNameLst>
                                      </p:cBhvr>
                                      <p:to>
                                        <p:strVal val="visible"/>
                                      </p:to>
                                    </p:set>
                                    <p:animEffect transition="in" filter="wipe(left)">
                                      <p:cBhvr>
                                        <p:cTn id="24" dur="2000"/>
                                        <p:tgtEl>
                                          <p:spTgt spid="9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wipe(left)">
                                      <p:cBhvr>
                                        <p:cTn id="27" dur="2000"/>
                                        <p:tgtEl>
                                          <p:spTgt spid="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up)">
                                      <p:cBhvr>
                                        <p:cTn id="32" dur="1000"/>
                                        <p:tgtEl>
                                          <p:spTgt spid="33"/>
                                        </p:tgtEl>
                                      </p:cBhvr>
                                    </p:animEffect>
                                  </p:childTnLst>
                                </p:cTn>
                              </p:par>
                            </p:childTnLst>
                          </p:cTn>
                        </p:par>
                        <p:par>
                          <p:cTn id="33" fill="hold">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up)">
                                      <p:cBhvr>
                                        <p:cTn id="36" dur="1000"/>
                                        <p:tgtEl>
                                          <p:spTgt spid="34"/>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wipe(up)">
                                      <p:cBhvr>
                                        <p:cTn id="39" dur="1000"/>
                                        <p:tgtEl>
                                          <p:spTgt spid="72"/>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up)">
                                      <p:cBhvr>
                                        <p:cTn id="42" dur="1000"/>
                                        <p:tgtEl>
                                          <p:spTgt spid="35"/>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up)">
                                      <p:cBhvr>
                                        <p:cTn id="45" dur="1000"/>
                                        <p:tgtEl>
                                          <p:spTgt spid="36"/>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up)">
                                      <p:cBhvr>
                                        <p:cTn id="48" dur="1000"/>
                                        <p:tgtEl>
                                          <p:spTgt spid="37"/>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wipe(up)">
                                      <p:cBhvr>
                                        <p:cTn id="51" dur="1000"/>
                                        <p:tgtEl>
                                          <p:spTgt spid="38"/>
                                        </p:tgtEl>
                                      </p:cBhvr>
                                    </p:animEffect>
                                  </p:childTnLst>
                                </p:cTn>
                              </p:par>
                            </p:childTnLst>
                          </p:cTn>
                        </p:par>
                        <p:par>
                          <p:cTn id="52" fill="hold">
                            <p:stCondLst>
                              <p:cond delay="2000"/>
                            </p:stCondLst>
                            <p:childTnLst>
                              <p:par>
                                <p:cTn id="53" presetID="22" presetClass="entr" presetSubtype="8"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1000"/>
                                        <p:tgtEl>
                                          <p:spTgt spid="41"/>
                                        </p:tgtEl>
                                      </p:cBhvr>
                                    </p:animEffect>
                                  </p:childTnLst>
                                </p:cTn>
                              </p:par>
                              <p:par>
                                <p:cTn id="56" presetID="22" presetClass="entr" presetSubtype="8" fill="hold" nodeType="with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wipe(left)">
                                      <p:cBhvr>
                                        <p:cTn id="58" dur="1000"/>
                                        <p:tgtEl>
                                          <p:spTgt spid="74"/>
                                        </p:tgtEl>
                                      </p:cBhvr>
                                    </p:animEffect>
                                  </p:childTnLst>
                                </p:cTn>
                              </p:par>
                              <p:par>
                                <p:cTn id="59" presetID="22" presetClass="entr" presetSubtype="8"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wipe(left)">
                                      <p:cBhvr>
                                        <p:cTn id="61" dur="1000"/>
                                        <p:tgtEl>
                                          <p:spTgt spid="42"/>
                                        </p:tgtEl>
                                      </p:cBhvr>
                                    </p:animEffect>
                                  </p:childTnLst>
                                </p:cTn>
                              </p:par>
                              <p:par>
                                <p:cTn id="62" presetID="22" presetClass="entr" presetSubtype="8" fill="hold"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wipe(left)">
                                      <p:cBhvr>
                                        <p:cTn id="64" dur="1000"/>
                                        <p:tgtEl>
                                          <p:spTgt spid="45"/>
                                        </p:tgtEl>
                                      </p:cBhvr>
                                    </p:animEffect>
                                  </p:childTnLst>
                                </p:cTn>
                              </p:par>
                              <p:par>
                                <p:cTn id="65" presetID="22" presetClass="entr" presetSubtype="8" fill="hold"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left)">
                                      <p:cBhvr>
                                        <p:cTn id="67" dur="1000"/>
                                        <p:tgtEl>
                                          <p:spTgt spid="48"/>
                                        </p:tgtEl>
                                      </p:cBhvr>
                                    </p:animEffect>
                                  </p:childTnLst>
                                </p:cTn>
                              </p:par>
                              <p:par>
                                <p:cTn id="68" presetID="22" presetClass="entr" presetSubtype="8" fill="hold"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left)">
                                      <p:cBhvr>
                                        <p:cTn id="70" dur="1000"/>
                                        <p:tgtEl>
                                          <p:spTgt spid="51"/>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left)">
                                      <p:cBhvr>
                                        <p:cTn id="73" dur="1000"/>
                                        <p:tgtEl>
                                          <p:spTgt spid="7"/>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71"/>
                                        </p:tgtEl>
                                        <p:attrNameLst>
                                          <p:attrName>style.visibility</p:attrName>
                                        </p:attrNameLst>
                                      </p:cBhvr>
                                      <p:to>
                                        <p:strVal val="visible"/>
                                      </p:to>
                                    </p:set>
                                    <p:animEffect transition="in" filter="wipe(left)">
                                      <p:cBhvr>
                                        <p:cTn id="76" dur="1000"/>
                                        <p:tgtEl>
                                          <p:spTgt spid="7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wipe(left)">
                                      <p:cBhvr>
                                        <p:cTn id="79" dur="1000"/>
                                        <p:tgtEl>
                                          <p:spTgt spid="73"/>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75"/>
                                        </p:tgtEl>
                                        <p:attrNameLst>
                                          <p:attrName>style.visibility</p:attrName>
                                        </p:attrNameLst>
                                      </p:cBhvr>
                                      <p:to>
                                        <p:strVal val="visible"/>
                                      </p:to>
                                    </p:set>
                                    <p:animEffect transition="in" filter="wipe(left)">
                                      <p:cBhvr>
                                        <p:cTn id="82" dur="1000"/>
                                        <p:tgtEl>
                                          <p:spTgt spid="75"/>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
                                        </p:tgtEl>
                                        <p:attrNameLst>
                                          <p:attrName>style.visibility</p:attrName>
                                        </p:attrNameLst>
                                      </p:cBhvr>
                                      <p:to>
                                        <p:strVal val="visible"/>
                                      </p:to>
                                    </p:set>
                                    <p:animEffect transition="in" filter="wipe(left)">
                                      <p:cBhvr>
                                        <p:cTn id="85" dur="1000"/>
                                        <p:tgtEl>
                                          <p:spTgt spid="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wipe(left)">
                                      <p:cBhvr>
                                        <p:cTn id="90" dur="1000"/>
                                        <p:tgtEl>
                                          <p:spTgt spid="20"/>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70"/>
                                        </p:tgtEl>
                                        <p:attrNameLst>
                                          <p:attrName>style.visibility</p:attrName>
                                        </p:attrNameLst>
                                      </p:cBhvr>
                                      <p:to>
                                        <p:strVal val="visible"/>
                                      </p:to>
                                    </p:set>
                                    <p:animEffect transition="in" filter="wipe(left)">
                                      <p:cBhvr>
                                        <p:cTn id="93" dur="1000"/>
                                        <p:tgtEl>
                                          <p:spTgt spid="70"/>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left)">
                                      <p:cBhvr>
                                        <p:cTn id="96" dur="1000"/>
                                        <p:tgtEl>
                                          <p:spTgt spid="21"/>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wipe(left)">
                                      <p:cBhvr>
                                        <p:cTn id="99" dur="1000"/>
                                        <p:tgtEl>
                                          <p:spTgt spid="22"/>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wipe(left)">
                                      <p:cBhvr>
                                        <p:cTn id="102" dur="1000"/>
                                        <p:tgtEl>
                                          <p:spTgt spid="23"/>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wipe(left)">
                                      <p:cBhvr>
                                        <p:cTn id="105" dur="1000"/>
                                        <p:tgtEl>
                                          <p:spTgt spid="24"/>
                                        </p:tgtEl>
                                      </p:cBhvr>
                                    </p:animEffect>
                                  </p:childTnLst>
                                </p:cTn>
                              </p:par>
                            </p:childTnLst>
                          </p:cTn>
                        </p:par>
                        <p:par>
                          <p:cTn id="106" fill="hold">
                            <p:stCondLst>
                              <p:cond delay="1000"/>
                            </p:stCondLst>
                            <p:childTnLst>
                              <p:par>
                                <p:cTn id="107" presetID="22" presetClass="entr" presetSubtype="8" fill="hold" grpId="0" nodeType="afterEffect">
                                  <p:stCondLst>
                                    <p:cond delay="0"/>
                                  </p:stCondLst>
                                  <p:childTnLst>
                                    <p:set>
                                      <p:cBhvr>
                                        <p:cTn id="108" dur="1" fill="hold">
                                          <p:stCondLst>
                                            <p:cond delay="0"/>
                                          </p:stCondLst>
                                        </p:cTn>
                                        <p:tgtEl>
                                          <p:spTgt spid="95"/>
                                        </p:tgtEl>
                                        <p:attrNameLst>
                                          <p:attrName>style.visibility</p:attrName>
                                        </p:attrNameLst>
                                      </p:cBhvr>
                                      <p:to>
                                        <p:strVal val="visible"/>
                                      </p:to>
                                    </p:set>
                                    <p:animEffect transition="in" filter="wipe(left)">
                                      <p:cBhvr>
                                        <p:cTn id="109" dur="1000"/>
                                        <p:tgtEl>
                                          <p:spTgt spid="95"/>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97"/>
                                        </p:tgtEl>
                                        <p:attrNameLst>
                                          <p:attrName>style.visibility</p:attrName>
                                        </p:attrNameLst>
                                      </p:cBhvr>
                                      <p:to>
                                        <p:strVal val="visible"/>
                                      </p:to>
                                    </p:set>
                                    <p:animEffect transition="in" filter="wipe(left)">
                                      <p:cBhvr>
                                        <p:cTn id="112" dur="1000"/>
                                        <p:tgtEl>
                                          <p:spTgt spid="97"/>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99"/>
                                        </p:tgtEl>
                                        <p:attrNameLst>
                                          <p:attrName>style.visibility</p:attrName>
                                        </p:attrNameLst>
                                      </p:cBhvr>
                                      <p:to>
                                        <p:strVal val="visible"/>
                                      </p:to>
                                    </p:set>
                                    <p:animEffect transition="in" filter="wipe(left)">
                                      <p:cBhvr>
                                        <p:cTn id="115" dur="1000"/>
                                        <p:tgtEl>
                                          <p:spTgt spid="99"/>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78"/>
                                        </p:tgtEl>
                                        <p:attrNameLst>
                                          <p:attrName>style.visibility</p:attrName>
                                        </p:attrNameLst>
                                      </p:cBhvr>
                                      <p:to>
                                        <p:strVal val="visible"/>
                                      </p:to>
                                    </p:set>
                                    <p:animEffect transition="in" filter="wipe(left)">
                                      <p:cBhvr>
                                        <p:cTn id="118" dur="1000"/>
                                        <p:tgtEl>
                                          <p:spTgt spid="78"/>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96"/>
                                        </p:tgtEl>
                                        <p:attrNameLst>
                                          <p:attrName>style.visibility</p:attrName>
                                        </p:attrNameLst>
                                      </p:cBhvr>
                                      <p:to>
                                        <p:strVal val="visible"/>
                                      </p:to>
                                    </p:set>
                                    <p:animEffect transition="in" filter="wipe(left)">
                                      <p:cBhvr>
                                        <p:cTn id="121" dur="1000"/>
                                        <p:tgtEl>
                                          <p:spTgt spid="96"/>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98"/>
                                        </p:tgtEl>
                                        <p:attrNameLst>
                                          <p:attrName>style.visibility</p:attrName>
                                        </p:attrNameLst>
                                      </p:cBhvr>
                                      <p:to>
                                        <p:strVal val="visible"/>
                                      </p:to>
                                    </p:set>
                                    <p:animEffect transition="in" filter="wipe(left)">
                                      <p:cBhvr>
                                        <p:cTn id="124" dur="1000"/>
                                        <p:tgtEl>
                                          <p:spTgt spid="98"/>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5"/>
                                        </p:tgtEl>
                                        <p:attrNameLst>
                                          <p:attrName>style.visibility</p:attrName>
                                        </p:attrNameLst>
                                      </p:cBhvr>
                                      <p:to>
                                        <p:strVal val="visible"/>
                                      </p:to>
                                    </p:set>
                                    <p:animEffect transition="in" filter="wipe(left)">
                                      <p:cBhvr>
                                        <p:cTn id="12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4" grpId="0" animBg="1"/>
      <p:bldP spid="20" grpId="0" bldLvl="0" animBg="1"/>
      <p:bldP spid="21" grpId="0" bldLvl="0" animBg="1"/>
      <p:bldP spid="22" grpId="0" bldLvl="0" animBg="1"/>
      <p:bldP spid="23" grpId="0" bldLvl="0" animBg="1"/>
      <p:bldP spid="24" grpId="0" bldLvl="0" animBg="1"/>
      <p:bldP spid="33" grpId="0" animBg="1"/>
      <p:bldP spid="34" grpId="0" animBg="1"/>
      <p:bldP spid="36" grpId="0" animBg="1"/>
      <p:bldP spid="37" grpId="0" animBg="1"/>
      <p:bldP spid="38" grpId="0" animBg="1"/>
      <p:bldP spid="64" grpId="0" animBg="1"/>
      <p:bldP spid="65" grpId="0" animBg="1"/>
      <p:bldP spid="93" grpId="0"/>
      <p:bldP spid="94" grpId="0"/>
      <p:bldP spid="95" grpId="0"/>
      <p:bldP spid="96" grpId="0"/>
      <p:bldP spid="97" grpId="0"/>
      <p:bldP spid="98" grpId="0"/>
      <p:bldP spid="99" grpId="0"/>
      <p:bldP spid="70" grpId="0" bldLvl="0" animBg="1"/>
      <p:bldP spid="35" grpId="0" animBg="1"/>
      <p:bldP spid="72" grpId="0" bldLvl="0" animBg="1"/>
      <p:bldP spid="78" grpId="0"/>
      <p:bldP spid="71" grpId="0"/>
      <p:bldP spid="73" grpId="0"/>
      <p:bldP spid="75" grpId="0"/>
      <p:bldP spid="4" grpId="0"/>
      <p:bldP spid="7"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394" y="847"/>
            <a:ext cx="56769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5" name="Text Box 4"/>
          <p:cNvSpPr txBox="1"/>
          <p:nvPr/>
        </p:nvSpPr>
        <p:spPr>
          <a:xfrm>
            <a:off x="314114" y="187960"/>
            <a:ext cx="5284893" cy="754694"/>
          </a:xfrm>
          <a:prstGeom prst="rect">
            <a:avLst/>
          </a:prstGeom>
          <a:noFill/>
        </p:spPr>
        <p:txBody>
          <a:bodyPr wrap="square" rtlCol="0" anchor="t">
            <a:spAutoFit/>
          </a:bodyPr>
          <a:lstStyle/>
          <a:p>
            <a:pPr marL="457189" indent="-457189">
              <a:lnSpc>
                <a:spcPct val="150000"/>
              </a:lnSpc>
              <a:buAutoNum type="arabicPeriod"/>
            </a:pPr>
            <a:r>
              <a:rPr lang="en-US" sz="3200" b="1">
                <a:solidFill>
                  <a:schemeClr val="bg1"/>
                </a:solidFill>
              </a:rPr>
              <a:t>Default Constructor</a:t>
            </a:r>
            <a:endParaRPr lang="en-US" sz="3200" b="1">
              <a:solidFill>
                <a:schemeClr val="bg1">
                  <a:lumMod val="50000"/>
                </a:schemeClr>
              </a:solidFill>
            </a:endParaRPr>
          </a:p>
        </p:txBody>
      </p:sp>
      <p:sp>
        <p:nvSpPr>
          <p:cNvPr id="4" name="Text Box 3"/>
          <p:cNvSpPr txBox="1"/>
          <p:nvPr/>
        </p:nvSpPr>
        <p:spPr>
          <a:xfrm>
            <a:off x="586740" y="1396154"/>
            <a:ext cx="3894667" cy="644407"/>
          </a:xfrm>
          <a:prstGeom prst="rect">
            <a:avLst/>
          </a:prstGeom>
          <a:noFill/>
        </p:spPr>
        <p:txBody>
          <a:bodyPr wrap="square" rtlCol="0" anchor="t">
            <a:spAutoFit/>
          </a:bodyPr>
          <a:lstStyle/>
          <a:p>
            <a:pPr>
              <a:lnSpc>
                <a:spcPct val="150000"/>
              </a:lnSpc>
            </a:pPr>
            <a:r>
              <a:rPr lang="en-US" sz="2667">
                <a:solidFill>
                  <a:schemeClr val="bg1"/>
                </a:solidFill>
              </a:rPr>
              <a:t>-  It has no parameter.</a:t>
            </a:r>
          </a:p>
        </p:txBody>
      </p:sp>
      <p:sp>
        <p:nvSpPr>
          <p:cNvPr id="6" name="Text Box 5"/>
          <p:cNvSpPr txBox="1"/>
          <p:nvPr/>
        </p:nvSpPr>
        <p:spPr>
          <a:xfrm>
            <a:off x="571500" y="2551007"/>
            <a:ext cx="3386667" cy="3107133"/>
          </a:xfrm>
          <a:prstGeom prst="rect">
            <a:avLst/>
          </a:prstGeom>
          <a:noFill/>
        </p:spPr>
        <p:txBody>
          <a:bodyPr wrap="square" rtlCol="0" anchor="t">
            <a:spAutoFit/>
          </a:bodyPr>
          <a:lstStyle/>
          <a:p>
            <a:pPr>
              <a:lnSpc>
                <a:spcPct val="150000"/>
              </a:lnSpc>
            </a:pPr>
            <a:r>
              <a:rPr lang="en-US" sz="2667" b="1" dirty="0">
                <a:solidFill>
                  <a:schemeClr val="bg1"/>
                </a:solidFill>
              </a:rPr>
              <a:t>Syntax :</a:t>
            </a:r>
          </a:p>
          <a:p>
            <a:pPr>
              <a:lnSpc>
                <a:spcPct val="150000"/>
              </a:lnSpc>
            </a:pPr>
            <a:r>
              <a:rPr lang="en-US" sz="2667" dirty="0" err="1">
                <a:solidFill>
                  <a:schemeClr val="bg1"/>
                </a:solidFill>
              </a:rPr>
              <a:t>class_name</a:t>
            </a:r>
            <a:r>
              <a:rPr lang="en-US" sz="2667" dirty="0">
                <a:solidFill>
                  <a:schemeClr val="bg1"/>
                </a:solidFill>
              </a:rPr>
              <a:t> ()</a:t>
            </a:r>
          </a:p>
          <a:p>
            <a:pPr>
              <a:lnSpc>
                <a:spcPct val="150000"/>
              </a:lnSpc>
            </a:pPr>
            <a:r>
              <a:rPr lang="en-US" sz="2667" dirty="0">
                <a:solidFill>
                  <a:schemeClr val="bg1"/>
                </a:solidFill>
              </a:rPr>
              <a:t>{ </a:t>
            </a:r>
          </a:p>
          <a:p>
            <a:pPr>
              <a:lnSpc>
                <a:spcPct val="150000"/>
              </a:lnSpc>
            </a:pPr>
            <a:r>
              <a:rPr lang="en-US" sz="2667" dirty="0">
                <a:solidFill>
                  <a:schemeClr val="bg1"/>
                </a:solidFill>
              </a:rPr>
              <a:t>Constructor Definition </a:t>
            </a:r>
          </a:p>
          <a:p>
            <a:pPr>
              <a:lnSpc>
                <a:spcPct val="150000"/>
              </a:lnSpc>
            </a:pPr>
            <a:r>
              <a:rPr lang="en-US" sz="2667" dirty="0">
                <a:solidFill>
                  <a:schemeClr val="bg1"/>
                </a:solidFill>
              </a:rPr>
              <a:t>}</a:t>
            </a:r>
          </a:p>
        </p:txBody>
      </p:sp>
      <p:pic>
        <p:nvPicPr>
          <p:cNvPr id="8" name="Picture 7"/>
          <p:cNvPicPr>
            <a:picLocks noChangeAspect="1"/>
          </p:cNvPicPr>
          <p:nvPr/>
        </p:nvPicPr>
        <p:blipFill>
          <a:blip r:embed="rId3"/>
          <a:stretch>
            <a:fillRect/>
          </a:stretch>
        </p:blipFill>
        <p:spPr>
          <a:xfrm>
            <a:off x="6481234" y="440267"/>
            <a:ext cx="4002193" cy="5977467"/>
          </a:xfrm>
          <a:prstGeom prst="rect">
            <a:avLst/>
          </a:prstGeom>
        </p:spPr>
      </p:pic>
      <p:sp>
        <p:nvSpPr>
          <p:cNvPr id="12" name="Rounded Rectangle 11"/>
          <p:cNvSpPr/>
          <p:nvPr/>
        </p:nvSpPr>
        <p:spPr>
          <a:xfrm>
            <a:off x="9798474" y="5032587"/>
            <a:ext cx="2028613" cy="1212427"/>
          </a:xfrm>
          <a:prstGeom prst="roundRect">
            <a:avLst/>
          </a:prstGeom>
          <a:noFill/>
          <a:ln>
            <a:solidFill>
              <a:schemeClr val="accent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Box 12"/>
          <p:cNvSpPr txBox="1"/>
          <p:nvPr/>
        </p:nvSpPr>
        <p:spPr>
          <a:xfrm>
            <a:off x="9989820" y="4861561"/>
            <a:ext cx="1837267" cy="1260089"/>
          </a:xfrm>
          <a:prstGeom prst="rect">
            <a:avLst/>
          </a:prstGeom>
          <a:noFill/>
        </p:spPr>
        <p:txBody>
          <a:bodyPr wrap="square" rtlCol="0">
            <a:spAutoFit/>
          </a:bodyPr>
          <a:lstStyle/>
          <a:p>
            <a:pPr>
              <a:lnSpc>
                <a:spcPct val="150000"/>
              </a:lnSpc>
            </a:pPr>
            <a:r>
              <a:rPr lang="en-US" sz="2667" b="1"/>
              <a:t>Output:</a:t>
            </a:r>
          </a:p>
          <a:p>
            <a:pPr>
              <a:lnSpc>
                <a:spcPct val="150000"/>
              </a:lnSpc>
            </a:pPr>
            <a:r>
              <a:rPr lang="en-US" sz="2667" b="1"/>
              <a:t>250</a:t>
            </a:r>
          </a:p>
        </p:txBody>
      </p:sp>
      <p:cxnSp>
        <p:nvCxnSpPr>
          <p:cNvPr id="9" name="Straight Connector 8"/>
          <p:cNvCxnSpPr/>
          <p:nvPr/>
        </p:nvCxnSpPr>
        <p:spPr>
          <a:xfrm>
            <a:off x="7086600" y="3051387"/>
            <a:ext cx="1152008" cy="0"/>
          </a:xfrm>
          <a:prstGeom prst="line">
            <a:avLst/>
          </a:prstGeom>
        </p:spPr>
        <p:style>
          <a:lnRef idx="2">
            <a:schemeClr val="accent4"/>
          </a:lnRef>
          <a:fillRef idx="0">
            <a:schemeClr val="accent4"/>
          </a:fillRef>
          <a:effectRef idx="1">
            <a:schemeClr val="accent4"/>
          </a:effectRef>
          <a:fontRef idx="minor">
            <a:schemeClr val="tx1"/>
          </a:fontRef>
        </p:style>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par>
                          <p:cTn id="19" fill="hold">
                            <p:stCondLst>
                              <p:cond delay="0"/>
                            </p:stCondLst>
                            <p:childTnLst>
                              <p:par>
                                <p:cTn id="20" presetID="22"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animBg="1"/>
      <p:bldP spid="12" grpId="1" animBg="1"/>
      <p:bldP spid="13" grpId="0"/>
      <p:bldP spid="1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394" y="847"/>
            <a:ext cx="622046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5" name="Text Box 4"/>
          <p:cNvSpPr txBox="1"/>
          <p:nvPr/>
        </p:nvSpPr>
        <p:spPr>
          <a:xfrm>
            <a:off x="314114" y="187960"/>
            <a:ext cx="5284893" cy="754694"/>
          </a:xfrm>
          <a:prstGeom prst="rect">
            <a:avLst/>
          </a:prstGeom>
          <a:noFill/>
        </p:spPr>
        <p:txBody>
          <a:bodyPr wrap="square" rtlCol="0" anchor="t">
            <a:spAutoFit/>
          </a:bodyPr>
          <a:lstStyle/>
          <a:p>
            <a:pPr marL="457189" indent="-457189">
              <a:lnSpc>
                <a:spcPct val="150000"/>
              </a:lnSpc>
              <a:buAutoNum type="arabicPeriod"/>
            </a:pPr>
            <a:r>
              <a:rPr lang="en-US" sz="3200" b="1">
                <a:solidFill>
                  <a:schemeClr val="bg1"/>
                </a:solidFill>
              </a:rPr>
              <a:t>Default Constructor</a:t>
            </a:r>
            <a:endParaRPr lang="en-US" sz="3200" b="1">
              <a:solidFill>
                <a:schemeClr val="bg1">
                  <a:lumMod val="50000"/>
                </a:schemeClr>
              </a:solidFill>
            </a:endParaRPr>
          </a:p>
        </p:txBody>
      </p:sp>
      <p:pic>
        <p:nvPicPr>
          <p:cNvPr id="2" name="Picture 1"/>
          <p:cNvPicPr>
            <a:picLocks noChangeAspect="1"/>
          </p:cNvPicPr>
          <p:nvPr/>
        </p:nvPicPr>
        <p:blipFill>
          <a:blip r:embed="rId3"/>
          <a:stretch>
            <a:fillRect/>
          </a:stretch>
        </p:blipFill>
        <p:spPr>
          <a:xfrm>
            <a:off x="6783494" y="496147"/>
            <a:ext cx="3030220" cy="5483860"/>
          </a:xfrm>
          <a:prstGeom prst="rect">
            <a:avLst/>
          </a:prstGeom>
        </p:spPr>
      </p:pic>
      <p:sp>
        <p:nvSpPr>
          <p:cNvPr id="6" name="Text Box 5"/>
          <p:cNvSpPr txBox="1"/>
          <p:nvPr/>
        </p:nvSpPr>
        <p:spPr>
          <a:xfrm>
            <a:off x="652780" y="1374987"/>
            <a:ext cx="4942840" cy="1875770"/>
          </a:xfrm>
          <a:prstGeom prst="rect">
            <a:avLst/>
          </a:prstGeom>
          <a:noFill/>
        </p:spPr>
        <p:txBody>
          <a:bodyPr wrap="square" rtlCol="0" anchor="t">
            <a:spAutoFit/>
          </a:bodyPr>
          <a:lstStyle/>
          <a:p>
            <a:pPr>
              <a:lnSpc>
                <a:spcPct val="150000"/>
              </a:lnSpc>
            </a:pPr>
            <a:r>
              <a:rPr lang="en-US" sz="2667" b="1">
                <a:solidFill>
                  <a:schemeClr val="bg1"/>
                </a:solidFill>
              </a:rPr>
              <a:t>Constructor definition</a:t>
            </a:r>
            <a:r>
              <a:rPr lang="en-US" sz="2667">
                <a:solidFill>
                  <a:schemeClr val="bg1"/>
                </a:solidFill>
              </a:rPr>
              <a:t> - given outside the class using scope resolution operator ( </a:t>
            </a:r>
            <a:r>
              <a:rPr lang="en-US" sz="2667" b="1">
                <a:solidFill>
                  <a:schemeClr val="bg1"/>
                </a:solidFill>
              </a:rPr>
              <a:t>::</a:t>
            </a:r>
            <a:r>
              <a:rPr lang="en-US" sz="2667">
                <a:solidFill>
                  <a:schemeClr val="bg1"/>
                </a:solidFill>
              </a:rPr>
              <a:t> )</a:t>
            </a:r>
          </a:p>
        </p:txBody>
      </p:sp>
      <p:sp>
        <p:nvSpPr>
          <p:cNvPr id="12" name="Rounded Rectangle 11"/>
          <p:cNvSpPr/>
          <p:nvPr/>
        </p:nvSpPr>
        <p:spPr>
          <a:xfrm>
            <a:off x="10001673" y="5235788"/>
            <a:ext cx="1737360" cy="1106593"/>
          </a:xfrm>
          <a:prstGeom prst="roundRect">
            <a:avLst/>
          </a:prstGeom>
          <a:noFill/>
          <a:ln>
            <a:solidFill>
              <a:schemeClr val="accent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Box 12"/>
          <p:cNvSpPr txBox="1"/>
          <p:nvPr/>
        </p:nvSpPr>
        <p:spPr>
          <a:xfrm>
            <a:off x="10193020" y="5235787"/>
            <a:ext cx="1386840" cy="972702"/>
          </a:xfrm>
          <a:prstGeom prst="rect">
            <a:avLst/>
          </a:prstGeom>
          <a:noFill/>
        </p:spPr>
        <p:txBody>
          <a:bodyPr wrap="square" rtlCol="0">
            <a:spAutoFit/>
          </a:bodyPr>
          <a:lstStyle/>
          <a:p>
            <a:pPr>
              <a:lnSpc>
                <a:spcPct val="110000"/>
              </a:lnSpc>
            </a:pPr>
            <a:r>
              <a:rPr lang="en-US" sz="2667" b="1"/>
              <a:t>Output:</a:t>
            </a:r>
          </a:p>
          <a:p>
            <a:pPr>
              <a:lnSpc>
                <a:spcPct val="110000"/>
              </a:lnSpc>
            </a:pPr>
            <a:r>
              <a:rPr lang="en-US" sz="2667" b="1"/>
              <a:t>250</a:t>
            </a:r>
          </a:p>
        </p:txBody>
      </p:sp>
      <p:cxnSp>
        <p:nvCxnSpPr>
          <p:cNvPr id="9" name="Straight Connector 8"/>
          <p:cNvCxnSpPr/>
          <p:nvPr/>
        </p:nvCxnSpPr>
        <p:spPr>
          <a:xfrm>
            <a:off x="6642101" y="3445087"/>
            <a:ext cx="1968015" cy="0"/>
          </a:xfrm>
          <a:prstGeom prst="line">
            <a:avLst/>
          </a:prstGeom>
        </p:spPr>
        <p:style>
          <a:lnRef idx="2">
            <a:schemeClr val="accent4"/>
          </a:lnRef>
          <a:fillRef idx="0">
            <a:schemeClr val="accent4"/>
          </a:fillRef>
          <a:effectRef idx="1">
            <a:schemeClr val="accent4"/>
          </a:effectRef>
          <a:fontRef idx="minor">
            <a:schemeClr val="tx1"/>
          </a:fontRef>
        </p:style>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bldLvl="0" animBg="1"/>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394" y="847"/>
            <a:ext cx="622046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5" name="Text Box 4"/>
          <p:cNvSpPr txBox="1"/>
          <p:nvPr/>
        </p:nvSpPr>
        <p:spPr>
          <a:xfrm>
            <a:off x="314114" y="187960"/>
            <a:ext cx="5284893" cy="754694"/>
          </a:xfrm>
          <a:prstGeom prst="rect">
            <a:avLst/>
          </a:prstGeom>
          <a:noFill/>
        </p:spPr>
        <p:txBody>
          <a:bodyPr wrap="square" rtlCol="0" anchor="t">
            <a:spAutoFit/>
          </a:bodyPr>
          <a:lstStyle/>
          <a:p>
            <a:pPr marL="457189" indent="-457189">
              <a:lnSpc>
                <a:spcPct val="150000"/>
              </a:lnSpc>
              <a:buAutoNum type="arabicPeriod"/>
            </a:pPr>
            <a:r>
              <a:rPr lang="en-US" sz="3200" b="1">
                <a:solidFill>
                  <a:schemeClr val="bg1"/>
                </a:solidFill>
              </a:rPr>
              <a:t>Default Constructor</a:t>
            </a:r>
            <a:endParaRPr lang="en-US" sz="3200" b="1">
              <a:solidFill>
                <a:schemeClr val="bg1">
                  <a:lumMod val="50000"/>
                </a:schemeClr>
              </a:solidFill>
            </a:endParaRPr>
          </a:p>
        </p:txBody>
      </p:sp>
      <p:pic>
        <p:nvPicPr>
          <p:cNvPr id="2" name="Picture 1"/>
          <p:cNvPicPr>
            <a:picLocks noChangeAspect="1"/>
          </p:cNvPicPr>
          <p:nvPr/>
        </p:nvPicPr>
        <p:blipFill>
          <a:blip r:embed="rId3"/>
          <a:stretch>
            <a:fillRect/>
          </a:stretch>
        </p:blipFill>
        <p:spPr>
          <a:xfrm>
            <a:off x="6769947" y="533401"/>
            <a:ext cx="4211320" cy="4649047"/>
          </a:xfrm>
          <a:prstGeom prst="rect">
            <a:avLst/>
          </a:prstGeom>
        </p:spPr>
      </p:pic>
      <p:sp>
        <p:nvSpPr>
          <p:cNvPr id="9" name="Text Box 8"/>
          <p:cNvSpPr txBox="1"/>
          <p:nvPr/>
        </p:nvSpPr>
        <p:spPr>
          <a:xfrm>
            <a:off x="314114" y="1392767"/>
            <a:ext cx="5427980" cy="4338495"/>
          </a:xfrm>
          <a:prstGeom prst="rect">
            <a:avLst/>
          </a:prstGeom>
          <a:noFill/>
        </p:spPr>
        <p:txBody>
          <a:bodyPr wrap="square" rtlCol="0" anchor="t">
            <a:spAutoFit/>
          </a:bodyPr>
          <a:lstStyle/>
          <a:p>
            <a:pPr marL="380990" indent="-380990">
              <a:lnSpc>
                <a:spcPct val="150000"/>
              </a:lnSpc>
              <a:buFont typeface="Arial" panose="020B0604020202020204" pitchFamily="34" charset="0"/>
              <a:buChar char="•"/>
            </a:pPr>
            <a:r>
              <a:rPr lang="en-US" sz="2667">
                <a:solidFill>
                  <a:schemeClr val="bg1"/>
                </a:solidFill>
                <a:sym typeface="+mn-ea"/>
              </a:rPr>
              <a:t> If we do not define a constructor explicitly, the compiler will provide a default constructor implicitly.</a:t>
            </a:r>
          </a:p>
          <a:p>
            <a:pPr marL="380990" indent="-380990">
              <a:lnSpc>
                <a:spcPct val="150000"/>
              </a:lnSpc>
              <a:buFont typeface="Arial" panose="020B0604020202020204" pitchFamily="34" charset="0"/>
              <a:buChar char="•"/>
            </a:pPr>
            <a:endParaRPr lang="en-US" sz="2667">
              <a:solidFill>
                <a:schemeClr val="bg1"/>
              </a:solidFill>
              <a:sym typeface="+mn-ea"/>
            </a:endParaRPr>
          </a:p>
          <a:p>
            <a:pPr marL="380990" indent="-380990">
              <a:lnSpc>
                <a:spcPct val="150000"/>
              </a:lnSpc>
              <a:buFont typeface="Arial" panose="020B0604020202020204" pitchFamily="34" charset="0"/>
              <a:buChar char="•"/>
            </a:pPr>
            <a:r>
              <a:rPr lang="en-US" sz="2667">
                <a:solidFill>
                  <a:schemeClr val="bg1"/>
                </a:solidFill>
                <a:sym typeface="+mn-ea"/>
              </a:rPr>
              <a:t>Default constructor provided by the compiler - initialize the data members to default value (i.e., 0)</a:t>
            </a:r>
          </a:p>
        </p:txBody>
      </p:sp>
      <p:sp>
        <p:nvSpPr>
          <p:cNvPr id="12" name="Rounded Rectangle 11"/>
          <p:cNvSpPr/>
          <p:nvPr/>
        </p:nvSpPr>
        <p:spPr>
          <a:xfrm>
            <a:off x="9798474" y="5134187"/>
            <a:ext cx="2028613" cy="1212427"/>
          </a:xfrm>
          <a:prstGeom prst="roundRect">
            <a:avLst/>
          </a:prstGeom>
          <a:noFill/>
          <a:ln>
            <a:solidFill>
              <a:schemeClr val="accent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Box 12"/>
          <p:cNvSpPr txBox="1"/>
          <p:nvPr/>
        </p:nvSpPr>
        <p:spPr>
          <a:xfrm>
            <a:off x="9989820" y="4963161"/>
            <a:ext cx="1837267" cy="1260089"/>
          </a:xfrm>
          <a:prstGeom prst="rect">
            <a:avLst/>
          </a:prstGeom>
          <a:noFill/>
        </p:spPr>
        <p:txBody>
          <a:bodyPr wrap="square" rtlCol="0">
            <a:spAutoFit/>
          </a:bodyPr>
          <a:lstStyle/>
          <a:p>
            <a:pPr>
              <a:lnSpc>
                <a:spcPct val="150000"/>
              </a:lnSpc>
            </a:pPr>
            <a:r>
              <a:rPr lang="en-US" sz="2667" b="1"/>
              <a:t>Output:</a:t>
            </a:r>
          </a:p>
          <a:p>
            <a:pPr>
              <a:lnSpc>
                <a:spcPct val="150000"/>
              </a:lnSpc>
            </a:pPr>
            <a:r>
              <a:rPr lang="en-US" sz="2667" b="1"/>
              <a:t>0</a:t>
            </a:r>
          </a:p>
        </p:txBody>
      </p:sp>
      <p:cxnSp>
        <p:nvCxnSpPr>
          <p:cNvPr id="3" name="Straight Connector 2"/>
          <p:cNvCxnSpPr/>
          <p:nvPr/>
        </p:nvCxnSpPr>
        <p:spPr>
          <a:xfrm>
            <a:off x="6931661" y="4320540"/>
            <a:ext cx="1907540" cy="0"/>
          </a:xfrm>
          <a:prstGeom prst="line">
            <a:avLst/>
          </a:prstGeom>
        </p:spPr>
        <p:style>
          <a:lnRef idx="2">
            <a:schemeClr val="accent4"/>
          </a:lnRef>
          <a:fillRef idx="0">
            <a:schemeClr val="accent4"/>
          </a:fillRef>
          <a:effectRef idx="1">
            <a:schemeClr val="accent4"/>
          </a:effectRef>
          <a:fontRef idx="minor">
            <a:schemeClr val="tx1"/>
          </a:fontRef>
        </p:style>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74133" y="369994"/>
            <a:ext cx="5667587" cy="584775"/>
          </a:xfrm>
          <a:prstGeom prst="rect">
            <a:avLst/>
          </a:prstGeom>
          <a:noFill/>
        </p:spPr>
        <p:txBody>
          <a:bodyPr wrap="square" rtlCol="0" anchor="t">
            <a:spAutoFit/>
          </a:bodyPr>
          <a:lstStyle/>
          <a:p>
            <a:r>
              <a:rPr lang="en-US" sz="3200" b="1">
                <a:solidFill>
                  <a:schemeClr val="bg1"/>
                </a:solidFill>
              </a:rPr>
              <a:t>Types of Constructors:</a:t>
            </a:r>
          </a:p>
        </p:txBody>
      </p:sp>
      <p:sp>
        <p:nvSpPr>
          <p:cNvPr id="5" name="Text Box 4"/>
          <p:cNvSpPr txBox="1"/>
          <p:nvPr/>
        </p:nvSpPr>
        <p:spPr>
          <a:xfrm>
            <a:off x="767927" y="1645074"/>
            <a:ext cx="5284893" cy="2232021"/>
          </a:xfrm>
          <a:prstGeom prst="rect">
            <a:avLst/>
          </a:prstGeom>
          <a:noFill/>
        </p:spPr>
        <p:txBody>
          <a:bodyPr wrap="square" rtlCol="0" anchor="t">
            <a:spAutoFit/>
          </a:bodyPr>
          <a:lstStyle/>
          <a:p>
            <a:pPr marL="457189" indent="-457189">
              <a:lnSpc>
                <a:spcPct val="150000"/>
              </a:lnSpc>
              <a:buAutoNum type="arabicPeriod"/>
            </a:pPr>
            <a:r>
              <a:rPr lang="en-US" sz="3200" dirty="0"/>
              <a:t>Default Constructor</a:t>
            </a:r>
          </a:p>
          <a:p>
            <a:pPr marL="457189" indent="-457189">
              <a:lnSpc>
                <a:spcPct val="150000"/>
              </a:lnSpc>
              <a:buAutoNum type="arabicPeriod"/>
            </a:pPr>
            <a:r>
              <a:rPr lang="en-US" sz="3200" dirty="0"/>
              <a:t>Parameterized Constructor</a:t>
            </a:r>
          </a:p>
          <a:p>
            <a:pPr marL="457189" indent="-457189">
              <a:lnSpc>
                <a:spcPct val="150000"/>
              </a:lnSpc>
              <a:buAutoNum type="arabicPeriod"/>
            </a:pPr>
            <a:r>
              <a:rPr lang="en-US" sz="3200" dirty="0"/>
              <a:t>Copy Constructor</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206" y="847"/>
            <a:ext cx="622046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5" name="Text Box 4"/>
          <p:cNvSpPr txBox="1"/>
          <p:nvPr/>
        </p:nvSpPr>
        <p:spPr>
          <a:xfrm>
            <a:off x="314114" y="187960"/>
            <a:ext cx="5284893" cy="754694"/>
          </a:xfrm>
          <a:prstGeom prst="rect">
            <a:avLst/>
          </a:prstGeom>
          <a:noFill/>
        </p:spPr>
        <p:txBody>
          <a:bodyPr wrap="square" rtlCol="0" anchor="t">
            <a:spAutoFit/>
          </a:bodyPr>
          <a:lstStyle/>
          <a:p>
            <a:pPr>
              <a:lnSpc>
                <a:spcPct val="150000"/>
              </a:lnSpc>
            </a:pPr>
            <a:r>
              <a:rPr lang="en-US" sz="3200" b="1">
                <a:solidFill>
                  <a:schemeClr val="bg1"/>
                </a:solidFill>
              </a:rPr>
              <a:t>2.  Parameterized Constructor</a:t>
            </a:r>
            <a:endParaRPr lang="en-US" sz="3200" b="1">
              <a:solidFill>
                <a:schemeClr val="bg1">
                  <a:lumMod val="50000"/>
                </a:schemeClr>
              </a:solidFill>
            </a:endParaRPr>
          </a:p>
        </p:txBody>
      </p:sp>
      <p:sp>
        <p:nvSpPr>
          <p:cNvPr id="4" name="Text Box 3"/>
          <p:cNvSpPr txBox="1"/>
          <p:nvPr/>
        </p:nvSpPr>
        <p:spPr>
          <a:xfrm>
            <a:off x="314114" y="1700954"/>
            <a:ext cx="5670127" cy="3107133"/>
          </a:xfrm>
          <a:prstGeom prst="rect">
            <a:avLst/>
          </a:prstGeom>
          <a:noFill/>
        </p:spPr>
        <p:txBody>
          <a:bodyPr wrap="square" rtlCol="0" anchor="t">
            <a:spAutoFit/>
          </a:bodyPr>
          <a:lstStyle/>
          <a:p>
            <a:pPr>
              <a:lnSpc>
                <a:spcPct val="150000"/>
              </a:lnSpc>
            </a:pPr>
            <a:r>
              <a:rPr lang="en-US" sz="2667">
                <a:solidFill>
                  <a:schemeClr val="bg1"/>
                </a:solidFill>
              </a:rPr>
              <a:t>- Constructors with parameter</a:t>
            </a:r>
          </a:p>
          <a:p>
            <a:pPr>
              <a:lnSpc>
                <a:spcPct val="150000"/>
              </a:lnSpc>
            </a:pPr>
            <a:endParaRPr lang="en-US" sz="2667">
              <a:solidFill>
                <a:schemeClr val="bg1"/>
              </a:solidFill>
            </a:endParaRPr>
          </a:p>
          <a:p>
            <a:pPr>
              <a:lnSpc>
                <a:spcPct val="150000"/>
              </a:lnSpc>
            </a:pPr>
            <a:r>
              <a:rPr lang="en-US" sz="2667">
                <a:solidFill>
                  <a:schemeClr val="bg1"/>
                </a:solidFill>
              </a:rPr>
              <a:t>- Used to provide different values, by passing the  values as argument during the object creation.</a:t>
            </a:r>
          </a:p>
        </p:txBody>
      </p:sp>
      <p:pic>
        <p:nvPicPr>
          <p:cNvPr id="2" name="Picture 1"/>
          <p:cNvPicPr>
            <a:picLocks noChangeAspect="1"/>
          </p:cNvPicPr>
          <p:nvPr/>
        </p:nvPicPr>
        <p:blipFill>
          <a:blip r:embed="rId3"/>
          <a:stretch>
            <a:fillRect/>
          </a:stretch>
        </p:blipFill>
        <p:spPr>
          <a:xfrm>
            <a:off x="6791114" y="314961"/>
            <a:ext cx="3387513" cy="5781887"/>
          </a:xfrm>
          <a:prstGeom prst="rect">
            <a:avLst/>
          </a:prstGeom>
        </p:spPr>
      </p:pic>
      <p:sp>
        <p:nvSpPr>
          <p:cNvPr id="12" name="Rounded Rectangle 11"/>
          <p:cNvSpPr/>
          <p:nvPr/>
        </p:nvSpPr>
        <p:spPr>
          <a:xfrm>
            <a:off x="10001674" y="5134187"/>
            <a:ext cx="1775460" cy="1181947"/>
          </a:xfrm>
          <a:prstGeom prst="roundRect">
            <a:avLst/>
          </a:prstGeom>
          <a:noFill/>
          <a:ln>
            <a:solidFill>
              <a:schemeClr val="accent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Box 12"/>
          <p:cNvSpPr txBox="1"/>
          <p:nvPr/>
        </p:nvSpPr>
        <p:spPr>
          <a:xfrm>
            <a:off x="10184554" y="4963160"/>
            <a:ext cx="1409700" cy="1260089"/>
          </a:xfrm>
          <a:prstGeom prst="rect">
            <a:avLst/>
          </a:prstGeom>
          <a:noFill/>
        </p:spPr>
        <p:txBody>
          <a:bodyPr wrap="square" rtlCol="0">
            <a:spAutoFit/>
          </a:bodyPr>
          <a:lstStyle/>
          <a:p>
            <a:pPr>
              <a:lnSpc>
                <a:spcPct val="150000"/>
              </a:lnSpc>
            </a:pPr>
            <a:r>
              <a:rPr lang="en-US" sz="2667" b="1"/>
              <a:t>Output:</a:t>
            </a:r>
          </a:p>
          <a:p>
            <a:pPr>
              <a:lnSpc>
                <a:spcPct val="150000"/>
              </a:lnSpc>
            </a:pPr>
            <a:r>
              <a:rPr lang="en-US" sz="2667" b="1"/>
              <a:t>250</a:t>
            </a:r>
          </a:p>
        </p:txBody>
      </p:sp>
      <p:cxnSp>
        <p:nvCxnSpPr>
          <p:cNvPr id="8" name="Straight Connector 7"/>
          <p:cNvCxnSpPr/>
          <p:nvPr/>
        </p:nvCxnSpPr>
        <p:spPr>
          <a:xfrm flipV="1">
            <a:off x="7217833" y="2819400"/>
            <a:ext cx="2112016" cy="1693"/>
          </a:xfrm>
          <a:prstGeom prst="line">
            <a:avLst/>
          </a:prstGeom>
        </p:spPr>
        <p:style>
          <a:lnRef idx="2">
            <a:schemeClr val="accent4"/>
          </a:lnRef>
          <a:fillRef idx="0">
            <a:schemeClr val="accent4"/>
          </a:fillRef>
          <a:effectRef idx="1">
            <a:schemeClr val="accent4"/>
          </a:effectRef>
          <a:fontRef idx="minor">
            <a:schemeClr val="tx1"/>
          </a:fontRef>
        </p:style>
      </p:cxnSp>
      <p:cxnSp>
        <p:nvCxnSpPr>
          <p:cNvPr id="3" name="Straight Connector 2"/>
          <p:cNvCxnSpPr/>
          <p:nvPr/>
        </p:nvCxnSpPr>
        <p:spPr>
          <a:xfrm flipV="1">
            <a:off x="7014633" y="5739554"/>
            <a:ext cx="2496019" cy="1693"/>
          </a:xfrm>
          <a:prstGeom prst="line">
            <a:avLst/>
          </a:prstGeom>
        </p:spPr>
        <p:style>
          <a:lnRef idx="2">
            <a:schemeClr val="accent4"/>
          </a:lnRef>
          <a:fillRef idx="0">
            <a:schemeClr val="accent4"/>
          </a:fillRef>
          <a:effectRef idx="1">
            <a:schemeClr val="accent4"/>
          </a:effectRef>
          <a:fontRef idx="minor">
            <a:schemeClr val="tx1"/>
          </a:fontRef>
        </p:style>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1000"/>
                                        <p:tgtEl>
                                          <p:spTgt spid="8"/>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6360" y="-2540"/>
            <a:ext cx="6260253"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5" name="Text Box 4"/>
          <p:cNvSpPr txBox="1"/>
          <p:nvPr/>
        </p:nvSpPr>
        <p:spPr>
          <a:xfrm>
            <a:off x="314114" y="187960"/>
            <a:ext cx="5284893" cy="754694"/>
          </a:xfrm>
          <a:prstGeom prst="rect">
            <a:avLst/>
          </a:prstGeom>
          <a:noFill/>
        </p:spPr>
        <p:txBody>
          <a:bodyPr wrap="square" rtlCol="0" anchor="t">
            <a:spAutoFit/>
          </a:bodyPr>
          <a:lstStyle/>
          <a:p>
            <a:pPr>
              <a:lnSpc>
                <a:spcPct val="150000"/>
              </a:lnSpc>
            </a:pPr>
            <a:r>
              <a:rPr lang="en-US" sz="3200" b="1">
                <a:solidFill>
                  <a:schemeClr val="bg1"/>
                </a:solidFill>
              </a:rPr>
              <a:t>2.  Parameterized Constructor</a:t>
            </a:r>
            <a:endParaRPr lang="en-US" sz="3200" b="1">
              <a:solidFill>
                <a:schemeClr val="bg1">
                  <a:lumMod val="50000"/>
                </a:schemeClr>
              </a:solidFill>
            </a:endParaRPr>
          </a:p>
        </p:txBody>
      </p:sp>
      <p:sp>
        <p:nvSpPr>
          <p:cNvPr id="4" name="Text Box 3"/>
          <p:cNvSpPr txBox="1"/>
          <p:nvPr/>
        </p:nvSpPr>
        <p:spPr>
          <a:xfrm>
            <a:off x="309881" y="1373293"/>
            <a:ext cx="5670127" cy="3107133"/>
          </a:xfrm>
          <a:prstGeom prst="rect">
            <a:avLst/>
          </a:prstGeom>
          <a:noFill/>
        </p:spPr>
        <p:txBody>
          <a:bodyPr wrap="square" rtlCol="0" anchor="t">
            <a:spAutoFit/>
          </a:bodyPr>
          <a:lstStyle/>
          <a:p>
            <a:pPr>
              <a:lnSpc>
                <a:spcPct val="150000"/>
              </a:lnSpc>
            </a:pPr>
            <a:r>
              <a:rPr lang="en-US" sz="2667" b="1">
                <a:solidFill>
                  <a:srgbClr val="FFFF00"/>
                </a:solidFill>
              </a:rPr>
              <a:t>Constructor overloading:</a:t>
            </a:r>
          </a:p>
          <a:p>
            <a:pPr marL="457189" indent="-457189">
              <a:lnSpc>
                <a:spcPct val="150000"/>
              </a:lnSpc>
              <a:buFont typeface="Arial" panose="020B0604020202020204" pitchFamily="34" charset="0"/>
              <a:buChar char="•"/>
            </a:pPr>
            <a:r>
              <a:rPr lang="en-US" sz="2667">
                <a:solidFill>
                  <a:schemeClr val="bg1"/>
                </a:solidFill>
              </a:rPr>
              <a:t>Having </a:t>
            </a:r>
            <a:r>
              <a:rPr lang="en-US" sz="2667" b="1">
                <a:solidFill>
                  <a:schemeClr val="bg1"/>
                </a:solidFill>
              </a:rPr>
              <a:t>more than one constructor </a:t>
            </a:r>
            <a:r>
              <a:rPr lang="en-US" sz="2667">
                <a:solidFill>
                  <a:schemeClr val="bg1"/>
                </a:solidFill>
              </a:rPr>
              <a:t>in a class with same name, as long as each has a different list of arguments</a:t>
            </a:r>
          </a:p>
        </p:txBody>
      </p:sp>
      <p:pic>
        <p:nvPicPr>
          <p:cNvPr id="3" name="Picture 2"/>
          <p:cNvPicPr>
            <a:picLocks noChangeAspect="1"/>
          </p:cNvPicPr>
          <p:nvPr/>
        </p:nvPicPr>
        <p:blipFill>
          <a:blip r:embed="rId3"/>
          <a:stretch>
            <a:fillRect/>
          </a:stretch>
        </p:blipFill>
        <p:spPr>
          <a:xfrm>
            <a:off x="6794501" y="187960"/>
            <a:ext cx="4334087" cy="6477000"/>
          </a:xfrm>
          <a:prstGeom prst="rect">
            <a:avLst/>
          </a:prstGeom>
        </p:spPr>
      </p:pic>
      <p:cxnSp>
        <p:nvCxnSpPr>
          <p:cNvPr id="8" name="Straight Connector 7"/>
          <p:cNvCxnSpPr/>
          <p:nvPr/>
        </p:nvCxnSpPr>
        <p:spPr>
          <a:xfrm>
            <a:off x="7217834" y="2162387"/>
            <a:ext cx="1722967"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9" name="Straight Connector 8"/>
          <p:cNvCxnSpPr/>
          <p:nvPr/>
        </p:nvCxnSpPr>
        <p:spPr>
          <a:xfrm>
            <a:off x="7104381" y="3565313"/>
            <a:ext cx="2784020" cy="0"/>
          </a:xfrm>
          <a:prstGeom prst="line">
            <a:avLst/>
          </a:prstGeom>
        </p:spPr>
        <p:style>
          <a:lnRef idx="2">
            <a:schemeClr val="accent4"/>
          </a:lnRef>
          <a:fillRef idx="0">
            <a:schemeClr val="accent4"/>
          </a:fillRef>
          <a:effectRef idx="1">
            <a:schemeClr val="accent4"/>
          </a:effectRef>
          <a:fontRef idx="minor">
            <a:schemeClr val="tx1"/>
          </a:fontRef>
        </p:style>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1000"/>
                                        <p:tgtEl>
                                          <p:spTgt spid="8"/>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6360" y="-2540"/>
            <a:ext cx="6260253"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5" name="Text Box 4"/>
          <p:cNvSpPr txBox="1"/>
          <p:nvPr/>
        </p:nvSpPr>
        <p:spPr>
          <a:xfrm>
            <a:off x="314114" y="187960"/>
            <a:ext cx="5284893" cy="754694"/>
          </a:xfrm>
          <a:prstGeom prst="rect">
            <a:avLst/>
          </a:prstGeom>
          <a:noFill/>
        </p:spPr>
        <p:txBody>
          <a:bodyPr wrap="square" rtlCol="0" anchor="t">
            <a:spAutoFit/>
          </a:bodyPr>
          <a:lstStyle/>
          <a:p>
            <a:pPr>
              <a:lnSpc>
                <a:spcPct val="150000"/>
              </a:lnSpc>
            </a:pPr>
            <a:r>
              <a:rPr lang="en-US" sz="3200" b="1">
                <a:solidFill>
                  <a:schemeClr val="bg1"/>
                </a:solidFill>
              </a:rPr>
              <a:t>2.  Parameterized Constructor</a:t>
            </a:r>
            <a:endParaRPr lang="en-US" sz="3200" b="1">
              <a:solidFill>
                <a:schemeClr val="bg1">
                  <a:lumMod val="50000"/>
                </a:schemeClr>
              </a:solidFill>
            </a:endParaRPr>
          </a:p>
        </p:txBody>
      </p:sp>
      <p:sp>
        <p:nvSpPr>
          <p:cNvPr id="4" name="Text Box 3"/>
          <p:cNvSpPr txBox="1"/>
          <p:nvPr/>
        </p:nvSpPr>
        <p:spPr>
          <a:xfrm>
            <a:off x="309881" y="1360593"/>
            <a:ext cx="5670127" cy="3107133"/>
          </a:xfrm>
          <a:prstGeom prst="rect">
            <a:avLst/>
          </a:prstGeom>
          <a:noFill/>
        </p:spPr>
        <p:txBody>
          <a:bodyPr wrap="square" rtlCol="0" anchor="t">
            <a:spAutoFit/>
          </a:bodyPr>
          <a:lstStyle/>
          <a:p>
            <a:pPr>
              <a:lnSpc>
                <a:spcPct val="150000"/>
              </a:lnSpc>
            </a:pPr>
            <a:r>
              <a:rPr lang="en-US" sz="2667" b="1">
                <a:solidFill>
                  <a:srgbClr val="FFFF00"/>
                </a:solidFill>
              </a:rPr>
              <a:t>Constructor overloading:</a:t>
            </a:r>
          </a:p>
          <a:p>
            <a:pPr marL="457189" indent="-457189">
              <a:lnSpc>
                <a:spcPct val="150000"/>
              </a:lnSpc>
              <a:buFont typeface="Arial" panose="020B0604020202020204" pitchFamily="34" charset="0"/>
              <a:buChar char="•"/>
            </a:pPr>
            <a:r>
              <a:rPr lang="en-US" sz="2667">
                <a:solidFill>
                  <a:schemeClr val="bg1"/>
                </a:solidFill>
                <a:sym typeface="+mn-ea"/>
              </a:rPr>
              <a:t>Overloaded constructors essentially have the same name (name of the class) and different number of arguments.</a:t>
            </a:r>
          </a:p>
        </p:txBody>
      </p:sp>
      <p:pic>
        <p:nvPicPr>
          <p:cNvPr id="3" name="Picture 2"/>
          <p:cNvPicPr>
            <a:picLocks noChangeAspect="1"/>
          </p:cNvPicPr>
          <p:nvPr/>
        </p:nvPicPr>
        <p:blipFill>
          <a:blip r:embed="rId3"/>
          <a:stretch>
            <a:fillRect/>
          </a:stretch>
        </p:blipFill>
        <p:spPr>
          <a:xfrm>
            <a:off x="6794501" y="187960"/>
            <a:ext cx="4334087" cy="6477000"/>
          </a:xfrm>
          <a:prstGeom prst="rect">
            <a:avLst/>
          </a:prstGeom>
        </p:spPr>
      </p:pic>
      <p:cxnSp>
        <p:nvCxnSpPr>
          <p:cNvPr id="8" name="Straight Connector 7"/>
          <p:cNvCxnSpPr/>
          <p:nvPr/>
        </p:nvCxnSpPr>
        <p:spPr>
          <a:xfrm>
            <a:off x="7217834" y="2162387"/>
            <a:ext cx="1722967"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9" name="Straight Connector 8"/>
          <p:cNvCxnSpPr/>
          <p:nvPr/>
        </p:nvCxnSpPr>
        <p:spPr>
          <a:xfrm>
            <a:off x="7106074" y="3597487"/>
            <a:ext cx="2784020" cy="0"/>
          </a:xfrm>
          <a:prstGeom prst="line">
            <a:avLst/>
          </a:prstGeom>
        </p:spPr>
        <p:style>
          <a:lnRef idx="2">
            <a:schemeClr val="accent4"/>
          </a:lnRef>
          <a:fillRef idx="0">
            <a:schemeClr val="accent4"/>
          </a:fillRef>
          <a:effectRef idx="1">
            <a:schemeClr val="accent4"/>
          </a:effectRef>
          <a:fontRef idx="minor">
            <a:schemeClr val="tx1"/>
          </a:fontRef>
        </p:style>
      </p:cxnSp>
    </p:spTree>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6360" y="-2540"/>
            <a:ext cx="6260253"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5" name="Text Box 4"/>
          <p:cNvSpPr txBox="1"/>
          <p:nvPr/>
        </p:nvSpPr>
        <p:spPr>
          <a:xfrm>
            <a:off x="314114" y="187960"/>
            <a:ext cx="5284893" cy="754694"/>
          </a:xfrm>
          <a:prstGeom prst="rect">
            <a:avLst/>
          </a:prstGeom>
          <a:noFill/>
        </p:spPr>
        <p:txBody>
          <a:bodyPr wrap="square" rtlCol="0" anchor="t">
            <a:spAutoFit/>
          </a:bodyPr>
          <a:lstStyle/>
          <a:p>
            <a:pPr>
              <a:lnSpc>
                <a:spcPct val="150000"/>
              </a:lnSpc>
            </a:pPr>
            <a:r>
              <a:rPr lang="en-US" sz="3200" b="1">
                <a:solidFill>
                  <a:schemeClr val="bg1"/>
                </a:solidFill>
              </a:rPr>
              <a:t>2.  Parameterized Constructor</a:t>
            </a:r>
            <a:endParaRPr lang="en-US" sz="3200" b="1">
              <a:solidFill>
                <a:schemeClr val="bg1">
                  <a:lumMod val="50000"/>
                </a:schemeClr>
              </a:solidFill>
            </a:endParaRPr>
          </a:p>
        </p:txBody>
      </p:sp>
      <p:sp>
        <p:nvSpPr>
          <p:cNvPr id="4" name="Text Box 3"/>
          <p:cNvSpPr txBox="1"/>
          <p:nvPr/>
        </p:nvSpPr>
        <p:spPr>
          <a:xfrm>
            <a:off x="309881" y="1360594"/>
            <a:ext cx="5670127" cy="4954177"/>
          </a:xfrm>
          <a:prstGeom prst="rect">
            <a:avLst/>
          </a:prstGeom>
          <a:noFill/>
        </p:spPr>
        <p:txBody>
          <a:bodyPr wrap="square" rtlCol="0" anchor="t">
            <a:spAutoFit/>
          </a:bodyPr>
          <a:lstStyle/>
          <a:p>
            <a:pPr>
              <a:lnSpc>
                <a:spcPct val="150000"/>
              </a:lnSpc>
            </a:pPr>
            <a:r>
              <a:rPr lang="en-US" sz="2667" b="1">
                <a:solidFill>
                  <a:srgbClr val="FFFF00"/>
                </a:solidFill>
              </a:rPr>
              <a:t>Constructor overloading:</a:t>
            </a:r>
          </a:p>
          <a:p>
            <a:pPr marL="457189" indent="-457189">
              <a:lnSpc>
                <a:spcPct val="150000"/>
              </a:lnSpc>
              <a:buFont typeface="Arial" panose="020B0604020202020204" pitchFamily="34" charset="0"/>
              <a:buChar char="•"/>
            </a:pPr>
            <a:r>
              <a:rPr lang="en-US" sz="2667">
                <a:solidFill>
                  <a:schemeClr val="bg1"/>
                </a:solidFill>
                <a:sym typeface="+mn-ea"/>
              </a:rPr>
              <a:t>A constructor is called depending upon the number and type of arguments passed.</a:t>
            </a:r>
          </a:p>
          <a:p>
            <a:pPr marL="457189" indent="-457189">
              <a:lnSpc>
                <a:spcPct val="150000"/>
              </a:lnSpc>
              <a:buFont typeface="Arial" panose="020B0604020202020204" pitchFamily="34" charset="0"/>
              <a:buChar char="•"/>
            </a:pPr>
            <a:r>
              <a:rPr lang="en-US" sz="2667">
                <a:solidFill>
                  <a:schemeClr val="bg1"/>
                </a:solidFill>
                <a:sym typeface="+mn-ea"/>
              </a:rPr>
              <a:t>While creating the object, arguments must be passed to let compiler know, which constructor needs to be called.</a:t>
            </a:r>
          </a:p>
        </p:txBody>
      </p:sp>
      <p:pic>
        <p:nvPicPr>
          <p:cNvPr id="3" name="Picture 2"/>
          <p:cNvPicPr>
            <a:picLocks noChangeAspect="1"/>
          </p:cNvPicPr>
          <p:nvPr/>
        </p:nvPicPr>
        <p:blipFill>
          <a:blip r:embed="rId3"/>
          <a:stretch>
            <a:fillRect/>
          </a:stretch>
        </p:blipFill>
        <p:spPr>
          <a:xfrm>
            <a:off x="6794501" y="187960"/>
            <a:ext cx="4334087" cy="6477000"/>
          </a:xfrm>
          <a:prstGeom prst="rect">
            <a:avLst/>
          </a:prstGeom>
        </p:spPr>
      </p:pic>
      <p:sp>
        <p:nvSpPr>
          <p:cNvPr id="12" name="Rounded Rectangle 11"/>
          <p:cNvSpPr/>
          <p:nvPr/>
        </p:nvSpPr>
        <p:spPr>
          <a:xfrm>
            <a:off x="10103273" y="5134187"/>
            <a:ext cx="1816947" cy="1451187"/>
          </a:xfrm>
          <a:prstGeom prst="roundRect">
            <a:avLst/>
          </a:prstGeom>
          <a:noFill/>
          <a:ln>
            <a:solidFill>
              <a:schemeClr val="accent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Box 12"/>
          <p:cNvSpPr txBox="1"/>
          <p:nvPr/>
        </p:nvSpPr>
        <p:spPr>
          <a:xfrm>
            <a:off x="10294621" y="5134187"/>
            <a:ext cx="1504527" cy="1290803"/>
          </a:xfrm>
          <a:prstGeom prst="rect">
            <a:avLst/>
          </a:prstGeom>
          <a:noFill/>
        </p:spPr>
        <p:txBody>
          <a:bodyPr wrap="square" rtlCol="0">
            <a:spAutoFit/>
          </a:bodyPr>
          <a:lstStyle/>
          <a:p>
            <a:pPr>
              <a:lnSpc>
                <a:spcPct val="110000"/>
              </a:lnSpc>
            </a:pPr>
            <a:r>
              <a:rPr lang="en-US" sz="2400" b="1"/>
              <a:t>Output:</a:t>
            </a:r>
          </a:p>
          <a:p>
            <a:pPr>
              <a:lnSpc>
                <a:spcPct val="110000"/>
              </a:lnSpc>
            </a:pPr>
            <a:r>
              <a:rPr lang="en-US" sz="2400" b="1"/>
              <a:t>250</a:t>
            </a:r>
          </a:p>
          <a:p>
            <a:pPr>
              <a:lnSpc>
                <a:spcPct val="110000"/>
              </a:lnSpc>
            </a:pPr>
            <a:r>
              <a:rPr lang="en-US" sz="2400" b="1"/>
              <a:t>150 10</a:t>
            </a:r>
          </a:p>
        </p:txBody>
      </p:sp>
      <p:cxnSp>
        <p:nvCxnSpPr>
          <p:cNvPr id="8" name="Straight Connector 7"/>
          <p:cNvCxnSpPr/>
          <p:nvPr/>
        </p:nvCxnSpPr>
        <p:spPr>
          <a:xfrm>
            <a:off x="7217834" y="2162387"/>
            <a:ext cx="1722967"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9" name="Straight Connector 8"/>
          <p:cNvCxnSpPr/>
          <p:nvPr/>
        </p:nvCxnSpPr>
        <p:spPr>
          <a:xfrm>
            <a:off x="7104381" y="3565313"/>
            <a:ext cx="278402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0" name="Straight Connector 9"/>
          <p:cNvCxnSpPr/>
          <p:nvPr/>
        </p:nvCxnSpPr>
        <p:spPr>
          <a:xfrm>
            <a:off x="7014634" y="6368627"/>
            <a:ext cx="278402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1" name="Straight Connector 10"/>
          <p:cNvCxnSpPr/>
          <p:nvPr/>
        </p:nvCxnSpPr>
        <p:spPr>
          <a:xfrm>
            <a:off x="7014634" y="6074833"/>
            <a:ext cx="1872013" cy="0"/>
          </a:xfrm>
          <a:prstGeom prst="line">
            <a:avLst/>
          </a:prstGeom>
        </p:spPr>
        <p:style>
          <a:lnRef idx="2">
            <a:schemeClr val="accent4"/>
          </a:lnRef>
          <a:fillRef idx="0">
            <a:schemeClr val="accent4"/>
          </a:fillRef>
          <a:effectRef idx="1">
            <a:schemeClr val="accent4"/>
          </a:effectRef>
          <a:fontRef idx="minor">
            <a:schemeClr val="tx1"/>
          </a:fontRef>
        </p:style>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1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2" fill="hold" nodeType="clickEffect">
                                  <p:stCondLst>
                                    <p:cond delay="0"/>
                                  </p:stCondLst>
                                  <p:childTnLst>
                                    <p:animEffect transition="out" filter="wipe(right)">
                                      <p:cBhvr>
                                        <p:cTn id="15" dur="1000"/>
                                        <p:tgtEl>
                                          <p:spTgt spid="8"/>
                                        </p:tgtEl>
                                      </p:cBhvr>
                                    </p:animEffect>
                                    <p:set>
                                      <p:cBhvr>
                                        <p:cTn id="16" dur="1" fill="hold">
                                          <p:stCondLst>
                                            <p:cond delay="998"/>
                                          </p:stCondLst>
                                        </p:cTn>
                                        <p:tgtEl>
                                          <p:spTgt spid="8"/>
                                        </p:tgtEl>
                                        <p:attrNameLst>
                                          <p:attrName>style.visibility</p:attrName>
                                        </p:attrNameLst>
                                      </p:cBhvr>
                                      <p:to>
                                        <p:strVal val="hidden"/>
                                      </p:to>
                                    </p:set>
                                  </p:childTnLst>
                                </p:cTn>
                              </p:par>
                              <p:par>
                                <p:cTn id="17" presetID="22" presetClass="exit" presetSubtype="2" fill="hold" nodeType="withEffect">
                                  <p:stCondLst>
                                    <p:cond delay="0"/>
                                  </p:stCondLst>
                                  <p:childTnLst>
                                    <p:animEffect transition="out" filter="wipe(right)">
                                      <p:cBhvr>
                                        <p:cTn id="18" dur="1000"/>
                                        <p:tgtEl>
                                          <p:spTgt spid="11"/>
                                        </p:tgtEl>
                                      </p:cBhvr>
                                    </p:animEffect>
                                    <p:set>
                                      <p:cBhvr>
                                        <p:cTn id="19" dur="1" fill="hold">
                                          <p:stCondLst>
                                            <p:cond delay="998"/>
                                          </p:stCondLst>
                                        </p:cTn>
                                        <p:tgtEl>
                                          <p:spTgt spid="11"/>
                                        </p:tgtEl>
                                        <p:attrNameLst>
                                          <p:attrName>style.visibility</p:attrName>
                                        </p:attrNameLst>
                                      </p:cBhvr>
                                      <p:to>
                                        <p:strVal val="hidden"/>
                                      </p:to>
                                    </p:se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1000"/>
                                        <p:tgtEl>
                                          <p:spTgt spid="10"/>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left)">
                                      <p:cBhvr>
                                        <p:cTn id="32" dur="10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74133" y="369994"/>
            <a:ext cx="5667587" cy="584775"/>
          </a:xfrm>
          <a:prstGeom prst="rect">
            <a:avLst/>
          </a:prstGeom>
          <a:noFill/>
        </p:spPr>
        <p:txBody>
          <a:bodyPr wrap="square" rtlCol="0" anchor="t">
            <a:spAutoFit/>
          </a:bodyPr>
          <a:lstStyle/>
          <a:p>
            <a:r>
              <a:rPr lang="en-US" sz="3200" b="1">
                <a:solidFill>
                  <a:schemeClr val="bg1"/>
                </a:solidFill>
              </a:rPr>
              <a:t>Types of Constructors:</a:t>
            </a:r>
          </a:p>
        </p:txBody>
      </p:sp>
      <p:sp>
        <p:nvSpPr>
          <p:cNvPr id="5" name="Text Box 4"/>
          <p:cNvSpPr txBox="1"/>
          <p:nvPr/>
        </p:nvSpPr>
        <p:spPr>
          <a:xfrm>
            <a:off x="767927" y="1645074"/>
            <a:ext cx="5284893" cy="2232021"/>
          </a:xfrm>
          <a:prstGeom prst="rect">
            <a:avLst/>
          </a:prstGeom>
          <a:noFill/>
        </p:spPr>
        <p:txBody>
          <a:bodyPr wrap="square" rtlCol="0" anchor="t">
            <a:spAutoFit/>
          </a:bodyPr>
          <a:lstStyle/>
          <a:p>
            <a:pPr marL="457189" indent="-457189">
              <a:lnSpc>
                <a:spcPct val="150000"/>
              </a:lnSpc>
              <a:buAutoNum type="arabicPeriod"/>
            </a:pPr>
            <a:r>
              <a:rPr lang="en-US" sz="3200" dirty="0"/>
              <a:t>Default Constructor</a:t>
            </a:r>
          </a:p>
          <a:p>
            <a:pPr marL="457189" indent="-457189">
              <a:lnSpc>
                <a:spcPct val="150000"/>
              </a:lnSpc>
              <a:buAutoNum type="arabicPeriod"/>
            </a:pPr>
            <a:r>
              <a:rPr lang="en-US" sz="3200" dirty="0"/>
              <a:t>Parameterized Constructor</a:t>
            </a:r>
          </a:p>
          <a:p>
            <a:pPr marL="457189" indent="-457189">
              <a:lnSpc>
                <a:spcPct val="150000"/>
              </a:lnSpc>
              <a:buAutoNum type="arabicPeriod"/>
            </a:pPr>
            <a:r>
              <a:rPr lang="en-US" sz="3200" dirty="0"/>
              <a:t>Copy Constructor</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6360" y="-2540"/>
            <a:ext cx="6641253"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5" name="Text Box 4"/>
          <p:cNvSpPr txBox="1"/>
          <p:nvPr/>
        </p:nvSpPr>
        <p:spPr>
          <a:xfrm>
            <a:off x="314114" y="187960"/>
            <a:ext cx="5284893" cy="754694"/>
          </a:xfrm>
          <a:prstGeom prst="rect">
            <a:avLst/>
          </a:prstGeom>
          <a:noFill/>
        </p:spPr>
        <p:txBody>
          <a:bodyPr wrap="square" rtlCol="0" anchor="t">
            <a:spAutoFit/>
          </a:bodyPr>
          <a:lstStyle/>
          <a:p>
            <a:pPr>
              <a:lnSpc>
                <a:spcPct val="150000"/>
              </a:lnSpc>
            </a:pPr>
            <a:r>
              <a:rPr lang="en-US" sz="3200" b="1">
                <a:solidFill>
                  <a:schemeClr val="bg1"/>
                </a:solidFill>
              </a:rPr>
              <a:t>3.  Copy Constructor</a:t>
            </a:r>
            <a:endParaRPr lang="en-US" sz="3200" b="1">
              <a:solidFill>
                <a:schemeClr val="bg1">
                  <a:lumMod val="50000"/>
                </a:schemeClr>
              </a:solidFill>
            </a:endParaRPr>
          </a:p>
        </p:txBody>
      </p:sp>
      <p:pic>
        <p:nvPicPr>
          <p:cNvPr id="14" name="Picture 13"/>
          <p:cNvPicPr>
            <a:picLocks noChangeAspect="1"/>
          </p:cNvPicPr>
          <p:nvPr/>
        </p:nvPicPr>
        <p:blipFill>
          <a:blip r:embed="rId3"/>
          <a:stretch>
            <a:fillRect/>
          </a:stretch>
        </p:blipFill>
        <p:spPr>
          <a:xfrm>
            <a:off x="7205980" y="979594"/>
            <a:ext cx="4204547" cy="3165687"/>
          </a:xfrm>
          <a:prstGeom prst="rect">
            <a:avLst/>
          </a:prstGeom>
        </p:spPr>
      </p:pic>
      <p:sp>
        <p:nvSpPr>
          <p:cNvPr id="4" name="Text Box 3"/>
          <p:cNvSpPr txBox="1"/>
          <p:nvPr/>
        </p:nvSpPr>
        <p:spPr>
          <a:xfrm>
            <a:off x="117687" y="1218353"/>
            <a:ext cx="6258560" cy="5261825"/>
          </a:xfrm>
          <a:prstGeom prst="rect">
            <a:avLst/>
          </a:prstGeom>
          <a:noFill/>
        </p:spPr>
        <p:txBody>
          <a:bodyPr wrap="square" rtlCol="0" anchor="t">
            <a:spAutoFit/>
          </a:bodyPr>
          <a:lstStyle/>
          <a:p>
            <a:pPr>
              <a:lnSpc>
                <a:spcPct val="150000"/>
              </a:lnSpc>
            </a:pPr>
            <a:r>
              <a:rPr lang="en-US" sz="2667">
                <a:solidFill>
                  <a:schemeClr val="bg1"/>
                </a:solidFill>
              </a:rPr>
              <a:t>- It creates a </a:t>
            </a:r>
            <a:r>
              <a:rPr lang="en-US" sz="2667" b="1">
                <a:solidFill>
                  <a:schemeClr val="bg1"/>
                </a:solidFill>
              </a:rPr>
              <a:t>new object,</a:t>
            </a:r>
            <a:r>
              <a:rPr lang="en-US" sz="2667">
                <a:solidFill>
                  <a:schemeClr val="bg1"/>
                </a:solidFill>
              </a:rPr>
              <a:t> which is exact copy of the existing copy, hence it is called copy constructor.</a:t>
            </a:r>
          </a:p>
          <a:p>
            <a:pPr>
              <a:lnSpc>
                <a:spcPct val="150000"/>
              </a:lnSpc>
            </a:pPr>
            <a:endParaRPr lang="en-US" sz="2667">
              <a:solidFill>
                <a:schemeClr val="bg1"/>
              </a:solidFill>
            </a:endParaRPr>
          </a:p>
          <a:p>
            <a:pPr>
              <a:lnSpc>
                <a:spcPct val="150000"/>
              </a:lnSpc>
            </a:pPr>
            <a:r>
              <a:rPr lang="en-US" sz="2667" b="1">
                <a:solidFill>
                  <a:schemeClr val="bg1"/>
                </a:solidFill>
              </a:rPr>
              <a:t>Syntax of Copy Constructor:</a:t>
            </a:r>
          </a:p>
          <a:p>
            <a:pPr>
              <a:lnSpc>
                <a:spcPct val="130000"/>
              </a:lnSpc>
            </a:pPr>
            <a:r>
              <a:rPr lang="en-US" sz="2667">
                <a:solidFill>
                  <a:schemeClr val="bg1"/>
                </a:solidFill>
              </a:rPr>
              <a:t>Classname(const classname &amp;objectname)</a:t>
            </a:r>
          </a:p>
          <a:p>
            <a:pPr>
              <a:lnSpc>
                <a:spcPct val="130000"/>
              </a:lnSpc>
            </a:pPr>
            <a:r>
              <a:rPr lang="en-US" sz="2667">
                <a:solidFill>
                  <a:schemeClr val="bg1"/>
                </a:solidFill>
              </a:rPr>
              <a:t>{</a:t>
            </a:r>
          </a:p>
          <a:p>
            <a:pPr>
              <a:lnSpc>
                <a:spcPct val="130000"/>
              </a:lnSpc>
            </a:pPr>
            <a:r>
              <a:rPr lang="en-US" sz="2667">
                <a:solidFill>
                  <a:schemeClr val="bg1"/>
                </a:solidFill>
              </a:rPr>
              <a:t>      . . . .</a:t>
            </a:r>
          </a:p>
          <a:p>
            <a:pPr>
              <a:lnSpc>
                <a:spcPct val="130000"/>
              </a:lnSpc>
            </a:pPr>
            <a:r>
              <a:rPr lang="en-US" sz="2667">
                <a:solidFill>
                  <a:schemeClr val="bg1"/>
                </a:solidFill>
              </a:rPr>
              <a:t>}</a:t>
            </a:r>
          </a:p>
        </p:txBody>
      </p:sp>
      <p:cxnSp>
        <p:nvCxnSpPr>
          <p:cNvPr id="15" name="Straight Connector 14"/>
          <p:cNvCxnSpPr/>
          <p:nvPr/>
        </p:nvCxnSpPr>
        <p:spPr>
          <a:xfrm flipV="1">
            <a:off x="7613227" y="2312247"/>
            <a:ext cx="3359573" cy="0"/>
          </a:xfrm>
          <a:prstGeom prst="line">
            <a:avLst/>
          </a:prstGeom>
        </p:spPr>
        <p:style>
          <a:lnRef idx="2">
            <a:schemeClr val="accent4"/>
          </a:lnRef>
          <a:fillRef idx="0">
            <a:schemeClr val="accent4"/>
          </a:fillRef>
          <a:effectRef idx="1">
            <a:schemeClr val="accent4"/>
          </a:effectRef>
          <a:fontRef idx="minor">
            <a:schemeClr val="tx1"/>
          </a:fontRef>
        </p:style>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nodeType="clickEffect">
                                  <p:stCondLst>
                                    <p:cond delay="0"/>
                                  </p:stCondLst>
                                  <p:childTnLst>
                                    <p:animEffect transition="out" filter="wipe(right)">
                                      <p:cBhvr>
                                        <p:cTn id="11" dur="1000"/>
                                        <p:tgtEl>
                                          <p:spTgt spid="15"/>
                                        </p:tgtEl>
                                      </p:cBhvr>
                                    </p:animEffect>
                                    <p:set>
                                      <p:cBhvr>
                                        <p:cTn id="12" dur="1" fill="hold">
                                          <p:stCondLst>
                                            <p:cond delay="998"/>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rcRect l="4420" r="4420"/>
          <a:stretch>
            <a:fillRect/>
          </a:stretch>
        </p:blipFill>
        <p:spPr>
          <a:xfrm flipH="1">
            <a:off x="4698153" y="1115907"/>
            <a:ext cx="2858347" cy="1504527"/>
          </a:xfrm>
          <a:prstGeom prst="rect">
            <a:avLst/>
          </a:prstGeom>
          <a:noFill/>
        </p:spPr>
      </p:pic>
      <p:sp>
        <p:nvSpPr>
          <p:cNvPr id="2" name="Rounded Rectangle 1"/>
          <p:cNvSpPr/>
          <p:nvPr/>
        </p:nvSpPr>
        <p:spPr>
          <a:xfrm>
            <a:off x="4323081" y="437727"/>
            <a:ext cx="3539913" cy="2182707"/>
          </a:xfrm>
          <a:prstGeom prst="roundRect">
            <a:avLst/>
          </a:prstGeom>
          <a:noFill/>
          <a:ln>
            <a:solidFill>
              <a:schemeClr val="accent5">
                <a:lumMod val="75000"/>
              </a:schemeClr>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p:sp>
        <p:nvSpPr>
          <p:cNvPr id="3" name="Text Box 2"/>
          <p:cNvSpPr txBox="1"/>
          <p:nvPr/>
        </p:nvSpPr>
        <p:spPr>
          <a:xfrm>
            <a:off x="4698153" y="542714"/>
            <a:ext cx="2385907" cy="543675"/>
          </a:xfrm>
          <a:prstGeom prst="rect">
            <a:avLst/>
          </a:prstGeom>
          <a:noFill/>
        </p:spPr>
        <p:txBody>
          <a:bodyPr wrap="square" rtlCol="0">
            <a:spAutoFit/>
          </a:bodyPr>
          <a:lstStyle/>
          <a:p>
            <a:r>
              <a:rPr lang="en-US" sz="2933"/>
              <a:t>class </a:t>
            </a:r>
            <a:r>
              <a:rPr lang="en-US" sz="2933" b="1"/>
              <a:t>Car</a:t>
            </a:r>
          </a:p>
        </p:txBody>
      </p:sp>
      <p:cxnSp>
        <p:nvCxnSpPr>
          <p:cNvPr id="5" name="Straight Arrow Connector 4"/>
          <p:cNvCxnSpPr/>
          <p:nvPr/>
        </p:nvCxnSpPr>
        <p:spPr>
          <a:xfrm flipH="1">
            <a:off x="3044614" y="2620433"/>
            <a:ext cx="2846421" cy="1012808"/>
          </a:xfrm>
          <a:prstGeom prst="straightConnector1">
            <a:avLst/>
          </a:prstGeom>
          <a:ln w="12700">
            <a:solidFill>
              <a:schemeClr val="accent5">
                <a:lumMod val="75000"/>
              </a:schemeClr>
            </a:solidFill>
            <a:prstDash val="dash"/>
            <a:tailEnd type="arrow" w="med" len="med"/>
          </a:ln>
        </p:spPr>
        <p:style>
          <a:lnRef idx="2">
            <a:schemeClr val="accent5"/>
          </a:lnRef>
          <a:fillRef idx="0">
            <a:schemeClr val="accent5"/>
          </a:fillRef>
          <a:effectRef idx="1">
            <a:schemeClr val="accent5"/>
          </a:effectRef>
          <a:fontRef idx="minor">
            <a:schemeClr val="tx1"/>
          </a:fontRef>
        </p:style>
      </p:cxnSp>
      <p:cxnSp>
        <p:nvCxnSpPr>
          <p:cNvPr id="6" name="Straight Arrow Connector 5"/>
          <p:cNvCxnSpPr/>
          <p:nvPr/>
        </p:nvCxnSpPr>
        <p:spPr>
          <a:xfrm>
            <a:off x="5891107" y="2620434"/>
            <a:ext cx="0" cy="1968015"/>
          </a:xfrm>
          <a:prstGeom prst="straightConnector1">
            <a:avLst/>
          </a:prstGeom>
          <a:ln w="12700">
            <a:solidFill>
              <a:schemeClr val="accent5">
                <a:lumMod val="75000"/>
              </a:schemeClr>
            </a:solidFill>
            <a:prstDash val="dash"/>
            <a:tailEnd type="arrow" w="med" len="med"/>
          </a:ln>
        </p:spPr>
        <p:style>
          <a:lnRef idx="2">
            <a:schemeClr val="accent5"/>
          </a:lnRef>
          <a:fillRef idx="0">
            <a:schemeClr val="accent5"/>
          </a:fillRef>
          <a:effectRef idx="1">
            <a:schemeClr val="accent5"/>
          </a:effectRef>
          <a:fontRef idx="minor">
            <a:schemeClr val="tx1"/>
          </a:fontRef>
        </p:style>
      </p:cxnSp>
      <p:sp>
        <p:nvSpPr>
          <p:cNvPr id="8" name="Rounded Rectangle 7"/>
          <p:cNvSpPr/>
          <p:nvPr/>
        </p:nvSpPr>
        <p:spPr>
          <a:xfrm>
            <a:off x="1458807" y="3765128"/>
            <a:ext cx="2667000" cy="1462193"/>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7" name="Straight Arrow Connector 6"/>
          <p:cNvCxnSpPr/>
          <p:nvPr/>
        </p:nvCxnSpPr>
        <p:spPr>
          <a:xfrm>
            <a:off x="5891107" y="2620434"/>
            <a:ext cx="2846493" cy="1011767"/>
          </a:xfrm>
          <a:prstGeom prst="straightConnector1">
            <a:avLst/>
          </a:prstGeom>
          <a:ln w="12700">
            <a:solidFill>
              <a:schemeClr val="accent5">
                <a:lumMod val="75000"/>
              </a:schemeClr>
            </a:solidFill>
            <a:prstDash val="dash"/>
            <a:tailEnd type="arrow" w="med" len="med"/>
          </a:ln>
        </p:spPr>
        <p:style>
          <a:lnRef idx="2">
            <a:schemeClr val="accent5"/>
          </a:lnRef>
          <a:fillRef idx="0">
            <a:schemeClr val="accent5"/>
          </a:fillRef>
          <a:effectRef idx="1">
            <a:schemeClr val="accent5"/>
          </a:effectRef>
          <a:fontRef idx="minor">
            <a:schemeClr val="tx1"/>
          </a:fontRef>
        </p:style>
      </p:cxnSp>
      <p:sp>
        <p:nvSpPr>
          <p:cNvPr id="9" name="Rounded Rectangle 8"/>
          <p:cNvSpPr/>
          <p:nvPr/>
        </p:nvSpPr>
        <p:spPr>
          <a:xfrm>
            <a:off x="4698153" y="4742181"/>
            <a:ext cx="2667000" cy="1462193"/>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ounded Rectangle 9"/>
          <p:cNvSpPr/>
          <p:nvPr/>
        </p:nvSpPr>
        <p:spPr>
          <a:xfrm>
            <a:off x="8021320" y="3765128"/>
            <a:ext cx="2667000" cy="1462193"/>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1" name="Picture 10"/>
          <p:cNvPicPr>
            <a:picLocks noChangeAspect="1"/>
          </p:cNvPicPr>
          <p:nvPr/>
        </p:nvPicPr>
        <p:blipFill>
          <a:blip r:embed="rId3"/>
          <a:stretch>
            <a:fillRect/>
          </a:stretch>
        </p:blipFill>
        <p:spPr>
          <a:xfrm>
            <a:off x="2017607" y="4107181"/>
            <a:ext cx="1549400" cy="778087"/>
          </a:xfrm>
          <a:prstGeom prst="rect">
            <a:avLst/>
          </a:prstGeom>
        </p:spPr>
      </p:pic>
      <p:pic>
        <p:nvPicPr>
          <p:cNvPr id="12" name="Picture 11"/>
          <p:cNvPicPr>
            <a:picLocks noChangeAspect="1"/>
          </p:cNvPicPr>
          <p:nvPr/>
        </p:nvPicPr>
        <p:blipFill>
          <a:blip r:embed="rId4"/>
          <a:stretch>
            <a:fillRect/>
          </a:stretch>
        </p:blipFill>
        <p:spPr>
          <a:xfrm>
            <a:off x="5177367" y="4902201"/>
            <a:ext cx="1427480" cy="1142153"/>
          </a:xfrm>
          <a:prstGeom prst="rect">
            <a:avLst/>
          </a:prstGeom>
        </p:spPr>
      </p:pic>
      <p:pic>
        <p:nvPicPr>
          <p:cNvPr id="13" name="Picture 12"/>
          <p:cNvPicPr>
            <a:picLocks noChangeAspect="1"/>
          </p:cNvPicPr>
          <p:nvPr/>
        </p:nvPicPr>
        <p:blipFill>
          <a:blip r:embed="rId5"/>
          <a:stretch>
            <a:fillRect/>
          </a:stretch>
        </p:blipFill>
        <p:spPr>
          <a:xfrm>
            <a:off x="8635154" y="3920068"/>
            <a:ext cx="1439333" cy="1152313"/>
          </a:xfrm>
          <a:prstGeom prst="rect">
            <a:avLst/>
          </a:prstGeom>
        </p:spPr>
      </p:pic>
      <p:sp>
        <p:nvSpPr>
          <p:cNvPr id="14" name="Text Box 13"/>
          <p:cNvSpPr txBox="1"/>
          <p:nvPr/>
        </p:nvSpPr>
        <p:spPr>
          <a:xfrm>
            <a:off x="1662854" y="3141134"/>
            <a:ext cx="1731433" cy="461665"/>
          </a:xfrm>
          <a:prstGeom prst="rect">
            <a:avLst/>
          </a:prstGeom>
          <a:noFill/>
        </p:spPr>
        <p:txBody>
          <a:bodyPr wrap="square" rtlCol="0">
            <a:spAutoFit/>
          </a:bodyPr>
          <a:lstStyle/>
          <a:p>
            <a:r>
              <a:rPr lang="en-US" sz="2400"/>
              <a:t>Object1</a:t>
            </a:r>
          </a:p>
        </p:txBody>
      </p:sp>
      <p:sp>
        <p:nvSpPr>
          <p:cNvPr id="15" name="Text Box 14"/>
          <p:cNvSpPr txBox="1"/>
          <p:nvPr/>
        </p:nvSpPr>
        <p:spPr>
          <a:xfrm>
            <a:off x="4580468" y="4148668"/>
            <a:ext cx="1731433" cy="461665"/>
          </a:xfrm>
          <a:prstGeom prst="rect">
            <a:avLst/>
          </a:prstGeom>
          <a:noFill/>
        </p:spPr>
        <p:txBody>
          <a:bodyPr wrap="square" rtlCol="0">
            <a:spAutoFit/>
          </a:bodyPr>
          <a:lstStyle/>
          <a:p>
            <a:r>
              <a:rPr lang="en-US" sz="2400"/>
              <a:t>Object2</a:t>
            </a:r>
          </a:p>
        </p:txBody>
      </p:sp>
      <p:sp>
        <p:nvSpPr>
          <p:cNvPr id="16" name="Text Box 15"/>
          <p:cNvSpPr txBox="1"/>
          <p:nvPr/>
        </p:nvSpPr>
        <p:spPr>
          <a:xfrm>
            <a:off x="8927254" y="3152141"/>
            <a:ext cx="1731433" cy="461665"/>
          </a:xfrm>
          <a:prstGeom prst="rect">
            <a:avLst/>
          </a:prstGeom>
          <a:noFill/>
        </p:spPr>
        <p:txBody>
          <a:bodyPr wrap="square" rtlCol="0">
            <a:spAutoFit/>
          </a:bodyPr>
          <a:lstStyle/>
          <a:p>
            <a:r>
              <a:rPr lang="en-US" sz="2400"/>
              <a:t>Object3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from="(-#ppt_w/2)" to="(#ppt_x)" calcmode="lin" valueType="num">
                                      <p:cBhvr>
                                        <p:cTn id="7" dur="1200" fill="hold">
                                          <p:stCondLst>
                                            <p:cond delay="0"/>
                                          </p:stCondLst>
                                        </p:cTn>
                                        <p:tgtEl>
                                          <p:spTgt spid="4"/>
                                        </p:tgtEl>
                                        <p:attrNameLst>
                                          <p:attrName>ppt_x</p:attrName>
                                        </p:attrNameLst>
                                      </p:cBhvr>
                                    </p:anim>
                                    <p:anim from="0" to="-1.0" calcmode="lin" valueType="num">
                                      <p:cBhvr>
                                        <p:cTn id="8" dur="400" decel="50000" autoRev="1" fill="hold">
                                          <p:stCondLst>
                                            <p:cond delay="1200"/>
                                          </p:stCondLst>
                                        </p:cTn>
                                        <p:tgtEl>
                                          <p:spTgt spid="4"/>
                                        </p:tgtEl>
                                        <p:attrNameLst>
                                          <p:attrName>xshear</p:attrName>
                                        </p:attrNameLst>
                                      </p:cBhvr>
                                    </p:anim>
                                    <p:animScale>
                                      <p:cBhvr>
                                        <p:cTn id="9" dur="400" decel="100000" autoRev="1" fill="hold">
                                          <p:stCondLst>
                                            <p:cond delay="1200"/>
                                          </p:stCondLst>
                                        </p:cTn>
                                        <p:tgtEl>
                                          <p:spTgt spid="4"/>
                                        </p:tgtEl>
                                      </p:cBhvr>
                                      <p:from x="100000" y="100000"/>
                                      <p:to x="80000" y="100000"/>
                                    </p:animScale>
                                    <p:anim by="(#ppt_h/3+#ppt_w*0.1)" calcmode="lin" valueType="num">
                                      <p:cBhvr additive="sum">
                                        <p:cTn id="10" dur="400" decel="100000" autoRev="1" fill="hold">
                                          <p:stCondLst>
                                            <p:cond delay="1200"/>
                                          </p:stCondLst>
                                        </p:cTn>
                                        <p:tgtEl>
                                          <p:spTgt spid="4"/>
                                        </p:tgtEl>
                                        <p:attrNameLst>
                                          <p:attrName>ppt_x</p:attrName>
                                        </p:attrNameLst>
                                      </p:cBhvr>
                                    </p:anim>
                                  </p:childTnLst>
                                </p:cTn>
                              </p:par>
                            </p:childTnLst>
                          </p:cTn>
                        </p:par>
                        <p:par>
                          <p:cTn id="11" fill="hold">
                            <p:stCondLst>
                              <p:cond delay="20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par>
                                <p:cTn id="20" presetID="22" presetClass="entr" presetSubtype="1"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par>
                                <p:cTn id="23" presetID="22" presetClass="entr" presetSubtype="1"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par>
                          <p:cTn id="26" fill="hold">
                            <p:stCondLst>
                              <p:cond delay="500"/>
                            </p:stCondLst>
                            <p:childTnLst>
                              <p:par>
                                <p:cTn id="27" presetID="29"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1000" fill="hold"/>
                                        <p:tgtEl>
                                          <p:spTgt spid="8"/>
                                        </p:tgtEl>
                                        <p:attrNameLst>
                                          <p:attrName>ppt_x</p:attrName>
                                        </p:attrNameLst>
                                      </p:cBhvr>
                                      <p:tavLst>
                                        <p:tav tm="0">
                                          <p:val>
                                            <p:strVal val="#ppt_x-.2"/>
                                          </p:val>
                                        </p:tav>
                                        <p:tav tm="100000">
                                          <p:val>
                                            <p:strVal val="#ppt_x"/>
                                          </p:val>
                                        </p:tav>
                                      </p:tavLst>
                                    </p:anim>
                                    <p:anim calcmode="lin" valueType="num">
                                      <p:cBhvr>
                                        <p:cTn id="30"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31" dur="1000"/>
                                        <p:tgtEl>
                                          <p:spTgt spid="8"/>
                                        </p:tgtEl>
                                      </p:cBhvr>
                                    </p:animEffect>
                                  </p:childTnLst>
                                </p:cTn>
                              </p:par>
                              <p:par>
                                <p:cTn id="32" presetID="29"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1000" fill="hold"/>
                                        <p:tgtEl>
                                          <p:spTgt spid="9"/>
                                        </p:tgtEl>
                                        <p:attrNameLst>
                                          <p:attrName>ppt_x</p:attrName>
                                        </p:attrNameLst>
                                      </p:cBhvr>
                                      <p:tavLst>
                                        <p:tav tm="0">
                                          <p:val>
                                            <p:strVal val="#ppt_x-.2"/>
                                          </p:val>
                                        </p:tav>
                                        <p:tav tm="100000">
                                          <p:val>
                                            <p:strVal val="#ppt_x"/>
                                          </p:val>
                                        </p:tav>
                                      </p:tavLst>
                                    </p:anim>
                                    <p:anim calcmode="lin" valueType="num">
                                      <p:cBhvr>
                                        <p:cTn id="35"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36" dur="1000"/>
                                        <p:tgtEl>
                                          <p:spTgt spid="9"/>
                                        </p:tgtEl>
                                      </p:cBhvr>
                                    </p:animEffect>
                                  </p:childTnLst>
                                </p:cTn>
                              </p:par>
                              <p:par>
                                <p:cTn id="37" presetID="29"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1000" fill="hold"/>
                                        <p:tgtEl>
                                          <p:spTgt spid="10"/>
                                        </p:tgtEl>
                                        <p:attrNameLst>
                                          <p:attrName>ppt_x</p:attrName>
                                        </p:attrNameLst>
                                      </p:cBhvr>
                                      <p:tavLst>
                                        <p:tav tm="0">
                                          <p:val>
                                            <p:strVal val="#ppt_x-.2"/>
                                          </p:val>
                                        </p:tav>
                                        <p:tav tm="100000">
                                          <p:val>
                                            <p:strVal val="#ppt_x"/>
                                          </p:val>
                                        </p:tav>
                                      </p:tavLst>
                                    </p:anim>
                                    <p:anim calcmode="lin" valueType="num">
                                      <p:cBhvr>
                                        <p:cTn id="40"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0"/>
                                        </p:tgtEl>
                                      </p:cBhvr>
                                    </p:animEffect>
                                  </p:childTnLst>
                                </p:cTn>
                              </p:par>
                              <p:par>
                                <p:cTn id="42" presetID="29" presetClass="entr" presetSubtype="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1000" fill="hold"/>
                                        <p:tgtEl>
                                          <p:spTgt spid="11"/>
                                        </p:tgtEl>
                                        <p:attrNameLst>
                                          <p:attrName>ppt_x</p:attrName>
                                        </p:attrNameLst>
                                      </p:cBhvr>
                                      <p:tavLst>
                                        <p:tav tm="0">
                                          <p:val>
                                            <p:strVal val="#ppt_x-.2"/>
                                          </p:val>
                                        </p:tav>
                                        <p:tav tm="100000">
                                          <p:val>
                                            <p:strVal val="#ppt_x"/>
                                          </p:val>
                                        </p:tav>
                                      </p:tavLst>
                                    </p:anim>
                                    <p:anim calcmode="lin" valueType="num">
                                      <p:cBhvr>
                                        <p:cTn id="45"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46" dur="1000"/>
                                        <p:tgtEl>
                                          <p:spTgt spid="11"/>
                                        </p:tgtEl>
                                      </p:cBhvr>
                                    </p:animEffect>
                                  </p:childTnLst>
                                </p:cTn>
                              </p:par>
                              <p:par>
                                <p:cTn id="47" presetID="29"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1000" fill="hold"/>
                                        <p:tgtEl>
                                          <p:spTgt spid="12"/>
                                        </p:tgtEl>
                                        <p:attrNameLst>
                                          <p:attrName>ppt_x</p:attrName>
                                        </p:attrNameLst>
                                      </p:cBhvr>
                                      <p:tavLst>
                                        <p:tav tm="0">
                                          <p:val>
                                            <p:strVal val="#ppt_x-.2"/>
                                          </p:val>
                                        </p:tav>
                                        <p:tav tm="100000">
                                          <p:val>
                                            <p:strVal val="#ppt_x"/>
                                          </p:val>
                                        </p:tav>
                                      </p:tavLst>
                                    </p:anim>
                                    <p:anim calcmode="lin" valueType="num">
                                      <p:cBhvr>
                                        <p:cTn id="50"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2"/>
                                        </p:tgtEl>
                                      </p:cBhvr>
                                    </p:animEffect>
                                  </p:childTnLst>
                                </p:cTn>
                              </p:par>
                              <p:par>
                                <p:cTn id="52" presetID="29" presetClass="entr" presetSubtype="0" fill="hold" nodeType="with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p:cTn id="54" dur="1000" fill="hold"/>
                                        <p:tgtEl>
                                          <p:spTgt spid="13"/>
                                        </p:tgtEl>
                                        <p:attrNameLst>
                                          <p:attrName>ppt_x</p:attrName>
                                        </p:attrNameLst>
                                      </p:cBhvr>
                                      <p:tavLst>
                                        <p:tav tm="0">
                                          <p:val>
                                            <p:strVal val="#ppt_x-.2"/>
                                          </p:val>
                                        </p:tav>
                                        <p:tav tm="100000">
                                          <p:val>
                                            <p:strVal val="#ppt_x"/>
                                          </p:val>
                                        </p:tav>
                                      </p:tavLst>
                                    </p:anim>
                                    <p:anim calcmode="lin" valueType="num">
                                      <p:cBhvr>
                                        <p:cTn id="55"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56" dur="10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9"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1000" fill="hold"/>
                                        <p:tgtEl>
                                          <p:spTgt spid="14"/>
                                        </p:tgtEl>
                                        <p:attrNameLst>
                                          <p:attrName>ppt_x</p:attrName>
                                        </p:attrNameLst>
                                      </p:cBhvr>
                                      <p:tavLst>
                                        <p:tav tm="0">
                                          <p:val>
                                            <p:strVal val="#ppt_x-.2"/>
                                          </p:val>
                                        </p:tav>
                                        <p:tav tm="100000">
                                          <p:val>
                                            <p:strVal val="#ppt_x"/>
                                          </p:val>
                                        </p:tav>
                                      </p:tavLst>
                                    </p:anim>
                                    <p:anim calcmode="lin" valueType="num">
                                      <p:cBhvr>
                                        <p:cTn id="62"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63" dur="1000"/>
                                        <p:tgtEl>
                                          <p:spTgt spid="14"/>
                                        </p:tgtEl>
                                      </p:cBhvr>
                                    </p:animEffect>
                                  </p:childTnLst>
                                </p:cTn>
                              </p:par>
                              <p:par>
                                <p:cTn id="64" presetID="29" presetClass="entr" presetSubtype="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p:cTn id="66" dur="1000" fill="hold"/>
                                        <p:tgtEl>
                                          <p:spTgt spid="15"/>
                                        </p:tgtEl>
                                        <p:attrNameLst>
                                          <p:attrName>ppt_x</p:attrName>
                                        </p:attrNameLst>
                                      </p:cBhvr>
                                      <p:tavLst>
                                        <p:tav tm="0">
                                          <p:val>
                                            <p:strVal val="#ppt_x-.2"/>
                                          </p:val>
                                        </p:tav>
                                        <p:tav tm="100000">
                                          <p:val>
                                            <p:strVal val="#ppt_x"/>
                                          </p:val>
                                        </p:tav>
                                      </p:tavLst>
                                    </p:anim>
                                    <p:anim calcmode="lin" valueType="num">
                                      <p:cBhvr>
                                        <p:cTn id="67"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68" dur="1000"/>
                                        <p:tgtEl>
                                          <p:spTgt spid="15"/>
                                        </p:tgtEl>
                                      </p:cBhvr>
                                    </p:animEffect>
                                  </p:childTnLst>
                                </p:cTn>
                              </p:par>
                              <p:par>
                                <p:cTn id="69" presetID="29"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p:cTn id="71" dur="1000" fill="hold"/>
                                        <p:tgtEl>
                                          <p:spTgt spid="16"/>
                                        </p:tgtEl>
                                        <p:attrNameLst>
                                          <p:attrName>ppt_x</p:attrName>
                                        </p:attrNameLst>
                                      </p:cBhvr>
                                      <p:tavLst>
                                        <p:tav tm="0">
                                          <p:val>
                                            <p:strVal val="#ppt_x-.2"/>
                                          </p:val>
                                        </p:tav>
                                        <p:tav tm="100000">
                                          <p:val>
                                            <p:strVal val="#ppt_x"/>
                                          </p:val>
                                        </p:tav>
                                      </p:tavLst>
                                    </p:anim>
                                    <p:anim calcmode="lin" valueType="num">
                                      <p:cBhvr>
                                        <p:cTn id="72"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7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4" grpId="0"/>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6093" y="166794"/>
            <a:ext cx="4890347" cy="6525260"/>
          </a:xfrm>
          <a:prstGeom prst="rect">
            <a:avLst/>
          </a:prstGeom>
        </p:spPr>
      </p:pic>
      <p:pic>
        <p:nvPicPr>
          <p:cNvPr id="10" name="Picture 9"/>
          <p:cNvPicPr>
            <a:picLocks noChangeAspect="1"/>
          </p:cNvPicPr>
          <p:nvPr/>
        </p:nvPicPr>
        <p:blipFill>
          <a:blip r:embed="rId3"/>
          <a:stretch>
            <a:fillRect/>
          </a:stretch>
        </p:blipFill>
        <p:spPr>
          <a:xfrm>
            <a:off x="6915573" y="166794"/>
            <a:ext cx="4204547" cy="3165687"/>
          </a:xfrm>
          <a:prstGeom prst="rect">
            <a:avLst/>
          </a:prstGeom>
        </p:spPr>
      </p:pic>
      <p:sp>
        <p:nvSpPr>
          <p:cNvPr id="13" name="Rectangle 12"/>
          <p:cNvSpPr/>
          <p:nvPr/>
        </p:nvSpPr>
        <p:spPr>
          <a:xfrm>
            <a:off x="6915574" y="3750734"/>
            <a:ext cx="5325533" cy="31258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endParaRPr>
          </a:p>
        </p:txBody>
      </p:sp>
      <p:sp>
        <p:nvSpPr>
          <p:cNvPr id="15" name="Rectangle 14"/>
          <p:cNvSpPr/>
          <p:nvPr/>
        </p:nvSpPr>
        <p:spPr>
          <a:xfrm>
            <a:off x="8043333" y="3902287"/>
            <a:ext cx="1949027" cy="2468112"/>
          </a:xfrm>
          <a:prstGeom prst="rect">
            <a:avLst/>
          </a:prstGeom>
        </p:spPr>
        <p:txBody>
          <a:bodyPr wrap="square">
            <a:spAutoFit/>
          </a:bodyPr>
          <a:lstStyle/>
          <a:p>
            <a:pPr algn="l">
              <a:lnSpc>
                <a:spcPct val="150000"/>
              </a:lnSpc>
              <a:buNone/>
            </a:pPr>
            <a:r>
              <a:rPr lang="en-US" sz="3553" b="1" dirty="0">
                <a:solidFill>
                  <a:schemeClr val="bg1"/>
                </a:solidFill>
              </a:rPr>
              <a:t>Output:</a:t>
            </a:r>
          </a:p>
          <a:p>
            <a:pPr algn="l">
              <a:lnSpc>
                <a:spcPct val="150000"/>
              </a:lnSpc>
              <a:buNone/>
            </a:pPr>
            <a:r>
              <a:rPr lang="en-US" sz="3553" b="1" dirty="0">
                <a:solidFill>
                  <a:schemeClr val="bg1"/>
                </a:solidFill>
              </a:rPr>
              <a:t>10 15</a:t>
            </a:r>
          </a:p>
          <a:p>
            <a:pPr algn="l">
              <a:lnSpc>
                <a:spcPct val="150000"/>
              </a:lnSpc>
              <a:buNone/>
            </a:pPr>
            <a:r>
              <a:rPr lang="en-US" sz="3553" dirty="0">
                <a:solidFill>
                  <a:schemeClr val="bg1"/>
                </a:solidFill>
              </a:rPr>
              <a:t>10 15</a:t>
            </a:r>
          </a:p>
        </p:txBody>
      </p:sp>
      <p:cxnSp>
        <p:nvCxnSpPr>
          <p:cNvPr id="16" name="Straight Connector 15"/>
          <p:cNvCxnSpPr/>
          <p:nvPr/>
        </p:nvCxnSpPr>
        <p:spPr>
          <a:xfrm flipV="1">
            <a:off x="7613227" y="1499447"/>
            <a:ext cx="3359573" cy="0"/>
          </a:xfrm>
          <a:prstGeom prst="line">
            <a:avLst/>
          </a:prstGeom>
        </p:spPr>
        <p:style>
          <a:lnRef idx="2">
            <a:schemeClr val="accent4"/>
          </a:lnRef>
          <a:fillRef idx="0">
            <a:schemeClr val="accent4"/>
          </a:fillRef>
          <a:effectRef idx="1">
            <a:schemeClr val="accent4"/>
          </a:effectRef>
          <a:fontRef idx="minor">
            <a:schemeClr val="tx1"/>
          </a:fontRef>
        </p:style>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10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2" fill="hold" nodeType="clickEffect">
                                  <p:stCondLst>
                                    <p:cond delay="0"/>
                                  </p:stCondLst>
                                  <p:childTnLst>
                                    <p:animEffect transition="out" filter="wipe(right)">
                                      <p:cBhvr>
                                        <p:cTn id="14" dur="1000"/>
                                        <p:tgtEl>
                                          <p:spTgt spid="16"/>
                                        </p:tgtEl>
                                      </p:cBhvr>
                                    </p:animEffect>
                                    <p:set>
                                      <p:cBhvr>
                                        <p:cTn id="15" dur="1" fill="hold">
                                          <p:stCondLst>
                                            <p:cond delay="998"/>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new operator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a:xfrm>
            <a:off x="5207001" y="993987"/>
            <a:ext cx="1409700" cy="165100"/>
            <a:chOff x="4679586" y="878988"/>
            <a:chExt cx="1434489" cy="190500"/>
          </a:xfrm>
        </p:grpSpPr>
        <p:sp>
          <p:nvSpPr>
            <p:cNvPr id="40" name="Oval 39"/>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Oval 40"/>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41"/>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Oval 42"/>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Oval 43"/>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8" name="Text Box 7"/>
          <p:cNvSpPr txBox="1"/>
          <p:nvPr/>
        </p:nvSpPr>
        <p:spPr>
          <a:xfrm>
            <a:off x="3533987" y="160021"/>
            <a:ext cx="5112173" cy="707886"/>
          </a:xfrm>
          <a:prstGeom prst="rect">
            <a:avLst/>
          </a:prstGeom>
          <a:noFill/>
        </p:spPr>
        <p:txBody>
          <a:bodyPr wrap="square" rtlCol="0" anchor="t">
            <a:spAutoFit/>
          </a:bodyPr>
          <a:lstStyle/>
          <a:p>
            <a:r>
              <a:rPr lang="en-US" sz="4000" b="1">
                <a:solidFill>
                  <a:schemeClr val="bg1"/>
                </a:solidFill>
              </a:rPr>
              <a:t>Memory Management</a:t>
            </a:r>
          </a:p>
        </p:txBody>
      </p:sp>
      <p:sp>
        <p:nvSpPr>
          <p:cNvPr id="11" name="Text Box 10"/>
          <p:cNvSpPr txBox="1"/>
          <p:nvPr/>
        </p:nvSpPr>
        <p:spPr>
          <a:xfrm>
            <a:off x="458048" y="1463887"/>
            <a:ext cx="8188113" cy="4084644"/>
          </a:xfrm>
          <a:prstGeom prst="rect">
            <a:avLst/>
          </a:prstGeom>
          <a:noFill/>
        </p:spPr>
        <p:txBody>
          <a:bodyPr wrap="square" rtlCol="0" anchor="t">
            <a:spAutoFit/>
          </a:bodyPr>
          <a:lstStyle/>
          <a:p>
            <a:pPr>
              <a:lnSpc>
                <a:spcPct val="150000"/>
              </a:lnSpc>
            </a:pPr>
            <a:r>
              <a:rPr lang="en-US" sz="2933" b="1">
                <a:solidFill>
                  <a:srgbClr val="FFFF00"/>
                </a:solidFill>
              </a:rPr>
              <a:t>Code Segment:</a:t>
            </a:r>
            <a:r>
              <a:rPr lang="en-US" sz="2933">
                <a:solidFill>
                  <a:schemeClr val="bg1"/>
                </a:solidFill>
              </a:rPr>
              <a:t> </a:t>
            </a:r>
          </a:p>
          <a:p>
            <a:pPr marL="457189" indent="-457189">
              <a:lnSpc>
                <a:spcPct val="150000"/>
              </a:lnSpc>
              <a:buFont typeface="Arial" panose="020B0604020202020204" pitchFamily="34" charset="0"/>
              <a:buChar char="•"/>
            </a:pPr>
            <a:r>
              <a:rPr lang="en-US" sz="2933">
                <a:solidFill>
                  <a:schemeClr val="bg1"/>
                </a:solidFill>
              </a:rPr>
              <a:t>Compiled program with executive instructions are kept in code segment. </a:t>
            </a:r>
          </a:p>
          <a:p>
            <a:pPr marL="457189" indent="-457189">
              <a:lnSpc>
                <a:spcPct val="150000"/>
              </a:lnSpc>
              <a:buFont typeface="Arial" panose="020B0604020202020204" pitchFamily="34" charset="0"/>
              <a:buChar char="•"/>
            </a:pPr>
            <a:r>
              <a:rPr lang="en-US" sz="2933">
                <a:solidFill>
                  <a:schemeClr val="bg1"/>
                </a:solidFill>
              </a:rPr>
              <a:t>It is read only. </a:t>
            </a:r>
          </a:p>
          <a:p>
            <a:pPr marL="457189" indent="-457189">
              <a:lnSpc>
                <a:spcPct val="150000"/>
              </a:lnSpc>
              <a:buFont typeface="Arial" panose="020B0604020202020204" pitchFamily="34" charset="0"/>
              <a:buChar char="•"/>
            </a:pPr>
            <a:r>
              <a:rPr lang="en-US" sz="2933">
                <a:solidFill>
                  <a:schemeClr val="bg1"/>
                </a:solidFill>
              </a:rPr>
              <a:t>In order to avoid over writing of stack and heap, code segment is kept below stack and heap.</a:t>
            </a:r>
          </a:p>
        </p:txBody>
      </p:sp>
      <p:pic>
        <p:nvPicPr>
          <p:cNvPr id="2" name="Content Placeholder 1"/>
          <p:cNvPicPr>
            <a:picLocks noGrp="1" noChangeAspect="1"/>
          </p:cNvPicPr>
          <p:nvPr>
            <p:ph idx="1"/>
          </p:nvPr>
        </p:nvPicPr>
        <p:blipFill>
          <a:blip r:embed="rId2"/>
          <a:stretch>
            <a:fillRect/>
          </a:stretch>
        </p:blipFill>
        <p:spPr>
          <a:xfrm>
            <a:off x="8984827" y="2241974"/>
            <a:ext cx="2222500" cy="3289300"/>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a:xfrm>
            <a:off x="5207001" y="993987"/>
            <a:ext cx="1409700" cy="165100"/>
            <a:chOff x="4679586" y="878988"/>
            <a:chExt cx="1434489" cy="190500"/>
          </a:xfrm>
        </p:grpSpPr>
        <p:sp>
          <p:nvSpPr>
            <p:cNvPr id="40" name="Oval 39"/>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Oval 40"/>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41"/>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Oval 42"/>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Oval 43"/>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8" name="Text Box 7"/>
          <p:cNvSpPr txBox="1"/>
          <p:nvPr/>
        </p:nvSpPr>
        <p:spPr>
          <a:xfrm>
            <a:off x="3533987" y="160021"/>
            <a:ext cx="5112173" cy="707886"/>
          </a:xfrm>
          <a:prstGeom prst="rect">
            <a:avLst/>
          </a:prstGeom>
          <a:noFill/>
        </p:spPr>
        <p:txBody>
          <a:bodyPr wrap="square" rtlCol="0" anchor="t">
            <a:spAutoFit/>
          </a:bodyPr>
          <a:lstStyle/>
          <a:p>
            <a:r>
              <a:rPr lang="en-US" sz="4000" b="1">
                <a:solidFill>
                  <a:schemeClr val="bg1"/>
                </a:solidFill>
              </a:rPr>
              <a:t>Memory Management</a:t>
            </a:r>
          </a:p>
        </p:txBody>
      </p:sp>
      <p:sp>
        <p:nvSpPr>
          <p:cNvPr id="11" name="Text Box 10"/>
          <p:cNvSpPr txBox="1"/>
          <p:nvPr/>
        </p:nvSpPr>
        <p:spPr>
          <a:xfrm>
            <a:off x="458048" y="1463887"/>
            <a:ext cx="8188113" cy="2730556"/>
          </a:xfrm>
          <a:prstGeom prst="rect">
            <a:avLst/>
          </a:prstGeom>
          <a:noFill/>
        </p:spPr>
        <p:txBody>
          <a:bodyPr wrap="square" rtlCol="0" anchor="t">
            <a:spAutoFit/>
          </a:bodyPr>
          <a:lstStyle/>
          <a:p>
            <a:pPr>
              <a:lnSpc>
                <a:spcPct val="150000"/>
              </a:lnSpc>
            </a:pPr>
            <a:r>
              <a:rPr lang="en-US" sz="2933" b="1">
                <a:solidFill>
                  <a:srgbClr val="FFFF00"/>
                </a:solidFill>
              </a:rPr>
              <a:t>Data Segment:</a:t>
            </a:r>
            <a:r>
              <a:rPr lang="en-US" sz="2933">
                <a:solidFill>
                  <a:schemeClr val="bg1"/>
                </a:solidFill>
              </a:rPr>
              <a:t> </a:t>
            </a:r>
          </a:p>
          <a:p>
            <a:pPr marL="457189" indent="-457189">
              <a:lnSpc>
                <a:spcPct val="150000"/>
              </a:lnSpc>
              <a:buFont typeface="Arial" panose="020B0604020202020204" pitchFamily="34" charset="0"/>
              <a:buChar char="•"/>
            </a:pPr>
            <a:r>
              <a:rPr lang="en-US" sz="2933">
                <a:solidFill>
                  <a:schemeClr val="bg1"/>
                </a:solidFill>
              </a:rPr>
              <a:t>Global variables and static variables are kept in data segment. </a:t>
            </a:r>
          </a:p>
          <a:p>
            <a:pPr marL="457189" indent="-457189">
              <a:lnSpc>
                <a:spcPct val="150000"/>
              </a:lnSpc>
              <a:buFont typeface="Arial" panose="020B0604020202020204" pitchFamily="34" charset="0"/>
              <a:buChar char="•"/>
            </a:pPr>
            <a:r>
              <a:rPr lang="en-US" sz="2933">
                <a:solidFill>
                  <a:schemeClr val="bg1"/>
                </a:solidFill>
              </a:rPr>
              <a:t>It is not read only..</a:t>
            </a:r>
          </a:p>
        </p:txBody>
      </p:sp>
      <p:pic>
        <p:nvPicPr>
          <p:cNvPr id="2" name="Content Placeholder 1"/>
          <p:cNvPicPr>
            <a:picLocks noGrp="1" noChangeAspect="1"/>
          </p:cNvPicPr>
          <p:nvPr>
            <p:ph idx="1"/>
          </p:nvPr>
        </p:nvPicPr>
        <p:blipFill>
          <a:blip r:embed="rId2"/>
          <a:stretch>
            <a:fillRect/>
          </a:stretch>
        </p:blipFill>
        <p:spPr>
          <a:xfrm>
            <a:off x="8984827" y="2241974"/>
            <a:ext cx="2222500" cy="328930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a:xfrm>
            <a:off x="5207001" y="993987"/>
            <a:ext cx="1409700" cy="165100"/>
            <a:chOff x="4679586" y="878988"/>
            <a:chExt cx="1434489" cy="190500"/>
          </a:xfrm>
        </p:grpSpPr>
        <p:sp>
          <p:nvSpPr>
            <p:cNvPr id="40" name="Oval 39"/>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Oval 40"/>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41"/>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Oval 42"/>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Oval 43"/>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8" name="Text Box 7"/>
          <p:cNvSpPr txBox="1"/>
          <p:nvPr/>
        </p:nvSpPr>
        <p:spPr>
          <a:xfrm>
            <a:off x="3533987" y="160021"/>
            <a:ext cx="5112173" cy="707886"/>
          </a:xfrm>
          <a:prstGeom prst="rect">
            <a:avLst/>
          </a:prstGeom>
          <a:noFill/>
        </p:spPr>
        <p:txBody>
          <a:bodyPr wrap="square" rtlCol="0" anchor="t">
            <a:spAutoFit/>
          </a:bodyPr>
          <a:lstStyle/>
          <a:p>
            <a:r>
              <a:rPr lang="en-US" sz="4000" b="1">
                <a:solidFill>
                  <a:schemeClr val="bg1"/>
                </a:solidFill>
              </a:rPr>
              <a:t>Memory Management</a:t>
            </a:r>
          </a:p>
        </p:txBody>
      </p:sp>
      <p:sp>
        <p:nvSpPr>
          <p:cNvPr id="11" name="Text Box 10"/>
          <p:cNvSpPr txBox="1"/>
          <p:nvPr/>
        </p:nvSpPr>
        <p:spPr>
          <a:xfrm>
            <a:off x="458048" y="1463887"/>
            <a:ext cx="8188113" cy="4761688"/>
          </a:xfrm>
          <a:prstGeom prst="rect">
            <a:avLst/>
          </a:prstGeom>
          <a:noFill/>
        </p:spPr>
        <p:txBody>
          <a:bodyPr wrap="square" rtlCol="0" anchor="t">
            <a:spAutoFit/>
          </a:bodyPr>
          <a:lstStyle/>
          <a:p>
            <a:pPr>
              <a:lnSpc>
                <a:spcPct val="150000"/>
              </a:lnSpc>
            </a:pPr>
            <a:r>
              <a:rPr lang="en-US" sz="2933" b="1">
                <a:solidFill>
                  <a:srgbClr val="FFFF00"/>
                </a:solidFill>
              </a:rPr>
              <a:t>Stack:</a:t>
            </a:r>
            <a:r>
              <a:rPr lang="en-US" sz="2933">
                <a:solidFill>
                  <a:schemeClr val="bg1"/>
                </a:solidFill>
              </a:rPr>
              <a:t> </a:t>
            </a:r>
          </a:p>
          <a:p>
            <a:pPr marL="457189" indent="-457189">
              <a:lnSpc>
                <a:spcPct val="150000"/>
              </a:lnSpc>
              <a:buFont typeface="Arial" panose="020B0604020202020204" pitchFamily="34" charset="0"/>
              <a:buChar char="•"/>
            </a:pPr>
            <a:r>
              <a:rPr lang="en-US" sz="2933">
                <a:solidFill>
                  <a:schemeClr val="bg1"/>
                </a:solidFill>
              </a:rPr>
              <a:t> A stack is usually pre-allocated memory. </a:t>
            </a:r>
          </a:p>
          <a:p>
            <a:pPr marL="457189" indent="-457189">
              <a:lnSpc>
                <a:spcPct val="150000"/>
              </a:lnSpc>
              <a:buFont typeface="Arial" panose="020B0604020202020204" pitchFamily="34" charset="0"/>
              <a:buChar char="•"/>
            </a:pPr>
            <a:r>
              <a:rPr lang="en-US" sz="2933">
                <a:solidFill>
                  <a:schemeClr val="bg1"/>
                </a:solidFill>
              </a:rPr>
              <a:t>The stack is a LIFO data structure. </a:t>
            </a:r>
          </a:p>
          <a:p>
            <a:pPr marL="457189" indent="-457189">
              <a:lnSpc>
                <a:spcPct val="150000"/>
              </a:lnSpc>
              <a:buFont typeface="Arial" panose="020B0604020202020204" pitchFamily="34" charset="0"/>
              <a:buChar char="•"/>
            </a:pPr>
            <a:r>
              <a:rPr lang="en-US" sz="2933">
                <a:solidFill>
                  <a:schemeClr val="bg1"/>
                </a:solidFill>
              </a:rPr>
              <a:t>Each new variable is pushed onto the stack. </a:t>
            </a:r>
          </a:p>
          <a:p>
            <a:pPr marL="457189" indent="-457189">
              <a:lnSpc>
                <a:spcPct val="150000"/>
              </a:lnSpc>
              <a:buFont typeface="Arial" panose="020B0604020202020204" pitchFamily="34" charset="0"/>
              <a:buChar char="•"/>
            </a:pPr>
            <a:r>
              <a:rPr lang="en-US" sz="2933">
                <a:solidFill>
                  <a:schemeClr val="bg1"/>
                </a:solidFill>
              </a:rPr>
              <a:t>Once variable goes out of scope, memory is freed. Once a stack variable is freed, that region of memory becomes available for other variables. </a:t>
            </a:r>
          </a:p>
        </p:txBody>
      </p:sp>
      <p:pic>
        <p:nvPicPr>
          <p:cNvPr id="2" name="Content Placeholder 1"/>
          <p:cNvPicPr>
            <a:picLocks noGrp="1" noChangeAspect="1"/>
          </p:cNvPicPr>
          <p:nvPr>
            <p:ph idx="1"/>
          </p:nvPr>
        </p:nvPicPr>
        <p:blipFill>
          <a:blip r:embed="rId3"/>
          <a:stretch>
            <a:fillRect/>
          </a:stretch>
        </p:blipFill>
        <p:spPr>
          <a:xfrm>
            <a:off x="8984827" y="2241974"/>
            <a:ext cx="2222500" cy="328930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a:xfrm>
            <a:off x="5207001" y="993987"/>
            <a:ext cx="1409700" cy="165100"/>
            <a:chOff x="4679586" y="878988"/>
            <a:chExt cx="1434489" cy="190500"/>
          </a:xfrm>
        </p:grpSpPr>
        <p:sp>
          <p:nvSpPr>
            <p:cNvPr id="40" name="Oval 39"/>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Oval 40"/>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41"/>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Oval 42"/>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Oval 43"/>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8" name="Text Box 7"/>
          <p:cNvSpPr txBox="1"/>
          <p:nvPr/>
        </p:nvSpPr>
        <p:spPr>
          <a:xfrm>
            <a:off x="3533987" y="160021"/>
            <a:ext cx="5112173" cy="707886"/>
          </a:xfrm>
          <a:prstGeom prst="rect">
            <a:avLst/>
          </a:prstGeom>
          <a:noFill/>
        </p:spPr>
        <p:txBody>
          <a:bodyPr wrap="square" rtlCol="0" anchor="t">
            <a:spAutoFit/>
          </a:bodyPr>
          <a:lstStyle/>
          <a:p>
            <a:r>
              <a:rPr lang="en-US" sz="4000" b="1">
                <a:solidFill>
                  <a:schemeClr val="bg1"/>
                </a:solidFill>
              </a:rPr>
              <a:t>Memory Management</a:t>
            </a:r>
          </a:p>
        </p:txBody>
      </p:sp>
      <p:sp>
        <p:nvSpPr>
          <p:cNvPr id="11" name="Text Box 10"/>
          <p:cNvSpPr txBox="1"/>
          <p:nvPr/>
        </p:nvSpPr>
        <p:spPr>
          <a:xfrm>
            <a:off x="458048" y="1463888"/>
            <a:ext cx="8188113" cy="4084644"/>
          </a:xfrm>
          <a:prstGeom prst="rect">
            <a:avLst/>
          </a:prstGeom>
          <a:noFill/>
        </p:spPr>
        <p:txBody>
          <a:bodyPr wrap="square" rtlCol="0" anchor="t">
            <a:spAutoFit/>
          </a:bodyPr>
          <a:lstStyle/>
          <a:p>
            <a:pPr>
              <a:lnSpc>
                <a:spcPct val="150000"/>
              </a:lnSpc>
            </a:pPr>
            <a:r>
              <a:rPr lang="en-US" sz="2933" b="1">
                <a:solidFill>
                  <a:srgbClr val="FFFF00"/>
                </a:solidFill>
              </a:rPr>
              <a:t>Heap:</a:t>
            </a:r>
            <a:endParaRPr lang="en-US" sz="2933">
              <a:solidFill>
                <a:schemeClr val="bg1"/>
              </a:solidFill>
            </a:endParaRPr>
          </a:p>
          <a:p>
            <a:pPr marL="457189" indent="-457189">
              <a:lnSpc>
                <a:spcPct val="150000"/>
              </a:lnSpc>
              <a:buFont typeface="Arial" panose="020B0604020202020204" pitchFamily="34" charset="0"/>
              <a:buChar char="•"/>
            </a:pPr>
            <a:r>
              <a:rPr lang="en-US" sz="2933">
                <a:solidFill>
                  <a:schemeClr val="bg1"/>
                </a:solidFill>
              </a:rPr>
              <a:t>Memory is allocated during program execution.</a:t>
            </a:r>
          </a:p>
          <a:p>
            <a:pPr>
              <a:lnSpc>
                <a:spcPct val="150000"/>
              </a:lnSpc>
            </a:pPr>
            <a:r>
              <a:rPr lang="en-US" sz="2933">
                <a:solidFill>
                  <a:schemeClr val="bg1"/>
                </a:solidFill>
              </a:rPr>
              <a:t>      i.e., Heap is used for Dynamic allocation. </a:t>
            </a:r>
          </a:p>
          <a:p>
            <a:pPr marL="457189" indent="-457189">
              <a:lnSpc>
                <a:spcPct val="150000"/>
              </a:lnSpc>
              <a:buFont typeface="Arial" panose="020B0604020202020204" pitchFamily="34" charset="0"/>
              <a:buChar char="•"/>
            </a:pPr>
            <a:r>
              <a:rPr lang="en-US" sz="2933">
                <a:solidFill>
                  <a:schemeClr val="bg1"/>
                </a:solidFill>
              </a:rPr>
              <a:t>Memory is allocated dynamically using</a:t>
            </a:r>
            <a:r>
              <a:rPr lang="en-US" sz="2933" b="1">
                <a:solidFill>
                  <a:srgbClr val="FFFF00"/>
                </a:solidFill>
              </a:rPr>
              <a:t> new </a:t>
            </a:r>
            <a:r>
              <a:rPr lang="en-US" sz="2933">
                <a:solidFill>
                  <a:schemeClr val="bg1"/>
                </a:solidFill>
              </a:rPr>
              <a:t>operator and deallocating memory using </a:t>
            </a:r>
            <a:r>
              <a:rPr lang="en-US" sz="2933" b="1">
                <a:solidFill>
                  <a:srgbClr val="FFFF00"/>
                </a:solidFill>
              </a:rPr>
              <a:t>delete </a:t>
            </a:r>
            <a:r>
              <a:rPr lang="en-US" sz="2933">
                <a:solidFill>
                  <a:schemeClr val="bg1"/>
                </a:solidFill>
              </a:rPr>
              <a:t>operator. </a:t>
            </a:r>
          </a:p>
        </p:txBody>
      </p:sp>
      <p:pic>
        <p:nvPicPr>
          <p:cNvPr id="2" name="Content Placeholder 1"/>
          <p:cNvPicPr>
            <a:picLocks noGrp="1" noChangeAspect="1"/>
          </p:cNvPicPr>
          <p:nvPr>
            <p:ph idx="1"/>
          </p:nvPr>
        </p:nvPicPr>
        <p:blipFill>
          <a:blip r:embed="rId3"/>
          <a:stretch>
            <a:fillRect/>
          </a:stretch>
        </p:blipFill>
        <p:spPr>
          <a:xfrm>
            <a:off x="8984827" y="2241974"/>
            <a:ext cx="2222500" cy="328930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69994" y="306494"/>
            <a:ext cx="9134687" cy="1050159"/>
          </a:xfrm>
          <a:prstGeom prst="rect">
            <a:avLst/>
          </a:prstGeom>
          <a:solidFill>
            <a:schemeClr val="tx1"/>
          </a:solidFill>
        </p:spPr>
        <p:txBody>
          <a:bodyPr wrap="square" rtlCol="0" anchor="t">
            <a:spAutoFit/>
          </a:bodyPr>
          <a:lstStyle/>
          <a:p>
            <a:pPr>
              <a:lnSpc>
                <a:spcPct val="150000"/>
              </a:lnSpc>
            </a:pPr>
            <a:r>
              <a:rPr lang="en-US" sz="3200" b="1">
                <a:solidFill>
                  <a:schemeClr val="bg1"/>
                </a:solidFill>
              </a:rPr>
              <a:t>Allocation of heap memory using </a:t>
            </a:r>
            <a:r>
              <a:rPr lang="en-US" sz="3200" b="1">
                <a:solidFill>
                  <a:srgbClr val="FFFF00"/>
                </a:solidFill>
              </a:rPr>
              <a:t>new operator:</a:t>
            </a:r>
          </a:p>
          <a:p>
            <a:pPr>
              <a:lnSpc>
                <a:spcPct val="30000"/>
              </a:lnSpc>
            </a:pPr>
            <a:endParaRPr lang="en-US" sz="3200" b="1">
              <a:solidFill>
                <a:srgbClr val="FFFF00"/>
              </a:solidFill>
            </a:endParaRPr>
          </a:p>
        </p:txBody>
      </p:sp>
      <p:sp>
        <p:nvSpPr>
          <p:cNvPr id="5" name="Text Box 4"/>
          <p:cNvSpPr txBox="1"/>
          <p:nvPr/>
        </p:nvSpPr>
        <p:spPr>
          <a:xfrm>
            <a:off x="989754" y="1811021"/>
            <a:ext cx="9608820" cy="1376467"/>
          </a:xfrm>
          <a:prstGeom prst="rect">
            <a:avLst/>
          </a:prstGeom>
          <a:noFill/>
        </p:spPr>
        <p:txBody>
          <a:bodyPr wrap="square" rtlCol="0" anchor="t">
            <a:spAutoFit/>
          </a:bodyPr>
          <a:lstStyle/>
          <a:p>
            <a:pPr>
              <a:lnSpc>
                <a:spcPct val="150000"/>
              </a:lnSpc>
            </a:pPr>
            <a:r>
              <a:rPr lang="en-US" sz="2933" b="1"/>
              <a:t>Syntax:</a:t>
            </a:r>
          </a:p>
          <a:p>
            <a:pPr>
              <a:lnSpc>
                <a:spcPct val="150000"/>
              </a:lnSpc>
            </a:pPr>
            <a:r>
              <a:rPr lang="en-US" sz="2933"/>
              <a:t>datatype pointername = </a:t>
            </a:r>
            <a:r>
              <a:rPr lang="en-US" sz="2933" b="1"/>
              <a:t>new </a:t>
            </a:r>
            <a:r>
              <a:rPr lang="en-US" sz="2933"/>
              <a:t>datatype</a:t>
            </a:r>
          </a:p>
        </p:txBody>
      </p:sp>
      <p:sp>
        <p:nvSpPr>
          <p:cNvPr id="6" name="Text Box 5"/>
          <p:cNvSpPr txBox="1"/>
          <p:nvPr/>
        </p:nvSpPr>
        <p:spPr>
          <a:xfrm>
            <a:off x="989754" y="3473027"/>
            <a:ext cx="10418233" cy="2053511"/>
          </a:xfrm>
          <a:prstGeom prst="rect">
            <a:avLst/>
          </a:prstGeom>
          <a:noFill/>
        </p:spPr>
        <p:txBody>
          <a:bodyPr wrap="square" rtlCol="0" anchor="t">
            <a:spAutoFit/>
          </a:bodyPr>
          <a:lstStyle/>
          <a:p>
            <a:pPr>
              <a:lnSpc>
                <a:spcPct val="150000"/>
              </a:lnSpc>
            </a:pPr>
            <a:r>
              <a:rPr lang="en-US" sz="2933" b="1"/>
              <a:t>Example:</a:t>
            </a:r>
          </a:p>
          <a:p>
            <a:pPr>
              <a:lnSpc>
                <a:spcPct val="150000"/>
              </a:lnSpc>
            </a:pPr>
            <a:r>
              <a:rPr lang="en-US" sz="2933"/>
              <a:t>int *p = new int;</a:t>
            </a:r>
          </a:p>
          <a:p>
            <a:pPr>
              <a:lnSpc>
                <a:spcPct val="150000"/>
              </a:lnSpc>
            </a:pPr>
            <a:r>
              <a:rPr lang="en-US" sz="2933"/>
              <a:t>int *p = new int[10];	</a:t>
            </a:r>
            <a:r>
              <a:rPr lang="en-US" sz="2933">
                <a:sym typeface="+mn-ea"/>
              </a:rPr>
              <a:t>//Allocating block of memory</a:t>
            </a:r>
            <a:endParaRPr lang="en-US" sz="2933"/>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69994" y="306494"/>
            <a:ext cx="9054253" cy="1050159"/>
          </a:xfrm>
          <a:prstGeom prst="rect">
            <a:avLst/>
          </a:prstGeom>
          <a:solidFill>
            <a:schemeClr val="tx1"/>
          </a:solidFill>
        </p:spPr>
        <p:txBody>
          <a:bodyPr wrap="square" rtlCol="0" anchor="t">
            <a:spAutoFit/>
          </a:bodyPr>
          <a:lstStyle/>
          <a:p>
            <a:pPr>
              <a:lnSpc>
                <a:spcPct val="150000"/>
              </a:lnSpc>
            </a:pPr>
            <a:r>
              <a:rPr lang="en-US" sz="3200" b="1">
                <a:solidFill>
                  <a:schemeClr val="bg1"/>
                </a:solidFill>
              </a:rPr>
              <a:t>Deallocation of memory using </a:t>
            </a:r>
            <a:r>
              <a:rPr lang="en-US" sz="3200" b="1">
                <a:solidFill>
                  <a:srgbClr val="FFFF00"/>
                </a:solidFill>
              </a:rPr>
              <a:t>delete operator:</a:t>
            </a:r>
          </a:p>
          <a:p>
            <a:pPr>
              <a:lnSpc>
                <a:spcPct val="30000"/>
              </a:lnSpc>
            </a:pPr>
            <a:endParaRPr lang="en-US" sz="3200" b="1">
              <a:solidFill>
                <a:srgbClr val="FFFF00"/>
              </a:solidFill>
            </a:endParaRPr>
          </a:p>
        </p:txBody>
      </p:sp>
      <p:sp>
        <p:nvSpPr>
          <p:cNvPr id="5" name="Text Box 4"/>
          <p:cNvSpPr txBox="1"/>
          <p:nvPr/>
        </p:nvSpPr>
        <p:spPr>
          <a:xfrm>
            <a:off x="989754" y="1811021"/>
            <a:ext cx="9608820" cy="1376467"/>
          </a:xfrm>
          <a:prstGeom prst="rect">
            <a:avLst/>
          </a:prstGeom>
          <a:noFill/>
        </p:spPr>
        <p:txBody>
          <a:bodyPr wrap="square" rtlCol="0" anchor="t">
            <a:spAutoFit/>
          </a:bodyPr>
          <a:lstStyle/>
          <a:p>
            <a:pPr>
              <a:lnSpc>
                <a:spcPct val="150000"/>
              </a:lnSpc>
            </a:pPr>
            <a:r>
              <a:rPr lang="en-US" sz="2933" b="1"/>
              <a:t>Syntax:</a:t>
            </a:r>
          </a:p>
          <a:p>
            <a:pPr>
              <a:lnSpc>
                <a:spcPct val="150000"/>
              </a:lnSpc>
            </a:pPr>
            <a:r>
              <a:rPr lang="en-US" sz="2933" b="1"/>
              <a:t>delete </a:t>
            </a:r>
            <a:r>
              <a:rPr lang="en-US" sz="2933"/>
              <a:t>pointer variable</a:t>
            </a:r>
          </a:p>
        </p:txBody>
      </p:sp>
      <p:sp>
        <p:nvSpPr>
          <p:cNvPr id="6" name="Text Box 5"/>
          <p:cNvSpPr txBox="1"/>
          <p:nvPr/>
        </p:nvSpPr>
        <p:spPr>
          <a:xfrm>
            <a:off x="989754" y="3473028"/>
            <a:ext cx="10418233" cy="1376467"/>
          </a:xfrm>
          <a:prstGeom prst="rect">
            <a:avLst/>
          </a:prstGeom>
          <a:noFill/>
        </p:spPr>
        <p:txBody>
          <a:bodyPr wrap="square" rtlCol="0" anchor="t">
            <a:spAutoFit/>
          </a:bodyPr>
          <a:lstStyle/>
          <a:p>
            <a:pPr>
              <a:lnSpc>
                <a:spcPct val="150000"/>
              </a:lnSpc>
            </a:pPr>
            <a:r>
              <a:rPr lang="en-US" sz="2933" b="1"/>
              <a:t>Example:</a:t>
            </a:r>
          </a:p>
          <a:p>
            <a:pPr>
              <a:lnSpc>
                <a:spcPct val="150000"/>
              </a:lnSpc>
            </a:pPr>
            <a:r>
              <a:rPr lang="en-US" sz="2933" b="1"/>
              <a:t>delete</a:t>
            </a:r>
            <a:r>
              <a:rPr lang="en-US" sz="2933"/>
              <a:t> p;</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and delete operators</a:t>
            </a:r>
          </a:p>
        </p:txBody>
      </p:sp>
      <p:sp>
        <p:nvSpPr>
          <p:cNvPr id="3" name="Content Placeholder 2"/>
          <p:cNvSpPr>
            <a:spLocks noGrp="1"/>
          </p:cNvSpPr>
          <p:nvPr>
            <p:ph idx="1"/>
          </p:nvPr>
        </p:nvSpPr>
        <p:spPr>
          <a:xfrm>
            <a:off x="609600" y="1701800"/>
            <a:ext cx="10972800" cy="4876800"/>
          </a:xfrm>
        </p:spPr>
        <p:txBody>
          <a:bodyPr>
            <a:noAutofit/>
          </a:bodyPr>
          <a:lstStyle/>
          <a:p>
            <a:pPr>
              <a:buNone/>
            </a:pPr>
            <a:r>
              <a:rPr lang="en-US" sz="2133" dirty="0">
                <a:solidFill>
                  <a:srgbClr val="804000"/>
                </a:solidFill>
                <a:highlight>
                  <a:srgbClr val="FFFFFF"/>
                </a:highlight>
                <a:latin typeface="Consolas" pitchFamily="49" charset="0"/>
                <a:cs typeface="Consolas" pitchFamily="49" charset="0"/>
              </a:rPr>
              <a:t>#include &lt;</a:t>
            </a:r>
            <a:r>
              <a:rPr lang="en-US" sz="2133" dirty="0" err="1">
                <a:solidFill>
                  <a:srgbClr val="804000"/>
                </a:solidFill>
                <a:highlight>
                  <a:srgbClr val="FFFFFF"/>
                </a:highlight>
                <a:latin typeface="Consolas" pitchFamily="49" charset="0"/>
                <a:cs typeface="Consolas" pitchFamily="49" charset="0"/>
              </a:rPr>
              <a:t>iostream</a:t>
            </a:r>
            <a:r>
              <a:rPr lang="en-US" sz="2133" dirty="0">
                <a:solidFill>
                  <a:srgbClr val="804000"/>
                </a:solidFill>
                <a:highlight>
                  <a:srgbClr val="FFFFFF"/>
                </a:highlight>
                <a:latin typeface="Consolas" pitchFamily="49" charset="0"/>
                <a:cs typeface="Consolas" pitchFamily="49" charset="0"/>
              </a:rPr>
              <a:t>&gt;</a:t>
            </a:r>
          </a:p>
          <a:p>
            <a:pPr>
              <a:buNone/>
            </a:pPr>
            <a:r>
              <a:rPr lang="en-US" sz="2133" dirty="0">
                <a:solidFill>
                  <a:srgbClr val="000000"/>
                </a:solidFill>
                <a:highlight>
                  <a:srgbClr val="FFFFFF"/>
                </a:highlight>
                <a:latin typeface="Consolas" pitchFamily="49" charset="0"/>
                <a:cs typeface="Consolas" pitchFamily="49" charset="0"/>
              </a:rPr>
              <a:t>using namespace std</a:t>
            </a:r>
            <a:r>
              <a:rPr lang="en-US" sz="2133" dirty="0">
                <a:solidFill>
                  <a:srgbClr val="000080"/>
                </a:solidFill>
                <a:highlight>
                  <a:srgbClr val="FFFFFF"/>
                </a:highlight>
                <a:latin typeface="Consolas" pitchFamily="49" charset="0"/>
                <a:cs typeface="Consolas" pitchFamily="49" charset="0"/>
              </a:rPr>
              <a:t>;</a:t>
            </a:r>
            <a:endParaRPr lang="en-US" sz="2133" dirty="0">
              <a:solidFill>
                <a:srgbClr val="000000"/>
              </a:solidFill>
              <a:highlight>
                <a:srgbClr val="FFFFFF"/>
              </a:highlight>
              <a:latin typeface="Consolas" pitchFamily="49" charset="0"/>
              <a:cs typeface="Consolas" pitchFamily="49" charset="0"/>
            </a:endParaRPr>
          </a:p>
          <a:p>
            <a:pPr>
              <a:buNone/>
            </a:pPr>
            <a:r>
              <a:rPr lang="en-US" sz="2133" dirty="0" err="1">
                <a:solidFill>
                  <a:srgbClr val="8000FF"/>
                </a:solidFill>
                <a:highlight>
                  <a:srgbClr val="FFFFFF"/>
                </a:highlight>
                <a:latin typeface="Consolas" pitchFamily="49" charset="0"/>
                <a:cs typeface="Consolas" pitchFamily="49" charset="0"/>
              </a:rPr>
              <a:t>int</a:t>
            </a:r>
            <a:r>
              <a:rPr lang="en-US" sz="2133" dirty="0">
                <a:solidFill>
                  <a:srgbClr val="000000"/>
                </a:solidFill>
                <a:highlight>
                  <a:srgbClr val="FFFFFF"/>
                </a:highlight>
                <a:latin typeface="Consolas" pitchFamily="49" charset="0"/>
                <a:cs typeface="Consolas" pitchFamily="49" charset="0"/>
              </a:rPr>
              <a:t> main </a:t>
            </a:r>
            <a:r>
              <a:rPr lang="en-US" sz="2133" dirty="0">
                <a:solidFill>
                  <a:srgbClr val="000080"/>
                </a:solidFill>
                <a:highlight>
                  <a:srgbClr val="FFFFFF"/>
                </a:highlight>
                <a:latin typeface="Consolas" pitchFamily="49" charset="0"/>
                <a:cs typeface="Consolas" pitchFamily="49" charset="0"/>
              </a:rPr>
              <a:t>()</a:t>
            </a:r>
            <a:r>
              <a:rPr lang="en-US" sz="2133" dirty="0">
                <a:solidFill>
                  <a:srgbClr val="000000"/>
                </a:solidFill>
                <a:highlight>
                  <a:srgbClr val="FFFFFF"/>
                </a:highlight>
                <a:latin typeface="Consolas" pitchFamily="49" charset="0"/>
                <a:cs typeface="Consolas" pitchFamily="49" charset="0"/>
              </a:rPr>
              <a:t> </a:t>
            </a:r>
          </a:p>
          <a:p>
            <a:pPr>
              <a:buNone/>
            </a:pPr>
            <a:r>
              <a:rPr lang="en-US" sz="2133" dirty="0">
                <a:solidFill>
                  <a:srgbClr val="000080"/>
                </a:solidFill>
                <a:highlight>
                  <a:srgbClr val="FFFFFF"/>
                </a:highlight>
                <a:latin typeface="Consolas" pitchFamily="49" charset="0"/>
                <a:cs typeface="Consolas" pitchFamily="49" charset="0"/>
              </a:rPr>
              <a:t>{</a:t>
            </a:r>
            <a:endParaRPr lang="en-US" sz="2133" dirty="0">
              <a:solidFill>
                <a:srgbClr val="000000"/>
              </a:solidFill>
              <a:highlight>
                <a:srgbClr val="FFFFFF"/>
              </a:highlight>
              <a:latin typeface="Consolas" pitchFamily="49" charset="0"/>
              <a:cs typeface="Consolas" pitchFamily="49" charset="0"/>
            </a:endParaRPr>
          </a:p>
          <a:p>
            <a:pPr>
              <a:buNone/>
            </a:pPr>
            <a:r>
              <a:rPr lang="en-US" sz="2133" dirty="0">
                <a:solidFill>
                  <a:srgbClr val="000000"/>
                </a:solidFill>
                <a:highlight>
                  <a:srgbClr val="FFFFFF"/>
                </a:highlight>
                <a:latin typeface="Consolas" pitchFamily="49" charset="0"/>
                <a:cs typeface="Consolas" pitchFamily="49" charset="0"/>
              </a:rPr>
              <a:t>   </a:t>
            </a:r>
            <a:r>
              <a:rPr lang="en-US" sz="2133" dirty="0">
                <a:solidFill>
                  <a:srgbClr val="8000FF"/>
                </a:solidFill>
                <a:highlight>
                  <a:srgbClr val="FFFFFF"/>
                </a:highlight>
                <a:latin typeface="Consolas" pitchFamily="49" charset="0"/>
                <a:cs typeface="Consolas" pitchFamily="49" charset="0"/>
              </a:rPr>
              <a:t>double</a:t>
            </a:r>
            <a:r>
              <a:rPr lang="en-US" sz="2133" dirty="0">
                <a:solidFill>
                  <a:srgbClr val="000080"/>
                </a:solidFill>
                <a:highlight>
                  <a:srgbClr val="FFFFFF"/>
                </a:highlight>
                <a:latin typeface="Consolas" pitchFamily="49" charset="0"/>
                <a:cs typeface="Consolas" pitchFamily="49" charset="0"/>
              </a:rPr>
              <a:t>*</a:t>
            </a:r>
            <a:r>
              <a:rPr lang="en-US" sz="2133" dirty="0">
                <a:solidFill>
                  <a:srgbClr val="000000"/>
                </a:solidFill>
                <a:highlight>
                  <a:srgbClr val="FFFFFF"/>
                </a:highlight>
                <a:latin typeface="Consolas" pitchFamily="49" charset="0"/>
                <a:cs typeface="Consolas" pitchFamily="49" charset="0"/>
              </a:rPr>
              <a:t> p  </a:t>
            </a:r>
            <a:r>
              <a:rPr lang="en-US" sz="2133" dirty="0">
                <a:solidFill>
                  <a:srgbClr val="000080"/>
                </a:solidFill>
                <a:highlight>
                  <a:srgbClr val="FFFFFF"/>
                </a:highlight>
                <a:latin typeface="Consolas" pitchFamily="49" charset="0"/>
                <a:cs typeface="Consolas" pitchFamily="49" charset="0"/>
              </a:rPr>
              <a:t>=</a:t>
            </a:r>
            <a:r>
              <a:rPr lang="en-US" sz="2133" dirty="0">
                <a:solidFill>
                  <a:srgbClr val="000000"/>
                </a:solidFill>
                <a:highlight>
                  <a:srgbClr val="FFFFFF"/>
                </a:highlight>
                <a:latin typeface="Consolas" pitchFamily="49" charset="0"/>
                <a:cs typeface="Consolas" pitchFamily="49" charset="0"/>
              </a:rPr>
              <a:t> </a:t>
            </a:r>
            <a:r>
              <a:rPr lang="en-US" sz="2133" b="1" dirty="0">
                <a:solidFill>
                  <a:srgbClr val="0000FF"/>
                </a:solidFill>
                <a:highlight>
                  <a:srgbClr val="FFFFFF"/>
                </a:highlight>
                <a:latin typeface="Consolas" pitchFamily="49" charset="0"/>
                <a:cs typeface="Consolas" pitchFamily="49" charset="0"/>
              </a:rPr>
              <a:t>NULL</a:t>
            </a:r>
            <a:r>
              <a:rPr lang="en-US" sz="2133" b="1" dirty="0">
                <a:solidFill>
                  <a:srgbClr val="000080"/>
                </a:solidFill>
                <a:highlight>
                  <a:srgbClr val="FFFFFF"/>
                </a:highlight>
                <a:latin typeface="Consolas" pitchFamily="49" charset="0"/>
                <a:cs typeface="Consolas" pitchFamily="49" charset="0"/>
              </a:rPr>
              <a:t>;</a:t>
            </a:r>
            <a:r>
              <a:rPr lang="en-US" sz="2133" b="1" dirty="0">
                <a:solidFill>
                  <a:srgbClr val="000000"/>
                </a:solidFill>
                <a:highlight>
                  <a:srgbClr val="FFFFFF"/>
                </a:highlight>
                <a:latin typeface="Consolas" pitchFamily="49" charset="0"/>
                <a:cs typeface="Consolas" pitchFamily="49" charset="0"/>
              </a:rPr>
              <a:t> </a:t>
            </a:r>
            <a:endParaRPr lang="en-US" sz="2133" b="1" dirty="0">
              <a:solidFill>
                <a:srgbClr val="008000"/>
              </a:solidFill>
              <a:highlight>
                <a:srgbClr val="FFFFFF"/>
              </a:highlight>
              <a:latin typeface="Consolas" pitchFamily="49" charset="0"/>
              <a:cs typeface="Consolas" pitchFamily="49" charset="0"/>
            </a:endParaRPr>
          </a:p>
          <a:p>
            <a:pPr>
              <a:buNone/>
            </a:pPr>
            <a:r>
              <a:rPr lang="en-US" sz="2133" dirty="0">
                <a:solidFill>
                  <a:srgbClr val="000000"/>
                </a:solidFill>
                <a:highlight>
                  <a:srgbClr val="FFFFFF"/>
                </a:highlight>
                <a:latin typeface="Consolas" pitchFamily="49" charset="0"/>
                <a:cs typeface="Consolas" pitchFamily="49" charset="0"/>
              </a:rPr>
              <a:t>   p  </a:t>
            </a:r>
            <a:r>
              <a:rPr lang="en-US" sz="2133" dirty="0">
                <a:solidFill>
                  <a:srgbClr val="000080"/>
                </a:solidFill>
                <a:highlight>
                  <a:srgbClr val="FFFFFF"/>
                </a:highlight>
                <a:latin typeface="Consolas" pitchFamily="49" charset="0"/>
                <a:cs typeface="Consolas" pitchFamily="49" charset="0"/>
              </a:rPr>
              <a:t>=</a:t>
            </a:r>
            <a:r>
              <a:rPr lang="en-US" sz="2133" dirty="0">
                <a:solidFill>
                  <a:srgbClr val="000000"/>
                </a:solidFill>
                <a:highlight>
                  <a:srgbClr val="FFFFFF"/>
                </a:highlight>
                <a:latin typeface="Consolas" pitchFamily="49" charset="0"/>
                <a:cs typeface="Consolas" pitchFamily="49" charset="0"/>
              </a:rPr>
              <a:t> new </a:t>
            </a:r>
            <a:r>
              <a:rPr lang="en-US" sz="2133" dirty="0">
                <a:solidFill>
                  <a:srgbClr val="8000FF"/>
                </a:solidFill>
                <a:highlight>
                  <a:srgbClr val="FFFFFF"/>
                </a:highlight>
                <a:latin typeface="Consolas" pitchFamily="49" charset="0"/>
                <a:cs typeface="Consolas" pitchFamily="49" charset="0"/>
              </a:rPr>
              <a:t>double</a:t>
            </a:r>
            <a:r>
              <a:rPr lang="en-US" sz="2133" dirty="0">
                <a:solidFill>
                  <a:srgbClr val="000080"/>
                </a:solidFill>
                <a:highlight>
                  <a:srgbClr val="FFFFFF"/>
                </a:highlight>
                <a:latin typeface="Consolas" pitchFamily="49" charset="0"/>
                <a:cs typeface="Consolas" pitchFamily="49" charset="0"/>
              </a:rPr>
              <a:t>;</a:t>
            </a:r>
            <a:r>
              <a:rPr lang="en-US" sz="2133" dirty="0">
                <a:solidFill>
                  <a:srgbClr val="000000"/>
                </a:solidFill>
                <a:highlight>
                  <a:srgbClr val="FFFFFF"/>
                </a:highlight>
                <a:latin typeface="Consolas" pitchFamily="49" charset="0"/>
                <a:cs typeface="Consolas" pitchFamily="49" charset="0"/>
              </a:rPr>
              <a:t>   </a:t>
            </a:r>
          </a:p>
          <a:p>
            <a:pPr>
              <a:buNone/>
            </a:pPr>
            <a:r>
              <a:rPr lang="en-US" sz="2133" dirty="0">
                <a:solidFill>
                  <a:srgbClr val="000000"/>
                </a:solidFill>
                <a:highlight>
                  <a:srgbClr val="FFFFFF"/>
                </a:highlight>
                <a:latin typeface="Consolas" pitchFamily="49" charset="0"/>
                <a:cs typeface="Consolas" pitchFamily="49" charset="0"/>
              </a:rPr>
              <a:t>   </a:t>
            </a:r>
            <a:r>
              <a:rPr lang="en-US" sz="2133" dirty="0">
                <a:solidFill>
                  <a:srgbClr val="000080"/>
                </a:solidFill>
                <a:highlight>
                  <a:srgbClr val="FFFFFF"/>
                </a:highlight>
                <a:latin typeface="Consolas" pitchFamily="49" charset="0"/>
                <a:cs typeface="Consolas" pitchFamily="49" charset="0"/>
              </a:rPr>
              <a:t>*</a:t>
            </a:r>
            <a:r>
              <a:rPr lang="en-US" sz="2133" dirty="0">
                <a:solidFill>
                  <a:srgbClr val="000000"/>
                </a:solidFill>
                <a:highlight>
                  <a:srgbClr val="FFFFFF"/>
                </a:highlight>
                <a:latin typeface="Consolas" pitchFamily="49" charset="0"/>
                <a:cs typeface="Consolas" pitchFamily="49" charset="0"/>
              </a:rPr>
              <a:t>p </a:t>
            </a:r>
            <a:r>
              <a:rPr lang="en-US" sz="2133" dirty="0">
                <a:solidFill>
                  <a:srgbClr val="000080"/>
                </a:solidFill>
                <a:highlight>
                  <a:srgbClr val="FFFFFF"/>
                </a:highlight>
                <a:latin typeface="Consolas" pitchFamily="49" charset="0"/>
                <a:cs typeface="Consolas" pitchFamily="49" charset="0"/>
              </a:rPr>
              <a:t>=</a:t>
            </a:r>
            <a:r>
              <a:rPr lang="en-US" sz="2133" dirty="0">
                <a:solidFill>
                  <a:srgbClr val="000000"/>
                </a:solidFill>
                <a:highlight>
                  <a:srgbClr val="FFFFFF"/>
                </a:highlight>
                <a:latin typeface="Consolas" pitchFamily="49" charset="0"/>
                <a:cs typeface="Consolas" pitchFamily="49" charset="0"/>
              </a:rPr>
              <a:t> </a:t>
            </a:r>
            <a:r>
              <a:rPr lang="en-US" sz="2133" dirty="0">
                <a:solidFill>
                  <a:srgbClr val="FF8000"/>
                </a:solidFill>
                <a:highlight>
                  <a:srgbClr val="FFFFFF"/>
                </a:highlight>
                <a:latin typeface="Consolas" pitchFamily="49" charset="0"/>
                <a:cs typeface="Consolas" pitchFamily="49" charset="0"/>
              </a:rPr>
              <a:t>29494.99</a:t>
            </a:r>
            <a:r>
              <a:rPr lang="en-US" sz="2133" dirty="0">
                <a:solidFill>
                  <a:srgbClr val="000080"/>
                </a:solidFill>
                <a:highlight>
                  <a:srgbClr val="FFFFFF"/>
                </a:highlight>
                <a:latin typeface="Consolas" pitchFamily="49" charset="0"/>
                <a:cs typeface="Consolas" pitchFamily="49" charset="0"/>
              </a:rPr>
              <a:t>;</a:t>
            </a:r>
            <a:r>
              <a:rPr lang="en-US" sz="2133" dirty="0">
                <a:solidFill>
                  <a:srgbClr val="000000"/>
                </a:solidFill>
                <a:highlight>
                  <a:srgbClr val="FFFFFF"/>
                </a:highlight>
                <a:latin typeface="Consolas" pitchFamily="49" charset="0"/>
                <a:cs typeface="Consolas" pitchFamily="49" charset="0"/>
              </a:rPr>
              <a:t>     </a:t>
            </a:r>
            <a:endParaRPr lang="en-US" sz="2133" dirty="0">
              <a:solidFill>
                <a:srgbClr val="008000"/>
              </a:solidFill>
              <a:highlight>
                <a:srgbClr val="FFFFFF"/>
              </a:highlight>
              <a:latin typeface="Consolas" pitchFamily="49" charset="0"/>
              <a:cs typeface="Consolas" pitchFamily="49" charset="0"/>
            </a:endParaRPr>
          </a:p>
          <a:p>
            <a:pPr>
              <a:buNone/>
            </a:pPr>
            <a:r>
              <a:rPr lang="en-US" sz="2133" dirty="0">
                <a:solidFill>
                  <a:srgbClr val="000000"/>
                </a:solidFill>
                <a:highlight>
                  <a:srgbClr val="FFFFFF"/>
                </a:highlight>
                <a:latin typeface="Consolas" pitchFamily="49" charset="0"/>
                <a:cs typeface="Consolas" pitchFamily="49" charset="0"/>
              </a:rPr>
              <a:t>   </a:t>
            </a:r>
            <a:r>
              <a:rPr lang="en-US" sz="2133" dirty="0" err="1">
                <a:solidFill>
                  <a:srgbClr val="000000"/>
                </a:solidFill>
                <a:highlight>
                  <a:srgbClr val="FFFFFF"/>
                </a:highlight>
                <a:latin typeface="Consolas" pitchFamily="49" charset="0"/>
                <a:cs typeface="Consolas" pitchFamily="49" charset="0"/>
              </a:rPr>
              <a:t>cout</a:t>
            </a:r>
            <a:r>
              <a:rPr lang="en-US" sz="2133" dirty="0">
                <a:solidFill>
                  <a:srgbClr val="000000"/>
                </a:solidFill>
                <a:highlight>
                  <a:srgbClr val="FFFFFF"/>
                </a:highlight>
                <a:latin typeface="Consolas" pitchFamily="49" charset="0"/>
                <a:cs typeface="Consolas" pitchFamily="49" charset="0"/>
              </a:rPr>
              <a:t> </a:t>
            </a:r>
            <a:r>
              <a:rPr lang="en-US" sz="2133" dirty="0">
                <a:solidFill>
                  <a:srgbClr val="000080"/>
                </a:solidFill>
                <a:highlight>
                  <a:srgbClr val="FFFFFF"/>
                </a:highlight>
                <a:latin typeface="Consolas" pitchFamily="49" charset="0"/>
                <a:cs typeface="Consolas" pitchFamily="49" charset="0"/>
              </a:rPr>
              <a:t>&lt;&lt;</a:t>
            </a:r>
            <a:r>
              <a:rPr lang="en-US" sz="2133" dirty="0">
                <a:solidFill>
                  <a:srgbClr val="000000"/>
                </a:solidFill>
                <a:highlight>
                  <a:srgbClr val="FFFFFF"/>
                </a:highlight>
                <a:latin typeface="Consolas" pitchFamily="49" charset="0"/>
                <a:cs typeface="Consolas" pitchFamily="49" charset="0"/>
              </a:rPr>
              <a:t> </a:t>
            </a:r>
            <a:r>
              <a:rPr lang="en-US" sz="2133" dirty="0">
                <a:solidFill>
                  <a:srgbClr val="C00000"/>
                </a:solidFill>
                <a:highlight>
                  <a:srgbClr val="FFFFFF"/>
                </a:highlight>
                <a:latin typeface="Consolas" pitchFamily="49" charset="0"/>
                <a:cs typeface="Consolas" pitchFamily="49" charset="0"/>
              </a:rPr>
              <a:t>"Value of pvalue : "</a:t>
            </a:r>
            <a:r>
              <a:rPr lang="en-US" sz="2133" dirty="0">
                <a:solidFill>
                  <a:srgbClr val="000000"/>
                </a:solidFill>
                <a:highlight>
                  <a:srgbClr val="FFFFFF"/>
                </a:highlight>
                <a:latin typeface="Consolas" pitchFamily="49" charset="0"/>
                <a:cs typeface="Consolas" pitchFamily="49" charset="0"/>
              </a:rPr>
              <a:t> </a:t>
            </a:r>
            <a:r>
              <a:rPr lang="en-US" sz="2133" dirty="0">
                <a:solidFill>
                  <a:srgbClr val="000080"/>
                </a:solidFill>
                <a:highlight>
                  <a:srgbClr val="FFFFFF"/>
                </a:highlight>
                <a:latin typeface="Consolas" pitchFamily="49" charset="0"/>
                <a:cs typeface="Consolas" pitchFamily="49" charset="0"/>
              </a:rPr>
              <a:t>&lt;&lt;</a:t>
            </a:r>
            <a:r>
              <a:rPr lang="en-US" sz="2133" dirty="0">
                <a:solidFill>
                  <a:srgbClr val="000000"/>
                </a:solidFill>
                <a:highlight>
                  <a:srgbClr val="FFFFFF"/>
                </a:highlight>
                <a:latin typeface="Consolas" pitchFamily="49" charset="0"/>
                <a:cs typeface="Consolas" pitchFamily="49" charset="0"/>
              </a:rPr>
              <a:t> </a:t>
            </a:r>
            <a:r>
              <a:rPr lang="en-US" sz="2133" dirty="0">
                <a:solidFill>
                  <a:srgbClr val="000080"/>
                </a:solidFill>
                <a:highlight>
                  <a:srgbClr val="FFFFFF"/>
                </a:highlight>
                <a:latin typeface="Consolas" pitchFamily="49" charset="0"/>
                <a:cs typeface="Consolas" pitchFamily="49" charset="0"/>
              </a:rPr>
              <a:t>*</a:t>
            </a:r>
            <a:r>
              <a:rPr lang="en-US" sz="2133" dirty="0">
                <a:solidFill>
                  <a:srgbClr val="000000"/>
                </a:solidFill>
                <a:highlight>
                  <a:srgbClr val="FFFFFF"/>
                </a:highlight>
                <a:latin typeface="Consolas" pitchFamily="49" charset="0"/>
                <a:cs typeface="Consolas" pitchFamily="49" charset="0"/>
              </a:rPr>
              <a:t>p </a:t>
            </a:r>
            <a:r>
              <a:rPr lang="en-US" sz="2133" dirty="0">
                <a:solidFill>
                  <a:srgbClr val="000080"/>
                </a:solidFill>
                <a:highlight>
                  <a:srgbClr val="FFFFFF"/>
                </a:highlight>
                <a:latin typeface="Consolas" pitchFamily="49" charset="0"/>
                <a:cs typeface="Consolas" pitchFamily="49" charset="0"/>
              </a:rPr>
              <a:t>&lt;&lt;</a:t>
            </a:r>
            <a:r>
              <a:rPr lang="en-US" sz="2133" dirty="0">
                <a:solidFill>
                  <a:srgbClr val="000000"/>
                </a:solidFill>
                <a:highlight>
                  <a:srgbClr val="FFFFFF"/>
                </a:highlight>
                <a:latin typeface="Consolas" pitchFamily="49" charset="0"/>
                <a:cs typeface="Consolas" pitchFamily="49" charset="0"/>
              </a:rPr>
              <a:t> </a:t>
            </a:r>
            <a:r>
              <a:rPr lang="en-US" sz="2133" dirty="0" err="1">
                <a:solidFill>
                  <a:srgbClr val="000000"/>
                </a:solidFill>
                <a:highlight>
                  <a:srgbClr val="FFFFFF"/>
                </a:highlight>
                <a:latin typeface="Consolas" pitchFamily="49" charset="0"/>
                <a:cs typeface="Consolas" pitchFamily="49" charset="0"/>
              </a:rPr>
              <a:t>endl</a:t>
            </a:r>
            <a:r>
              <a:rPr lang="en-US" sz="2133" dirty="0">
                <a:solidFill>
                  <a:srgbClr val="000080"/>
                </a:solidFill>
                <a:highlight>
                  <a:srgbClr val="FFFFFF"/>
                </a:highlight>
                <a:latin typeface="Consolas" pitchFamily="49" charset="0"/>
                <a:cs typeface="Consolas" pitchFamily="49" charset="0"/>
              </a:rPr>
              <a:t>;</a:t>
            </a:r>
            <a:endParaRPr lang="en-US" sz="2133" dirty="0">
              <a:solidFill>
                <a:srgbClr val="000000"/>
              </a:solidFill>
              <a:highlight>
                <a:srgbClr val="FFFFFF"/>
              </a:highlight>
              <a:latin typeface="Consolas" pitchFamily="49" charset="0"/>
              <a:cs typeface="Consolas" pitchFamily="49" charset="0"/>
            </a:endParaRPr>
          </a:p>
          <a:p>
            <a:pPr>
              <a:buNone/>
            </a:pPr>
            <a:r>
              <a:rPr lang="en-US" sz="2133" dirty="0">
                <a:solidFill>
                  <a:srgbClr val="000000"/>
                </a:solidFill>
                <a:highlight>
                  <a:srgbClr val="FFFFFF"/>
                </a:highlight>
                <a:latin typeface="Consolas" pitchFamily="49" charset="0"/>
                <a:cs typeface="Consolas" pitchFamily="49" charset="0"/>
              </a:rPr>
              <a:t>   delete p</a:t>
            </a:r>
            <a:r>
              <a:rPr lang="en-US" sz="2133" dirty="0">
                <a:solidFill>
                  <a:srgbClr val="000080"/>
                </a:solidFill>
                <a:highlight>
                  <a:srgbClr val="FFFFFF"/>
                </a:highlight>
                <a:latin typeface="Consolas" pitchFamily="49" charset="0"/>
                <a:cs typeface="Consolas" pitchFamily="49" charset="0"/>
              </a:rPr>
              <a:t>;</a:t>
            </a:r>
            <a:r>
              <a:rPr lang="en-US" sz="2133" dirty="0">
                <a:solidFill>
                  <a:srgbClr val="000000"/>
                </a:solidFill>
                <a:highlight>
                  <a:srgbClr val="FFFFFF"/>
                </a:highlight>
                <a:latin typeface="Consolas" pitchFamily="49" charset="0"/>
                <a:cs typeface="Consolas" pitchFamily="49" charset="0"/>
              </a:rPr>
              <a:t>         </a:t>
            </a:r>
          </a:p>
          <a:p>
            <a:pPr>
              <a:buNone/>
            </a:pPr>
            <a:r>
              <a:rPr lang="en-US" sz="2133" dirty="0">
                <a:solidFill>
                  <a:srgbClr val="000000"/>
                </a:solidFill>
                <a:highlight>
                  <a:srgbClr val="FFFFFF"/>
                </a:highlight>
                <a:latin typeface="Consolas" pitchFamily="49" charset="0"/>
                <a:cs typeface="Consolas" pitchFamily="49" charset="0"/>
              </a:rPr>
              <a:t>   </a:t>
            </a:r>
            <a:r>
              <a:rPr lang="en-US" sz="2133" b="1" dirty="0">
                <a:solidFill>
                  <a:srgbClr val="0000FF"/>
                </a:solidFill>
                <a:highlight>
                  <a:srgbClr val="FFFFFF"/>
                </a:highlight>
                <a:latin typeface="Consolas" pitchFamily="49" charset="0"/>
                <a:cs typeface="Consolas" pitchFamily="49" charset="0"/>
              </a:rPr>
              <a:t>return</a:t>
            </a:r>
            <a:r>
              <a:rPr lang="en-US" sz="2133" b="1" dirty="0">
                <a:solidFill>
                  <a:srgbClr val="000000"/>
                </a:solidFill>
                <a:highlight>
                  <a:srgbClr val="FFFFFF"/>
                </a:highlight>
                <a:latin typeface="Consolas" pitchFamily="49" charset="0"/>
                <a:cs typeface="Consolas" pitchFamily="49" charset="0"/>
              </a:rPr>
              <a:t> </a:t>
            </a:r>
            <a:r>
              <a:rPr lang="en-US" sz="2133" b="1" dirty="0">
                <a:solidFill>
                  <a:srgbClr val="FF8000"/>
                </a:solidFill>
                <a:highlight>
                  <a:srgbClr val="FFFFFF"/>
                </a:highlight>
                <a:latin typeface="Consolas" pitchFamily="49" charset="0"/>
                <a:cs typeface="Consolas" pitchFamily="49" charset="0"/>
              </a:rPr>
              <a:t>0</a:t>
            </a:r>
            <a:r>
              <a:rPr lang="en-US" sz="2133" b="1" dirty="0">
                <a:solidFill>
                  <a:srgbClr val="000080"/>
                </a:solidFill>
                <a:highlight>
                  <a:srgbClr val="FFFFFF"/>
                </a:highlight>
                <a:latin typeface="Consolas" pitchFamily="49" charset="0"/>
                <a:cs typeface="Consolas" pitchFamily="49" charset="0"/>
              </a:rPr>
              <a:t>;</a:t>
            </a:r>
            <a:endParaRPr lang="en-US" sz="2133" b="1" dirty="0">
              <a:solidFill>
                <a:srgbClr val="000000"/>
              </a:solidFill>
              <a:highlight>
                <a:srgbClr val="FFFFFF"/>
              </a:highlight>
              <a:latin typeface="Consolas" pitchFamily="49" charset="0"/>
              <a:cs typeface="Consolas" pitchFamily="49" charset="0"/>
            </a:endParaRPr>
          </a:p>
          <a:p>
            <a:pPr>
              <a:buNone/>
            </a:pPr>
            <a:r>
              <a:rPr lang="en-US" sz="2133" dirty="0">
                <a:solidFill>
                  <a:srgbClr val="000080"/>
                </a:solidFill>
                <a:highlight>
                  <a:srgbClr val="FFFFFF"/>
                </a:highlight>
                <a:latin typeface="Consolas" pitchFamily="49" charset="0"/>
                <a:cs typeface="Consolas" pitchFamily="49" charset="0"/>
              </a:rPr>
              <a:t>}</a:t>
            </a:r>
            <a:endParaRPr lang="en-US" sz="2133" dirty="0">
              <a:latin typeface="Consolas" pitchFamily="49" charset="0"/>
              <a:cs typeface="Consolas" pitchFamily="49" charset="0"/>
            </a:endParaRPr>
          </a:p>
        </p:txBody>
      </p:sp>
      <p:sp>
        <p:nvSpPr>
          <p:cNvPr id="4" name="TextBox 3"/>
          <p:cNvSpPr txBox="1"/>
          <p:nvPr/>
        </p:nvSpPr>
        <p:spPr>
          <a:xfrm>
            <a:off x="8534400" y="5156201"/>
            <a:ext cx="264160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t>Value of p : 29495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left)">
                                      <p:cBhvr>
                                        <p:cTn id="35" dur="500"/>
                                        <p:tgtEl>
                                          <p:spTgt spid="3">
                                            <p:txEl>
                                              <p:pRg st="7" end="7"/>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left)">
                                      <p:cBhvr>
                                        <p:cTn id="39" dur="500"/>
                                        <p:tgtEl>
                                          <p:spTgt spid="3">
                                            <p:txEl>
                                              <p:pRg st="8" end="8"/>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left)">
                                      <p:cBhvr>
                                        <p:cTn id="43" dur="500"/>
                                        <p:tgtEl>
                                          <p:spTgt spid="3">
                                            <p:txEl>
                                              <p:pRg st="9" end="9"/>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left)">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49394" y="1214967"/>
            <a:ext cx="3858260" cy="5096203"/>
          </a:xfrm>
          <a:prstGeom prst="rect">
            <a:avLst/>
          </a:prstGeom>
          <a:noFill/>
        </p:spPr>
        <p:txBody>
          <a:bodyPr wrap="square" rtlCol="0">
            <a:spAutoFit/>
          </a:bodyPr>
          <a:lstStyle/>
          <a:p>
            <a:pPr>
              <a:lnSpc>
                <a:spcPct val="130000"/>
              </a:lnSpc>
            </a:pPr>
            <a:r>
              <a:rPr lang="en-US" sz="4267" b="1">
                <a:solidFill>
                  <a:srgbClr val="A3975D"/>
                </a:solidFill>
              </a:rPr>
              <a:t>CAR</a:t>
            </a:r>
          </a:p>
          <a:p>
            <a:pPr>
              <a:lnSpc>
                <a:spcPct val="130000"/>
              </a:lnSpc>
            </a:pPr>
            <a:r>
              <a:rPr lang="en-US" sz="2933" b="1"/>
              <a:t>	Properties:</a:t>
            </a:r>
          </a:p>
          <a:p>
            <a:pPr>
              <a:lnSpc>
                <a:spcPct val="130000"/>
              </a:lnSpc>
            </a:pPr>
            <a:r>
              <a:rPr lang="en-US" sz="2933" b="1">
                <a:solidFill>
                  <a:srgbClr val="7F7648"/>
                </a:solidFill>
              </a:rPr>
              <a:t>	4_Wheels</a:t>
            </a:r>
          </a:p>
          <a:p>
            <a:pPr>
              <a:lnSpc>
                <a:spcPct val="130000"/>
              </a:lnSpc>
            </a:pPr>
            <a:r>
              <a:rPr lang="en-US" sz="2933" b="1">
                <a:solidFill>
                  <a:srgbClr val="7F7648"/>
                </a:solidFill>
              </a:rPr>
              <a:t>	Speed limit</a:t>
            </a:r>
          </a:p>
          <a:p>
            <a:pPr>
              <a:lnSpc>
                <a:spcPct val="130000"/>
              </a:lnSpc>
            </a:pPr>
            <a:r>
              <a:rPr lang="en-US" sz="2933" b="1">
                <a:solidFill>
                  <a:srgbClr val="7F7648"/>
                </a:solidFill>
              </a:rPr>
              <a:t>	Mileage</a:t>
            </a:r>
          </a:p>
          <a:p>
            <a:pPr>
              <a:lnSpc>
                <a:spcPct val="150000"/>
              </a:lnSpc>
            </a:pPr>
            <a:r>
              <a:rPr lang="en-US" sz="2933" b="1"/>
              <a:t> Functions of a car:</a:t>
            </a:r>
          </a:p>
          <a:p>
            <a:pPr>
              <a:lnSpc>
                <a:spcPct val="130000"/>
              </a:lnSpc>
            </a:pPr>
            <a:r>
              <a:rPr lang="en-US" sz="2933" b="1">
                <a:solidFill>
                  <a:srgbClr val="7F7648"/>
                </a:solidFill>
              </a:rPr>
              <a:t> Increase_Speed()</a:t>
            </a:r>
          </a:p>
          <a:p>
            <a:pPr>
              <a:lnSpc>
                <a:spcPct val="130000"/>
              </a:lnSpc>
            </a:pPr>
            <a:r>
              <a:rPr lang="en-US" sz="2933" b="1">
                <a:solidFill>
                  <a:srgbClr val="7F7648"/>
                </a:solidFill>
              </a:rPr>
              <a:t> Apply_Brakes()</a:t>
            </a:r>
            <a:endParaRPr lang="en-US" sz="2933"/>
          </a:p>
        </p:txBody>
      </p:sp>
      <p:sp>
        <p:nvSpPr>
          <p:cNvPr id="45" name="Text Box 44"/>
          <p:cNvSpPr txBox="1"/>
          <p:nvPr/>
        </p:nvSpPr>
        <p:spPr>
          <a:xfrm>
            <a:off x="4750647" y="1833880"/>
            <a:ext cx="6817360" cy="3590278"/>
          </a:xfrm>
          <a:prstGeom prst="rect">
            <a:avLst/>
          </a:prstGeom>
          <a:noFill/>
        </p:spPr>
        <p:txBody>
          <a:bodyPr wrap="square" rtlCol="0" anchor="t">
            <a:spAutoFit/>
          </a:bodyPr>
          <a:lstStyle/>
          <a:p>
            <a:pPr>
              <a:lnSpc>
                <a:spcPct val="140000"/>
              </a:lnSpc>
            </a:pPr>
            <a:r>
              <a:rPr lang="en-US" sz="3200">
                <a:latin typeface="Calibri" panose="020F0502020204030204" charset="0"/>
                <a:sym typeface="+mn-ea"/>
              </a:rPr>
              <a:t> </a:t>
            </a:r>
            <a:r>
              <a:rPr lang="en-US" sz="3733" b="1">
                <a:latin typeface="Calibri" panose="020F0502020204030204" charset="0"/>
                <a:sym typeface="+mn-ea"/>
              </a:rPr>
              <a:t>  class </a:t>
            </a:r>
            <a:r>
              <a:rPr lang="en-US" sz="3200">
                <a:latin typeface="Calibri" panose="020F0502020204030204" charset="0"/>
                <a:sym typeface="+mn-ea"/>
              </a:rPr>
              <a:t> CAR</a:t>
            </a:r>
            <a:endParaRPr lang="en-US" sz="3200">
              <a:latin typeface="Calibri" panose="020F0502020204030204" charset="0"/>
            </a:endParaRPr>
          </a:p>
          <a:p>
            <a:pPr>
              <a:lnSpc>
                <a:spcPct val="140000"/>
              </a:lnSpc>
            </a:pPr>
            <a:r>
              <a:rPr lang="en-US" sz="3200">
                <a:latin typeface="Calibri" panose="020F0502020204030204" charset="0"/>
                <a:sym typeface="+mn-ea"/>
              </a:rPr>
              <a:t>   {</a:t>
            </a:r>
          </a:p>
          <a:p>
            <a:pPr>
              <a:lnSpc>
                <a:spcPct val="140000"/>
              </a:lnSpc>
            </a:pPr>
            <a:r>
              <a:rPr lang="en-US" sz="3200">
                <a:latin typeface="Calibri" panose="020F0502020204030204" charset="0"/>
                <a:sym typeface="+mn-ea"/>
              </a:rPr>
              <a:t>        // Data Members or Properties</a:t>
            </a:r>
          </a:p>
          <a:p>
            <a:pPr>
              <a:lnSpc>
                <a:spcPct val="140000"/>
              </a:lnSpc>
            </a:pPr>
            <a:r>
              <a:rPr lang="en-US" sz="3200">
                <a:latin typeface="Calibri" panose="020F0502020204030204" charset="0"/>
                <a:sym typeface="+mn-ea"/>
              </a:rPr>
              <a:t>        // Member functions</a:t>
            </a:r>
            <a:endParaRPr lang="en-US" sz="3200">
              <a:latin typeface="Calibri" panose="020F0502020204030204" charset="0"/>
            </a:endParaRPr>
          </a:p>
          <a:p>
            <a:pPr>
              <a:lnSpc>
                <a:spcPct val="140000"/>
              </a:lnSpc>
            </a:pPr>
            <a:r>
              <a:rPr lang="en-US" sz="3200">
                <a:latin typeface="Calibri" panose="020F0502020204030204" charset="0"/>
                <a:sym typeface="+mn-ea"/>
              </a:rPr>
              <a:t>   };</a:t>
            </a:r>
            <a:endParaRPr lang="en-US" sz="3200">
              <a:latin typeface="Calibri" panose="020F0502020204030204" charset="0"/>
            </a:endParaRPr>
          </a:p>
        </p:txBody>
      </p:sp>
      <p:sp>
        <p:nvSpPr>
          <p:cNvPr id="8" name="Right Brace 7"/>
          <p:cNvSpPr/>
          <p:nvPr/>
        </p:nvSpPr>
        <p:spPr>
          <a:xfrm>
            <a:off x="3848101" y="2290234"/>
            <a:ext cx="532553" cy="2048087"/>
          </a:xfrm>
          <a:prstGeom prst="rightBrace">
            <a:avLst>
              <a:gd name="adj1" fmla="val 47113"/>
              <a:gd name="adj2" fmla="val 52976"/>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sz="2400"/>
          </a:p>
        </p:txBody>
      </p:sp>
      <p:sp>
        <p:nvSpPr>
          <p:cNvPr id="5" name="Right Brace 4"/>
          <p:cNvSpPr/>
          <p:nvPr/>
        </p:nvSpPr>
        <p:spPr>
          <a:xfrm>
            <a:off x="3848101" y="4593167"/>
            <a:ext cx="415713" cy="1536700"/>
          </a:xfrm>
          <a:prstGeom prst="rightBrace">
            <a:avLst>
              <a:gd name="adj1" fmla="val 47113"/>
              <a:gd name="adj2" fmla="val 52976"/>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sz="2400"/>
          </a:p>
        </p:txBody>
      </p:sp>
      <p:sp>
        <p:nvSpPr>
          <p:cNvPr id="3" name="Rectangle: Rounded Corners 19"/>
          <p:cNvSpPr/>
          <p:nvPr/>
        </p:nvSpPr>
        <p:spPr>
          <a:xfrm>
            <a:off x="650240" y="266701"/>
            <a:ext cx="2445173" cy="803487"/>
          </a:xfrm>
          <a:prstGeom prst="roundRect">
            <a:avLst>
              <a:gd name="adj" fmla="val 50000"/>
            </a:avLst>
          </a:prstGeom>
          <a:gradFill flip="none" rotWithShape="1">
            <a:gsLst>
              <a:gs pos="0">
                <a:srgbClr val="FCB117"/>
              </a:gs>
              <a:gs pos="100000">
                <a:srgbClr val="FFDB3F"/>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4" name="TextBox 94"/>
          <p:cNvSpPr txBox="1"/>
          <p:nvPr/>
        </p:nvSpPr>
        <p:spPr>
          <a:xfrm>
            <a:off x="1578187" y="362374"/>
            <a:ext cx="1706880" cy="543675"/>
          </a:xfrm>
          <a:prstGeom prst="rect">
            <a:avLst/>
          </a:prstGeom>
          <a:noFill/>
        </p:spPr>
        <p:txBody>
          <a:bodyPr wrap="square" rtlCol="0">
            <a:spAutoFit/>
          </a:bodyPr>
          <a:lstStyle/>
          <a:p>
            <a:r>
              <a:rPr lang="en-US" altLang="en-IN" sz="2933" b="1" dirty="0">
                <a:latin typeface="Comic Sans MS" panose="030F0702030302020204" charset="0"/>
                <a:ea typeface="Open Sans Condensed" panose="020B0806030504020204" pitchFamily="34" charset="0"/>
                <a:cs typeface="Open Sans Condensed" panose="020B0806030504020204" pitchFamily="34" charset="0"/>
              </a:rPr>
              <a:t>Class </a:t>
            </a:r>
          </a:p>
        </p:txBody>
      </p:sp>
      <p:sp>
        <p:nvSpPr>
          <p:cNvPr id="6" name="Oval 5"/>
          <p:cNvSpPr/>
          <p:nvPr/>
        </p:nvSpPr>
        <p:spPr>
          <a:xfrm>
            <a:off x="731240" y="346720"/>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dirty="0">
              <a:latin typeface="Comic Sans MS" panose="030F0702030302020204" charset="0"/>
            </a:endParaRPr>
          </a:p>
        </p:txBody>
      </p:sp>
      <p:sp>
        <p:nvSpPr>
          <p:cNvPr id="13" name="TextBox 1"/>
          <p:cNvSpPr txBox="1"/>
          <p:nvPr/>
        </p:nvSpPr>
        <p:spPr>
          <a:xfrm>
            <a:off x="731521" y="403014"/>
            <a:ext cx="669713" cy="461665"/>
          </a:xfrm>
          <a:prstGeom prst="rect">
            <a:avLst/>
          </a:prstGeom>
          <a:noFill/>
        </p:spPr>
        <p:txBody>
          <a:bodyPr wrap="square" rtlCol="0">
            <a:spAutoFit/>
          </a:bodyPr>
          <a:lstStyle/>
          <a:p>
            <a:r>
              <a:rPr lang="en-IN" sz="2400" dirty="0">
                <a:latin typeface="Comic Sans MS" panose="030F0702030302020204" charset="0"/>
              </a:rPr>
              <a:t>01</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1000"/>
                                        <p:tgtEl>
                                          <p:spTgt spid="2">
                                            <p:txEl>
                                              <p:pRg st="0" end="0"/>
                                            </p:txEl>
                                          </p:spTgt>
                                        </p:tgtEl>
                                      </p:cBhvr>
                                    </p:animEffect>
                                  </p:childTnLst>
                                </p:cTn>
                              </p:par>
                            </p:childTnLst>
                          </p:cTn>
                        </p:par>
                        <p:par>
                          <p:cTn id="8" fill="hold">
                            <p:stCondLst>
                              <p:cond delay="1000"/>
                            </p:stCondLst>
                            <p:childTnLst>
                              <p:par>
                                <p:cTn id="9" presetID="18" presetClass="entr" presetSubtype="6"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strips(downRight)">
                                      <p:cBhvr>
                                        <p:cTn id="11" dur="10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strips(downRight)">
                                      <p:cBhvr>
                                        <p:cTn id="16" dur="1000"/>
                                        <p:tgtEl>
                                          <p:spTgt spid="2">
                                            <p:txEl>
                                              <p:pRg st="2" end="2"/>
                                            </p:txEl>
                                          </p:spTgt>
                                        </p:tgtEl>
                                      </p:cBhvr>
                                    </p:animEffect>
                                  </p:childTnLst>
                                </p:cTn>
                              </p:par>
                              <p:par>
                                <p:cTn id="17" presetID="18" presetClass="entr" presetSubtype="6"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strips(downRight)">
                                      <p:cBhvr>
                                        <p:cTn id="19" dur="1000"/>
                                        <p:tgtEl>
                                          <p:spTgt spid="2">
                                            <p:txEl>
                                              <p:pRg st="3" end="3"/>
                                            </p:txEl>
                                          </p:spTgt>
                                        </p:tgtEl>
                                      </p:cBhvr>
                                    </p:animEffect>
                                  </p:childTnLst>
                                </p:cTn>
                              </p:par>
                              <p:par>
                                <p:cTn id="20" presetID="18" presetClass="entr" presetSubtype="6"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strips(downRight)">
                                      <p:cBhvr>
                                        <p:cTn id="22" dur="10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strips(downRight)">
                                      <p:cBhvr>
                                        <p:cTn id="27" dur="1000"/>
                                        <p:tgtEl>
                                          <p:spTgt spid="2">
                                            <p:txEl>
                                              <p:pRg st="5" end="5"/>
                                            </p:txEl>
                                          </p:spTgt>
                                        </p:tgtEl>
                                      </p:cBhvr>
                                    </p:animEffect>
                                  </p:childTnLst>
                                </p:cTn>
                              </p:par>
                            </p:childTnLst>
                          </p:cTn>
                        </p:par>
                        <p:par>
                          <p:cTn id="28" fill="hold">
                            <p:stCondLst>
                              <p:cond delay="1000"/>
                            </p:stCondLst>
                            <p:childTnLst>
                              <p:par>
                                <p:cTn id="29" presetID="18" presetClass="entr" presetSubtype="6" fill="hold"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strips(downRight)">
                                      <p:cBhvr>
                                        <p:cTn id="31" dur="1000"/>
                                        <p:tgtEl>
                                          <p:spTgt spid="2">
                                            <p:txEl>
                                              <p:pRg st="6" end="6"/>
                                            </p:txEl>
                                          </p:spTgt>
                                        </p:tgtEl>
                                      </p:cBhvr>
                                    </p:animEffect>
                                  </p:childTnLst>
                                </p:cTn>
                              </p:par>
                              <p:par>
                                <p:cTn id="32" presetID="18" presetClass="entr" presetSubtype="6"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strips(downRight)">
                                      <p:cBhvr>
                                        <p:cTn id="34" dur="10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strips(downRight)">
                                      <p:cBhvr>
                                        <p:cTn id="39" dur="500"/>
                                        <p:tgtEl>
                                          <p:spTgt spid="45">
                                            <p:txEl>
                                              <p:pRg st="0" end="0"/>
                                            </p:txEl>
                                          </p:spTgt>
                                        </p:tgtEl>
                                      </p:cBhvr>
                                    </p:animEffect>
                                  </p:childTnLst>
                                </p:cTn>
                              </p:par>
                              <p:par>
                                <p:cTn id="40" presetID="18" presetClass="entr" presetSubtype="6" fill="hold" grpId="0" nodeType="withEffect">
                                  <p:stCondLst>
                                    <p:cond delay="0"/>
                                  </p:stCondLst>
                                  <p:childTnLst>
                                    <p:set>
                                      <p:cBhvr>
                                        <p:cTn id="41" dur="1" fill="hold">
                                          <p:stCondLst>
                                            <p:cond delay="0"/>
                                          </p:stCondLst>
                                        </p:cTn>
                                        <p:tgtEl>
                                          <p:spTgt spid="45">
                                            <p:txEl>
                                              <p:pRg st="1" end="1"/>
                                            </p:txEl>
                                          </p:spTgt>
                                        </p:tgtEl>
                                        <p:attrNameLst>
                                          <p:attrName>style.visibility</p:attrName>
                                        </p:attrNameLst>
                                      </p:cBhvr>
                                      <p:to>
                                        <p:strVal val="visible"/>
                                      </p:to>
                                    </p:set>
                                    <p:animEffect transition="in" filter="strips(downRight)">
                                      <p:cBhvr>
                                        <p:cTn id="42" dur="500"/>
                                        <p:tgtEl>
                                          <p:spTgt spid="45">
                                            <p:txEl>
                                              <p:pRg st="1" end="1"/>
                                            </p:txEl>
                                          </p:spTgt>
                                        </p:tgtEl>
                                      </p:cBhvr>
                                    </p:animEffect>
                                  </p:childTnLst>
                                </p:cTn>
                              </p:par>
                              <p:par>
                                <p:cTn id="43" presetID="18" presetClass="entr" presetSubtype="6" fill="hold" grpId="0" nodeType="withEffect">
                                  <p:stCondLst>
                                    <p:cond delay="0"/>
                                  </p:stCondLst>
                                  <p:childTnLst>
                                    <p:set>
                                      <p:cBhvr>
                                        <p:cTn id="44" dur="1" fill="hold">
                                          <p:stCondLst>
                                            <p:cond delay="0"/>
                                          </p:stCondLst>
                                        </p:cTn>
                                        <p:tgtEl>
                                          <p:spTgt spid="45">
                                            <p:txEl>
                                              <p:pRg st="2" end="2"/>
                                            </p:txEl>
                                          </p:spTgt>
                                        </p:tgtEl>
                                        <p:attrNameLst>
                                          <p:attrName>style.visibility</p:attrName>
                                        </p:attrNameLst>
                                      </p:cBhvr>
                                      <p:to>
                                        <p:strVal val="visible"/>
                                      </p:to>
                                    </p:set>
                                    <p:animEffect transition="in" filter="strips(downRight)">
                                      <p:cBhvr>
                                        <p:cTn id="45" dur="500"/>
                                        <p:tgtEl>
                                          <p:spTgt spid="45">
                                            <p:txEl>
                                              <p:pRg st="2" end="2"/>
                                            </p:txEl>
                                          </p:spTgt>
                                        </p:tgtEl>
                                      </p:cBhvr>
                                    </p:animEffect>
                                  </p:childTnLst>
                                </p:cTn>
                              </p:par>
                              <p:par>
                                <p:cTn id="46" presetID="18" presetClass="entr" presetSubtype="6" fill="hold" grpId="0" nodeType="withEffect">
                                  <p:stCondLst>
                                    <p:cond delay="0"/>
                                  </p:stCondLst>
                                  <p:childTnLst>
                                    <p:set>
                                      <p:cBhvr>
                                        <p:cTn id="47" dur="1" fill="hold">
                                          <p:stCondLst>
                                            <p:cond delay="0"/>
                                          </p:stCondLst>
                                        </p:cTn>
                                        <p:tgtEl>
                                          <p:spTgt spid="45">
                                            <p:txEl>
                                              <p:pRg st="3" end="3"/>
                                            </p:txEl>
                                          </p:spTgt>
                                        </p:tgtEl>
                                        <p:attrNameLst>
                                          <p:attrName>style.visibility</p:attrName>
                                        </p:attrNameLst>
                                      </p:cBhvr>
                                      <p:to>
                                        <p:strVal val="visible"/>
                                      </p:to>
                                    </p:set>
                                    <p:animEffect transition="in" filter="strips(downRight)">
                                      <p:cBhvr>
                                        <p:cTn id="48" dur="500"/>
                                        <p:tgtEl>
                                          <p:spTgt spid="45">
                                            <p:txEl>
                                              <p:pRg st="3" end="3"/>
                                            </p:txEl>
                                          </p:spTgt>
                                        </p:tgtEl>
                                      </p:cBhvr>
                                    </p:animEffect>
                                  </p:childTnLst>
                                </p:cTn>
                              </p:par>
                              <p:par>
                                <p:cTn id="49" presetID="18" presetClass="entr" presetSubtype="6" fill="hold" grpId="0" nodeType="withEffect">
                                  <p:stCondLst>
                                    <p:cond delay="0"/>
                                  </p:stCondLst>
                                  <p:childTnLst>
                                    <p:set>
                                      <p:cBhvr>
                                        <p:cTn id="50" dur="1" fill="hold">
                                          <p:stCondLst>
                                            <p:cond delay="0"/>
                                          </p:stCondLst>
                                        </p:cTn>
                                        <p:tgtEl>
                                          <p:spTgt spid="45">
                                            <p:txEl>
                                              <p:pRg st="4" end="4"/>
                                            </p:txEl>
                                          </p:spTgt>
                                        </p:tgtEl>
                                        <p:attrNameLst>
                                          <p:attrName>style.visibility</p:attrName>
                                        </p:attrNameLst>
                                      </p:cBhvr>
                                      <p:to>
                                        <p:strVal val="visible"/>
                                      </p:to>
                                    </p:set>
                                    <p:animEffect transition="in" filter="strips(downRight)">
                                      <p:cBhvr>
                                        <p:cTn id="51" dur="500"/>
                                        <p:tgtEl>
                                          <p:spTgt spid="45">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up)">
                                      <p:cBhvr>
                                        <p:cTn id="56" dur="500"/>
                                        <p:tgtEl>
                                          <p:spTgt spid="8"/>
                                        </p:tgtEl>
                                      </p:cBhvr>
                                    </p:animEffect>
                                  </p:childTnLst>
                                </p:cTn>
                              </p:par>
                            </p:childTnLst>
                          </p:cTn>
                        </p:par>
                        <p:par>
                          <p:cTn id="57" fill="hold">
                            <p:stCondLst>
                              <p:cond delay="500"/>
                            </p:stCondLst>
                            <p:childTnLst>
                              <p:par>
                                <p:cTn id="58" presetID="6" presetClass="emph" presetSubtype="0" fill="hold" nodeType="afterEffect">
                                  <p:stCondLst>
                                    <p:cond delay="0"/>
                                  </p:stCondLst>
                                  <p:childTnLst>
                                    <p:animScale>
                                      <p:cBhvr>
                                        <p:cTn id="59" dur="1000" fill="hold"/>
                                        <p:tgtEl>
                                          <p:spTgt spid="45">
                                            <p:txEl>
                                              <p:pRg st="2" end="2"/>
                                            </p:txEl>
                                          </p:spTgt>
                                        </p:tgtEl>
                                      </p:cBhvr>
                                      <p:by x="150000" y="150000"/>
                                    </p:animScale>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wipe(up)">
                                      <p:cBhvr>
                                        <p:cTn id="64" dur="500"/>
                                        <p:tgtEl>
                                          <p:spTgt spid="5"/>
                                        </p:tgtEl>
                                      </p:cBhvr>
                                    </p:animEffect>
                                  </p:childTnLst>
                                </p:cTn>
                              </p:par>
                            </p:childTnLst>
                          </p:cTn>
                        </p:par>
                        <p:par>
                          <p:cTn id="65" fill="hold">
                            <p:stCondLst>
                              <p:cond delay="500"/>
                            </p:stCondLst>
                            <p:childTnLst>
                              <p:par>
                                <p:cTn id="66" presetID="6" presetClass="emph" presetSubtype="0" fill="hold" nodeType="afterEffect">
                                  <p:stCondLst>
                                    <p:cond delay="0"/>
                                  </p:stCondLst>
                                  <p:childTnLst>
                                    <p:animScale>
                                      <p:cBhvr>
                                        <p:cTn id="67" dur="2000" fill="hold"/>
                                        <p:tgtEl>
                                          <p:spTgt spid="45">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allAtOnce" bldLvl="0"/>
      <p:bldP spid="8" grpId="0" bldLvl="0" animBg="1"/>
      <p:bldP spid="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7434580" y="403013"/>
            <a:ext cx="3464560" cy="3305970"/>
          </a:xfrm>
          <a:prstGeom prst="rect">
            <a:avLst/>
          </a:prstGeom>
          <a:noFill/>
        </p:spPr>
        <p:txBody>
          <a:bodyPr wrap="square" rtlCol="0" anchor="t">
            <a:spAutoFit/>
          </a:bodyPr>
          <a:lstStyle/>
          <a:p>
            <a:pPr>
              <a:lnSpc>
                <a:spcPct val="120000"/>
              </a:lnSpc>
            </a:pPr>
            <a:r>
              <a:rPr lang="en-US" sz="2933" b="1"/>
              <a:t>class </a:t>
            </a:r>
            <a:r>
              <a:rPr lang="en-US" sz="2933"/>
              <a:t>Car</a:t>
            </a:r>
          </a:p>
          <a:p>
            <a:pPr>
              <a:lnSpc>
                <a:spcPct val="120000"/>
              </a:lnSpc>
            </a:pPr>
            <a:r>
              <a:rPr lang="en-US" sz="2933"/>
              <a:t>{</a:t>
            </a:r>
          </a:p>
          <a:p>
            <a:pPr>
              <a:lnSpc>
                <a:spcPct val="120000"/>
              </a:lnSpc>
            </a:pPr>
            <a:r>
              <a:rPr lang="en-US" sz="2933"/>
              <a:t>    </a:t>
            </a:r>
            <a:r>
              <a:rPr lang="en-US" sz="2933" b="1"/>
              <a:t>public:</a:t>
            </a:r>
          </a:p>
          <a:p>
            <a:pPr>
              <a:lnSpc>
                <a:spcPct val="120000"/>
              </a:lnSpc>
            </a:pPr>
            <a:r>
              <a:rPr lang="en-US" sz="2933"/>
              <a:t>       </a:t>
            </a:r>
            <a:r>
              <a:rPr lang="en-US" sz="2933">
                <a:sym typeface="+mn-ea"/>
              </a:rPr>
              <a:t>int mileage;  </a:t>
            </a:r>
            <a:endParaRPr lang="en-US" sz="2933"/>
          </a:p>
          <a:p>
            <a:pPr>
              <a:lnSpc>
                <a:spcPct val="120000"/>
              </a:lnSpc>
            </a:pPr>
            <a:r>
              <a:rPr lang="en-US" sz="2933"/>
              <a:t>       int speed_limit;  </a:t>
            </a:r>
          </a:p>
          <a:p>
            <a:pPr>
              <a:lnSpc>
                <a:spcPct val="120000"/>
              </a:lnSpc>
            </a:pPr>
            <a:r>
              <a:rPr lang="en-US" sz="2933"/>
              <a:t>};</a:t>
            </a:r>
          </a:p>
        </p:txBody>
      </p:sp>
      <p:sp>
        <p:nvSpPr>
          <p:cNvPr id="20" name="Rectangle: Rounded Corners 19"/>
          <p:cNvSpPr/>
          <p:nvPr/>
        </p:nvSpPr>
        <p:spPr>
          <a:xfrm>
            <a:off x="650240" y="266701"/>
            <a:ext cx="2445173" cy="803487"/>
          </a:xfrm>
          <a:prstGeom prst="roundRect">
            <a:avLst>
              <a:gd name="adj" fmla="val 50000"/>
            </a:avLst>
          </a:prstGeom>
          <a:gradFill flip="none" rotWithShape="1">
            <a:gsLst>
              <a:gs pos="0">
                <a:srgbClr val="FCB117"/>
              </a:gs>
              <a:gs pos="100000">
                <a:srgbClr val="FFDB3F"/>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95" name="TextBox 94"/>
          <p:cNvSpPr txBox="1"/>
          <p:nvPr/>
        </p:nvSpPr>
        <p:spPr>
          <a:xfrm>
            <a:off x="1578187" y="362374"/>
            <a:ext cx="1706880" cy="543675"/>
          </a:xfrm>
          <a:prstGeom prst="rect">
            <a:avLst/>
          </a:prstGeom>
          <a:noFill/>
        </p:spPr>
        <p:txBody>
          <a:bodyPr wrap="square" rtlCol="0">
            <a:spAutoFit/>
          </a:bodyPr>
          <a:lstStyle/>
          <a:p>
            <a:r>
              <a:rPr lang="en-US" altLang="en-IN" sz="2933" b="1" dirty="0">
                <a:latin typeface="Comic Sans MS" panose="030F0702030302020204" charset="0"/>
                <a:ea typeface="Open Sans Condensed" panose="020B0806030504020204" pitchFamily="34" charset="0"/>
                <a:cs typeface="Open Sans Condensed" panose="020B0806030504020204" pitchFamily="34" charset="0"/>
              </a:rPr>
              <a:t>Class </a:t>
            </a:r>
          </a:p>
        </p:txBody>
      </p:sp>
      <p:sp>
        <p:nvSpPr>
          <p:cNvPr id="59" name="Oval 58"/>
          <p:cNvSpPr/>
          <p:nvPr/>
        </p:nvSpPr>
        <p:spPr>
          <a:xfrm>
            <a:off x="731240" y="346720"/>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dirty="0">
              <a:latin typeface="Comic Sans MS" panose="030F0702030302020204" charset="0"/>
            </a:endParaRPr>
          </a:p>
        </p:txBody>
      </p:sp>
      <p:sp>
        <p:nvSpPr>
          <p:cNvPr id="13" name="TextBox 1"/>
          <p:cNvSpPr txBox="1"/>
          <p:nvPr/>
        </p:nvSpPr>
        <p:spPr>
          <a:xfrm>
            <a:off x="731521" y="403014"/>
            <a:ext cx="669713" cy="461665"/>
          </a:xfrm>
          <a:prstGeom prst="rect">
            <a:avLst/>
          </a:prstGeom>
          <a:noFill/>
        </p:spPr>
        <p:txBody>
          <a:bodyPr wrap="square" rtlCol="0">
            <a:spAutoFit/>
          </a:bodyPr>
          <a:lstStyle/>
          <a:p>
            <a:r>
              <a:rPr lang="en-IN" sz="2400" dirty="0">
                <a:latin typeface="Comic Sans MS" panose="030F0702030302020204" charset="0"/>
              </a:rPr>
              <a:t>01</a:t>
            </a:r>
          </a:p>
        </p:txBody>
      </p:sp>
      <p:sp>
        <p:nvSpPr>
          <p:cNvPr id="14" name="Text Box 13"/>
          <p:cNvSpPr txBox="1"/>
          <p:nvPr/>
        </p:nvSpPr>
        <p:spPr>
          <a:xfrm>
            <a:off x="535093" y="1824567"/>
            <a:ext cx="5689600" cy="584775"/>
          </a:xfrm>
          <a:prstGeom prst="rect">
            <a:avLst/>
          </a:prstGeom>
          <a:noFill/>
        </p:spPr>
        <p:txBody>
          <a:bodyPr wrap="square" rtlCol="0" anchor="t">
            <a:spAutoFit/>
          </a:bodyPr>
          <a:lstStyle/>
          <a:p>
            <a:pPr marL="457189" indent="-457189">
              <a:buFont typeface="Arial" panose="020B0604020202020204" pitchFamily="34" charset="0"/>
              <a:buChar char="•"/>
            </a:pPr>
            <a:r>
              <a:rPr lang="en-US" sz="3200"/>
              <a:t>A class is only a </a:t>
            </a:r>
            <a:r>
              <a:rPr lang="en-US" sz="3200" b="1"/>
              <a:t>prototype</a:t>
            </a:r>
            <a:r>
              <a:rPr lang="en-US" sz="3200"/>
              <a:t>.</a:t>
            </a:r>
          </a:p>
        </p:txBody>
      </p:sp>
      <p:sp>
        <p:nvSpPr>
          <p:cNvPr id="15" name="Text Box 14"/>
          <p:cNvSpPr txBox="1"/>
          <p:nvPr/>
        </p:nvSpPr>
        <p:spPr>
          <a:xfrm>
            <a:off x="528320" y="2571327"/>
            <a:ext cx="5696373" cy="1077218"/>
          </a:xfrm>
          <a:prstGeom prst="rect">
            <a:avLst/>
          </a:prstGeom>
          <a:noFill/>
        </p:spPr>
        <p:txBody>
          <a:bodyPr wrap="square" rtlCol="0" anchor="t">
            <a:spAutoFit/>
          </a:bodyPr>
          <a:lstStyle/>
          <a:p>
            <a:pPr marL="457189" indent="-457189">
              <a:buFont typeface="Arial" panose="020B0604020202020204" pitchFamily="34" charset="0"/>
              <a:buChar char="•"/>
            </a:pPr>
            <a:r>
              <a:rPr lang="en-US" sz="3200" b="1"/>
              <a:t>No storage</a:t>
            </a:r>
            <a:r>
              <a:rPr lang="en-US" sz="3200"/>
              <a:t> is assigned when we define a class.</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6780954" y="156633"/>
            <a:ext cx="4325620" cy="3305970"/>
          </a:xfrm>
          <a:prstGeom prst="rect">
            <a:avLst/>
          </a:prstGeom>
          <a:noFill/>
        </p:spPr>
        <p:txBody>
          <a:bodyPr wrap="square" rtlCol="0" anchor="t">
            <a:spAutoFit/>
          </a:bodyPr>
          <a:lstStyle/>
          <a:p>
            <a:pPr>
              <a:lnSpc>
                <a:spcPct val="120000"/>
              </a:lnSpc>
            </a:pPr>
            <a:r>
              <a:rPr lang="en-US" sz="2933" b="1"/>
              <a:t>class </a:t>
            </a:r>
            <a:r>
              <a:rPr lang="en-US" sz="2933" b="1">
                <a:solidFill>
                  <a:srgbClr val="FF0000"/>
                </a:solidFill>
              </a:rPr>
              <a:t>Car</a:t>
            </a:r>
          </a:p>
          <a:p>
            <a:pPr>
              <a:lnSpc>
                <a:spcPct val="120000"/>
              </a:lnSpc>
            </a:pPr>
            <a:r>
              <a:rPr lang="en-US" sz="2933" b="1">
                <a:solidFill>
                  <a:srgbClr val="A3975D"/>
                </a:solidFill>
              </a:rPr>
              <a:t>{</a:t>
            </a:r>
          </a:p>
          <a:p>
            <a:pPr>
              <a:lnSpc>
                <a:spcPct val="120000"/>
              </a:lnSpc>
            </a:pPr>
            <a:r>
              <a:rPr lang="en-US" sz="2933" b="1">
                <a:solidFill>
                  <a:srgbClr val="A3975D"/>
                </a:solidFill>
                <a:sym typeface="+mn-ea"/>
              </a:rPr>
              <a:t>    public:</a:t>
            </a:r>
            <a:endParaRPr lang="en-US" sz="2933" b="1">
              <a:solidFill>
                <a:srgbClr val="A3975D"/>
              </a:solidFill>
            </a:endParaRPr>
          </a:p>
          <a:p>
            <a:pPr>
              <a:lnSpc>
                <a:spcPct val="120000"/>
              </a:lnSpc>
            </a:pPr>
            <a:r>
              <a:rPr lang="en-US" sz="2933" b="1">
                <a:solidFill>
                  <a:schemeClr val="bg2">
                    <a:lumMod val="75000"/>
                  </a:schemeClr>
                </a:solidFill>
                <a:sym typeface="+mn-ea"/>
              </a:rPr>
              <a:t>        </a:t>
            </a:r>
            <a:r>
              <a:rPr lang="en-US" sz="2933" b="1">
                <a:solidFill>
                  <a:schemeClr val="bg2">
                    <a:lumMod val="50000"/>
                  </a:schemeClr>
                </a:solidFill>
                <a:sym typeface="+mn-ea"/>
              </a:rPr>
              <a:t> int mileage;  </a:t>
            </a:r>
          </a:p>
          <a:p>
            <a:pPr>
              <a:lnSpc>
                <a:spcPct val="120000"/>
              </a:lnSpc>
            </a:pPr>
            <a:r>
              <a:rPr lang="en-US" sz="2933" b="1">
                <a:solidFill>
                  <a:schemeClr val="bg2">
                    <a:lumMod val="50000"/>
                  </a:schemeClr>
                </a:solidFill>
                <a:sym typeface="+mn-ea"/>
              </a:rPr>
              <a:t>         int speed_limit; </a:t>
            </a:r>
          </a:p>
          <a:p>
            <a:pPr>
              <a:lnSpc>
                <a:spcPct val="120000"/>
              </a:lnSpc>
            </a:pPr>
            <a:r>
              <a:rPr lang="en-US" sz="2933" b="1">
                <a:solidFill>
                  <a:srgbClr val="A3975D"/>
                </a:solidFill>
              </a:rPr>
              <a:t>}  </a:t>
            </a:r>
            <a:r>
              <a:rPr lang="en-US" sz="2933" b="1"/>
              <a:t>Audi  </a:t>
            </a:r>
            <a:r>
              <a:rPr lang="en-US" sz="2933"/>
              <a:t>;</a:t>
            </a:r>
          </a:p>
        </p:txBody>
      </p:sp>
      <p:sp>
        <p:nvSpPr>
          <p:cNvPr id="2" name="Oval 1"/>
          <p:cNvSpPr/>
          <p:nvPr/>
        </p:nvSpPr>
        <p:spPr>
          <a:xfrm flipV="1">
            <a:off x="7129781" y="2883747"/>
            <a:ext cx="864447" cy="723900"/>
          </a:xfrm>
          <a:prstGeom prst="ellipse">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p:sp>
        <p:nvSpPr>
          <p:cNvPr id="4" name="Text Box 3"/>
          <p:cNvSpPr txBox="1"/>
          <p:nvPr/>
        </p:nvSpPr>
        <p:spPr>
          <a:xfrm>
            <a:off x="6804660" y="4035214"/>
            <a:ext cx="4277360" cy="1863139"/>
          </a:xfrm>
          <a:prstGeom prst="rect">
            <a:avLst/>
          </a:prstGeom>
          <a:noFill/>
        </p:spPr>
        <p:txBody>
          <a:bodyPr wrap="square" rtlCol="0">
            <a:spAutoFit/>
          </a:bodyPr>
          <a:lstStyle/>
          <a:p>
            <a:pPr>
              <a:lnSpc>
                <a:spcPct val="130000"/>
              </a:lnSpc>
            </a:pPr>
            <a:r>
              <a:rPr lang="en-US" sz="3733" b="1"/>
              <a:t>Audi  - An object</a:t>
            </a:r>
          </a:p>
          <a:p>
            <a:pPr>
              <a:lnSpc>
                <a:spcPct val="130000"/>
              </a:lnSpc>
            </a:pPr>
            <a:r>
              <a:rPr lang="en-US" sz="2667"/>
              <a:t>Audi.mileage =  16</a:t>
            </a:r>
          </a:p>
          <a:p>
            <a:pPr>
              <a:lnSpc>
                <a:spcPct val="130000"/>
              </a:lnSpc>
            </a:pPr>
            <a:r>
              <a:rPr lang="en-US" sz="2667"/>
              <a:t>Audi.speed_limit = 250</a:t>
            </a:r>
          </a:p>
        </p:txBody>
      </p:sp>
      <p:sp>
        <p:nvSpPr>
          <p:cNvPr id="7" name="Text Box 6"/>
          <p:cNvSpPr txBox="1"/>
          <p:nvPr/>
        </p:nvSpPr>
        <p:spPr>
          <a:xfrm>
            <a:off x="500380" y="1516380"/>
            <a:ext cx="5818293" cy="1986057"/>
          </a:xfrm>
          <a:prstGeom prst="rect">
            <a:avLst/>
          </a:prstGeom>
          <a:noFill/>
        </p:spPr>
        <p:txBody>
          <a:bodyPr wrap="square" rtlCol="0" anchor="t">
            <a:spAutoFit/>
          </a:bodyPr>
          <a:lstStyle/>
          <a:p>
            <a:pPr marL="380990" indent="-380990">
              <a:lnSpc>
                <a:spcPct val="150000"/>
              </a:lnSpc>
              <a:buFont typeface="Arial" panose="020B0604020202020204" pitchFamily="34" charset="0"/>
              <a:buChar char="•"/>
            </a:pPr>
            <a:r>
              <a:rPr lang="en-US" sz="2667">
                <a:latin typeface="Calibri" panose="020F0502020204030204" charset="0"/>
                <a:sym typeface="+mn-ea"/>
              </a:rPr>
              <a:t>To use the data and access functions defined in the class, we need to create </a:t>
            </a:r>
            <a:r>
              <a:rPr lang="en-US" sz="3200" b="1">
                <a:solidFill>
                  <a:srgbClr val="FF0000"/>
                </a:solidFill>
                <a:latin typeface="Calibri" panose="020F0502020204030204" charset="0"/>
              </a:rPr>
              <a:t>Objects</a:t>
            </a:r>
          </a:p>
        </p:txBody>
      </p:sp>
      <p:sp>
        <p:nvSpPr>
          <p:cNvPr id="10" name="Rectangle: Rounded Corners 19"/>
          <p:cNvSpPr/>
          <p:nvPr/>
        </p:nvSpPr>
        <p:spPr>
          <a:xfrm>
            <a:off x="650240" y="266701"/>
            <a:ext cx="3716867" cy="803487"/>
          </a:xfrm>
          <a:prstGeom prst="roundRect">
            <a:avLst>
              <a:gd name="adj" fmla="val 50000"/>
            </a:avLst>
          </a:prstGeom>
          <a:gradFill flip="none" rotWithShape="1">
            <a:gsLst>
              <a:gs pos="0">
                <a:srgbClr val="FCB117"/>
              </a:gs>
              <a:gs pos="100000">
                <a:srgbClr val="FFDB3F"/>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11" name="TextBox 94"/>
          <p:cNvSpPr txBox="1"/>
          <p:nvPr/>
        </p:nvSpPr>
        <p:spPr>
          <a:xfrm>
            <a:off x="1374987" y="382693"/>
            <a:ext cx="3263900" cy="543675"/>
          </a:xfrm>
          <a:prstGeom prst="rect">
            <a:avLst/>
          </a:prstGeom>
          <a:noFill/>
        </p:spPr>
        <p:txBody>
          <a:bodyPr wrap="square" rtlCol="0">
            <a:spAutoFit/>
          </a:bodyPr>
          <a:lstStyle/>
          <a:p>
            <a:r>
              <a:rPr lang="en-US" altLang="en-IN" sz="2933" b="1" dirty="0">
                <a:latin typeface="Comic Sans MS" panose="030F0702030302020204" charset="0"/>
                <a:ea typeface="Open Sans Condensed" panose="020B0806030504020204" pitchFamily="34" charset="0"/>
                <a:cs typeface="Open Sans Condensed" panose="020B0806030504020204" pitchFamily="34" charset="0"/>
              </a:rPr>
              <a:t>Class &amp; Object </a:t>
            </a:r>
          </a:p>
        </p:txBody>
      </p:sp>
      <p:sp>
        <p:nvSpPr>
          <p:cNvPr id="12" name="Oval 11"/>
          <p:cNvSpPr/>
          <p:nvPr/>
        </p:nvSpPr>
        <p:spPr>
          <a:xfrm>
            <a:off x="731240" y="346720"/>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dirty="0">
              <a:latin typeface="Comic Sans MS" panose="030F0702030302020204" charset="0"/>
            </a:endParaRPr>
          </a:p>
        </p:txBody>
      </p:sp>
      <p:sp>
        <p:nvSpPr>
          <p:cNvPr id="14" name="TextBox 1"/>
          <p:cNvSpPr txBox="1"/>
          <p:nvPr/>
        </p:nvSpPr>
        <p:spPr>
          <a:xfrm>
            <a:off x="731521" y="403014"/>
            <a:ext cx="669713" cy="461665"/>
          </a:xfrm>
          <a:prstGeom prst="rect">
            <a:avLst/>
          </a:prstGeom>
          <a:noFill/>
        </p:spPr>
        <p:txBody>
          <a:bodyPr wrap="square" rtlCol="0">
            <a:spAutoFit/>
          </a:bodyPr>
          <a:lstStyle/>
          <a:p>
            <a:r>
              <a:rPr lang="en-IN" sz="2400" dirty="0">
                <a:latin typeface="Comic Sans MS" panose="030F0702030302020204" charset="0"/>
              </a:rPr>
              <a:t>01</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ldLvl="0" animBg="1"/>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6780954" y="156634"/>
            <a:ext cx="4325620" cy="4084644"/>
          </a:xfrm>
          <a:prstGeom prst="rect">
            <a:avLst/>
          </a:prstGeom>
          <a:noFill/>
        </p:spPr>
        <p:txBody>
          <a:bodyPr wrap="square" rtlCol="0" anchor="t">
            <a:spAutoFit/>
          </a:bodyPr>
          <a:lstStyle/>
          <a:p>
            <a:pPr>
              <a:lnSpc>
                <a:spcPct val="150000"/>
              </a:lnSpc>
            </a:pPr>
            <a:r>
              <a:rPr lang="en-US" sz="2933" b="1">
                <a:sym typeface="+mn-ea"/>
              </a:rPr>
              <a:t>class </a:t>
            </a:r>
            <a:r>
              <a:rPr lang="en-US" sz="2933" b="1">
                <a:solidFill>
                  <a:srgbClr val="FF0000"/>
                </a:solidFill>
                <a:sym typeface="+mn-ea"/>
              </a:rPr>
              <a:t>Car</a:t>
            </a:r>
            <a:endParaRPr lang="en-US" sz="2933" b="1">
              <a:solidFill>
                <a:srgbClr val="FF0000"/>
              </a:solidFill>
            </a:endParaRPr>
          </a:p>
          <a:p>
            <a:pPr>
              <a:lnSpc>
                <a:spcPct val="150000"/>
              </a:lnSpc>
            </a:pPr>
            <a:r>
              <a:rPr lang="en-US" sz="2933" b="1">
                <a:solidFill>
                  <a:srgbClr val="A3975D"/>
                </a:solidFill>
                <a:sym typeface="+mn-ea"/>
              </a:rPr>
              <a:t>{</a:t>
            </a:r>
            <a:endParaRPr lang="en-US" sz="2933" b="1">
              <a:solidFill>
                <a:srgbClr val="A3975D"/>
              </a:solidFill>
            </a:endParaRPr>
          </a:p>
          <a:p>
            <a:pPr>
              <a:lnSpc>
                <a:spcPct val="150000"/>
              </a:lnSpc>
            </a:pPr>
            <a:r>
              <a:rPr lang="en-US" sz="2933" b="1">
                <a:solidFill>
                  <a:srgbClr val="A3975D"/>
                </a:solidFill>
                <a:sym typeface="+mn-ea"/>
              </a:rPr>
              <a:t>    public:</a:t>
            </a:r>
            <a:endParaRPr lang="en-US" sz="2933" b="1">
              <a:solidFill>
                <a:srgbClr val="A3975D"/>
              </a:solidFill>
            </a:endParaRPr>
          </a:p>
          <a:p>
            <a:pPr>
              <a:lnSpc>
                <a:spcPct val="150000"/>
              </a:lnSpc>
            </a:pPr>
            <a:r>
              <a:rPr lang="en-US" sz="2933" b="1">
                <a:solidFill>
                  <a:schemeClr val="bg2">
                    <a:lumMod val="75000"/>
                  </a:schemeClr>
                </a:solidFill>
                <a:sym typeface="+mn-ea"/>
              </a:rPr>
              <a:t>        </a:t>
            </a:r>
            <a:r>
              <a:rPr lang="en-US" sz="2933" b="1">
                <a:solidFill>
                  <a:schemeClr val="bg2">
                    <a:lumMod val="50000"/>
                  </a:schemeClr>
                </a:solidFill>
                <a:sym typeface="+mn-ea"/>
              </a:rPr>
              <a:t> int mileage;  </a:t>
            </a:r>
          </a:p>
          <a:p>
            <a:pPr>
              <a:lnSpc>
                <a:spcPct val="150000"/>
              </a:lnSpc>
            </a:pPr>
            <a:r>
              <a:rPr lang="en-US" sz="2933" b="1">
                <a:solidFill>
                  <a:schemeClr val="bg2">
                    <a:lumMod val="50000"/>
                  </a:schemeClr>
                </a:solidFill>
                <a:sym typeface="+mn-ea"/>
              </a:rPr>
              <a:t>         int speed_limit; </a:t>
            </a:r>
          </a:p>
          <a:p>
            <a:pPr>
              <a:lnSpc>
                <a:spcPct val="150000"/>
              </a:lnSpc>
            </a:pPr>
            <a:r>
              <a:rPr lang="en-US" sz="2933" b="1">
                <a:solidFill>
                  <a:srgbClr val="A3975D"/>
                </a:solidFill>
                <a:sym typeface="+mn-ea"/>
              </a:rPr>
              <a:t>}  </a:t>
            </a:r>
            <a:r>
              <a:rPr lang="en-US" sz="2933">
                <a:sym typeface="+mn-ea"/>
              </a:rPr>
              <a:t>Audi, Ford, Benz  ;</a:t>
            </a:r>
          </a:p>
        </p:txBody>
      </p:sp>
      <p:sp>
        <p:nvSpPr>
          <p:cNvPr id="20" name="Rectangle: Rounded Corners 19"/>
          <p:cNvSpPr/>
          <p:nvPr/>
        </p:nvSpPr>
        <p:spPr>
          <a:xfrm>
            <a:off x="650240" y="266701"/>
            <a:ext cx="3716867" cy="803487"/>
          </a:xfrm>
          <a:prstGeom prst="roundRect">
            <a:avLst>
              <a:gd name="adj" fmla="val 50000"/>
            </a:avLst>
          </a:prstGeom>
          <a:gradFill flip="none" rotWithShape="1">
            <a:gsLst>
              <a:gs pos="0">
                <a:srgbClr val="FCB117"/>
              </a:gs>
              <a:gs pos="100000">
                <a:srgbClr val="FFDB3F"/>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95" name="TextBox 94"/>
          <p:cNvSpPr txBox="1"/>
          <p:nvPr/>
        </p:nvSpPr>
        <p:spPr>
          <a:xfrm>
            <a:off x="1476587" y="382694"/>
            <a:ext cx="3263900" cy="502766"/>
          </a:xfrm>
          <a:prstGeom prst="rect">
            <a:avLst/>
          </a:prstGeom>
          <a:noFill/>
        </p:spPr>
        <p:txBody>
          <a:bodyPr wrap="square" rtlCol="0">
            <a:spAutoFit/>
          </a:bodyPr>
          <a:lstStyle/>
          <a:p>
            <a:r>
              <a:rPr lang="en-US" altLang="en-IN" sz="2667" b="1" dirty="0">
                <a:latin typeface="Comic Sans MS" panose="030F0702030302020204" charset="0"/>
                <a:ea typeface="Open Sans Condensed" panose="020B0806030504020204" pitchFamily="34" charset="0"/>
                <a:cs typeface="Open Sans Condensed" panose="020B0806030504020204" pitchFamily="34" charset="0"/>
              </a:rPr>
              <a:t>Class &amp; Object </a:t>
            </a:r>
          </a:p>
        </p:txBody>
      </p:sp>
      <p:sp>
        <p:nvSpPr>
          <p:cNvPr id="59" name="Oval 58"/>
          <p:cNvSpPr/>
          <p:nvPr/>
        </p:nvSpPr>
        <p:spPr>
          <a:xfrm>
            <a:off x="731240" y="346720"/>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dirty="0">
              <a:latin typeface="Comic Sans MS" panose="030F0702030302020204" charset="0"/>
            </a:endParaRPr>
          </a:p>
        </p:txBody>
      </p:sp>
      <p:sp>
        <p:nvSpPr>
          <p:cNvPr id="13" name="TextBox 1"/>
          <p:cNvSpPr txBox="1"/>
          <p:nvPr/>
        </p:nvSpPr>
        <p:spPr>
          <a:xfrm>
            <a:off x="731521" y="403014"/>
            <a:ext cx="669713" cy="461665"/>
          </a:xfrm>
          <a:prstGeom prst="rect">
            <a:avLst/>
          </a:prstGeom>
          <a:noFill/>
        </p:spPr>
        <p:txBody>
          <a:bodyPr wrap="square" rtlCol="0">
            <a:spAutoFit/>
          </a:bodyPr>
          <a:lstStyle/>
          <a:p>
            <a:r>
              <a:rPr lang="en-IN" sz="2400" dirty="0">
                <a:latin typeface="Comic Sans MS" panose="030F0702030302020204" charset="0"/>
              </a:rPr>
              <a:t>01</a:t>
            </a:r>
          </a:p>
        </p:txBody>
      </p:sp>
      <p:sp>
        <p:nvSpPr>
          <p:cNvPr id="2" name="Oval 1"/>
          <p:cNvSpPr/>
          <p:nvPr/>
        </p:nvSpPr>
        <p:spPr>
          <a:xfrm>
            <a:off x="7152641" y="3608493"/>
            <a:ext cx="2627207" cy="750147"/>
          </a:xfrm>
          <a:prstGeom prst="ellipse">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p:sp>
        <p:nvSpPr>
          <p:cNvPr id="9" name="Text Box 8"/>
          <p:cNvSpPr txBox="1"/>
          <p:nvPr/>
        </p:nvSpPr>
        <p:spPr>
          <a:xfrm>
            <a:off x="6780954" y="4607560"/>
            <a:ext cx="4897967" cy="1260089"/>
          </a:xfrm>
          <a:prstGeom prst="rect">
            <a:avLst/>
          </a:prstGeom>
          <a:noFill/>
        </p:spPr>
        <p:txBody>
          <a:bodyPr wrap="square" rtlCol="0" anchor="t">
            <a:spAutoFit/>
          </a:bodyPr>
          <a:lstStyle/>
          <a:p>
            <a:pPr marL="380990" indent="-380990">
              <a:lnSpc>
                <a:spcPct val="150000"/>
              </a:lnSpc>
              <a:buFont typeface="Arial" panose="020B0604020202020204" pitchFamily="34" charset="0"/>
              <a:buChar char="•"/>
            </a:pPr>
            <a:r>
              <a:rPr lang="en-US" sz="2667" b="1">
                <a:latin typeface="Calibri" panose="020F0502020204030204" charset="0"/>
                <a:sym typeface="+mn-ea"/>
              </a:rPr>
              <a:t>Any</a:t>
            </a:r>
            <a:r>
              <a:rPr lang="en-US" sz="2667">
                <a:latin typeface="Calibri" panose="020F0502020204030204" charset="0"/>
                <a:sym typeface="+mn-ea"/>
              </a:rPr>
              <a:t> </a:t>
            </a:r>
            <a:r>
              <a:rPr lang="en-US" sz="2667" b="1">
                <a:latin typeface="Calibri" panose="020F0502020204030204" charset="0"/>
                <a:sym typeface="+mn-ea"/>
              </a:rPr>
              <a:t>number of </a:t>
            </a:r>
            <a:r>
              <a:rPr lang="en-US" sz="2667" b="1">
                <a:latin typeface="Calibri" panose="020F0502020204030204" charset="0"/>
              </a:rPr>
              <a:t>Objects</a:t>
            </a:r>
            <a:r>
              <a:rPr lang="en-US" sz="2667" b="1">
                <a:solidFill>
                  <a:srgbClr val="FF0000"/>
                </a:solidFill>
                <a:latin typeface="Calibri" panose="020F0502020204030204" charset="0"/>
              </a:rPr>
              <a:t> </a:t>
            </a:r>
            <a:r>
              <a:rPr lang="en-US" sz="2667">
                <a:latin typeface="Calibri" panose="020F0502020204030204" charset="0"/>
              </a:rPr>
              <a:t>can be created</a:t>
            </a:r>
          </a:p>
        </p:txBody>
      </p:sp>
      <p:sp>
        <p:nvSpPr>
          <p:cNvPr id="4" name="Text Box 3"/>
          <p:cNvSpPr txBox="1"/>
          <p:nvPr/>
        </p:nvSpPr>
        <p:spPr>
          <a:xfrm>
            <a:off x="650240" y="1214967"/>
            <a:ext cx="6006253" cy="5007140"/>
          </a:xfrm>
          <a:prstGeom prst="rect">
            <a:avLst/>
          </a:prstGeom>
          <a:noFill/>
        </p:spPr>
        <p:txBody>
          <a:bodyPr wrap="square" rtlCol="0">
            <a:spAutoFit/>
          </a:bodyPr>
          <a:lstStyle/>
          <a:p>
            <a:pPr>
              <a:lnSpc>
                <a:spcPct val="180000"/>
              </a:lnSpc>
            </a:pPr>
            <a:r>
              <a:rPr lang="en-US" sz="2933" b="1"/>
              <a:t>Audi, Ford, Benz - are objects</a:t>
            </a:r>
          </a:p>
          <a:p>
            <a:pPr>
              <a:lnSpc>
                <a:spcPct val="170000"/>
              </a:lnSpc>
            </a:pPr>
            <a:r>
              <a:rPr lang="en-US" sz="2667" b="1">
                <a:solidFill>
                  <a:srgbClr val="C76461"/>
                </a:solidFill>
              </a:rPr>
              <a:t>Audi.mileage =  16</a:t>
            </a:r>
          </a:p>
          <a:p>
            <a:pPr>
              <a:lnSpc>
                <a:spcPct val="170000"/>
              </a:lnSpc>
            </a:pPr>
            <a:r>
              <a:rPr lang="en-US" sz="2667" b="1">
                <a:solidFill>
                  <a:srgbClr val="C76461"/>
                </a:solidFill>
              </a:rPr>
              <a:t>Audi.speed_limit = 250</a:t>
            </a:r>
          </a:p>
          <a:p>
            <a:pPr>
              <a:lnSpc>
                <a:spcPct val="170000"/>
              </a:lnSpc>
            </a:pPr>
            <a:r>
              <a:rPr lang="en-US" sz="2667" b="1">
                <a:solidFill>
                  <a:schemeClr val="accent5">
                    <a:lumMod val="75000"/>
                  </a:schemeClr>
                </a:solidFill>
              </a:rPr>
              <a:t>Ford.mileage = 20</a:t>
            </a:r>
          </a:p>
          <a:p>
            <a:pPr>
              <a:lnSpc>
                <a:spcPct val="170000"/>
              </a:lnSpc>
            </a:pPr>
            <a:r>
              <a:rPr lang="en-US" sz="2667" b="1">
                <a:solidFill>
                  <a:schemeClr val="accent5">
                    <a:lumMod val="75000"/>
                  </a:schemeClr>
                </a:solidFill>
              </a:rPr>
              <a:t>Ford.speed_limit = 230</a:t>
            </a:r>
          </a:p>
          <a:p>
            <a:pPr>
              <a:lnSpc>
                <a:spcPct val="170000"/>
              </a:lnSpc>
            </a:pPr>
            <a:r>
              <a:rPr lang="en-US" sz="2667" b="1">
                <a:solidFill>
                  <a:srgbClr val="1E21A2"/>
                </a:solidFill>
              </a:rPr>
              <a:t>Benz.mileage = 19</a:t>
            </a:r>
          </a:p>
          <a:p>
            <a:pPr>
              <a:lnSpc>
                <a:spcPct val="170000"/>
              </a:lnSpc>
            </a:pPr>
            <a:r>
              <a:rPr lang="en-US" sz="2667" b="1">
                <a:solidFill>
                  <a:srgbClr val="1E21A2"/>
                </a:solidFill>
              </a:rPr>
              <a:t>Benz.speed_limit= 240</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10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1000"/>
                                        <p:tgtEl>
                                          <p:spTgt spid="4">
                                            <p:txEl>
                                              <p:pRg st="1" end="1"/>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1000"/>
                                        <p:tgtEl>
                                          <p:spTgt spid="4">
                                            <p:txEl>
                                              <p:pRg st="2" end="2"/>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wipe(left)">
                                      <p:cBhvr>
                                        <p:cTn id="28" dur="1000"/>
                                        <p:tgtEl>
                                          <p:spTgt spid="4">
                                            <p:txEl>
                                              <p:pRg st="3" end="3"/>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wipe(left)">
                                      <p:cBhvr>
                                        <p:cTn id="31" dur="1000"/>
                                        <p:tgtEl>
                                          <p:spTgt spid="4">
                                            <p:txEl>
                                              <p:pRg st="4" end="4"/>
                                            </p:txEl>
                                          </p:spTgt>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wipe(left)">
                                      <p:cBhvr>
                                        <p:cTn id="35" dur="1000"/>
                                        <p:tgtEl>
                                          <p:spTgt spid="4">
                                            <p:txEl>
                                              <p:pRg st="5" end="5"/>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wipe(left)">
                                      <p:cBhvr>
                                        <p:cTn id="38"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p:cNvSpPr/>
          <p:nvPr/>
        </p:nvSpPr>
        <p:spPr>
          <a:xfrm>
            <a:off x="243841" y="266701"/>
            <a:ext cx="3756660" cy="803487"/>
          </a:xfrm>
          <a:prstGeom prst="roundRect">
            <a:avLst>
              <a:gd name="adj" fmla="val 50000"/>
            </a:avLst>
          </a:prstGeom>
          <a:gradFill flip="none" rotWithShape="1">
            <a:gsLst>
              <a:gs pos="0">
                <a:srgbClr val="FCB117"/>
              </a:gs>
              <a:gs pos="100000">
                <a:srgbClr val="FFDB3F"/>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95" name="TextBox 94"/>
          <p:cNvSpPr txBox="1"/>
          <p:nvPr/>
        </p:nvSpPr>
        <p:spPr>
          <a:xfrm>
            <a:off x="1070187" y="362374"/>
            <a:ext cx="2929467" cy="502766"/>
          </a:xfrm>
          <a:prstGeom prst="rect">
            <a:avLst/>
          </a:prstGeom>
          <a:noFill/>
        </p:spPr>
        <p:txBody>
          <a:bodyPr wrap="square" rtlCol="0">
            <a:spAutoFit/>
          </a:bodyPr>
          <a:lstStyle/>
          <a:p>
            <a:r>
              <a:rPr lang="en-US" altLang="en-IN" sz="2667" b="1" dirty="0">
                <a:latin typeface="Comic Sans MS" panose="030F0702030302020204" charset="0"/>
                <a:ea typeface="Open Sans Condensed" panose="020B0806030504020204" pitchFamily="34" charset="0"/>
                <a:cs typeface="Open Sans Condensed" panose="020B0806030504020204" pitchFamily="34" charset="0"/>
              </a:rPr>
              <a:t>Class &amp; Object </a:t>
            </a:r>
          </a:p>
        </p:txBody>
      </p:sp>
      <p:sp>
        <p:nvSpPr>
          <p:cNvPr id="59" name="Oval 58"/>
          <p:cNvSpPr/>
          <p:nvPr/>
        </p:nvSpPr>
        <p:spPr>
          <a:xfrm>
            <a:off x="324840" y="346720"/>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dirty="0">
              <a:latin typeface="Comic Sans MS" panose="030F0702030302020204" charset="0"/>
            </a:endParaRPr>
          </a:p>
        </p:txBody>
      </p:sp>
      <p:sp>
        <p:nvSpPr>
          <p:cNvPr id="13" name="TextBox 1"/>
          <p:cNvSpPr txBox="1"/>
          <p:nvPr/>
        </p:nvSpPr>
        <p:spPr>
          <a:xfrm>
            <a:off x="325121" y="403014"/>
            <a:ext cx="669713" cy="461665"/>
          </a:xfrm>
          <a:prstGeom prst="rect">
            <a:avLst/>
          </a:prstGeom>
          <a:noFill/>
        </p:spPr>
        <p:txBody>
          <a:bodyPr wrap="square" rtlCol="0">
            <a:spAutoFit/>
          </a:bodyPr>
          <a:lstStyle/>
          <a:p>
            <a:r>
              <a:rPr lang="en-IN" sz="2400" dirty="0">
                <a:latin typeface="Comic Sans MS" panose="030F0702030302020204" charset="0"/>
              </a:rPr>
              <a:t>01</a:t>
            </a:r>
          </a:p>
        </p:txBody>
      </p:sp>
      <p:pic>
        <p:nvPicPr>
          <p:cNvPr id="5" name="Picture 4"/>
          <p:cNvPicPr>
            <a:picLocks noChangeAspect="1"/>
          </p:cNvPicPr>
          <p:nvPr/>
        </p:nvPicPr>
        <p:blipFill>
          <a:blip r:embed="rId3"/>
          <a:stretch>
            <a:fillRect/>
          </a:stretch>
        </p:blipFill>
        <p:spPr>
          <a:xfrm>
            <a:off x="4663440" y="150707"/>
            <a:ext cx="7484533" cy="6311900"/>
          </a:xfrm>
          <a:prstGeom prst="rect">
            <a:avLst/>
          </a:prstGeom>
        </p:spPr>
      </p:pic>
      <p:pic>
        <p:nvPicPr>
          <p:cNvPr id="4" name="Shape 115"/>
          <p:cNvPicPr preferRelativeResize="0"/>
          <p:nvPr/>
        </p:nvPicPr>
        <p:blipFill>
          <a:blip r:embed="rId4" cstate="print"/>
          <a:stretch>
            <a:fillRect/>
          </a:stretch>
        </p:blipFill>
        <p:spPr>
          <a:xfrm>
            <a:off x="11152392" y="93352"/>
            <a:ext cx="864096" cy="692696"/>
          </a:xfrm>
          <a:prstGeom prst="rect">
            <a:avLst/>
          </a:prstGeom>
          <a:solidFill>
            <a:srgbClr val="ECECEC"/>
          </a:solidFill>
          <a:ln>
            <a:noFill/>
          </a:ln>
          <a:effectLst>
            <a:outerShdw blurRad="190500" dist="228600" dir="2700000" algn="ctr">
              <a:srgbClr val="000000">
                <a:alpha val="29800"/>
              </a:srgbClr>
            </a:outerShdw>
            <a:reflection stA="38000" endPos="28000" dist="5000" dir="5400000" fadeDir="5400012" sy="-100000" algn="bl" rotWithShape="0"/>
          </a:effec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123180" y="14393"/>
            <a:ext cx="6851227" cy="6830907"/>
          </a:xfrm>
          <a:prstGeom prst="rect">
            <a:avLst/>
          </a:prstGeom>
        </p:spPr>
      </p:pic>
      <p:sp>
        <p:nvSpPr>
          <p:cNvPr id="9" name="Rectangle: Rounded Corners 19"/>
          <p:cNvSpPr/>
          <p:nvPr/>
        </p:nvSpPr>
        <p:spPr>
          <a:xfrm>
            <a:off x="243841" y="266701"/>
            <a:ext cx="3756660" cy="803487"/>
          </a:xfrm>
          <a:prstGeom prst="roundRect">
            <a:avLst>
              <a:gd name="adj" fmla="val 50000"/>
            </a:avLst>
          </a:prstGeom>
          <a:gradFill flip="none" rotWithShape="1">
            <a:gsLst>
              <a:gs pos="0">
                <a:srgbClr val="FCB117"/>
              </a:gs>
              <a:gs pos="100000">
                <a:srgbClr val="FFDB3F"/>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a:latin typeface="Comic Sans MS" panose="030F0702030302020204" charset="0"/>
            </a:endParaRPr>
          </a:p>
        </p:txBody>
      </p:sp>
      <p:sp>
        <p:nvSpPr>
          <p:cNvPr id="14" name="TextBox 94"/>
          <p:cNvSpPr txBox="1"/>
          <p:nvPr/>
        </p:nvSpPr>
        <p:spPr>
          <a:xfrm>
            <a:off x="1070187" y="362374"/>
            <a:ext cx="2929467" cy="502766"/>
          </a:xfrm>
          <a:prstGeom prst="rect">
            <a:avLst/>
          </a:prstGeom>
          <a:noFill/>
        </p:spPr>
        <p:txBody>
          <a:bodyPr wrap="square" rtlCol="0">
            <a:spAutoFit/>
          </a:bodyPr>
          <a:lstStyle/>
          <a:p>
            <a:r>
              <a:rPr lang="en-US" altLang="en-IN" sz="2667" b="1" dirty="0">
                <a:latin typeface="Comic Sans MS" panose="030F0702030302020204" charset="0"/>
                <a:ea typeface="Open Sans Condensed" panose="020B0806030504020204" pitchFamily="34" charset="0"/>
                <a:cs typeface="Open Sans Condensed" panose="020B0806030504020204" pitchFamily="34" charset="0"/>
              </a:rPr>
              <a:t>Class &amp; Object </a:t>
            </a:r>
          </a:p>
        </p:txBody>
      </p:sp>
      <p:sp>
        <p:nvSpPr>
          <p:cNvPr id="15" name="Oval 14"/>
          <p:cNvSpPr/>
          <p:nvPr/>
        </p:nvSpPr>
        <p:spPr>
          <a:xfrm>
            <a:off x="324840" y="346720"/>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667" b="1" dirty="0">
              <a:latin typeface="Comic Sans MS" panose="030F0702030302020204" charset="0"/>
            </a:endParaRPr>
          </a:p>
        </p:txBody>
      </p:sp>
      <p:sp>
        <p:nvSpPr>
          <p:cNvPr id="16" name="TextBox 1"/>
          <p:cNvSpPr txBox="1"/>
          <p:nvPr/>
        </p:nvSpPr>
        <p:spPr>
          <a:xfrm>
            <a:off x="400474" y="1189567"/>
            <a:ext cx="669713" cy="461665"/>
          </a:xfrm>
          <a:prstGeom prst="rect">
            <a:avLst/>
          </a:prstGeom>
          <a:noFill/>
        </p:spPr>
        <p:txBody>
          <a:bodyPr wrap="square" rtlCol="0">
            <a:spAutoFit/>
          </a:bodyPr>
          <a:lstStyle/>
          <a:p>
            <a:r>
              <a:rPr lang="en-IN" sz="2400" dirty="0">
                <a:latin typeface="Comic Sans MS" panose="030F0702030302020204" charset="0"/>
              </a:rPr>
              <a:t>01</a:t>
            </a:r>
          </a:p>
        </p:txBody>
      </p:sp>
      <p:pic>
        <p:nvPicPr>
          <p:cNvPr id="4" name="Shape 115"/>
          <p:cNvPicPr preferRelativeResize="0"/>
          <p:nvPr/>
        </p:nvPicPr>
        <p:blipFill>
          <a:blip r:embed="rId4" cstate="print"/>
          <a:stretch>
            <a:fillRect/>
          </a:stretch>
        </p:blipFill>
        <p:spPr>
          <a:xfrm>
            <a:off x="11152392" y="93352"/>
            <a:ext cx="864096" cy="692696"/>
          </a:xfrm>
          <a:prstGeom prst="rect">
            <a:avLst/>
          </a:prstGeom>
          <a:solidFill>
            <a:srgbClr val="ECECEC"/>
          </a:solidFill>
          <a:ln>
            <a:noFill/>
          </a:ln>
          <a:effectLst>
            <a:outerShdw blurRad="190500" dist="228600" dir="2700000" algn="ctr">
              <a:srgbClr val="000000">
                <a:alpha val="29800"/>
              </a:srgbClr>
            </a:outerShdw>
            <a:reflection stA="38000" endPos="28000" dist="5000" dir="5400000" fadeDir="5400012" sy="-100000" algn="bl" rotWithShape="0"/>
          </a:effectLst>
        </p:spPr>
      </p:pic>
    </p:spTree>
  </p:cSld>
  <p:clrMapOvr>
    <a:masterClrMapping/>
  </p:clrMapOvr>
  <p:transition>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1869</Words>
  <Application>Microsoft Macintosh PowerPoint</Application>
  <PresentationFormat>Widescreen</PresentationFormat>
  <Paragraphs>273</Paragraphs>
  <Slides>38</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Century Gothic</vt:lpstr>
      <vt:lpstr>Comic Sans MS</vt:lpstr>
      <vt:lpstr>Consolas</vt:lpstr>
      <vt:lpstr>Office Theme</vt:lpstr>
      <vt:lpstr>Object Oriented Programming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Constructors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new operator</vt:lpstr>
      <vt:lpstr>PowerPoint Presentation</vt:lpstr>
      <vt:lpstr>PowerPoint Presentation</vt:lpstr>
      <vt:lpstr>PowerPoint Presentation</vt:lpstr>
      <vt:lpstr>PowerPoint Presentation</vt:lpstr>
      <vt:lpstr>PowerPoint Presentation</vt:lpstr>
      <vt:lpstr>PowerPoint Presentation</vt:lpstr>
      <vt:lpstr>new and delete operators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Introduction</dc:title>
  <dc:creator>Sivaraman Gananathan</dc:creator>
  <cp:lastModifiedBy>Sivaraman Gananathan</cp:lastModifiedBy>
  <cp:revision>3</cp:revision>
  <dcterms:created xsi:type="dcterms:W3CDTF">2023-06-08T13:28:25Z</dcterms:created>
  <dcterms:modified xsi:type="dcterms:W3CDTF">2023-06-09T01:05:19Z</dcterms:modified>
</cp:coreProperties>
</file>