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18" r:id="rId2"/>
    <p:sldId id="275" r:id="rId3"/>
    <p:sldId id="290" r:id="rId4"/>
    <p:sldId id="29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unito Sans" pitchFamily="2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7" autoAdjust="0"/>
    <p:restoredTop sz="89172" autoAdjust="0"/>
  </p:normalViewPr>
  <p:slideViewPr>
    <p:cSldViewPr>
      <p:cViewPr varScale="1">
        <p:scale>
          <a:sx n="70" d="100"/>
          <a:sy n="70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23836" y="1500174"/>
            <a:ext cx="111044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User Defined </a:t>
            </a:r>
            <a:r>
              <a:rPr lang="en-US" sz="2500" dirty="0" err="1">
                <a:latin typeface="Nunito Sans" panose="00000500000000000000" pitchFamily="2" charset="0"/>
              </a:rPr>
              <a:t>Datatype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Can define structure of anything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Allocates sum of all </a:t>
            </a:r>
            <a:r>
              <a:rPr lang="en-US" sz="2500" dirty="0" err="1">
                <a:latin typeface="Nunito Sans" panose="00000500000000000000" pitchFamily="2" charset="0"/>
              </a:rPr>
              <a:t>Datatype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Associative set</a:t>
            </a:r>
          </a:p>
          <a:p>
            <a:pPr>
              <a:buFont typeface="Wingdings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Syntax:</a:t>
            </a:r>
          </a:p>
          <a:p>
            <a:pPr lvl="2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b="1" dirty="0" err="1">
                <a:latin typeface="Nunito Sans" panose="00000500000000000000" pitchFamily="2" charset="0"/>
              </a:rPr>
              <a:t>struct</a:t>
            </a:r>
            <a:r>
              <a:rPr lang="en-US" sz="2500" b="1" dirty="0">
                <a:latin typeface="Nunito Sans" panose="00000500000000000000" pitchFamily="2" charset="0"/>
              </a:rPr>
              <a:t> structure name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{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     // data members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     ………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509606" y="1677602"/>
            <a:ext cx="665796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Consider a class’s student database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With student’s name age and CGPA as the columns in it.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Here,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Nunito Sans" charset="0"/>
              </a:rPr>
              <a:t>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What is the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</a:rPr>
              <a:t>datatype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of student’s name?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dirty="0">
              <a:latin typeface="Nunito Sans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latin typeface="Nunito Sans" charset="0"/>
              </a:rPr>
              <a:t>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Age?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dirty="0">
              <a:latin typeface="Nunito Sans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CGPA?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</p:txBody>
      </p:sp>
      <p:sp>
        <p:nvSpPr>
          <p:cNvPr id="9" name="Content Placeholder 19"/>
          <p:cNvSpPr txBox="1">
            <a:spLocks/>
          </p:cNvSpPr>
          <p:nvPr/>
        </p:nvSpPr>
        <p:spPr>
          <a:xfrm>
            <a:off x="7486688" y="1677602"/>
            <a:ext cx="4038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So the declaration goes like,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char name_student1[20];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age_student1;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float cgpa_student1;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char name_student2[20];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age_student2;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float cgpa_student2;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…….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070" y="378619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Nunito Sans" charset="0"/>
              </a:rPr>
              <a:t>char</a:t>
            </a:r>
            <a:r>
              <a:rPr lang="en-US" sz="2200" dirty="0">
                <a:latin typeface="Nunito Sans" charset="0"/>
              </a:rPr>
              <a:t> </a:t>
            </a:r>
            <a:r>
              <a:rPr lang="en-US" sz="2200" b="1" dirty="0">
                <a:latin typeface="Nunito Sans" charset="0"/>
              </a:rPr>
              <a:t>array</a:t>
            </a:r>
            <a:endParaRPr lang="en-IN" sz="2200" b="1" dirty="0">
              <a:latin typeface="Nunito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3508" y="4714884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Nunito Sans" charset="0"/>
              </a:rPr>
              <a:t>int</a:t>
            </a:r>
            <a:endParaRPr lang="en-IN" sz="2200" b="1" dirty="0">
              <a:latin typeface="Nunito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2070" y="557214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Nunito Sans" charset="0"/>
              </a:rPr>
              <a:t>float</a:t>
            </a:r>
            <a:endParaRPr lang="en-IN" sz="2200" b="1" dirty="0">
              <a:latin typeface="Nunito San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67636" y="2134801"/>
            <a:ext cx="2419352" cy="2651521"/>
            <a:chOff x="4419600" y="1352550"/>
            <a:chExt cx="3276600" cy="259080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419600" y="1352550"/>
              <a:ext cx="3124200" cy="2514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381488" y="5500702"/>
            <a:ext cx="233839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Nunito Sans" charset="0"/>
              </a:rPr>
              <a:t>Can we group it?</a:t>
            </a:r>
            <a:endParaRPr lang="en-IN" sz="2200" dirty="0">
              <a:solidFill>
                <a:schemeClr val="tx1"/>
              </a:solidFill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3" grpId="0" uiExpand="1"/>
      <p:bldP spid="14" grpId="0" uiExpand="1"/>
      <p:bldP spid="15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525024" y="4357695"/>
            <a:ext cx="1643074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25024" y="3500438"/>
            <a:ext cx="1643074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25024" y="2457486"/>
            <a:ext cx="1643074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Memory Allocation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25024" y="2571744"/>
            <a:ext cx="1500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888" y="2273578"/>
            <a:ext cx="2412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group</a:t>
            </a:r>
            <a:r>
              <a:rPr lang="en-US" sz="2200" dirty="0">
                <a:latin typeface="Nunito Sans" charset="0"/>
              </a:rPr>
              <a:t>  student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char name[20];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</a:t>
            </a: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age;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float </a:t>
            </a:r>
            <a:r>
              <a:rPr lang="en-US" sz="2200" dirty="0" err="1">
                <a:latin typeface="Nunito Sans" charset="0"/>
              </a:rPr>
              <a:t>cgpa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;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9578" y="2486020"/>
            <a:ext cx="671514" cy="300038"/>
            <a:chOff x="4419600" y="1352550"/>
            <a:chExt cx="3276600" cy="25908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4419600" y="1352550"/>
              <a:ext cx="3124200" cy="2514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14330" y="2419346"/>
            <a:ext cx="8382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2740944" y="3238300"/>
            <a:ext cx="568974" cy="1690898"/>
          </a:xfrm>
          <a:prstGeom prst="rightBrace">
            <a:avLst>
              <a:gd name="adj1" fmla="val 38438"/>
              <a:gd name="adj2" fmla="val 4831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452794" y="3786190"/>
            <a:ext cx="205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Nunito Sans" charset="0"/>
              </a:rPr>
              <a:t>Structure Members</a:t>
            </a:r>
            <a:endParaRPr lang="en-IN" sz="2200" i="1" dirty="0">
              <a:latin typeface="Nunito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81026" y="5143512"/>
            <a:ext cx="1330017" cy="3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3836" y="5169177"/>
            <a:ext cx="464347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struct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 </a:t>
            </a:r>
            <a:r>
              <a:rPr lang="en-US" sz="2200" dirty="0">
                <a:latin typeface="Nunito Sans" charset="0"/>
              </a:rPr>
              <a:t>student                                    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02278" y="471197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110371" y="4786322"/>
            <a:ext cx="29854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i="1" dirty="0">
                <a:latin typeface="Nunito Sans" charset="0"/>
              </a:rPr>
              <a:t> semicolon (</a:t>
            </a:r>
            <a:r>
              <a:rPr lang="en-IN" sz="2200" b="1" i="1" dirty="0">
                <a:latin typeface="Nunito Sans" charset="0"/>
              </a:rPr>
              <a:t>;</a:t>
            </a:r>
            <a:r>
              <a:rPr lang="en-IN" sz="2200" i="1" dirty="0">
                <a:latin typeface="Nunito Sans" charset="0"/>
              </a:rPr>
              <a:t>) is must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53190" y="2428868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3190" y="3429000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3190" y="4357694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67900" y="3588253"/>
            <a:ext cx="1281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96462" y="4516947"/>
            <a:ext cx="1285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6066" y="2571744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67504" y="3588253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7504" y="4516947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6066" y="1714488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15474" y="1714488"/>
            <a:ext cx="1323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student2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496" y="5572140"/>
            <a:ext cx="4452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Nunito Sans" charset="0"/>
              </a:rPr>
              <a:t>-  Memory is allocated only when structure variables are created.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1224" y="5286388"/>
            <a:ext cx="1518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 Sans" charset="0"/>
              </a:rPr>
              <a:t>student1,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7126" y="5286388"/>
            <a:ext cx="1417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 Sans" charset="0"/>
              </a:rPr>
              <a:t>student2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5538" y="6215082"/>
            <a:ext cx="26642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i="1" dirty="0">
                <a:latin typeface="Nunito Sans" charset="0"/>
              </a:rPr>
              <a:t>structure variable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9720" y="192654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Nunito Sans" charset="0"/>
              </a:rPr>
              <a:t>Keyword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28880" y="2643182"/>
            <a:ext cx="609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67068" y="237380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Nunito Sans" charset="0"/>
              </a:rPr>
              <a:t>Structure name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67570" y="857232"/>
            <a:ext cx="3021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memory allocation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2398" y="2357430"/>
            <a:ext cx="107157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23836" y="242660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struct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56" name="Right Brace 55"/>
          <p:cNvSpPr/>
          <p:nvPr/>
        </p:nvSpPr>
        <p:spPr>
          <a:xfrm rot="5400000">
            <a:off x="3309917" y="4643448"/>
            <a:ext cx="571506" cy="2428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rot="5400000" flipH="1" flipV="1">
            <a:off x="666712" y="221455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588" y="2071678"/>
            <a:ext cx="92869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0074 L 0.08242 0.007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0" grpId="0" animBg="1"/>
      <p:bldP spid="26" grpId="0"/>
      <p:bldP spid="8" grpId="0" uiExpand="1" build="allAtOnce"/>
      <p:bldP spid="14" grpId="0" animBg="1"/>
      <p:bldP spid="20" grpId="0"/>
      <p:bldP spid="22" grpId="0"/>
      <p:bldP spid="23" grpId="0" animBg="1"/>
      <p:bldP spid="24" grpId="0" animBg="1"/>
      <p:bldP spid="25" grpId="0" animBg="1"/>
      <p:bldP spid="27" grpId="0"/>
      <p:bldP spid="28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5" grpId="0"/>
      <p:bldP spid="45" grpId="1"/>
      <p:bldP spid="47" grpId="0"/>
      <p:bldP spid="49" grpId="0" animBg="1"/>
      <p:bldP spid="49" grpId="2" animBg="1"/>
      <p:bldP spid="49" grpId="3" animBg="1"/>
      <p:bldP spid="50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 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17"/>
          <p:cNvSpPr txBox="1">
            <a:spLocks/>
          </p:cNvSpPr>
          <p:nvPr/>
        </p:nvSpPr>
        <p:spPr>
          <a:xfrm>
            <a:off x="333364" y="2106230"/>
            <a:ext cx="4191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 Sans" charset="0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student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    char name[20];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age;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    float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</a:rPr>
              <a:t>cgpa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}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 Sans" charset="0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Content Placeholder 18"/>
          <p:cNvSpPr txBox="1">
            <a:spLocks/>
          </p:cNvSpPr>
          <p:nvPr/>
        </p:nvSpPr>
        <p:spPr>
          <a:xfrm>
            <a:off x="6843746" y="2106230"/>
            <a:ext cx="4038600" cy="36087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 Sans" charset="0"/>
              </a:rPr>
              <a:t>struct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student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char name[20];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age;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float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cgpa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}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 Sans" charset="0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unito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38546" y="2500306"/>
            <a:ext cx="157163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8546" y="3286124"/>
            <a:ext cx="1571636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38546" y="4143380"/>
            <a:ext cx="157163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67108" y="2588121"/>
            <a:ext cx="1714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64258" y="3357562"/>
            <a:ext cx="171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</a:t>
            </a:r>
            <a:r>
              <a:rPr lang="en-US" sz="1300" dirty="0"/>
              <a:t> </a:t>
            </a:r>
            <a:endParaRPr lang="en-IN" sz="1300" dirty="0"/>
          </a:p>
        </p:txBody>
      </p:sp>
      <p:sp>
        <p:nvSpPr>
          <p:cNvPr id="59" name="Rectangle 58"/>
          <p:cNvSpPr/>
          <p:nvPr/>
        </p:nvSpPr>
        <p:spPr>
          <a:xfrm>
            <a:off x="3881422" y="4071942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8554" y="1857364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52860" y="3554029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22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10718" y="2466972"/>
            <a:ext cx="1500190" cy="819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310718" y="3286124"/>
            <a:ext cx="150019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05898" y="4071942"/>
            <a:ext cx="150501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10710" y="2428868"/>
            <a:ext cx="1500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10710" y="3286124"/>
            <a:ext cx="1288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384068" y="4071942"/>
            <a:ext cx="1283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67842" y="1855105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09984" y="2786058"/>
            <a:ext cx="1428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Ram</a:t>
            </a:r>
            <a:r>
              <a:rPr lang="en-US" sz="1300" dirty="0"/>
              <a:t> </a:t>
            </a:r>
            <a:endParaRPr lang="en-IN" sz="1300" dirty="0"/>
          </a:p>
        </p:txBody>
      </p:sp>
      <p:sp>
        <p:nvSpPr>
          <p:cNvPr id="70" name="Rectangle 69"/>
          <p:cNvSpPr/>
          <p:nvPr/>
        </p:nvSpPr>
        <p:spPr>
          <a:xfrm>
            <a:off x="3738546" y="4283997"/>
            <a:ext cx="15170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9.6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28832" y="5712757"/>
            <a:ext cx="158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student1 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52794" y="5712757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={“Ram”,22,9.6};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9140" y="5143512"/>
            <a:ext cx="2748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={“Ram”,22,9.6} 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39004" y="5143512"/>
            <a:ext cx="1557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student1 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22182" y="3554029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22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25024" y="2640923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Ram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525024" y="4283997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9.6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04668" y="5131370"/>
            <a:ext cx="248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Nunito Sans" charset="0"/>
                <a:cs typeface="Consolas" pitchFamily="49" charset="0"/>
              </a:rPr>
              <a:t>;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7661" y="5564375"/>
            <a:ext cx="200728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struct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  student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6763E-6 L 0.17722 0.0039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3" grpId="0" build="p"/>
      <p:bldP spid="54" grpId="0" animBg="1"/>
      <p:bldP spid="55" grpId="0" animBg="1"/>
      <p:bldP spid="56" grpId="0" animBg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2" grpId="0" animBg="1"/>
      <p:bldP spid="63" grpId="0" animBg="1"/>
      <p:bldP spid="64" grpId="0" animBg="1"/>
      <p:bldP spid="65" grpId="0"/>
      <p:bldP spid="65" grpId="1"/>
      <p:bldP spid="66" grpId="0"/>
      <p:bldP spid="66" grpId="1"/>
      <p:bldP spid="67" grpId="0"/>
      <p:bldP spid="67" grpId="1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8" grpId="1"/>
      <p:bldP spid="78" grpId="2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319</Words>
  <Application>Microsoft Macintosh PowerPoint</Application>
  <PresentationFormat>Widescreen</PresentationFormat>
  <Paragraphs>120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Nunito Sans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Sivaraman Gananathan</cp:lastModifiedBy>
  <cp:revision>160</cp:revision>
  <dcterms:created xsi:type="dcterms:W3CDTF">2006-08-16T00:00:00Z</dcterms:created>
  <dcterms:modified xsi:type="dcterms:W3CDTF">2023-06-08T03:38:20Z</dcterms:modified>
</cp:coreProperties>
</file>