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sldIdLst>
    <p:sldId id="346" r:id="rId2"/>
    <p:sldId id="347" r:id="rId3"/>
    <p:sldId id="356" r:id="rId4"/>
    <p:sldId id="358" r:id="rId5"/>
    <p:sldId id="349" r:id="rId6"/>
    <p:sldId id="350" r:id="rId7"/>
    <p:sldId id="351" r:id="rId8"/>
    <p:sldId id="352" r:id="rId9"/>
    <p:sldId id="353" r:id="rId10"/>
    <p:sldId id="34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291" r:id="rId21"/>
    <p:sldId id="338" r:id="rId22"/>
    <p:sldId id="382" r:id="rId23"/>
    <p:sldId id="340" r:id="rId24"/>
    <p:sldId id="341" r:id="rId25"/>
    <p:sldId id="343" r:id="rId26"/>
    <p:sldId id="368" r:id="rId27"/>
    <p:sldId id="370" r:id="rId28"/>
    <p:sldId id="371" r:id="rId29"/>
    <p:sldId id="372" r:id="rId30"/>
    <p:sldId id="355" r:id="rId31"/>
    <p:sldId id="384" r:id="rId32"/>
    <p:sldId id="344" r:id="rId33"/>
    <p:sldId id="345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mic Sans MS" panose="030F0902030302020204" pitchFamily="66" charset="0"/>
      <p:regular r:id="rId40"/>
      <p:bold r:id="rId41"/>
      <p:italic r:id="rId42"/>
      <p:boldItalic r:id="rId43"/>
    </p:embeddedFont>
    <p:embeddedFont>
      <p:font typeface="Nunito Sans" pitchFamily="2" charset="77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39472-F330-486E-B12F-302BC601DDFA}" v="1" dt="2020-10-29T06:27:46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610" autoAdjust="0"/>
  </p:normalViewPr>
  <p:slideViewPr>
    <p:cSldViewPr>
      <p:cViewPr varScale="1">
        <p:scale>
          <a:sx n="107" d="100"/>
          <a:sy n="107" d="100"/>
        </p:scale>
        <p:origin x="584" y="16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rani P" userId="rbDOHLW5YnautI8wJsAj2ilB+J+A/lkbh77kc3uzjJI=" providerId="None" clId="Web-{16639472-F330-486E-B12F-302BC601DDFA}"/>
    <pc:docChg chg="modSld">
      <pc:chgData name="Yogarani P" userId="rbDOHLW5YnautI8wJsAj2ilB+J+A/lkbh77kc3uzjJI=" providerId="None" clId="Web-{16639472-F330-486E-B12F-302BC601DDFA}" dt="2020-10-29T06:27:46.058" v="0" actId="1076"/>
      <pc:docMkLst>
        <pc:docMk/>
      </pc:docMkLst>
      <pc:sldChg chg="modSp">
        <pc:chgData name="Yogarani P" userId="rbDOHLW5YnautI8wJsAj2ilB+J+A/lkbh77kc3uzjJI=" providerId="None" clId="Web-{16639472-F330-486E-B12F-302BC601DDFA}" dt="2020-10-29T06:27:46.058" v="0" actId="1076"/>
        <pc:sldMkLst>
          <pc:docMk/>
          <pc:sldMk cId="3124136678" sldId="289"/>
        </pc:sldMkLst>
        <pc:picChg chg="mod">
          <ac:chgData name="Yogarani P" userId="rbDOHLW5YnautI8wJsAj2ilB+J+A/lkbh77kc3uzjJI=" providerId="None" clId="Web-{16639472-F330-486E-B12F-302BC601DDFA}" dt="2020-10-29T06:27:46.058" v="0" actId="1076"/>
          <ac:picMkLst>
            <pc:docMk/>
            <pc:sldMk cId="3124136678" sldId="289"/>
            <ac:picMk id="24" creationId="{D71EE1CC-5860-4236-A6FD-5629645019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Nunito Sans" panose="020B0604020202020204" charset="0"/>
              </a:rPr>
              <a:t>As humans, We can’t remember all the address.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Nunito Sans" panose="020B0604020202020204" charset="0"/>
              </a:rPr>
              <a:t>We can refer it by giving a name.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5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7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9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5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 + Image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1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4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3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9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MCQ coding question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8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6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Code v/s pseudo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>
            <a:extLst>
              <a:ext uri="{FF2B5EF4-FFF2-40B4-BE49-F238E27FC236}">
                <a16:creationId xmlns:a16="http://schemas.microsoft.com/office/drawing/2014/main" id="{DE991DF8-147B-41AC-92D5-62E63C0BBD43}"/>
              </a:ext>
            </a:extLst>
          </p:cNvPr>
          <p:cNvSpPr txBox="1"/>
          <p:nvPr/>
        </p:nvSpPr>
        <p:spPr>
          <a:xfrm>
            <a:off x="5239385" y="2487930"/>
            <a:ext cx="5123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charset="0"/>
              </a:rPr>
              <a:t>C + OOPS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2DD11B9-26AC-4ACF-A40B-6620FD22D66D}"/>
              </a:ext>
            </a:extLst>
          </p:cNvPr>
          <p:cNvSpPr txBox="1"/>
          <p:nvPr/>
        </p:nvSpPr>
        <p:spPr>
          <a:xfrm>
            <a:off x="2337435" y="2470149"/>
            <a:ext cx="216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charset="0"/>
              </a:rPr>
              <a:t>C++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C38B35-A9AC-4923-B98A-F9621A3B82F8}"/>
              </a:ext>
            </a:extLst>
          </p:cNvPr>
          <p:cNvCxnSpPr>
            <a:cxnSpLocks/>
          </p:cNvCxnSpPr>
          <p:nvPr/>
        </p:nvCxnSpPr>
        <p:spPr>
          <a:xfrm>
            <a:off x="4263390" y="3225165"/>
            <a:ext cx="828006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13001" y="1611766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Whole numbers		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Decimal numbers		float, double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Character			char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Logical values			</a:t>
            </a:r>
            <a:r>
              <a:rPr lang="en-US" sz="2500" dirty="0" err="1">
                <a:latin typeface="Nunito Sans" panose="020B0604020202020204" charset="0"/>
              </a:rPr>
              <a:t>boolean</a:t>
            </a: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Data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038600" y="1905000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038600" y="2509130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038600" y="3114623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038600" y="3648023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float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double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char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boolean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Primary Data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304801" y="609600"/>
            <a:ext cx="11963400" cy="5237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err="1">
                <a:latin typeface="Nunito Sans" panose="020B0604020202020204" charset="0"/>
              </a:rPr>
              <a:t>S.No</a:t>
            </a:r>
            <a:r>
              <a:rPr lang="en-US" sz="2500" b="1" dirty="0">
                <a:latin typeface="Nunito Sans" panose="020B0604020202020204" charset="0"/>
              </a:rPr>
              <a:t>	Data types	             	Storage size		Range</a:t>
            </a:r>
          </a:p>
          <a:p>
            <a:pPr>
              <a:lnSpc>
                <a:spcPct val="150000"/>
              </a:lnSpc>
            </a:pPr>
            <a:r>
              <a:rPr lang="en-GB" sz="2500" dirty="0">
                <a:latin typeface="Nunito Sans" panose="020B0604020202020204" charset="0"/>
              </a:rPr>
              <a:t>1.	char			     	1			-128 to 127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2.	int			   	4		           </a:t>
            </a:r>
            <a:r>
              <a:rPr lang="en-IN" sz="2500" dirty="0">
                <a:latin typeface="Nunito Sans" panose="020B0604020202020204" charset="0"/>
              </a:rPr>
              <a:t>-2,147,483,648 to 										 2,147,483,647</a:t>
            </a: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3.	float			   	4			-3.4e38 to +3.4e38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4.	double			8			-1.7e308 to +1.7e308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5.	long double			12		           -3.4e38 to +3.4e38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6.	signed char		   	1			-128 to +127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7.	unsigned char		1			  0 to 255</a:t>
            </a:r>
          </a:p>
        </p:txBody>
      </p:sp>
    </p:spTree>
    <p:extLst>
      <p:ext uri="{BB962C8B-B14F-4D97-AF65-F5344CB8AC3E}">
        <p14:creationId xmlns:p14="http://schemas.microsoft.com/office/powerpoint/2010/main" val="421518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err="1">
                <a:latin typeface="Nunito Sans" panose="020B0604020202020204" charset="0"/>
              </a:rPr>
              <a:t>S.No</a:t>
            </a:r>
            <a:r>
              <a:rPr lang="en-US" sz="2500" b="1" dirty="0">
                <a:latin typeface="Nunito Sans" panose="020B0604020202020204" charset="0"/>
              </a:rPr>
              <a:t>	Data types	             	Storage size		Range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8.	short signed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		2			-32768 to +32767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9.	unsigned short int		2		  	0 to 65535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10.	signed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	                   	4			-2147483648 to 									+2147483647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11.	unsigned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		   	4			0 to 4294967295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12.	signed long int		4		 	-2147483647 to 									+2147483647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13.	unsigned long int		4			0 to 4294967295</a:t>
            </a:r>
          </a:p>
          <a:p>
            <a:pPr>
              <a:lnSpc>
                <a:spcPct val="150000"/>
              </a:lnSpc>
            </a:pPr>
            <a:endParaRPr lang="en-US" sz="2500" b="1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0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631102"/>
            <a:ext cx="552450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A Variable is a name given to the memory locations.</a:t>
            </a:r>
          </a:p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Eg</a:t>
            </a:r>
            <a:r>
              <a:rPr lang="en-US" sz="2500" dirty="0">
                <a:latin typeface="Nunito Sans" panose="020B0604020202020204" charset="0"/>
              </a:rPr>
              <a:t> : int a; // 4 bytes of memory will be allocated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1A7705-A031-4D1B-8B88-C786B44F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92690"/>
              </p:ext>
            </p:extLst>
          </p:nvPr>
        </p:nvGraphicFramePr>
        <p:xfrm>
          <a:off x="8602863" y="2451752"/>
          <a:ext cx="1358793" cy="195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793">
                  <a:extLst>
                    <a:ext uri="{9D8B030D-6E8A-4147-A177-3AD203B41FA5}">
                      <a16:colId xmlns:a16="http://schemas.microsoft.com/office/drawing/2014/main" val="1732181365"/>
                    </a:ext>
                  </a:extLst>
                </a:gridCol>
              </a:tblGrid>
              <a:tr h="398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06014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8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60766"/>
                  </a:ext>
                </a:extLst>
              </a:tr>
              <a:tr h="437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688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3CDE7C-02EF-45AA-9007-6177365A9A2D}"/>
              </a:ext>
            </a:extLst>
          </p:cNvPr>
          <p:cNvSpPr txBox="1"/>
          <p:nvPr/>
        </p:nvSpPr>
        <p:spPr>
          <a:xfrm>
            <a:off x="7620000" y="2515350"/>
            <a:ext cx="1111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DF84B-4231-40D6-9F97-8A4CC93D03C3}"/>
              </a:ext>
            </a:extLst>
          </p:cNvPr>
          <p:cNvSpPr txBox="1"/>
          <p:nvPr/>
        </p:nvSpPr>
        <p:spPr>
          <a:xfrm>
            <a:off x="6781800" y="2695285"/>
            <a:ext cx="86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BC4F-96F4-454A-B476-1AC37809E829}"/>
              </a:ext>
            </a:extLst>
          </p:cNvPr>
          <p:cNvSpPr txBox="1"/>
          <p:nvPr/>
        </p:nvSpPr>
        <p:spPr>
          <a:xfrm>
            <a:off x="7931108" y="2847685"/>
            <a:ext cx="86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EF019-7452-4958-B9E4-4D7C643BA8D3}"/>
              </a:ext>
            </a:extLst>
          </p:cNvPr>
          <p:cNvSpPr txBox="1"/>
          <p:nvPr/>
        </p:nvSpPr>
        <p:spPr>
          <a:xfrm>
            <a:off x="7632807" y="2875746"/>
            <a:ext cx="1053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E8FA2-9B10-4C6E-852E-8BDC2CD84DD1}"/>
              </a:ext>
            </a:extLst>
          </p:cNvPr>
          <p:cNvSpPr txBox="1"/>
          <p:nvPr/>
        </p:nvSpPr>
        <p:spPr>
          <a:xfrm>
            <a:off x="7614057" y="3200400"/>
            <a:ext cx="996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9EE20-222D-45FB-A378-D0E77E6A084C}"/>
              </a:ext>
            </a:extLst>
          </p:cNvPr>
          <p:cNvSpPr txBox="1"/>
          <p:nvPr/>
        </p:nvSpPr>
        <p:spPr>
          <a:xfrm>
            <a:off x="7614058" y="3581400"/>
            <a:ext cx="996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700FD-9503-43FB-ACE7-E825F12828E9}"/>
              </a:ext>
            </a:extLst>
          </p:cNvPr>
          <p:cNvSpPr/>
          <p:nvPr/>
        </p:nvSpPr>
        <p:spPr>
          <a:xfrm>
            <a:off x="8602863" y="2452836"/>
            <a:ext cx="1358793" cy="1509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>
              <a:latin typeface="Nunito Sans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CBCAA-A119-433C-916F-69E7AC183E64}"/>
              </a:ext>
            </a:extLst>
          </p:cNvPr>
          <p:cNvSpPr txBox="1"/>
          <p:nvPr/>
        </p:nvSpPr>
        <p:spPr>
          <a:xfrm>
            <a:off x="7620365" y="3962400"/>
            <a:ext cx="9902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61A74-E0A5-4498-8BDA-B6E18610940E}"/>
              </a:ext>
            </a:extLst>
          </p:cNvPr>
          <p:cNvSpPr txBox="1"/>
          <p:nvPr/>
        </p:nvSpPr>
        <p:spPr>
          <a:xfrm>
            <a:off x="7433970" y="4747542"/>
            <a:ext cx="2884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RAM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D7778-21D4-493E-B3FC-D742F0D8586A}"/>
              </a:ext>
            </a:extLst>
          </p:cNvPr>
          <p:cNvSpPr txBox="1"/>
          <p:nvPr/>
        </p:nvSpPr>
        <p:spPr>
          <a:xfrm>
            <a:off x="9997404" y="2438400"/>
            <a:ext cx="641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5932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51924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NUMBER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_</a:t>
            </a:r>
            <a:r>
              <a:rPr lang="en-US" sz="2500" dirty="0" err="1">
                <a:latin typeface="Nunito Sans" panose="020B0604020202020204" charset="0"/>
              </a:rPr>
              <a:t>num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93num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num93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first.name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612648"/>
            <a:ext cx="11285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How many are valid variables name..?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1553993"/>
            <a:ext cx="51924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first_name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last </a:t>
            </a:r>
            <a:r>
              <a:rPr lang="en-US" sz="2500" dirty="0" err="1">
                <a:latin typeface="Nunito Sans" panose="020B0604020202020204" charset="0"/>
              </a:rPr>
              <a:t>nam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nUMBER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mid.name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4321</a:t>
            </a:r>
          </a:p>
        </p:txBody>
      </p:sp>
    </p:spTree>
    <p:extLst>
      <p:ext uri="{BB962C8B-B14F-4D97-AF65-F5344CB8AC3E}">
        <p14:creationId xmlns:p14="http://schemas.microsoft.com/office/powerpoint/2010/main" val="259688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612648"/>
            <a:ext cx="51924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Variable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num</a:t>
            </a:r>
            <a:r>
              <a:rPr lang="en-US" sz="2500" b="1" dirty="0">
                <a:latin typeface="Nunito Sans" panose="00000500000000000000" pitchFamily="2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NUM</a:t>
            </a:r>
            <a:r>
              <a:rPr lang="en-US" sz="2500" b="1" dirty="0">
                <a:latin typeface="Nunito Sans" panose="00000500000000000000" pitchFamily="2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Num</a:t>
            </a:r>
            <a:r>
              <a:rPr lang="en-US" sz="2500" b="1" dirty="0">
                <a:latin typeface="Nunito Sans" panose="00000500000000000000" pitchFamily="2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num</a:t>
            </a:r>
            <a:r>
              <a:rPr lang="en-US" sz="2500" b="1" dirty="0">
                <a:solidFill>
                  <a:srgbClr val="FF0000"/>
                </a:solidFill>
                <a:latin typeface="Nunito Sans" panose="00000500000000000000" pitchFamily="2" charset="0"/>
              </a:rPr>
              <a:t>, NUM, </a:t>
            </a:r>
            <a:r>
              <a:rPr lang="en-US" sz="2500" b="1" dirty="0" err="1">
                <a:solidFill>
                  <a:srgbClr val="FF0000"/>
                </a:solidFill>
                <a:latin typeface="Nunito Sans" panose="00000500000000000000" pitchFamily="2" charset="0"/>
              </a:rPr>
              <a:t>Num</a:t>
            </a:r>
            <a:r>
              <a:rPr lang="en-US" sz="2500" b="1" dirty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– all three are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    different variables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612648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Rules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Lowercase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Uppercase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Lowercase and Uppercase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 Language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4973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612648"/>
            <a:ext cx="51924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Variable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_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num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num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_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Num_ber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 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Num.ber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 </a:t>
            </a:r>
            <a:r>
              <a:rPr lang="en-US" sz="2500" b="1" dirty="0">
                <a:latin typeface="Nunito Sans" panose="020B0604020202020204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Num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  </a:t>
            </a:r>
            <a:r>
              <a:rPr lang="en-US" sz="2500" b="1" dirty="0" err="1">
                <a:solidFill>
                  <a:srgbClr val="FF0000"/>
                </a:solidFill>
                <a:latin typeface="Nunito Sans" panose="020B0604020202020204" charset="0"/>
              </a:rPr>
              <a:t>ber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 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612648"/>
            <a:ext cx="51924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Rules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Nunito Sans" panose="020B0604020202020204" charset="0"/>
              </a:rPr>
              <a:t>Underscore can be placed anywhere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Nunito Sans" panose="020B0604020202020204" charset="0"/>
              </a:rPr>
              <a:t>Except Underscore no other special characters are allowed</a:t>
            </a: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anose="020B0604020202020204" charset="0"/>
              </a:rPr>
              <a:t>     (like dot, white space, etc.,)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181100"/>
            <a:ext cx="609600" cy="571500"/>
          </a:xfrm>
          <a:prstGeom prst="rect">
            <a:avLst/>
          </a:prstGeom>
          <a:noFill/>
        </p:spPr>
      </p:pic>
      <p:pic>
        <p:nvPicPr>
          <p:cNvPr id="10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895600"/>
            <a:ext cx="628650" cy="812416"/>
          </a:xfrm>
          <a:prstGeom prst="rect">
            <a:avLst/>
          </a:prstGeom>
          <a:noFill/>
        </p:spPr>
      </p:pic>
      <p:pic>
        <p:nvPicPr>
          <p:cNvPr id="1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76400"/>
            <a:ext cx="609600" cy="571500"/>
          </a:xfrm>
          <a:prstGeom prst="rect">
            <a:avLst/>
          </a:prstGeom>
          <a:noFill/>
        </p:spPr>
      </p:pic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47900"/>
            <a:ext cx="609600" cy="571500"/>
          </a:xfrm>
          <a:prstGeom prst="rect">
            <a:avLst/>
          </a:prstGeom>
          <a:noFill/>
        </p:spPr>
      </p:pic>
      <p:pic>
        <p:nvPicPr>
          <p:cNvPr id="14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581400"/>
            <a:ext cx="628650" cy="812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612648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Variable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9num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num9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Num_7_is 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b="1" dirty="0">
                <a:latin typeface="Nunito Sans" panose="020B0604020202020204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Nunito Sans" panose="020B0604020202020204" charset="0"/>
              </a:rPr>
              <a:t>float</a:t>
            </a:r>
            <a:r>
              <a:rPr lang="en-US" sz="2500" b="1" dirty="0">
                <a:latin typeface="Nunito Sans" panose="020B0604020202020204" charset="0"/>
              </a:rPr>
              <a:t>;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612648"/>
            <a:ext cx="51924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Rules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First character should be alphabet or underscore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Digits 0 – 9 are allowed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Nunito Sans" panose="020B0604020202020204" charset="0"/>
              </a:rPr>
              <a:t>Variable name </a:t>
            </a:r>
            <a:r>
              <a:rPr lang="en-US" altLang="en-IN" sz="2500" dirty="0">
                <a:latin typeface="Nunito Sans" panose="020B0604020202020204" charset="0"/>
              </a:rPr>
              <a:t>s</a:t>
            </a:r>
            <a:r>
              <a:rPr lang="en-IN" sz="2500" dirty="0" err="1">
                <a:latin typeface="Nunito Sans" panose="020B0604020202020204" charset="0"/>
              </a:rPr>
              <a:t>hould</a:t>
            </a:r>
            <a:r>
              <a:rPr lang="en-IN" sz="2500" dirty="0">
                <a:latin typeface="Nunito Sans" panose="020B0604020202020204" charset="0"/>
              </a:rPr>
              <a:t> not be a </a:t>
            </a:r>
            <a:r>
              <a:rPr lang="en-US" altLang="en-IN" sz="2500" dirty="0">
                <a:latin typeface="Nunito Sans" panose="020B0604020202020204" charset="0"/>
              </a:rPr>
              <a:t>keyword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5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036" y="1236279"/>
            <a:ext cx="768563" cy="744921"/>
          </a:xfrm>
          <a:prstGeom prst="rect">
            <a:avLst/>
          </a:prstGeom>
          <a:noFill/>
        </p:spPr>
      </p:pic>
      <p:pic>
        <p:nvPicPr>
          <p:cNvPr id="9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609600" cy="571500"/>
          </a:xfrm>
          <a:prstGeom prst="rect">
            <a:avLst/>
          </a:prstGeom>
          <a:noFill/>
        </p:spPr>
      </p:pic>
      <p:pic>
        <p:nvPicPr>
          <p:cNvPr id="13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035" y="2988879"/>
            <a:ext cx="768563" cy="744921"/>
          </a:xfrm>
          <a:prstGeom prst="rect">
            <a:avLst/>
          </a:prstGeom>
          <a:noFill/>
        </p:spPr>
      </p:pic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5716" y="2247900"/>
            <a:ext cx="609600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4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NUMBER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_</a:t>
            </a:r>
            <a:r>
              <a:rPr lang="en-US" sz="2500" dirty="0" err="1">
                <a:latin typeface="Nunito Sans" panose="020B0604020202020204" charset="0"/>
              </a:rPr>
              <a:t>num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93num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Num93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first.name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612648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many are valid variables name..?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1553993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first_name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last </a:t>
            </a:r>
            <a:r>
              <a:rPr lang="en-US" sz="2500" dirty="0" err="1">
                <a:latin typeface="Nunito Sans" panose="020B0604020202020204" charset="0"/>
              </a:rPr>
              <a:t>nam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nUMBER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mid.name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4321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533400" cy="500062"/>
          </a:xfrm>
          <a:prstGeom prst="rect">
            <a:avLst/>
          </a:prstGeom>
          <a:noFill/>
        </p:spPr>
      </p:pic>
      <p:pic>
        <p:nvPicPr>
          <p:cNvPr id="9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43138"/>
            <a:ext cx="533400" cy="500062"/>
          </a:xfrm>
          <a:prstGeom prst="rect">
            <a:avLst/>
          </a:prstGeom>
          <a:noFill/>
        </p:spPr>
      </p:pic>
      <p:pic>
        <p:nvPicPr>
          <p:cNvPr id="10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76600"/>
            <a:ext cx="533400" cy="500062"/>
          </a:xfrm>
          <a:prstGeom prst="rect">
            <a:avLst/>
          </a:prstGeom>
          <a:noFill/>
        </p:spPr>
      </p:pic>
      <p:pic>
        <p:nvPicPr>
          <p:cNvPr id="1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0" y="1600200"/>
            <a:ext cx="533400" cy="500062"/>
          </a:xfrm>
          <a:prstGeom prst="rect">
            <a:avLst/>
          </a:prstGeom>
          <a:noFill/>
        </p:spPr>
      </p:pic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2743200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01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B0D-1017-43D2-BF0E-11555D57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Nunito Sans" panose="020B0604020202020204" charset="0"/>
              </a:rPr>
              <a:t>Why C++?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7EACE-8F42-4072-84F6-EE5BF22B0904}"/>
              </a:ext>
            </a:extLst>
          </p:cNvPr>
          <p:cNvSpPr txBox="1"/>
          <p:nvPr/>
        </p:nvSpPr>
        <p:spPr>
          <a:xfrm>
            <a:off x="1123950" y="15243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4A754-3CB2-4DA2-AFC2-AE7439701FCD}"/>
              </a:ext>
            </a:extLst>
          </p:cNvPr>
          <p:cNvSpPr txBox="1"/>
          <p:nvPr/>
        </p:nvSpPr>
        <p:spPr>
          <a:xfrm>
            <a:off x="4381500" y="15243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D3F03-4218-49AD-B7CA-BD081756ABB5}"/>
              </a:ext>
            </a:extLst>
          </p:cNvPr>
          <p:cNvSpPr/>
          <p:nvPr/>
        </p:nvSpPr>
        <p:spPr>
          <a:xfrm>
            <a:off x="715945" y="2005693"/>
            <a:ext cx="1752600" cy="1020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Top down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DBB0-9587-4BB1-973E-21E68430274F}"/>
              </a:ext>
            </a:extLst>
          </p:cNvPr>
          <p:cNvSpPr/>
          <p:nvPr/>
        </p:nvSpPr>
        <p:spPr>
          <a:xfrm>
            <a:off x="3916345" y="2005693"/>
            <a:ext cx="1752600" cy="1020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Bottom up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2C07A-6A43-450B-9749-1860DDA8F274}"/>
              </a:ext>
            </a:extLst>
          </p:cNvPr>
          <p:cNvSpPr/>
          <p:nvPr/>
        </p:nvSpPr>
        <p:spPr>
          <a:xfrm>
            <a:off x="715945" y="3903677"/>
            <a:ext cx="17526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Procedural language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DC414-DF13-449A-89BD-6F0AD47A4B40}"/>
              </a:ext>
            </a:extLst>
          </p:cNvPr>
          <p:cNvSpPr/>
          <p:nvPr/>
        </p:nvSpPr>
        <p:spPr>
          <a:xfrm>
            <a:off x="3916345" y="3903678"/>
            <a:ext cx="1752596" cy="1219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Procedural and Object-oriented language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72031-DC3A-48D1-8326-2B417AD7A9BB}"/>
              </a:ext>
            </a:extLst>
          </p:cNvPr>
          <p:cNvCxnSpPr>
            <a:cxnSpLocks/>
          </p:cNvCxnSpPr>
          <p:nvPr/>
        </p:nvCxnSpPr>
        <p:spPr>
          <a:xfrm>
            <a:off x="6019800" y="4513277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DA0E3503-7A3D-4CA0-AD07-9A796AB413D7}"/>
              </a:ext>
            </a:extLst>
          </p:cNvPr>
          <p:cNvSpPr/>
          <p:nvPr/>
        </p:nvSpPr>
        <p:spPr>
          <a:xfrm>
            <a:off x="8077200" y="3903677"/>
            <a:ext cx="3048000" cy="12192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Nunito Sans" panose="020B0604020202020204" charset="0"/>
                <a:cs typeface="Consolas" pitchFamily="49" charset="0"/>
              </a:rPr>
              <a:t>C++ can be called a hybrid language.</a:t>
            </a:r>
          </a:p>
        </p:txBody>
      </p:sp>
    </p:spTree>
    <p:extLst>
      <p:ext uri="{BB962C8B-B14F-4D97-AF65-F5344CB8AC3E}">
        <p14:creationId xmlns:p14="http://schemas.microsoft.com/office/powerpoint/2010/main" val="20475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Variable Declaration 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a;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Variable Initialization 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 = 10;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 err="1">
                <a:latin typeface="Nunito Sans" panose="00000500000000000000" pitchFamily="2" charset="0"/>
              </a:rPr>
              <a:t>int</a:t>
            </a:r>
            <a:r>
              <a:rPr lang="en-US" sz="2500" b="1" dirty="0">
                <a:latin typeface="Nunito Sans" panose="00000500000000000000" pitchFamily="2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4 bytes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Depends on the Compiler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Can take both positive and negative integers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29600" y="2133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50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4400" y="3332946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1000 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6800" y="2418546"/>
            <a:ext cx="569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10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42928" y="1548825"/>
            <a:ext cx="3545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</a:t>
            </a:r>
            <a:endParaRPr lang="en-IN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Variable Declaration 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float b;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Variable Initialization 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float b = 10.456;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float 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4 bytes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Precision upto 6 decimal places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Can take both positive and negative integers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29599" y="2133600"/>
            <a:ext cx="1644887" cy="995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50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4400" y="3332946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2000 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4913" y="2418546"/>
            <a:ext cx="17972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10.456000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42928" y="1548825"/>
            <a:ext cx="3706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b</a:t>
            </a:r>
            <a:endParaRPr lang="en-IN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51924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 a = 10;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 a = (10);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 a(10);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 a = {10};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int a{10};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612648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Different ways of variable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BBAA5-8AA4-46C8-BFF8-4E320784507D}"/>
              </a:ext>
            </a:extLst>
          </p:cNvPr>
          <p:cNvSpPr txBox="1"/>
          <p:nvPr/>
        </p:nvSpPr>
        <p:spPr>
          <a:xfrm>
            <a:off x="5029200" y="1553993"/>
            <a:ext cx="51924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float a = 123.45f;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20B0604020202020204" charset="0"/>
              </a:rPr>
              <a:t>here a = 123.45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float a = 123e2f;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20B0604020202020204" charset="0"/>
              </a:rPr>
              <a:t>here a = 12300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float a = 123e-2f;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20B0604020202020204" charset="0"/>
              </a:rPr>
              <a:t>here a = 1.23</a:t>
            </a:r>
          </a:p>
        </p:txBody>
      </p:sp>
    </p:spTree>
    <p:extLst>
      <p:ext uri="{BB962C8B-B14F-4D97-AF65-F5344CB8AC3E}">
        <p14:creationId xmlns:p14="http://schemas.microsoft.com/office/powerpoint/2010/main" val="4518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612648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4 bytes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Precision 6 decimal places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take both positive and negative Integer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475258" y="612648"/>
            <a:ext cx="51924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Double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8 bytes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Precision 15 decimal places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take both positive and negative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380154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Variable Declaration 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char a = </a:t>
            </a:r>
            <a:r>
              <a:rPr lang="en-US" sz="2500" dirty="0">
                <a:solidFill>
                  <a:srgbClr val="FF0000"/>
                </a:solidFill>
                <a:latin typeface="Nunito Sans" panose="00000500000000000000" pitchFamily="2" charset="0"/>
              </a:rPr>
              <a:t>‘S’</a:t>
            </a:r>
            <a:r>
              <a:rPr lang="en-US" sz="2500" dirty="0">
                <a:latin typeface="Nunito Sans" panose="00000500000000000000" pitchFamily="2" charset="0"/>
              </a:rPr>
              <a:t>; // alphabets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char a = </a:t>
            </a:r>
            <a:r>
              <a:rPr lang="en-US" sz="2500" dirty="0">
                <a:solidFill>
                  <a:srgbClr val="FF0000"/>
                </a:solidFill>
                <a:latin typeface="Nunito Sans" panose="00000500000000000000" pitchFamily="2" charset="0"/>
              </a:rPr>
              <a:t>‘?’</a:t>
            </a:r>
            <a:r>
              <a:rPr lang="en-US" sz="2500" dirty="0">
                <a:latin typeface="Nunito Sans" panose="00000500000000000000" pitchFamily="2" charset="0"/>
              </a:rPr>
              <a:t>; // special symbols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char a = </a:t>
            </a:r>
            <a:r>
              <a:rPr lang="en-US" sz="2500" dirty="0">
                <a:solidFill>
                  <a:srgbClr val="FF0000"/>
                </a:solidFill>
                <a:latin typeface="Nunito Sans" panose="00000500000000000000" pitchFamily="2" charset="0"/>
              </a:rPr>
              <a:t>‘3’</a:t>
            </a:r>
            <a:r>
              <a:rPr lang="en-US" sz="2500" dirty="0">
                <a:latin typeface="Nunito Sans" panose="00000500000000000000" pitchFamily="2" charset="0"/>
              </a:rPr>
              <a:t>; // numeric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char 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1 byte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	S, ?, 3 – anything in single quotes is stored as a character</a:t>
            </a:r>
          </a:p>
        </p:txBody>
      </p:sp>
    </p:spTree>
    <p:extLst>
      <p:ext uri="{BB962C8B-B14F-4D97-AF65-F5344CB8AC3E}">
        <p14:creationId xmlns:p14="http://schemas.microsoft.com/office/powerpoint/2010/main" val="35911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524000"/>
          <a:ext cx="335280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1534211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651126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938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07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850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131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01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45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49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836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19600" y="1524000"/>
          <a:ext cx="335280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1534211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651126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938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07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850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131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01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45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49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8362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153400" y="1524000"/>
          <a:ext cx="335280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1534211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651126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938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07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850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131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01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45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49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8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641168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Local variable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Global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Scope of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Local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50418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Defined within a function or block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Anything between ‘{‘ and ‘}’ is said to inside a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76412-71CC-438E-9E43-935805B4EB8E}"/>
              </a:ext>
            </a:extLst>
          </p:cNvPr>
          <p:cNvSpPr/>
          <p:nvPr/>
        </p:nvSpPr>
        <p:spPr>
          <a:xfrm>
            <a:off x="598714" y="3024476"/>
            <a:ext cx="5344886" cy="35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function()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age=18;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&lt;&lt;"Age is: "&lt;&lt;age;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9D105-23DE-4CE0-9248-19A8FF104BD8}"/>
              </a:ext>
            </a:extLst>
          </p:cNvPr>
          <p:cNvSpPr txBox="1"/>
          <p:nvPr/>
        </p:nvSpPr>
        <p:spPr>
          <a:xfrm>
            <a:off x="6477000" y="4155410"/>
            <a:ext cx="289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solidFill>
                  <a:srgbClr val="FF0000"/>
                </a:solidFill>
                <a:latin typeface="Nunito Sans" panose="020B060402020202020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320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Local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76412-71CC-438E-9E43-935805B4EB8E}"/>
              </a:ext>
            </a:extLst>
          </p:cNvPr>
          <p:cNvSpPr/>
          <p:nvPr/>
        </p:nvSpPr>
        <p:spPr>
          <a:xfrm>
            <a:off x="598714" y="1611766"/>
            <a:ext cx="5344886" cy="49179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function()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age=18;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age;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&lt;&lt;"Age is: ";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function();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9D105-23DE-4CE0-9248-19A8FF104BD8}"/>
              </a:ext>
            </a:extLst>
          </p:cNvPr>
          <p:cNvSpPr txBox="1"/>
          <p:nvPr/>
        </p:nvSpPr>
        <p:spPr>
          <a:xfrm>
            <a:off x="6477000" y="4155410"/>
            <a:ext cx="289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solidFill>
                  <a:srgbClr val="00B050"/>
                </a:solidFill>
                <a:latin typeface="Nunito Sans" panose="020B060402020202020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0358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Global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50418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be used throughout the lifetime of the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Declared outside of all the functions and blocks, at the top of the program.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76412-71CC-438E-9E43-935805B4EB8E}"/>
              </a:ext>
            </a:extLst>
          </p:cNvPr>
          <p:cNvSpPr/>
          <p:nvPr/>
        </p:nvSpPr>
        <p:spPr>
          <a:xfrm>
            <a:off x="598714" y="3024476"/>
            <a:ext cx="5344886" cy="35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global = 5; 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global;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26FF0-FDC1-4797-8578-76A1B7AB610A}"/>
              </a:ext>
            </a:extLst>
          </p:cNvPr>
          <p:cNvSpPr txBox="1"/>
          <p:nvPr/>
        </p:nvSpPr>
        <p:spPr>
          <a:xfrm>
            <a:off x="6477000" y="4155410"/>
            <a:ext cx="289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solidFill>
                  <a:srgbClr val="00B050"/>
                </a:solidFill>
                <a:latin typeface="Nunito Sans" panose="020B060402020202020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60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FACE");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&lt;&lt;"Welcome to FACE";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05780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81834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output: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752600"/>
            <a:ext cx="11063835" cy="36436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 = 5;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 = 5.0;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020B3-0282-4A5B-A24A-DA75482E99C5}"/>
              </a:ext>
            </a:extLst>
          </p:cNvPr>
          <p:cNvSpPr txBox="1"/>
          <p:nvPr/>
        </p:nvSpPr>
        <p:spPr>
          <a:xfrm>
            <a:off x="5257800" y="2971800"/>
            <a:ext cx="289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solidFill>
                  <a:srgbClr val="FF0000"/>
                </a:solidFill>
                <a:latin typeface="Nunito Sans" panose="020B0604020202020204" charset="0"/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4C4E-2E5E-4054-ACF5-FF11D694B8A8}"/>
              </a:ext>
            </a:extLst>
          </p:cNvPr>
          <p:cNvSpPr txBox="1"/>
          <p:nvPr/>
        </p:nvSpPr>
        <p:spPr>
          <a:xfrm>
            <a:off x="7239000" y="2872026"/>
            <a:ext cx="3526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rgbClr val="00B050"/>
                </a:solidFill>
              </a:rPr>
              <a:t>Can we name two variables by same name?</a:t>
            </a:r>
            <a:endParaRPr lang="en-IN" sz="2500" b="1" dirty="0">
              <a:solidFill>
                <a:srgbClr val="00B050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908-ACCB-E145-6596-7D842E79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0178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latin typeface="Nadeem" pitchFamily="2" charset="-78"/>
                <a:cs typeface="Nadeem" pitchFamily="2" charset="-78"/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D9B9-368C-C08B-B1F6-332E6C8F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19522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alignas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alignof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and,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and_eq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asm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auto,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bitand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bitor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bool, break, case, catch, char, char16_t, char32_t, class,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compl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const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constexpr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const_cast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continue,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decltype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default, delete, do, double,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dynamic_cast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else,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enum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explicit, export, extern, false, float, for, friend,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goto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adeem" pitchFamily="2" charset="-78"/>
                <a:cs typeface="Nadeem" pitchFamily="2" charset="-78"/>
              </a:rPr>
              <a:t>, if, inline, int, long, mutable</a:t>
            </a:r>
            <a:endParaRPr lang="en-US" sz="2500" dirty="0">
              <a:latin typeface="Nadeem" pitchFamily="2" charset="-78"/>
              <a:cs typeface="Nadeem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B14E7-2EAC-387F-7BB3-5FB2335725B7}"/>
              </a:ext>
            </a:extLst>
          </p:cNvPr>
          <p:cNvSpPr txBox="1">
            <a:spLocks/>
          </p:cNvSpPr>
          <p:nvPr/>
        </p:nvSpPr>
        <p:spPr>
          <a:xfrm>
            <a:off x="609600" y="3369881"/>
            <a:ext cx="10972800" cy="273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namespace, new,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noexcept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not,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not_eq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nullptr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operator, or,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or_eq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private, protected, public, register,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reinterpret_cast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return, short, signed,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sizeof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static,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static_assert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static_cast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struct, switch, template, this,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thread_local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throw, true, try, typedef,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typeid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typename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union, unsigned, using, virtual, void, volatile,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wchar_t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while,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xor</a:t>
            </a:r>
            <a:r>
              <a:rPr lang="en-IN" sz="2500" dirty="0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, </a:t>
            </a:r>
            <a:r>
              <a:rPr lang="en-IN" sz="2500" dirty="0" err="1">
                <a:solidFill>
                  <a:srgbClr val="000000"/>
                </a:solidFill>
                <a:latin typeface="Nadeem" pitchFamily="2" charset="-78"/>
                <a:cs typeface="Nadeem" pitchFamily="2" charset="-78"/>
              </a:rPr>
              <a:t>xor_eq</a:t>
            </a:r>
            <a:endParaRPr lang="en-US" sz="2500" dirty="0">
              <a:latin typeface="Nadeem" pitchFamily="2" charset="-78"/>
              <a:cs typeface="Nadeem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528FE-55A2-C034-C625-3AA1039067F5}"/>
              </a:ext>
            </a:extLst>
          </p:cNvPr>
          <p:cNvSpPr/>
          <p:nvPr/>
        </p:nvSpPr>
        <p:spPr>
          <a:xfrm>
            <a:off x="729148" y="5334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adeem" pitchFamily="2" charset="-78"/>
              <a:cs typeface="Nadee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573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Identifiers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Name given to entities such as variables, functions, structures etc.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  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Nunito Sans" panose="020B0604020202020204" charset="0"/>
              </a:rPr>
              <a:t>sum</a:t>
            </a:r>
            <a:r>
              <a:rPr lang="en-US" sz="2500" dirty="0">
                <a:latin typeface="Nunito Sans" panose="020B0604020202020204" charset="0"/>
              </a:rPr>
              <a:t>;  float </a:t>
            </a:r>
            <a:r>
              <a:rPr lang="en-US" sz="2500" dirty="0">
                <a:solidFill>
                  <a:srgbClr val="FF0000"/>
                </a:solidFill>
                <a:latin typeface="Nunito Sans" panose="020B0604020202020204" charset="0"/>
              </a:rPr>
              <a:t>marks</a:t>
            </a:r>
            <a:r>
              <a:rPr lang="en-US" sz="2500" dirty="0">
                <a:latin typeface="Nunito Sans" panose="020B0604020202020204" charset="0"/>
              </a:rPr>
              <a:t>;  void </a:t>
            </a:r>
            <a:r>
              <a:rPr lang="en-US" sz="2500" dirty="0">
                <a:solidFill>
                  <a:srgbClr val="FF0000"/>
                </a:solidFill>
                <a:latin typeface="Nunito Sans" panose="020B0604020202020204" charset="0"/>
              </a:rPr>
              <a:t>swap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a,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b);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sum, marks, swap - Identifiers</a:t>
            </a:r>
          </a:p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, float - Keywords</a:t>
            </a:r>
          </a:p>
        </p:txBody>
      </p:sp>
    </p:spTree>
    <p:extLst>
      <p:ext uri="{BB962C8B-B14F-4D97-AF65-F5344CB8AC3E}">
        <p14:creationId xmlns:p14="http://schemas.microsoft.com/office/powerpoint/2010/main" val="4963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Anything assigned to the variables is called constant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   </a:t>
            </a:r>
            <a:r>
              <a:rPr lang="en-US" sz="2500" dirty="0" err="1">
                <a:latin typeface="Nunito Sans" panose="020B0604020202020204" charset="0"/>
              </a:rPr>
              <a:t>int</a:t>
            </a:r>
            <a:r>
              <a:rPr lang="en-US" sz="2500" dirty="0">
                <a:latin typeface="Nunito Sans" panose="020B0604020202020204" charset="0"/>
              </a:rPr>
              <a:t> sum = </a:t>
            </a:r>
            <a:r>
              <a:rPr lang="en-US" sz="2500" dirty="0">
                <a:solidFill>
                  <a:srgbClr val="FF0000"/>
                </a:solidFill>
                <a:latin typeface="Nunito Sans" panose="020B0604020202020204" charset="0"/>
              </a:rPr>
              <a:t>10</a:t>
            </a:r>
            <a:r>
              <a:rPr lang="en-US" sz="2500" dirty="0">
                <a:latin typeface="Nunito Sans" panose="020B0604020202020204" charset="0"/>
              </a:rPr>
              <a:t>; float marks = </a:t>
            </a:r>
            <a:r>
              <a:rPr lang="en-US" sz="2500" dirty="0">
                <a:solidFill>
                  <a:srgbClr val="FF0000"/>
                </a:solidFill>
                <a:latin typeface="Nunito Sans" panose="020B0604020202020204" charset="0"/>
              </a:rPr>
              <a:t>10.456</a:t>
            </a:r>
            <a:r>
              <a:rPr lang="en-US" sz="2500" dirty="0">
                <a:latin typeface="Nunito Sans" panose="020B0604020202020204" charset="0"/>
              </a:rPr>
              <a:t>; 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10 – integer constant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10.456 – floating point constant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&lt;&lt;"Welcome to FACE";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365760"/>
            <a:ext cx="5186854" cy="64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EE90A-192D-46E3-961C-2C120A0B6A63}"/>
              </a:ext>
            </a:extLst>
          </p:cNvPr>
          <p:cNvSpPr txBox="1"/>
          <p:nvPr/>
        </p:nvSpPr>
        <p:spPr>
          <a:xfrm>
            <a:off x="7239000" y="533400"/>
            <a:ext cx="4096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supports input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supports output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both input and output objects are included.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B9648-B3FA-4B00-B62C-51E7B70C750A}"/>
              </a:ext>
            </a:extLst>
          </p:cNvPr>
          <p:cNvSpPr txBox="1"/>
          <p:nvPr/>
        </p:nvSpPr>
        <p:spPr>
          <a:xfrm>
            <a:off x="7239000" y="2530376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Includes all new standard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642163-5EC4-4334-BFC8-E3559DC2A06E}"/>
              </a:ext>
            </a:extLst>
          </p:cNvPr>
          <p:cNvSpPr/>
          <p:nvPr/>
        </p:nvSpPr>
        <p:spPr>
          <a:xfrm>
            <a:off x="1902373" y="76201"/>
            <a:ext cx="1600200" cy="411480"/>
          </a:xfrm>
          <a:prstGeom prst="roundRect">
            <a:avLst/>
          </a:prstGeom>
          <a:noFill/>
          <a:ln w="28575">
            <a:solidFill>
              <a:srgbClr val="F0513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DCDB3C-B655-4E8F-946B-A4EE94549651}"/>
              </a:ext>
            </a:extLst>
          </p:cNvPr>
          <p:cNvSpPr/>
          <p:nvPr/>
        </p:nvSpPr>
        <p:spPr>
          <a:xfrm>
            <a:off x="490015" y="563881"/>
            <a:ext cx="3279258" cy="536089"/>
          </a:xfrm>
          <a:prstGeom prst="roundRect">
            <a:avLst/>
          </a:prstGeom>
          <a:noFill/>
          <a:ln w="28575">
            <a:solidFill>
              <a:srgbClr val="F0513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Compilation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Assembly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 Linking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Compilation and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415454" y="1305833"/>
            <a:ext cx="2362200" cy="522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Preprocessor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81012" y="858054"/>
            <a:ext cx="1242" cy="40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818346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hello.cpp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2558" y="818346"/>
            <a:ext cx="3125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Source Code</a:t>
            </a:r>
            <a:endParaRPr lang="en-IN" sz="2500" b="1" dirty="0">
              <a:latin typeface="Nunito Sans" panose="020B060402020202020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482254" y="1885399"/>
            <a:ext cx="1242" cy="40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415454" y="2296433"/>
            <a:ext cx="2362200" cy="5179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Compiler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000" y="1885146"/>
            <a:ext cx="1051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hello.i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32423" y="1870709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Expanded Source Code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5454" y="3363233"/>
            <a:ext cx="2362200" cy="522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Assembler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82254" y="2895853"/>
            <a:ext cx="1242" cy="40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2558" y="2875746"/>
            <a:ext cx="24769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Assembly Code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2875746"/>
            <a:ext cx="1125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hello.s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454" y="4592107"/>
            <a:ext cx="2362200" cy="5132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Linker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482254" y="3942799"/>
            <a:ext cx="1242" cy="40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2558" y="3886200"/>
            <a:ext cx="2005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Object Code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3886200"/>
            <a:ext cx="11544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Nunito Sans" panose="020B0604020202020204" charset="0"/>
              </a:rPr>
              <a:t>hello.o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262" y="4243626"/>
            <a:ext cx="2265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Native OS </a:t>
            </a:r>
          </a:p>
          <a:p>
            <a:r>
              <a:rPr lang="en-US" sz="2500" b="1" dirty="0">
                <a:latin typeface="Nunito Sans" panose="020B0604020202020204" charset="0"/>
              </a:rPr>
              <a:t>calls</a:t>
            </a:r>
            <a:endParaRPr lang="en-IN" sz="2500" b="1" dirty="0">
              <a:latin typeface="Nunito Sans" panose="020B060402020202020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19564" y="4419600"/>
            <a:ext cx="11296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81012" y="5161999"/>
            <a:ext cx="2484" cy="553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61238" y="5161746"/>
            <a:ext cx="3615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Executable Code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5161746"/>
            <a:ext cx="14798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hello.exe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842AF9-0DE3-46F1-A1F4-3C37C4651E98}"/>
              </a:ext>
            </a:extLst>
          </p:cNvPr>
          <p:cNvSpPr/>
          <p:nvPr/>
        </p:nvSpPr>
        <p:spPr>
          <a:xfrm>
            <a:off x="2415454" y="5731387"/>
            <a:ext cx="2362200" cy="5132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Loader</a:t>
            </a:r>
            <a:endParaRPr lang="en-IN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38" grpId="0" animBg="1"/>
      <p:bldP spid="44" grpId="0"/>
      <p:bldP spid="45" grpId="0"/>
      <p:bldP spid="13" grpId="0" animBg="1"/>
      <p:bldP spid="23" grpId="0"/>
      <p:bldP spid="24" grpId="0"/>
      <p:bldP spid="21" grpId="0" animBg="1"/>
      <p:bldP spid="28" grpId="0"/>
      <p:bldP spid="29" grpId="0"/>
      <p:bldP spid="30" grpId="0"/>
      <p:bldP spid="35" grpId="0"/>
      <p:bldP spid="36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  <a:latin typeface="Nunito Sans" panose="020B0604020202020204" charset="0"/>
              </a:rPr>
              <a:t>C++ </a:t>
            </a:r>
            <a:r>
              <a:rPr lang="en-US" sz="4500" b="1" dirty="0">
                <a:latin typeface="Nunito Sans" panose="020B0604020202020204" charset="0"/>
              </a:rPr>
              <a:t>Language</a:t>
            </a:r>
            <a:endParaRPr lang="en-US" sz="4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131313"/>
              </a:solidFill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Platform dependent or Independent?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Dependent!!!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8912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71600" y="4800601"/>
            <a:ext cx="2757052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 </a:t>
            </a:r>
          </a:p>
          <a:p>
            <a:pPr algn="ctr"/>
            <a:r>
              <a:rPr lang="en-US" sz="2500" dirty="0">
                <a:latin typeface="Nunito Sans" panose="020B0604020202020204" charset="0"/>
              </a:rPr>
              <a:t>+</a:t>
            </a:r>
          </a:p>
          <a:p>
            <a:pPr algn="ctr"/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1600" y="1524000"/>
            <a:ext cx="2590800" cy="4998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Source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600" y="2190690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Compile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0568" y="1600200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hello.cpp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71600" y="685800"/>
            <a:ext cx="2590800" cy="457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Windows 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285206" y="23614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72394" y="2732087"/>
            <a:ext cx="2589212" cy="4919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8652" y="2590800"/>
            <a:ext cx="1967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hello.obj /</a:t>
            </a:r>
          </a:p>
          <a:p>
            <a:r>
              <a:rPr lang="en-US" sz="2500" b="1" dirty="0">
                <a:latin typeface="Nunito Sans" panose="020B0604020202020204" charset="0"/>
              </a:rPr>
              <a:t>hello.exe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1600" y="3733800"/>
            <a:ext cx="2590800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Native 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33" name="Flowchart: Sequential Access Storage 32"/>
          <p:cNvSpPr/>
          <p:nvPr/>
        </p:nvSpPr>
        <p:spPr>
          <a:xfrm>
            <a:off x="8686800" y="1752600"/>
            <a:ext cx="2743200" cy="112799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unito Sans" panose="020B0604020202020204" charset="0"/>
              </a:rPr>
              <a:t>Machine Code?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9028906" y="1752600"/>
            <a:ext cx="2057400" cy="1600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unito Sans" panose="020B0604020202020204" charset="0"/>
              </a:rPr>
              <a:t>What does it contain?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794" y="5486400"/>
            <a:ext cx="2590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Native OS calls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28652" y="609600"/>
            <a:ext cx="204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32 / 64 bit</a:t>
            </a:r>
          </a:p>
          <a:p>
            <a:r>
              <a:rPr lang="en-US" sz="2500" b="1" dirty="0">
                <a:latin typeface="Nunito Sans" panose="020B0604020202020204" charset="0"/>
              </a:rPr>
              <a:t>architecture</a:t>
            </a:r>
            <a:endParaRPr lang="en-IN" sz="2500" b="1" dirty="0">
              <a:latin typeface="Nunito Sans" panose="020B060402020202020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70826" y="914400"/>
            <a:ext cx="700774" cy="4648200"/>
            <a:chOff x="379412" y="381000"/>
            <a:chExt cx="992188" cy="5715000"/>
          </a:xfrm>
        </p:grpSpPr>
        <p:cxnSp>
          <p:nvCxnSpPr>
            <p:cNvPr id="38" name="Straight Connector 37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0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30" grpId="0" animBg="1"/>
      <p:bldP spid="31" grpId="0"/>
      <p:bldP spid="32" grpId="0" animBg="1"/>
      <p:bldP spid="33" grpId="0" animBg="1"/>
      <p:bldP spid="33" grpId="1" animBg="1"/>
      <p:bldP spid="34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524000"/>
            <a:ext cx="2590800" cy="4998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Source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190690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Compile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685800"/>
            <a:ext cx="2590800" cy="457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Windows 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285206" y="23614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2394" y="2732087"/>
            <a:ext cx="2589212" cy="4919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3733800"/>
            <a:ext cx="2590800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Native 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8652" y="609600"/>
            <a:ext cx="204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32 / 64 bit</a:t>
            </a:r>
          </a:p>
          <a:p>
            <a:r>
              <a:rPr lang="en-US" sz="2500" b="1" dirty="0">
                <a:latin typeface="Nunito Sans" panose="020B0604020202020204" charset="0"/>
              </a:rPr>
              <a:t>architecture</a:t>
            </a:r>
            <a:endParaRPr lang="en-IN" sz="2500" b="1" dirty="0">
              <a:latin typeface="Nunito Sans" panose="020B060402020202020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826" y="914400"/>
            <a:ext cx="700774" cy="4648200"/>
            <a:chOff x="379412" y="381000"/>
            <a:chExt cx="992188" cy="571500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6948052" y="1533166"/>
            <a:ext cx="2590800" cy="4998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Source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2199856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Compile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7400" y="1609366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hello.cpp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48052" y="694966"/>
            <a:ext cx="2590800" cy="457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Linux </a:t>
            </a:r>
            <a:endParaRPr lang="en-IN" sz="2500" dirty="0">
              <a:latin typeface="Nunito Sans" panose="020B06040202020202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7861658" y="2370572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48846" y="2741253"/>
            <a:ext cx="2589212" cy="4919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77400" y="2799546"/>
            <a:ext cx="1967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Nunito Sans" panose="020B0604020202020204" charset="0"/>
              </a:rPr>
              <a:t>hello.out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8052" y="3742966"/>
            <a:ext cx="2590800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Native Machine Code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77400" y="618766"/>
            <a:ext cx="204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32 / 64 bit</a:t>
            </a:r>
          </a:p>
          <a:p>
            <a:r>
              <a:rPr lang="en-US" sz="2500" b="1" dirty="0">
                <a:latin typeface="Nunito Sans" panose="020B0604020202020204" charset="0"/>
              </a:rPr>
              <a:t>architecture</a:t>
            </a:r>
            <a:endParaRPr lang="en-IN" sz="2500" b="1" dirty="0">
              <a:latin typeface="Nunito Sans" panose="020B06040202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47278" y="923566"/>
            <a:ext cx="700774" cy="4648200"/>
            <a:chOff x="379412" y="381000"/>
            <a:chExt cx="992188" cy="5715000"/>
          </a:xfrm>
        </p:grpSpPr>
        <p:cxnSp>
          <p:nvCxnSpPr>
            <p:cNvPr id="33" name="Straight Connector 32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130568" y="1600200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hello.cpp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8652" y="2590800"/>
            <a:ext cx="1967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hello.obj /</a:t>
            </a:r>
          </a:p>
          <a:p>
            <a:r>
              <a:rPr lang="en-US" sz="2500" b="1" dirty="0">
                <a:latin typeface="Nunito Sans" panose="020B0604020202020204" charset="0"/>
              </a:rPr>
              <a:t>hello.exe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4800601"/>
            <a:ext cx="2757052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 </a:t>
            </a:r>
          </a:p>
          <a:p>
            <a:pPr algn="ctr"/>
            <a:r>
              <a:rPr lang="en-US" sz="2500" dirty="0">
                <a:latin typeface="Nunito Sans" panose="020B0604020202020204" charset="0"/>
              </a:rPr>
              <a:t>+</a:t>
            </a:r>
          </a:p>
          <a:p>
            <a:pPr algn="ctr"/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17300" y="4838291"/>
            <a:ext cx="2757052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Machine code </a:t>
            </a:r>
          </a:p>
          <a:p>
            <a:pPr algn="ctr"/>
            <a:r>
              <a:rPr lang="en-US" sz="2500" dirty="0">
                <a:latin typeface="Nunito Sans" panose="020B0604020202020204" charset="0"/>
              </a:rPr>
              <a:t>+</a:t>
            </a:r>
          </a:p>
          <a:p>
            <a:pPr algn="ctr"/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0494" y="5486400"/>
            <a:ext cx="2590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Native OS calls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794" y="5486400"/>
            <a:ext cx="2590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Native OS calls</a:t>
            </a:r>
          </a:p>
        </p:txBody>
      </p:sp>
    </p:spTree>
    <p:extLst>
      <p:ext uri="{BB962C8B-B14F-4D97-AF65-F5344CB8AC3E}">
        <p14:creationId xmlns:p14="http://schemas.microsoft.com/office/powerpoint/2010/main" val="2366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7" grpId="0" animBg="1"/>
      <p:bldP spid="28" grpId="0"/>
      <p:bldP spid="29" grpId="0" animBg="1"/>
      <p:bldP spid="31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1770</Words>
  <Application>Microsoft Macintosh PowerPoint</Application>
  <PresentationFormat>Widescreen</PresentationFormat>
  <Paragraphs>490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Comic Sans MS</vt:lpstr>
      <vt:lpstr>Arial</vt:lpstr>
      <vt:lpstr>Calibri</vt:lpstr>
      <vt:lpstr>Nadeem</vt:lpstr>
      <vt:lpstr>Nunito Sans</vt:lpstr>
      <vt:lpstr>Wingdings</vt:lpstr>
      <vt:lpstr>Courier New</vt:lpstr>
      <vt:lpstr>Office Theme</vt:lpstr>
      <vt:lpstr>PowerPoint Presentation</vt:lpstr>
      <vt:lpstr>Why C++?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Sivaraman Gananathan</cp:lastModifiedBy>
  <cp:revision>269</cp:revision>
  <dcterms:created xsi:type="dcterms:W3CDTF">2006-08-16T00:00:00Z</dcterms:created>
  <dcterms:modified xsi:type="dcterms:W3CDTF">2023-06-06T03:40:03Z</dcterms:modified>
</cp:coreProperties>
</file>