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3"/>
  </p:notesMasterIdLst>
  <p:sldIdLst>
    <p:sldId id="349" r:id="rId2"/>
    <p:sldId id="350" r:id="rId3"/>
    <p:sldId id="348" r:id="rId4"/>
    <p:sldId id="353" r:id="rId5"/>
    <p:sldId id="351" r:id="rId6"/>
    <p:sldId id="354" r:id="rId7"/>
    <p:sldId id="356" r:id="rId8"/>
    <p:sldId id="357" r:id="rId9"/>
    <p:sldId id="358" r:id="rId10"/>
    <p:sldId id="360" r:id="rId11"/>
    <p:sldId id="362" r:id="rId12"/>
    <p:sldId id="363" r:id="rId13"/>
    <p:sldId id="364" r:id="rId14"/>
    <p:sldId id="365" r:id="rId15"/>
    <p:sldId id="366" r:id="rId16"/>
    <p:sldId id="367" r:id="rId17"/>
    <p:sldId id="368" r:id="rId18"/>
    <p:sldId id="369" r:id="rId19"/>
    <p:sldId id="343" r:id="rId20"/>
    <p:sldId id="370" r:id="rId21"/>
    <p:sldId id="371" r:id="rId22"/>
    <p:sldId id="346" r:id="rId23"/>
    <p:sldId id="359" r:id="rId24"/>
    <p:sldId id="377" r:id="rId25"/>
    <p:sldId id="361" r:id="rId26"/>
    <p:sldId id="378" r:id="rId27"/>
    <p:sldId id="379" r:id="rId28"/>
    <p:sldId id="380" r:id="rId29"/>
    <p:sldId id="381" r:id="rId30"/>
    <p:sldId id="382" r:id="rId31"/>
    <p:sldId id="383"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Nunito Sans" pitchFamily="2" charset="77"/>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AF58C-C28B-4413-8885-46DB6396E9D2}" v="10" dt="2020-10-29T07:36:15.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033" autoAdjust="0"/>
  </p:normalViewPr>
  <p:slideViewPr>
    <p:cSldViewPr>
      <p:cViewPr varScale="1">
        <p:scale>
          <a:sx n="106" d="100"/>
          <a:sy n="106" d="100"/>
        </p:scale>
        <p:origin x="640" y="184"/>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arani P" userId="rbDOHLW5YnautI8wJsAj2ilB+J+A/lkbh77kc3uzjJI=" providerId="None" clId="Web-{184AF58C-C28B-4413-8885-46DB6396E9D2}"/>
    <pc:docChg chg="modSld">
      <pc:chgData name="Yogarani P" userId="rbDOHLW5YnautI8wJsAj2ilB+J+A/lkbh77kc3uzjJI=" providerId="None" clId="Web-{184AF58C-C28B-4413-8885-46DB6396E9D2}" dt="2020-10-29T07:36:15.815" v="9" actId="1076"/>
      <pc:docMkLst>
        <pc:docMk/>
      </pc:docMkLst>
      <pc:sldChg chg="modSp">
        <pc:chgData name="Yogarani P" userId="rbDOHLW5YnautI8wJsAj2ilB+J+A/lkbh77kc3uzjJI=" providerId="None" clId="Web-{184AF58C-C28B-4413-8885-46DB6396E9D2}" dt="2020-10-29T06:38:58.998" v="7" actId="1076"/>
        <pc:sldMkLst>
          <pc:docMk/>
          <pc:sldMk cId="2584691165" sldId="349"/>
        </pc:sldMkLst>
        <pc:spChg chg="mod">
          <ac:chgData name="Yogarani P" userId="rbDOHLW5YnautI8wJsAj2ilB+J+A/lkbh77kc3uzjJI=" providerId="None" clId="Web-{184AF58C-C28B-4413-8885-46DB6396E9D2}" dt="2020-10-29T06:33:48.872" v="1" actId="14100"/>
          <ac:spMkLst>
            <pc:docMk/>
            <pc:sldMk cId="2584691165" sldId="349"/>
            <ac:spMk id="19" creationId="{12F8620D-ACA5-4154-9CD4-FEE085EEB036}"/>
          </ac:spMkLst>
        </pc:spChg>
        <pc:picChg chg="mod">
          <ac:chgData name="Yogarani P" userId="rbDOHLW5YnautI8wJsAj2ilB+J+A/lkbh77kc3uzjJI=" providerId="None" clId="Web-{184AF58C-C28B-4413-8885-46DB6396E9D2}" dt="2020-10-29T06:38:58.998" v="7" actId="1076"/>
          <ac:picMkLst>
            <pc:docMk/>
            <pc:sldMk cId="2584691165" sldId="349"/>
            <ac:picMk id="8" creationId="{C4418276-3C97-48C9-8B93-C6D25A0DFCCE}"/>
          </ac:picMkLst>
        </pc:picChg>
      </pc:sldChg>
      <pc:sldChg chg="modSp">
        <pc:chgData name="Yogarani P" userId="rbDOHLW5YnautI8wJsAj2ilB+J+A/lkbh77kc3uzjJI=" providerId="None" clId="Web-{184AF58C-C28B-4413-8885-46DB6396E9D2}" dt="2020-10-29T07:36:15.815" v="9" actId="1076"/>
        <pc:sldMkLst>
          <pc:docMk/>
          <pc:sldMk cId="1817038638" sldId="350"/>
        </pc:sldMkLst>
        <pc:spChg chg="mod">
          <ac:chgData name="Yogarani P" userId="rbDOHLW5YnautI8wJsAj2ilB+J+A/lkbh77kc3uzjJI=" providerId="None" clId="Web-{184AF58C-C28B-4413-8885-46DB6396E9D2}" dt="2020-10-29T07:36:15.815" v="9" actId="1076"/>
          <ac:spMkLst>
            <pc:docMk/>
            <pc:sldMk cId="1817038638" sldId="350"/>
            <ac:spMk id="16" creationId="{5AFC0D69-68C1-4838-9AC4-A4286388BD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 + Image</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14162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924369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379152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98554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27090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133450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583546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a:t>
            </a:r>
            <a:r>
              <a:rPr lang="en-US" b="1" baseline="0" dirty="0"/>
              <a:t> that BODMAS is rule which is used in every language.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389925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a:t>
            </a:r>
            <a:r>
              <a:rPr lang="en-US" b="1" baseline="0" dirty="0"/>
              <a:t> the students first then move the slide.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91326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307181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87563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 + Image</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31208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066430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001400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202302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466014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94268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275071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669708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223048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2725216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64451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Arial" panose="020B0604020202020204" pitchFamily="34" charset="0"/>
              <a:buChar char="•"/>
            </a:pPr>
            <a:r>
              <a:rPr lang="en-US" sz="1200" dirty="0" err="1">
                <a:latin typeface="Nunito Sans" panose="00000500000000000000" pitchFamily="2" charset="0"/>
              </a:rPr>
              <a:t>cout</a:t>
            </a:r>
            <a:r>
              <a:rPr lang="en-US" sz="1200" dirty="0">
                <a:latin typeface="Nunito Sans" panose="00000500000000000000" pitchFamily="2" charset="0"/>
              </a:rPr>
              <a:t> is the instance of the </a:t>
            </a:r>
            <a:r>
              <a:rPr lang="en-US" sz="1200" dirty="0" err="1">
                <a:latin typeface="Nunito Sans" panose="00000500000000000000" pitchFamily="2" charset="0"/>
              </a:rPr>
              <a:t>ostream</a:t>
            </a:r>
            <a:r>
              <a:rPr lang="en-US" sz="1200" dirty="0">
                <a:latin typeface="Nunito Sans" panose="00000500000000000000" pitchFamily="2" charset="0"/>
              </a:rPr>
              <a:t> class.</a:t>
            </a:r>
          </a:p>
          <a:p>
            <a:pPr marL="457200" indent="-457200">
              <a:lnSpc>
                <a:spcPct val="150000"/>
              </a:lnSpc>
              <a:buFont typeface="Arial" panose="020B0604020202020204" pitchFamily="34" charset="0"/>
              <a:buChar char="•"/>
            </a:pPr>
            <a:r>
              <a:rPr lang="en-US" sz="1200" dirty="0">
                <a:latin typeface="Nunito Sans" panose="00000500000000000000" pitchFamily="2" charset="0"/>
              </a:rPr>
              <a:t>Data needed to be displayed is inserted in </a:t>
            </a:r>
            <a:r>
              <a:rPr lang="en-US" sz="1200" dirty="0" err="1">
                <a:latin typeface="Nunito Sans" panose="00000500000000000000" pitchFamily="2" charset="0"/>
              </a:rPr>
              <a:t>cout</a:t>
            </a:r>
            <a:r>
              <a:rPr lang="en-US" sz="1200" dirty="0">
                <a:latin typeface="Nunito Sans" panose="00000500000000000000" pitchFamily="2" charset="0"/>
              </a:rPr>
              <a:t> using </a:t>
            </a:r>
            <a:r>
              <a:rPr lang="en-US" sz="1200" b="1" dirty="0">
                <a:latin typeface="Nunito Sans" panose="00000500000000000000" pitchFamily="2" charset="0"/>
              </a:rPr>
              <a:t>&lt;&lt; </a:t>
            </a:r>
            <a:r>
              <a:rPr lang="en-US" sz="1200" dirty="0">
                <a:latin typeface="Nunito Sans" panose="00000500000000000000" pitchFamily="2" charset="0"/>
              </a:rPr>
              <a:t>insertion operator</a:t>
            </a:r>
          </a:p>
          <a:p>
            <a:pPr marL="457200" indent="-457200">
              <a:lnSpc>
                <a:spcPct val="150000"/>
              </a:lnSpc>
              <a:buFont typeface="Arial" panose="020B0604020202020204" pitchFamily="34" charset="0"/>
              <a:buChar char="•"/>
            </a:pPr>
            <a:r>
              <a:rPr lang="en-US" sz="1200" dirty="0">
                <a:latin typeface="Nunito Sans" panose="00000500000000000000" pitchFamily="2" charset="0"/>
              </a:rPr>
              <a:t>The insertion operator &lt;&lt; directs the content of the variable on its right to the object on its left.</a:t>
            </a:r>
          </a:p>
          <a:p>
            <a:pPr marL="457200" indent="-457200">
              <a:lnSpc>
                <a:spcPct val="150000"/>
              </a:lnSpc>
              <a:buFont typeface="Arial" panose="020B0604020202020204" pitchFamily="34" charset="0"/>
              <a:buChar char="•"/>
            </a:pPr>
            <a:r>
              <a:rPr lang="en-US" sz="1200" dirty="0" err="1">
                <a:latin typeface="Nunito Sans" panose="00000500000000000000" pitchFamily="2" charset="0"/>
              </a:rPr>
              <a:t>endl</a:t>
            </a:r>
            <a:r>
              <a:rPr lang="en-US" sz="1200" dirty="0">
                <a:latin typeface="Nunito Sans" panose="00000500000000000000" pitchFamily="2" charset="0"/>
              </a:rPr>
              <a:t> is used to add a new-line at the end of the line.</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104244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762379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81992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4767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Arial" panose="020B0604020202020204" pitchFamily="34" charset="0"/>
              <a:buChar char="•"/>
            </a:pPr>
            <a:r>
              <a:rPr lang="en-US" sz="1200" b="0" i="0" kern="1200" dirty="0">
                <a:solidFill>
                  <a:schemeClr val="tx1"/>
                </a:solidFill>
                <a:effectLst/>
                <a:latin typeface="+mn-lt"/>
                <a:ea typeface="+mn-ea"/>
                <a:cs typeface="+mn-cs"/>
              </a:rPr>
              <a:t>Usually the input device is the keyboard. </a:t>
            </a:r>
            <a:r>
              <a:rPr lang="en-US" sz="1200" b="0" i="0" kern="1200" dirty="0" err="1">
                <a:solidFill>
                  <a:schemeClr val="tx1"/>
                </a:solidFill>
                <a:effectLst/>
                <a:latin typeface="+mn-lt"/>
                <a:ea typeface="+mn-ea"/>
                <a:cs typeface="+mn-cs"/>
              </a:rPr>
              <a:t>cin</a:t>
            </a:r>
            <a:r>
              <a:rPr lang="en-US" sz="1200" b="0" i="0" kern="1200" dirty="0">
                <a:solidFill>
                  <a:schemeClr val="tx1"/>
                </a:solidFill>
                <a:effectLst/>
                <a:latin typeface="+mn-lt"/>
                <a:ea typeface="+mn-ea"/>
                <a:cs typeface="+mn-cs"/>
              </a:rPr>
              <a:t> is the instance of the class </a:t>
            </a:r>
            <a:r>
              <a:rPr lang="en-US" sz="1200" b="1" i="0" kern="1200" dirty="0" err="1">
                <a:solidFill>
                  <a:schemeClr val="tx1"/>
                </a:solidFill>
                <a:effectLst/>
                <a:latin typeface="+mn-lt"/>
                <a:ea typeface="+mn-ea"/>
                <a:cs typeface="+mn-cs"/>
              </a:rPr>
              <a:t>istream</a:t>
            </a:r>
            <a:r>
              <a:rPr lang="en-US" sz="1200" b="0" i="0" kern="1200" dirty="0">
                <a:solidFill>
                  <a:schemeClr val="tx1"/>
                </a:solidFill>
                <a:effectLst/>
                <a:latin typeface="+mn-lt"/>
                <a:ea typeface="+mn-ea"/>
                <a:cs typeface="+mn-cs"/>
              </a:rPr>
              <a:t> and is used to read input from the standard input device which is usually keyboard.</a:t>
            </a:r>
            <a:br>
              <a:rPr lang="en-US" dirty="0"/>
            </a:br>
            <a:r>
              <a:rPr lang="en-US" sz="1200" b="0" i="0" kern="1200" dirty="0">
                <a:solidFill>
                  <a:schemeClr val="tx1"/>
                </a:solidFill>
                <a:effectLst/>
                <a:latin typeface="+mn-lt"/>
                <a:ea typeface="+mn-ea"/>
                <a:cs typeface="+mn-cs"/>
              </a:rPr>
              <a:t>The extraction operator(</a:t>
            </a:r>
            <a:r>
              <a:rPr lang="en-US" sz="1200" b="1" i="0" kern="1200" dirty="0">
                <a:solidFill>
                  <a:schemeClr val="tx1"/>
                </a:solidFill>
                <a:effectLst/>
                <a:latin typeface="+mn-lt"/>
                <a:ea typeface="+mn-ea"/>
                <a:cs typeface="+mn-cs"/>
              </a:rPr>
              <a:t>&gt;&gt;</a:t>
            </a:r>
            <a:r>
              <a:rPr lang="en-US" sz="1200" b="0" i="0" kern="1200" dirty="0">
                <a:solidFill>
                  <a:schemeClr val="tx1"/>
                </a:solidFill>
                <a:effectLst/>
                <a:latin typeface="+mn-lt"/>
                <a:ea typeface="+mn-ea"/>
                <a:cs typeface="+mn-cs"/>
              </a:rPr>
              <a:t>) is used along with the object </a:t>
            </a:r>
            <a:r>
              <a:rPr lang="en-US" sz="1200" b="1" i="0" kern="1200" dirty="0" err="1">
                <a:solidFill>
                  <a:schemeClr val="tx1"/>
                </a:solidFill>
                <a:effectLst/>
                <a:latin typeface="+mn-lt"/>
                <a:ea typeface="+mn-ea"/>
                <a:cs typeface="+mn-cs"/>
              </a:rPr>
              <a:t>cin</a:t>
            </a:r>
            <a:r>
              <a:rPr lang="en-US" sz="1200" b="0" i="0" kern="1200" dirty="0">
                <a:solidFill>
                  <a:schemeClr val="tx1"/>
                </a:solidFill>
                <a:effectLst/>
                <a:latin typeface="+mn-lt"/>
                <a:ea typeface="+mn-ea"/>
                <a:cs typeface="+mn-cs"/>
              </a:rPr>
              <a:t> for reading inputs. The extraction operator extracts the data from the object </a:t>
            </a:r>
            <a:r>
              <a:rPr lang="en-US" sz="1200" b="1" i="0" kern="1200" dirty="0" err="1">
                <a:solidFill>
                  <a:schemeClr val="tx1"/>
                </a:solidFill>
                <a:effectLst/>
                <a:latin typeface="+mn-lt"/>
                <a:ea typeface="+mn-ea"/>
                <a:cs typeface="+mn-cs"/>
              </a:rPr>
              <a:t>cin</a:t>
            </a:r>
            <a:r>
              <a:rPr lang="en-US" sz="1200" b="0" i="0" kern="1200" dirty="0">
                <a:solidFill>
                  <a:schemeClr val="tx1"/>
                </a:solidFill>
                <a:effectLst/>
                <a:latin typeface="+mn-lt"/>
                <a:ea typeface="+mn-ea"/>
                <a:cs typeface="+mn-cs"/>
              </a:rPr>
              <a:t> which is entered using the </a:t>
            </a:r>
            <a:r>
              <a:rPr lang="en-US" sz="1200" b="0" i="0" kern="1200" dirty="0" err="1">
                <a:solidFill>
                  <a:schemeClr val="tx1"/>
                </a:solidFill>
                <a:effectLst/>
                <a:latin typeface="+mn-lt"/>
                <a:ea typeface="+mn-ea"/>
                <a:cs typeface="+mn-cs"/>
              </a:rPr>
              <a:t>keboard</a:t>
            </a:r>
            <a:r>
              <a:rPr lang="en-US" sz="1200" b="0" i="0" kern="1200" dirty="0">
                <a:solidFill>
                  <a:schemeClr val="tx1"/>
                </a:solidFill>
                <a:effectLst/>
                <a:latin typeface="+mn-lt"/>
                <a:ea typeface="+mn-ea"/>
                <a:cs typeface="+mn-cs"/>
              </a:rPr>
              <a:t>.</a:t>
            </a: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02401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18849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converting one predefined type into another is called as type conversion. When constants and variables of different types are mixed in an expression, they are converted to the same type. When variables of one type are mixed with variables of another type, a type conversion will occur.</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36496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Arial" panose="020B0604020202020204" pitchFamily="34" charset="0"/>
              <a:buChar char="•"/>
            </a:pPr>
            <a:endParaRPr lang="en-US" sz="120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54168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73159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6411686" cy="2352567"/>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I/O occurs in streams, which are sequences of bytes.</a:t>
            </a:r>
          </a:p>
          <a:p>
            <a:pPr marL="457200" indent="-457200">
              <a:lnSpc>
                <a:spcPct val="150000"/>
              </a:lnSpc>
              <a:buFont typeface="Arial" panose="020B0604020202020204" pitchFamily="34" charset="0"/>
              <a:buChar char="•"/>
            </a:pPr>
            <a:r>
              <a:rPr lang="en-US" sz="2500" b="1" dirty="0">
                <a:latin typeface="Nunito Sans" panose="00000500000000000000" pitchFamily="2" charset="0"/>
              </a:rPr>
              <a:t>Input operation.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Output operation.</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Input &amp; </a:t>
            </a:r>
            <a:r>
              <a:rPr lang="en-US" sz="4500" b="1" dirty="0" err="1">
                <a:latin typeface="Nunito Sans" panose="00000500000000000000" pitchFamily="2" charset="0"/>
              </a:rPr>
              <a:t>Ouput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C4418276-3C97-48C9-8B93-C6D25A0DF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899" y="1553993"/>
            <a:ext cx="4136845" cy="4251422"/>
          </a:xfrm>
          <a:prstGeom prst="rect">
            <a:avLst/>
          </a:prstGeom>
        </p:spPr>
      </p:pic>
    </p:spTree>
    <p:extLst>
      <p:ext uri="{BB962C8B-B14F-4D97-AF65-F5344CB8AC3E}">
        <p14:creationId xmlns:p14="http://schemas.microsoft.com/office/powerpoint/2010/main" val="258469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left)">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wipe(left)">
                                      <p:cBhvr>
                                        <p:cTn id="21"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1775486"/>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User can typecast the result to make it of a particular data type.</a:t>
            </a:r>
          </a:p>
          <a:p>
            <a:pPr marL="457200" indent="-457200">
              <a:lnSpc>
                <a:spcPct val="150000"/>
              </a:lnSpc>
              <a:buFont typeface="Arial" panose="020B0604020202020204" pitchFamily="34" charset="0"/>
              <a:buChar char="•"/>
            </a:pPr>
            <a:r>
              <a:rPr lang="en-US" sz="2500" dirty="0">
                <a:latin typeface="Nunito Sans" panose="00000500000000000000" pitchFamily="2" charset="0"/>
              </a:rPr>
              <a:t>Converting by assignment</a:t>
            </a:r>
          </a:p>
          <a:p>
            <a:pPr marL="457200" indent="-457200">
              <a:lnSpc>
                <a:spcPct val="150000"/>
              </a:lnSpc>
              <a:buFont typeface="Arial" panose="020B0604020202020204" pitchFamily="34" charset="0"/>
              <a:buChar char="•"/>
            </a:pPr>
            <a:r>
              <a:rPr lang="en-US" sz="2500" dirty="0">
                <a:latin typeface="Nunito Sans" panose="00000500000000000000" pitchFamily="2" charset="0"/>
              </a:rPr>
              <a:t>Conversion using cast operator</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Explicit Type Conversion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9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1" y="-264864"/>
            <a:ext cx="12192001" cy="7275263"/>
          </a:xfrm>
          <a:prstGeom prst="rect">
            <a:avLst/>
          </a:prstGeom>
          <a:solidFill>
            <a:srgbClr val="000000"/>
          </a:solidFill>
          <a:ln w="12700">
            <a:miter lim="400000"/>
          </a:ln>
        </p:spPr>
        <p:txBody>
          <a:bodyPr lIns="548640" tIns="914400" rIns="640080" bIns="18288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double x = 7.3; </a:t>
            </a:r>
          </a:p>
          <a:p>
            <a:r>
              <a:rPr lang="en-US" sz="2000" b="1" dirty="0">
                <a:solidFill>
                  <a:schemeClr val="bg1"/>
                </a:solidFill>
                <a:latin typeface="Courier New" panose="02070309020205020404" pitchFamily="49" charset="0"/>
                <a:cs typeface="Courier New" panose="02070309020205020404" pitchFamily="49" charset="0"/>
              </a:rPr>
              <a:t>    int sum = (int)x + 3; </a:t>
            </a:r>
            <a:r>
              <a:rPr lang="en-US" sz="2000" b="1" dirty="0">
                <a:solidFill>
                  <a:srgbClr val="FF0000"/>
                </a:solidFill>
                <a:latin typeface="Courier New" panose="02070309020205020404" pitchFamily="49" charset="0"/>
                <a:cs typeface="Courier New" panose="02070309020205020404" pitchFamily="49" charset="0"/>
              </a:rPr>
              <a:t>// explicit conversion from double to int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"Sum = " &lt;&lt; sum;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10CB327-AE30-4B8C-9066-74E6D5D2230B}"/>
              </a:ext>
            </a:extLst>
          </p:cNvPr>
          <p:cNvSpPr/>
          <p:nvPr/>
        </p:nvSpPr>
        <p:spPr>
          <a:xfrm>
            <a:off x="-6078" y="-122927"/>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CONVERTING BY ASSIGNMENT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B409DFB3-7BE6-4CAE-BB10-AA465F6B3D18}"/>
              </a:ext>
            </a:extLst>
          </p:cNvPr>
          <p:cNvSpPr/>
          <p:nvPr/>
        </p:nvSpPr>
        <p:spPr>
          <a:xfrm>
            <a:off x="-2" y="5551198"/>
            <a:ext cx="12197254" cy="152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a:solidFill>
                  <a:schemeClr val="tx1"/>
                </a:solidFill>
                <a:latin typeface="Courier New" panose="02070309020205020404" pitchFamily="49" charset="0"/>
                <a:cs typeface="Courier New" panose="02070309020205020404" pitchFamily="49" charset="0"/>
              </a:rPr>
              <a:t>Sum = 10</a:t>
            </a:r>
          </a:p>
        </p:txBody>
      </p:sp>
      <p:sp>
        <p:nvSpPr>
          <p:cNvPr id="8" name="Rectangle 7">
            <a:extLst>
              <a:ext uri="{FF2B5EF4-FFF2-40B4-BE49-F238E27FC236}">
                <a16:creationId xmlns:a16="http://schemas.microsoft.com/office/drawing/2014/main" id="{C8BB71E9-6AD3-4448-8ED7-EC4DB9B3B3E8}"/>
              </a:ext>
            </a:extLst>
          </p:cNvPr>
          <p:cNvSpPr/>
          <p:nvPr/>
        </p:nvSpPr>
        <p:spPr>
          <a:xfrm>
            <a:off x="0" y="533399"/>
            <a:ext cx="533400" cy="4722934"/>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p:txBody>
      </p:sp>
      <p:sp>
        <p:nvSpPr>
          <p:cNvPr id="10" name="Rectangle 9">
            <a:extLst>
              <a:ext uri="{FF2B5EF4-FFF2-40B4-BE49-F238E27FC236}">
                <a16:creationId xmlns:a16="http://schemas.microsoft.com/office/drawing/2014/main" id="{F6B3C91F-6F9A-4B9C-9482-EB2F4C8589D2}"/>
              </a:ext>
            </a:extLst>
          </p:cNvPr>
          <p:cNvSpPr/>
          <p:nvPr/>
        </p:nvSpPr>
        <p:spPr>
          <a:xfrm>
            <a:off x="-6078" y="5416919"/>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9478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1" y="-264864"/>
            <a:ext cx="12192001" cy="7275263"/>
          </a:xfrm>
          <a:prstGeom prst="rect">
            <a:avLst/>
          </a:prstGeom>
          <a:solidFill>
            <a:srgbClr val="000000"/>
          </a:solidFill>
          <a:ln w="12700">
            <a:miter lim="400000"/>
          </a:ln>
        </p:spPr>
        <p:txBody>
          <a:bodyPr lIns="548640" tIns="914400" rIns="640080" bIns="18288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float f = 9.5; </a:t>
            </a:r>
          </a:p>
          <a:p>
            <a:r>
              <a:rPr lang="en-US" sz="2000" b="1" dirty="0">
                <a:solidFill>
                  <a:schemeClr val="bg1"/>
                </a:solidFill>
                <a:latin typeface="Courier New" panose="02070309020205020404" pitchFamily="49" charset="0"/>
                <a:cs typeface="Courier New" panose="02070309020205020404" pitchFamily="49" charset="0"/>
              </a:rPr>
              <a:t>	int b = </a:t>
            </a:r>
            <a:r>
              <a:rPr lang="en-US" sz="2000" b="1" dirty="0" err="1">
                <a:solidFill>
                  <a:schemeClr val="bg1"/>
                </a:solidFill>
                <a:latin typeface="Courier New" panose="02070309020205020404" pitchFamily="49" charset="0"/>
                <a:cs typeface="Courier New" panose="02070309020205020404" pitchFamily="49" charset="0"/>
              </a:rPr>
              <a:t>static_cast</a:t>
            </a:r>
            <a:r>
              <a:rPr lang="en-US" sz="2000" b="1" dirty="0">
                <a:solidFill>
                  <a:schemeClr val="bg1"/>
                </a:solidFill>
                <a:latin typeface="Courier New" panose="02070309020205020404" pitchFamily="49" charset="0"/>
                <a:cs typeface="Courier New" panose="02070309020205020404" pitchFamily="49" charset="0"/>
              </a:rPr>
              <a:t>&lt;int&gt;(f); </a:t>
            </a:r>
            <a:r>
              <a:rPr lang="en-US" sz="2000" b="1" dirty="0">
                <a:solidFill>
                  <a:srgbClr val="FF0000"/>
                </a:solidFill>
                <a:latin typeface="Courier New" panose="02070309020205020404" pitchFamily="49" charset="0"/>
                <a:cs typeface="Courier New" panose="02070309020205020404" pitchFamily="49" charset="0"/>
              </a:rPr>
              <a:t>// using cast operator</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b;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10CB327-AE30-4B8C-9066-74E6D5D2230B}"/>
              </a:ext>
            </a:extLst>
          </p:cNvPr>
          <p:cNvSpPr/>
          <p:nvPr/>
        </p:nvSpPr>
        <p:spPr>
          <a:xfrm>
            <a:off x="-6078" y="-122927"/>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CONVERSION USING CAST OPERATOR</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B409DFB3-7BE6-4CAE-BB10-AA465F6B3D18}"/>
              </a:ext>
            </a:extLst>
          </p:cNvPr>
          <p:cNvSpPr/>
          <p:nvPr/>
        </p:nvSpPr>
        <p:spPr>
          <a:xfrm>
            <a:off x="-2" y="5551198"/>
            <a:ext cx="12197254" cy="152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a:solidFill>
                  <a:schemeClr val="tx1"/>
                </a:solidFill>
                <a:latin typeface="Courier New" panose="02070309020205020404" pitchFamily="49" charset="0"/>
                <a:cs typeface="Courier New" panose="02070309020205020404" pitchFamily="49" charset="0"/>
              </a:rPr>
              <a:t>9 </a:t>
            </a:r>
          </a:p>
        </p:txBody>
      </p:sp>
      <p:sp>
        <p:nvSpPr>
          <p:cNvPr id="8" name="Rectangle 7">
            <a:extLst>
              <a:ext uri="{FF2B5EF4-FFF2-40B4-BE49-F238E27FC236}">
                <a16:creationId xmlns:a16="http://schemas.microsoft.com/office/drawing/2014/main" id="{C8BB71E9-6AD3-4448-8ED7-EC4DB9B3B3E8}"/>
              </a:ext>
            </a:extLst>
          </p:cNvPr>
          <p:cNvSpPr/>
          <p:nvPr/>
        </p:nvSpPr>
        <p:spPr>
          <a:xfrm>
            <a:off x="0" y="533399"/>
            <a:ext cx="533400" cy="4722934"/>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p:txBody>
      </p:sp>
      <p:sp>
        <p:nvSpPr>
          <p:cNvPr id="10" name="Rectangle 9">
            <a:extLst>
              <a:ext uri="{FF2B5EF4-FFF2-40B4-BE49-F238E27FC236}">
                <a16:creationId xmlns:a16="http://schemas.microsoft.com/office/drawing/2014/main" id="{F6B3C91F-6F9A-4B9C-9482-EB2F4C8589D2}"/>
              </a:ext>
            </a:extLst>
          </p:cNvPr>
          <p:cNvSpPr/>
          <p:nvPr/>
        </p:nvSpPr>
        <p:spPr>
          <a:xfrm>
            <a:off x="-6078" y="5416919"/>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8596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An operator is a symbol that tells the compiler to perform certain mathematical or logical manipulation.</a:t>
            </a:r>
          </a:p>
          <a:p>
            <a:pPr marL="342900" indent="-342900">
              <a:lnSpc>
                <a:spcPct val="150000"/>
              </a:lnSpc>
              <a:buFont typeface="Arial" panose="020B0604020202020204" pitchFamily="34" charset="0"/>
              <a:buChar char="•"/>
            </a:pPr>
            <a:r>
              <a:rPr lang="en-US" sz="2500" dirty="0">
                <a:solidFill>
                  <a:srgbClr val="000000"/>
                </a:solidFill>
                <a:latin typeface="Nunito Sans" panose="020B0604020202020204" charset="0"/>
              </a:rPr>
              <a:t>Operators are used in program to manipulate data and variables.</a:t>
            </a:r>
          </a:p>
          <a:p>
            <a:pPr>
              <a:lnSpc>
                <a:spcPct val="150000"/>
              </a:lnSpc>
            </a:pPr>
            <a:endParaRPr lang="en-US" sz="2500" dirty="0">
              <a:solidFill>
                <a:srgbClr val="000000"/>
              </a:solidFill>
              <a:latin typeface="Nunito Sans" panose="020B0604020202020204" charset="0"/>
            </a:endParaRPr>
          </a:p>
          <a:p>
            <a:pPr>
              <a:lnSpc>
                <a:spcPct val="150000"/>
              </a:lnSpc>
            </a:pPr>
            <a:r>
              <a:rPr lang="en-US" sz="2500" dirty="0">
                <a:solidFill>
                  <a:srgbClr val="000000"/>
                </a:solidFill>
                <a:latin typeface="Nunito Sans" panose="020B0604020202020204" charset="0"/>
              </a:rPr>
              <a:t>a  +  b	 	a  and b -&gt; operands</a:t>
            </a:r>
          </a:p>
          <a:p>
            <a:pPr>
              <a:lnSpc>
                <a:spcPct val="150000"/>
              </a:lnSpc>
            </a:pPr>
            <a:r>
              <a:rPr lang="en-US" sz="2500" dirty="0">
                <a:solidFill>
                  <a:srgbClr val="000000"/>
                </a:solidFill>
                <a:latin typeface="Nunito Sans" panose="020B0604020202020204" charset="0"/>
              </a:rPr>
              <a:t>		+ -&gt; operator</a:t>
            </a:r>
          </a:p>
          <a:p>
            <a:pPr>
              <a:lnSpc>
                <a:spcPct val="150000"/>
              </a:lnSpc>
            </a:pPr>
            <a:endParaRPr lang="en-US" sz="2500" dirty="0">
              <a:solidFill>
                <a:srgbClr val="000000"/>
              </a:solidFill>
              <a:latin typeface="Nunito Sans" panose="020B0604020202020204" charset="0"/>
            </a:endParaRPr>
          </a:p>
          <a:p>
            <a:pPr>
              <a:lnSpc>
                <a:spcPct val="150000"/>
              </a:lnSpc>
            </a:pPr>
            <a:r>
              <a:rPr lang="en-US" sz="2500" dirty="0">
                <a:solidFill>
                  <a:srgbClr val="000000"/>
                </a:solidFill>
                <a:latin typeface="Nunito Sans" panose="020B0604020202020204" charset="0"/>
              </a:rPr>
              <a:t>C++ Operators are classified into several categories.</a:t>
            </a:r>
            <a:endParaRPr lang="en-US" sz="2500" dirty="0">
              <a:latin typeface="Nunito Sans" panose="020B0604020202020204" charset="0"/>
            </a:endParaRPr>
          </a:p>
        </p:txBody>
      </p:sp>
    </p:spTree>
    <p:extLst>
      <p:ext uri="{BB962C8B-B14F-4D97-AF65-F5344CB8AC3E}">
        <p14:creationId xmlns:p14="http://schemas.microsoft.com/office/powerpoint/2010/main" val="33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left)">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wipe(left)">
                                      <p:cBhvr>
                                        <p:cTn id="2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Types of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35067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Arithmetic  Operators</a:t>
            </a:r>
          </a:p>
          <a:p>
            <a:pPr marL="342900" indent="-342900">
              <a:lnSpc>
                <a:spcPct val="150000"/>
              </a:lnSpc>
              <a:buFont typeface="Arial" panose="020B0604020202020204" pitchFamily="34" charset="0"/>
              <a:buChar char="•"/>
            </a:pPr>
            <a:r>
              <a:rPr lang="en-US" sz="2500" dirty="0">
                <a:latin typeface="Nunito Sans" panose="020B0604020202020204" charset="0"/>
              </a:rPr>
              <a:t>Relational Operators</a:t>
            </a:r>
          </a:p>
          <a:p>
            <a:pPr marL="342900" indent="-342900">
              <a:lnSpc>
                <a:spcPct val="150000"/>
              </a:lnSpc>
              <a:buFont typeface="Arial" panose="020B0604020202020204" pitchFamily="34" charset="0"/>
              <a:buChar char="•"/>
            </a:pPr>
            <a:r>
              <a:rPr lang="en-US" sz="2500" dirty="0">
                <a:latin typeface="Nunito Sans" panose="020B0604020202020204" charset="0"/>
              </a:rPr>
              <a:t>Assignment Operators</a:t>
            </a:r>
          </a:p>
          <a:p>
            <a:pPr marL="342900" indent="-342900">
              <a:lnSpc>
                <a:spcPct val="150000"/>
              </a:lnSpc>
              <a:buFont typeface="Arial" panose="020B0604020202020204" pitchFamily="34" charset="0"/>
              <a:buChar char="•"/>
            </a:pPr>
            <a:r>
              <a:rPr lang="en-US" sz="2500" dirty="0">
                <a:latin typeface="Nunito Sans" panose="020B0604020202020204" charset="0"/>
              </a:rPr>
              <a:t>Logical Operators</a:t>
            </a:r>
          </a:p>
          <a:p>
            <a:pPr marL="342900" indent="-342900">
              <a:lnSpc>
                <a:spcPct val="150000"/>
              </a:lnSpc>
              <a:buFont typeface="Arial" panose="020B0604020202020204" pitchFamily="34" charset="0"/>
              <a:buChar char="•"/>
            </a:pPr>
            <a:r>
              <a:rPr lang="en-US" sz="2500" dirty="0">
                <a:latin typeface="Nunito Sans" panose="020B0604020202020204" charset="0"/>
              </a:rPr>
              <a:t>Increment and Decrement Operators</a:t>
            </a:r>
          </a:p>
          <a:p>
            <a:pPr marL="342900" indent="-342900">
              <a:lnSpc>
                <a:spcPct val="150000"/>
              </a:lnSpc>
              <a:buFont typeface="Arial" panose="020B0604020202020204" pitchFamily="34" charset="0"/>
              <a:buChar char="•"/>
            </a:pPr>
            <a:r>
              <a:rPr lang="en-US" sz="2500" dirty="0">
                <a:latin typeface="Nunito Sans" panose="020B0604020202020204" charset="0"/>
              </a:rPr>
              <a:t>Special Operators</a:t>
            </a:r>
          </a:p>
        </p:txBody>
      </p:sp>
    </p:spTree>
    <p:extLst>
      <p:ext uri="{BB962C8B-B14F-4D97-AF65-F5344CB8AC3E}">
        <p14:creationId xmlns:p14="http://schemas.microsoft.com/office/powerpoint/2010/main" val="26103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wipe(left)">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Arithmetic Operators</a:t>
            </a:r>
          </a:p>
        </p:txBody>
      </p:sp>
      <p:sp>
        <p:nvSpPr>
          <p:cNvPr id="16" name="TextBox 15">
            <a:extLst>
              <a:ext uri="{FF2B5EF4-FFF2-40B4-BE49-F238E27FC236}">
                <a16:creationId xmlns:a16="http://schemas.microsoft.com/office/drawing/2014/main" id="{5AFC0D69-68C1-4838-9AC4-A4286388BDC4}"/>
              </a:ext>
            </a:extLst>
          </p:cNvPr>
          <p:cNvSpPr txBox="1"/>
          <p:nvPr/>
        </p:nvSpPr>
        <p:spPr>
          <a:xfrm>
            <a:off x="558069" y="1611766"/>
            <a:ext cx="5524501" cy="2929648"/>
          </a:xfrm>
          <a:prstGeom prst="rect">
            <a:avLst/>
          </a:prstGeom>
          <a:noFill/>
        </p:spPr>
        <p:txBody>
          <a:bodyPr wrap="square" rtlCol="0">
            <a:spAutoFit/>
          </a:bodyPr>
          <a:lstStyle/>
          <a:p>
            <a:pPr>
              <a:lnSpc>
                <a:spcPct val="150000"/>
              </a:lnSpc>
            </a:pPr>
            <a:r>
              <a:rPr lang="en-US" sz="2500" dirty="0">
                <a:latin typeface="Nunito Sans" panose="020B0604020202020204" charset="0"/>
              </a:rPr>
              <a:t>An arithmetic operator performs mathematical operations such as </a:t>
            </a:r>
            <a:r>
              <a:rPr lang="en-US" sz="2500" b="1" dirty="0">
                <a:latin typeface="Nunito Sans" panose="020B0604020202020204" charset="0"/>
              </a:rPr>
              <a:t>addition, subtraction</a:t>
            </a:r>
            <a:r>
              <a:rPr lang="en-US" sz="2500" dirty="0">
                <a:latin typeface="Nunito Sans" panose="020B0604020202020204" charset="0"/>
              </a:rPr>
              <a:t> and </a:t>
            </a:r>
            <a:r>
              <a:rPr lang="en-US" sz="2500" b="1" dirty="0">
                <a:latin typeface="Nunito Sans" panose="020B0604020202020204" charset="0"/>
              </a:rPr>
              <a:t>multiplication</a:t>
            </a:r>
            <a:r>
              <a:rPr lang="en-US" sz="2500" dirty="0">
                <a:latin typeface="Nunito Sans" panose="020B0604020202020204" charset="0"/>
              </a:rPr>
              <a:t> on numerical values (constants and variables)</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6705600" y="2133600"/>
          <a:ext cx="4876800" cy="3215640"/>
        </p:xfrm>
        <a:graphic>
          <a:graphicData uri="http://schemas.openxmlformats.org/drawingml/2006/table">
            <a:tbl>
              <a:tblPr firstRow="1" bandRow="1">
                <a:tableStyleId>{5940675A-B579-460E-94D1-54222C63F5DA}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844239">
                <a:tc>
                  <a:txBody>
                    <a:bodyPr/>
                    <a:lstStyle/>
                    <a:p>
                      <a:pPr algn="ctr"/>
                      <a:r>
                        <a:rPr lang="en-US" sz="2500" b="1" dirty="0">
                          <a:latin typeface="Nunito Sans" panose="020B0604020202020204" charset="0"/>
                        </a:rPr>
                        <a:t>Operators</a:t>
                      </a:r>
                    </a:p>
                  </a:txBody>
                  <a:tcPr anchor="ctr"/>
                </a:tc>
                <a:tc>
                  <a:txBody>
                    <a:bodyPr/>
                    <a:lstStyle/>
                    <a:p>
                      <a:pPr algn="ctr"/>
                      <a:r>
                        <a:rPr lang="en-US" sz="2500" b="1" dirty="0">
                          <a:latin typeface="Nunito Sans" panose="020B0604020202020204" charset="0"/>
                        </a:rPr>
                        <a:t>Example</a:t>
                      </a:r>
                    </a:p>
                    <a:p>
                      <a:pPr algn="ctr"/>
                      <a:r>
                        <a:rPr lang="en-US" sz="2500" b="1" dirty="0">
                          <a:latin typeface="Nunito Sans" panose="020B0604020202020204" charset="0"/>
                        </a:rPr>
                        <a:t>a = 10,</a:t>
                      </a:r>
                      <a:r>
                        <a:rPr lang="en-US" sz="2500" b="1" baseline="0" dirty="0">
                          <a:latin typeface="Nunito Sans" panose="020B0604020202020204" charset="0"/>
                        </a:rPr>
                        <a:t> </a:t>
                      </a:r>
                      <a:r>
                        <a:rPr lang="en-US" sz="2500" b="1" dirty="0">
                          <a:latin typeface="Nunito Sans" panose="020B0604020202020204" charset="0"/>
                        </a:rPr>
                        <a:t>b = 5</a:t>
                      </a:r>
                    </a:p>
                  </a:txBody>
                  <a:tcPr anchor="ctr"/>
                </a:tc>
                <a:extLst>
                  <a:ext uri="{0D108BD9-81ED-4DB2-BD59-A6C34878D82A}">
                    <a16:rowId xmlns:a16="http://schemas.microsoft.com/office/drawing/2014/main" val="10000"/>
                  </a:ext>
                </a:extLst>
              </a:tr>
              <a:tr h="455992">
                <a:tc>
                  <a:txBody>
                    <a:bodyPr/>
                    <a:lstStyle/>
                    <a:p>
                      <a:pPr algn="ctr"/>
                      <a:r>
                        <a:rPr lang="en-US" sz="2500" dirty="0">
                          <a:latin typeface="Nunito Sans" panose="020B0604020202020204" charset="0"/>
                        </a:rPr>
                        <a:t>+</a:t>
                      </a:r>
                    </a:p>
                  </a:txBody>
                  <a:tcPr anchor="ctr"/>
                </a:tc>
                <a:tc>
                  <a:txBody>
                    <a:bodyPr/>
                    <a:lstStyle/>
                    <a:p>
                      <a:pPr algn="ctr"/>
                      <a:r>
                        <a:rPr lang="en-US" sz="2500" dirty="0">
                          <a:latin typeface="Nunito Sans" panose="020B0604020202020204" charset="0"/>
                        </a:rPr>
                        <a:t>a</a:t>
                      </a:r>
                      <a:r>
                        <a:rPr lang="en-US" sz="2500" baseline="0" dirty="0">
                          <a:latin typeface="Nunito Sans" panose="020B0604020202020204" charset="0"/>
                        </a:rPr>
                        <a:t>  + b = 15</a:t>
                      </a:r>
                      <a:endParaRPr lang="en-US" sz="2500" dirty="0">
                        <a:latin typeface="Nunito Sans" panose="020B0604020202020204" charset="0"/>
                      </a:endParaRPr>
                    </a:p>
                  </a:txBody>
                  <a:tcPr anchor="ctr"/>
                </a:tc>
                <a:extLst>
                  <a:ext uri="{0D108BD9-81ED-4DB2-BD59-A6C34878D82A}">
                    <a16:rowId xmlns:a16="http://schemas.microsoft.com/office/drawing/2014/main" val="10001"/>
                  </a:ext>
                </a:extLst>
              </a:tr>
              <a:tr h="455992">
                <a:tc>
                  <a:txBody>
                    <a:bodyPr/>
                    <a:lstStyle/>
                    <a:p>
                      <a:pPr algn="ctr"/>
                      <a:r>
                        <a:rPr lang="en-US" sz="2500" dirty="0">
                          <a:latin typeface="Nunito Sans" panose="020B0604020202020204" charset="0"/>
                        </a:rPr>
                        <a:t>-</a:t>
                      </a:r>
                    </a:p>
                  </a:txBody>
                  <a:tcPr anchor="ctr"/>
                </a:tc>
                <a:tc>
                  <a:txBody>
                    <a:bodyPr/>
                    <a:lstStyle/>
                    <a:p>
                      <a:pPr algn="ctr"/>
                      <a:r>
                        <a:rPr lang="en-US" sz="2500" dirty="0">
                          <a:latin typeface="Nunito Sans" panose="020B0604020202020204" charset="0"/>
                        </a:rPr>
                        <a:t>a – b = 5</a:t>
                      </a:r>
                    </a:p>
                  </a:txBody>
                  <a:tcPr anchor="ctr"/>
                </a:tc>
                <a:extLst>
                  <a:ext uri="{0D108BD9-81ED-4DB2-BD59-A6C34878D82A}">
                    <a16:rowId xmlns:a16="http://schemas.microsoft.com/office/drawing/2014/main" val="10002"/>
                  </a:ext>
                </a:extLst>
              </a:tr>
              <a:tr h="455992">
                <a:tc>
                  <a:txBody>
                    <a:bodyPr/>
                    <a:lstStyle/>
                    <a:p>
                      <a:pPr algn="ctr"/>
                      <a:r>
                        <a:rPr lang="en-US" sz="2500" dirty="0">
                          <a:latin typeface="Nunito Sans" panose="020B0604020202020204" charset="0"/>
                        </a:rPr>
                        <a:t>*</a:t>
                      </a:r>
                    </a:p>
                  </a:txBody>
                  <a:tcPr anchor="ctr"/>
                </a:tc>
                <a:tc>
                  <a:txBody>
                    <a:bodyPr/>
                    <a:lstStyle/>
                    <a:p>
                      <a:pPr algn="ctr"/>
                      <a:r>
                        <a:rPr lang="en-US" sz="2500" dirty="0">
                          <a:latin typeface="Nunito Sans" panose="020B0604020202020204" charset="0"/>
                        </a:rPr>
                        <a:t>a  * b = 50</a:t>
                      </a:r>
                    </a:p>
                  </a:txBody>
                  <a:tcPr anchor="ctr"/>
                </a:tc>
                <a:extLst>
                  <a:ext uri="{0D108BD9-81ED-4DB2-BD59-A6C34878D82A}">
                    <a16:rowId xmlns:a16="http://schemas.microsoft.com/office/drawing/2014/main" val="10003"/>
                  </a:ext>
                </a:extLst>
              </a:tr>
              <a:tr h="455992">
                <a:tc>
                  <a:txBody>
                    <a:bodyPr/>
                    <a:lstStyle/>
                    <a:p>
                      <a:pPr algn="ctr"/>
                      <a:r>
                        <a:rPr lang="en-US" sz="2500" dirty="0">
                          <a:latin typeface="Nunito Sans" panose="020B0604020202020204" charset="0"/>
                        </a:rPr>
                        <a:t>/</a:t>
                      </a:r>
                    </a:p>
                  </a:txBody>
                  <a:tcPr anchor="ctr"/>
                </a:tc>
                <a:tc>
                  <a:txBody>
                    <a:bodyPr/>
                    <a:lstStyle/>
                    <a:p>
                      <a:pPr algn="ctr"/>
                      <a:r>
                        <a:rPr lang="en-US" sz="2500" dirty="0">
                          <a:latin typeface="Nunito Sans" panose="020B0604020202020204" charset="0"/>
                        </a:rPr>
                        <a:t>a  / b</a:t>
                      </a:r>
                      <a:r>
                        <a:rPr lang="en-US" sz="2500" baseline="0" dirty="0">
                          <a:latin typeface="Nunito Sans" panose="020B0604020202020204" charset="0"/>
                        </a:rPr>
                        <a:t> = 2</a:t>
                      </a:r>
                      <a:endParaRPr lang="en-US" sz="2500" dirty="0">
                        <a:latin typeface="Nunito Sans" panose="020B0604020202020204" charset="0"/>
                      </a:endParaRPr>
                    </a:p>
                  </a:txBody>
                  <a:tcPr anchor="ctr"/>
                </a:tc>
                <a:extLst>
                  <a:ext uri="{0D108BD9-81ED-4DB2-BD59-A6C34878D82A}">
                    <a16:rowId xmlns:a16="http://schemas.microsoft.com/office/drawing/2014/main" val="10004"/>
                  </a:ext>
                </a:extLst>
              </a:tr>
              <a:tr h="455992">
                <a:tc>
                  <a:txBody>
                    <a:bodyPr/>
                    <a:lstStyle/>
                    <a:p>
                      <a:pPr algn="ctr"/>
                      <a:r>
                        <a:rPr lang="en-US" sz="2500" dirty="0">
                          <a:latin typeface="Nunito Sans" panose="020B0604020202020204" charset="0"/>
                        </a:rPr>
                        <a:t>%</a:t>
                      </a:r>
                    </a:p>
                  </a:txBody>
                  <a:tcPr anchor="ctr"/>
                </a:tc>
                <a:tc>
                  <a:txBody>
                    <a:bodyPr/>
                    <a:lstStyle/>
                    <a:p>
                      <a:pPr algn="ctr"/>
                      <a:r>
                        <a:rPr lang="en-US" sz="2500" dirty="0">
                          <a:latin typeface="Nunito Sans" panose="020B0604020202020204" charset="0"/>
                        </a:rPr>
                        <a:t>a % b = 0</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837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609600"/>
            <a:ext cx="11052517" cy="1246495"/>
          </a:xfrm>
          <a:prstGeom prst="rect">
            <a:avLst/>
          </a:prstGeom>
          <a:noFill/>
        </p:spPr>
        <p:txBody>
          <a:bodyPr wrap="square" rtlCol="0">
            <a:spAutoFit/>
          </a:bodyPr>
          <a:lstStyle/>
          <a:p>
            <a:r>
              <a:rPr lang="en-US" sz="2500" dirty="0">
                <a:latin typeface="Nunito Sans" panose="020B0604020202020204" charset="0"/>
              </a:rPr>
              <a:t>If you have more than one arithmetic operator in an expression, which operator will execute first?</a:t>
            </a:r>
          </a:p>
          <a:p>
            <a:endParaRPr lang="en-US" sz="2500" dirty="0">
              <a:latin typeface="Nunito Sans" panose="020B0604020202020204" charset="0"/>
            </a:endParaRPr>
          </a:p>
        </p:txBody>
      </p:sp>
      <p:sp>
        <p:nvSpPr>
          <p:cNvPr id="5" name="TextBox 4"/>
          <p:cNvSpPr txBox="1"/>
          <p:nvPr/>
        </p:nvSpPr>
        <p:spPr>
          <a:xfrm>
            <a:off x="4191000" y="2057400"/>
            <a:ext cx="28194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B  O  D  M  A  S</a:t>
            </a:r>
          </a:p>
        </p:txBody>
      </p:sp>
      <p:cxnSp>
        <p:nvCxnSpPr>
          <p:cNvPr id="6" name="Straight Arrow Connector 5"/>
          <p:cNvCxnSpPr/>
          <p:nvPr/>
        </p:nvCxnSpPr>
        <p:spPr>
          <a:xfrm rot="5400000">
            <a:off x="3201194" y="3885406"/>
            <a:ext cx="2286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657600" y="4800600"/>
            <a:ext cx="23622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Brackets ()</a:t>
            </a:r>
          </a:p>
        </p:txBody>
      </p:sp>
      <p:cxnSp>
        <p:nvCxnSpPr>
          <p:cNvPr id="9" name="Straight Arrow Connector 8"/>
          <p:cNvCxnSpPr/>
          <p:nvPr/>
        </p:nvCxnSpPr>
        <p:spPr>
          <a:xfrm rot="5400000">
            <a:off x="4037806" y="3505200"/>
            <a:ext cx="1524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4572000" y="4045009"/>
            <a:ext cx="9144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of</a:t>
            </a:r>
          </a:p>
        </p:txBody>
      </p:sp>
      <p:cxnSp>
        <p:nvCxnSpPr>
          <p:cNvPr id="11" name="Straight Arrow Connector 10"/>
          <p:cNvCxnSpPr/>
          <p:nvPr/>
        </p:nvCxnSpPr>
        <p:spPr>
          <a:xfrm rot="5400000">
            <a:off x="4685903" y="3238103"/>
            <a:ext cx="990600"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5029200" y="3512403"/>
            <a:ext cx="5334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a:t>
            </a:r>
          </a:p>
        </p:txBody>
      </p:sp>
      <p:cxnSp>
        <p:nvCxnSpPr>
          <p:cNvPr id="13" name="Straight Arrow Connector 12"/>
          <p:cNvCxnSpPr/>
          <p:nvPr/>
        </p:nvCxnSpPr>
        <p:spPr>
          <a:xfrm rot="5400000">
            <a:off x="5067697" y="3238103"/>
            <a:ext cx="990600"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410200" y="3512403"/>
            <a:ext cx="6096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a:t>
            </a:r>
          </a:p>
        </p:txBody>
      </p:sp>
      <p:cxnSp>
        <p:nvCxnSpPr>
          <p:cNvPr id="15" name="Straight Arrow Connector 14"/>
          <p:cNvCxnSpPr/>
          <p:nvPr/>
        </p:nvCxnSpPr>
        <p:spPr>
          <a:xfrm rot="5400000">
            <a:off x="5524103" y="3238103"/>
            <a:ext cx="990600"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5867400" y="3429000"/>
            <a:ext cx="6096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a:t>
            </a:r>
          </a:p>
        </p:txBody>
      </p:sp>
      <p:cxnSp>
        <p:nvCxnSpPr>
          <p:cNvPr id="17" name="Straight Arrow Connector 16"/>
          <p:cNvCxnSpPr/>
          <p:nvPr/>
        </p:nvCxnSpPr>
        <p:spPr>
          <a:xfrm rot="5400000">
            <a:off x="5905103" y="3238103"/>
            <a:ext cx="990600"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6248400" y="3429000"/>
            <a:ext cx="609600" cy="861774"/>
          </a:xfrm>
          <a:prstGeom prst="rect">
            <a:avLst/>
          </a:prstGeom>
          <a:noFill/>
        </p:spPr>
        <p:txBody>
          <a:bodyPr wrap="square" rtlCol="0">
            <a:spAutoFit/>
          </a:bodyPr>
          <a:lstStyle/>
          <a:p>
            <a:pPr marL="457200" indent="-457200">
              <a:lnSpc>
                <a:spcPct val="200000"/>
              </a:lnSpc>
            </a:pPr>
            <a:r>
              <a:rPr lang="en-US" sz="2500" dirty="0">
                <a:latin typeface="Nunito Sans" panose="020B0604020202020204" charset="0"/>
              </a:rPr>
              <a:t>-</a:t>
            </a:r>
          </a:p>
        </p:txBody>
      </p:sp>
    </p:spTree>
    <p:extLst>
      <p:ext uri="{BB962C8B-B14F-4D97-AF65-F5344CB8AC3E}">
        <p14:creationId xmlns:p14="http://schemas.microsoft.com/office/powerpoint/2010/main" val="139479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4" grpId="0"/>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1477328"/>
          </a:xfrm>
          <a:prstGeom prst="rect">
            <a:avLst/>
          </a:prstGeom>
          <a:noFill/>
        </p:spPr>
        <p:txBody>
          <a:bodyPr wrap="square" rtlCol="0">
            <a:spAutoFit/>
          </a:bodyPr>
          <a:lstStyle/>
          <a:p>
            <a:r>
              <a:rPr lang="en-US" sz="4500" b="1" dirty="0">
                <a:latin typeface="Nunito Sans" panose="00000500000000000000" pitchFamily="2" charset="0"/>
              </a:rPr>
              <a:t>What is the difference between % and / operator?</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015936"/>
          </a:xfrm>
          <a:prstGeom prst="rect">
            <a:avLst/>
          </a:prstGeom>
          <a:noFill/>
        </p:spPr>
        <p:txBody>
          <a:bodyPr wrap="square" rtlCol="0">
            <a:spAutoFit/>
          </a:bodyPr>
          <a:lstStyle/>
          <a:p>
            <a:endParaRPr lang="en-US" sz="2500" dirty="0">
              <a:latin typeface="Nunito Sans" panose="020B0604020202020204" charset="0"/>
            </a:endParaRPr>
          </a:p>
          <a:p>
            <a:endParaRPr lang="en-US" sz="2500" dirty="0">
              <a:latin typeface="Nunito Sans" panose="020B0604020202020204" charset="0"/>
            </a:endParaRPr>
          </a:p>
          <a:p>
            <a:r>
              <a:rPr lang="en-US" sz="2500" dirty="0">
                <a:latin typeface="Nunito Sans" panose="020B0604020202020204" charset="0"/>
              </a:rPr>
              <a:t>  /  -&gt; Quotient</a:t>
            </a:r>
          </a:p>
          <a:p>
            <a:endParaRPr lang="en-US" sz="2500" dirty="0">
              <a:latin typeface="Nunito Sans" panose="020B0604020202020204" charset="0"/>
            </a:endParaRPr>
          </a:p>
          <a:p>
            <a:r>
              <a:rPr lang="en-US" sz="2500" dirty="0">
                <a:latin typeface="Nunito Sans" panose="020B0604020202020204" charset="0"/>
              </a:rPr>
              <a:t>%  -&gt; Remainder</a:t>
            </a:r>
          </a:p>
        </p:txBody>
      </p:sp>
    </p:spTree>
    <p:extLst>
      <p:ext uri="{BB962C8B-B14F-4D97-AF65-F5344CB8AC3E}">
        <p14:creationId xmlns:p14="http://schemas.microsoft.com/office/powerpoint/2010/main" val="15362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Relational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A relational operator checks the relationship between two operands. If the relation is true, it returns 1; if the relation is false, it returns value 0.</a:t>
            </a:r>
          </a:p>
          <a:p>
            <a:pPr marL="342900" indent="-342900">
              <a:lnSpc>
                <a:spcPct val="150000"/>
              </a:lnSpc>
              <a:buFont typeface="Arial" panose="020B0604020202020204" pitchFamily="34" charset="0"/>
              <a:buChar char="•"/>
            </a:pPr>
            <a:r>
              <a:rPr lang="en-US" sz="2500" dirty="0">
                <a:latin typeface="Nunito Sans" panose="020B0604020202020204" charset="0"/>
              </a:rPr>
              <a:t>Relational operators are used in decision making and loops.</a:t>
            </a:r>
          </a:p>
          <a:p>
            <a:pPr marL="342900" indent="-342900">
              <a:lnSpc>
                <a:spcPct val="150000"/>
              </a:lnSpc>
              <a:buFont typeface="Arial" panose="020B0604020202020204" pitchFamily="34" charset="0"/>
              <a:buChar char="•"/>
            </a:pPr>
            <a:r>
              <a:rPr lang="en-US" sz="2500" dirty="0">
                <a:latin typeface="Nunito Sans" panose="020B0604020202020204" charset="0"/>
              </a:rPr>
              <a:t>It is used to form a condition.</a:t>
            </a:r>
          </a:p>
        </p:txBody>
      </p:sp>
    </p:spTree>
    <p:extLst>
      <p:ext uri="{BB962C8B-B14F-4D97-AF65-F5344CB8AC3E}">
        <p14:creationId xmlns:p14="http://schemas.microsoft.com/office/powerpoint/2010/main" val="39609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Relational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latin typeface="Nunito Sans" panose="020B0604020202020204" charset="0"/>
            </a:endParaRPr>
          </a:p>
        </p:txBody>
      </p:sp>
      <p:sp>
        <p:nvSpPr>
          <p:cNvPr id="12" name="Rectangle 1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latin typeface="Nunito Sans" panose="020B0604020202020204" charset="0"/>
            </a:endParaRPr>
          </a:p>
        </p:txBody>
      </p:sp>
      <p:pic>
        <p:nvPicPr>
          <p:cNvPr id="13" name="table"/>
          <p:cNvPicPr>
            <a:picLocks noChangeAspect="1"/>
          </p:cNvPicPr>
          <p:nvPr/>
        </p:nvPicPr>
        <p:blipFill>
          <a:blip r:embed="rId3" cstate="print">
            <a:biLevel thresh="50000"/>
          </a:blip>
          <a:stretch>
            <a:fillRect/>
          </a:stretch>
        </p:blipFill>
        <p:spPr>
          <a:xfrm>
            <a:off x="608546" y="1611766"/>
            <a:ext cx="7857382" cy="44872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628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97125"/>
            <a:ext cx="6411686" cy="17754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iostream</a:t>
            </a:r>
          </a:p>
          <a:p>
            <a:pPr marL="457200" indent="-457200">
              <a:lnSpc>
                <a:spcPct val="150000"/>
              </a:lnSpc>
              <a:buFont typeface="Arial" panose="020B0604020202020204" pitchFamily="34" charset="0"/>
              <a:buChar char="•"/>
            </a:pPr>
            <a:r>
              <a:rPr lang="en-US" sz="2500" dirty="0" err="1">
                <a:latin typeface="Nunito Sans" panose="00000500000000000000" pitchFamily="2" charset="0"/>
              </a:rPr>
              <a:t>iomanip</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fstream</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Header files for I/O operation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03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Logical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An expression containing logical operator returns either 0 or 1 depending upon whether expression results true or false.</a:t>
            </a:r>
          </a:p>
          <a:p>
            <a:pPr marL="342900" indent="-342900">
              <a:lnSpc>
                <a:spcPct val="150000"/>
              </a:lnSpc>
              <a:buFont typeface="Arial" panose="020B0604020202020204" pitchFamily="34" charset="0"/>
              <a:buChar char="•"/>
            </a:pPr>
            <a:r>
              <a:rPr lang="en-US" sz="2500" dirty="0">
                <a:latin typeface="Nunito Sans" panose="020B0604020202020204" charset="0"/>
              </a:rPr>
              <a:t>It is used to combine the conditions when you have more than one.</a:t>
            </a:r>
          </a:p>
        </p:txBody>
      </p:sp>
    </p:spTree>
    <p:extLst>
      <p:ext uri="{BB962C8B-B14F-4D97-AF65-F5344CB8AC3E}">
        <p14:creationId xmlns:p14="http://schemas.microsoft.com/office/powerpoint/2010/main" val="40777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left)">
                                      <p:cBhvr>
                                        <p:cTn id="1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Logical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latin typeface="Nunito Sans" panose="020B0604020202020204" charset="0"/>
            </a:endParaRPr>
          </a:p>
        </p:txBody>
      </p:sp>
      <p:graphicFrame>
        <p:nvGraphicFramePr>
          <p:cNvPr id="9" name="Table 8"/>
          <p:cNvGraphicFramePr>
            <a:graphicFrameLocks noGrp="1"/>
          </p:cNvGraphicFramePr>
          <p:nvPr/>
        </p:nvGraphicFramePr>
        <p:xfrm>
          <a:off x="598713" y="1600200"/>
          <a:ext cx="10907487" cy="4343400"/>
        </p:xfrm>
        <a:graphic>
          <a:graphicData uri="http://schemas.openxmlformats.org/drawingml/2006/table">
            <a:tbl>
              <a:tblPr firstRow="1" bandRow="1">
                <a:tableStyleId>{073A0DAA-6AF3-43AB-8588-CEC1D06C72B9}</a:tableStyleId>
              </a:tblPr>
              <a:tblGrid>
                <a:gridCol w="1839687">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1005753">
                <a:tc>
                  <a:txBody>
                    <a:bodyPr/>
                    <a:lstStyle/>
                    <a:p>
                      <a:pPr algn="ctr"/>
                      <a:endParaRPr lang="en-GB" sz="2000" dirty="0"/>
                    </a:p>
                    <a:p>
                      <a:pPr algn="ctr"/>
                      <a:r>
                        <a:rPr lang="en-GB" sz="2000" dirty="0"/>
                        <a:t>OPERATOR</a:t>
                      </a:r>
                      <a:endParaRPr lang="en-GB" sz="2000" dirty="0">
                        <a:latin typeface="Nunito Sans" panose="020B0604020202020204" charset="0"/>
                      </a:endParaRPr>
                    </a:p>
                  </a:txBody>
                  <a:tcPr marT="182880"/>
                </a:tc>
                <a:tc>
                  <a:txBody>
                    <a:bodyPr/>
                    <a:lstStyle/>
                    <a:p>
                      <a:pPr algn="ctr"/>
                      <a:endParaRPr lang="en-GB" sz="2000" dirty="0"/>
                    </a:p>
                    <a:p>
                      <a:pPr algn="ctr"/>
                      <a:r>
                        <a:rPr lang="en-GB" sz="2000" dirty="0"/>
                        <a:t>MEANING OF OPERATOR</a:t>
                      </a:r>
                      <a:endParaRPr lang="en-GB" sz="2000" dirty="0">
                        <a:latin typeface="Nunito Sans" panose="020B0604020202020204" charset="0"/>
                      </a:endParaRPr>
                    </a:p>
                  </a:txBody>
                  <a:tcPr marT="182880"/>
                </a:tc>
                <a:tc>
                  <a:txBody>
                    <a:bodyPr/>
                    <a:lstStyle/>
                    <a:p>
                      <a:pPr algn="ctr"/>
                      <a:endParaRPr lang="en-GB" sz="2000" dirty="0"/>
                    </a:p>
                    <a:p>
                      <a:pPr algn="ctr"/>
                      <a:r>
                        <a:rPr lang="en-GB" sz="2000" dirty="0"/>
                        <a:t>EXMPLE</a:t>
                      </a:r>
                      <a:endParaRPr lang="en-GB" sz="2000" dirty="0">
                        <a:latin typeface="Nunito Sans" panose="020B0604020202020204" charset="0"/>
                      </a:endParaRPr>
                    </a:p>
                  </a:txBody>
                  <a:tcPr marT="182880"/>
                </a:tc>
                <a:extLst>
                  <a:ext uri="{0D108BD9-81ED-4DB2-BD59-A6C34878D82A}">
                    <a16:rowId xmlns:a16="http://schemas.microsoft.com/office/drawing/2014/main" val="10000"/>
                  </a:ext>
                </a:extLst>
              </a:tr>
              <a:tr h="1012533">
                <a:tc>
                  <a:txBody>
                    <a:bodyPr/>
                    <a:lstStyle/>
                    <a:p>
                      <a:pPr algn="ctr"/>
                      <a:r>
                        <a:rPr lang="en-GB" sz="2000" dirty="0"/>
                        <a:t>&amp;&amp;</a:t>
                      </a:r>
                      <a:endParaRPr lang="en-GB" sz="2000" dirty="0">
                        <a:latin typeface="Nunito Sans" panose="020B0604020202020204" charset="0"/>
                      </a:endParaRPr>
                    </a:p>
                  </a:txBody>
                  <a:tcPr marT="182880"/>
                </a:tc>
                <a:tc>
                  <a:txBody>
                    <a:bodyPr/>
                    <a:lstStyle/>
                    <a:p>
                      <a:pPr algn="ctr"/>
                      <a:r>
                        <a:rPr lang="en-GB" sz="2000" dirty="0"/>
                        <a:t>Logical </a:t>
                      </a:r>
                      <a:r>
                        <a:rPr lang="en-GB" sz="2000" b="1" dirty="0"/>
                        <a:t>AND.</a:t>
                      </a:r>
                      <a:r>
                        <a:rPr lang="en-GB" sz="2000" baseline="0" dirty="0"/>
                        <a:t> True only if all operands are true.</a:t>
                      </a:r>
                      <a:endParaRPr lang="en-GB" sz="2000" dirty="0">
                        <a:latin typeface="Nunito Sans" panose="020B0604020202020204" charset="0"/>
                      </a:endParaRPr>
                    </a:p>
                  </a:txBody>
                  <a:tcPr marT="182880"/>
                </a:tc>
                <a:tc>
                  <a:txBody>
                    <a:bodyPr/>
                    <a:lstStyle/>
                    <a:p>
                      <a:pPr algn="ctr"/>
                      <a:r>
                        <a:rPr lang="en-GB" sz="2000" dirty="0"/>
                        <a:t>If</a:t>
                      </a:r>
                      <a:r>
                        <a:rPr lang="en-GB" sz="2000" baseline="0" dirty="0"/>
                        <a:t> c = 5 and d = 2 then, expression ((c = 5) &amp;&amp; (d&gt;5)) equals to 0.</a:t>
                      </a:r>
                      <a:endParaRPr lang="en-GB" sz="2000" dirty="0">
                        <a:latin typeface="Nunito Sans" panose="020B0604020202020204" charset="0"/>
                      </a:endParaRPr>
                    </a:p>
                  </a:txBody>
                  <a:tcPr marT="182880"/>
                </a:tc>
                <a:extLst>
                  <a:ext uri="{0D108BD9-81ED-4DB2-BD59-A6C34878D82A}">
                    <a16:rowId xmlns:a16="http://schemas.microsoft.com/office/drawing/2014/main" val="10001"/>
                  </a:ext>
                </a:extLst>
              </a:tr>
              <a:tr h="1319361">
                <a:tc>
                  <a:txBody>
                    <a:bodyPr/>
                    <a:lstStyle/>
                    <a:p>
                      <a:pPr algn="ctr"/>
                      <a:r>
                        <a:rPr lang="en-GB" sz="2000" dirty="0"/>
                        <a:t>||</a:t>
                      </a:r>
                      <a:endParaRPr lang="en-GB" sz="2000" dirty="0">
                        <a:latin typeface="Nunito Sans" panose="020B0604020202020204" charset="0"/>
                      </a:endParaRPr>
                    </a:p>
                  </a:txBody>
                  <a:tcPr marT="182880"/>
                </a:tc>
                <a:tc>
                  <a:txBody>
                    <a:bodyPr/>
                    <a:lstStyle/>
                    <a:p>
                      <a:pPr algn="ctr"/>
                      <a:r>
                        <a:rPr lang="en-GB" sz="2000" dirty="0"/>
                        <a:t>Logical </a:t>
                      </a:r>
                      <a:r>
                        <a:rPr lang="en-GB" sz="2000" b="1" dirty="0"/>
                        <a:t>OR</a:t>
                      </a:r>
                      <a:r>
                        <a:rPr lang="en-GB" sz="2000" dirty="0"/>
                        <a:t>. True only</a:t>
                      </a:r>
                      <a:r>
                        <a:rPr lang="en-GB" sz="2000" baseline="0" dirty="0"/>
                        <a:t> if either one operand is true.</a:t>
                      </a:r>
                      <a:endParaRPr lang="en-GB" sz="2000" dirty="0">
                        <a:latin typeface="Nunito Sans" panose="020B0604020202020204" charset="0"/>
                      </a:endParaRPr>
                    </a:p>
                  </a:txBody>
                  <a:tcPr marT="182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If</a:t>
                      </a:r>
                      <a:r>
                        <a:rPr lang="en-GB" sz="2000" baseline="0" dirty="0"/>
                        <a:t> c = 5 and d = 2 then, expression ((c = 5) || (d&gt;5)) equals to 1.</a:t>
                      </a:r>
                      <a:endParaRPr lang="en-GB" sz="2000" dirty="0"/>
                    </a:p>
                    <a:p>
                      <a:pPr algn="ctr"/>
                      <a:endParaRPr lang="en-GB" sz="2000" dirty="0">
                        <a:latin typeface="Nunito Sans" panose="020B0604020202020204" charset="0"/>
                      </a:endParaRPr>
                    </a:p>
                  </a:txBody>
                  <a:tcPr marT="182880"/>
                </a:tc>
                <a:extLst>
                  <a:ext uri="{0D108BD9-81ED-4DB2-BD59-A6C34878D82A}">
                    <a16:rowId xmlns:a16="http://schemas.microsoft.com/office/drawing/2014/main" val="10002"/>
                  </a:ext>
                </a:extLst>
              </a:tr>
              <a:tr h="1005753">
                <a:tc>
                  <a:txBody>
                    <a:bodyPr/>
                    <a:lstStyle/>
                    <a:p>
                      <a:pPr algn="ctr"/>
                      <a:r>
                        <a:rPr lang="en-GB" sz="2000" dirty="0"/>
                        <a:t>!</a:t>
                      </a:r>
                      <a:endParaRPr lang="en-GB" sz="2000" dirty="0">
                        <a:latin typeface="Nunito Sans" panose="020B0604020202020204" charset="0"/>
                      </a:endParaRPr>
                    </a:p>
                  </a:txBody>
                  <a:tcPr marT="182880"/>
                </a:tc>
                <a:tc>
                  <a:txBody>
                    <a:bodyPr/>
                    <a:lstStyle/>
                    <a:p>
                      <a:pPr algn="ctr"/>
                      <a:r>
                        <a:rPr lang="en-GB" sz="2000" dirty="0"/>
                        <a:t>Logical </a:t>
                      </a:r>
                      <a:r>
                        <a:rPr lang="en-GB" sz="2000" b="1" dirty="0"/>
                        <a:t>NOT</a:t>
                      </a:r>
                      <a:r>
                        <a:rPr lang="en-GB" sz="2000" dirty="0"/>
                        <a:t>. True only if the operand is 0.</a:t>
                      </a:r>
                      <a:endParaRPr lang="en-GB" sz="2000" dirty="0">
                        <a:latin typeface="Nunito Sans" panose="020B0604020202020204" charset="0"/>
                      </a:endParaRPr>
                    </a:p>
                  </a:txBody>
                  <a:tcPr marT="182880"/>
                </a:tc>
                <a:tc>
                  <a:txBody>
                    <a:bodyPr/>
                    <a:lstStyle/>
                    <a:p>
                      <a:pPr algn="ctr"/>
                      <a:r>
                        <a:rPr lang="en-GB" sz="2000" dirty="0"/>
                        <a:t>If c =</a:t>
                      </a:r>
                      <a:r>
                        <a:rPr lang="en-GB" sz="2000" baseline="0" dirty="0"/>
                        <a:t> 5 then expression !(c == 5) equals to 0.</a:t>
                      </a:r>
                      <a:endParaRPr lang="en-GB" sz="2000" dirty="0">
                        <a:latin typeface="Nunito Sans" panose="020B0604020202020204" charset="0"/>
                      </a:endParaRPr>
                    </a:p>
                  </a:txBody>
                  <a:tcPr marT="1828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266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Assignment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846386"/>
          </a:xfrm>
          <a:prstGeom prst="rect">
            <a:avLst/>
          </a:prstGeom>
          <a:noFill/>
        </p:spPr>
        <p:txBody>
          <a:bodyPr wrap="square" rtlCol="0">
            <a:spAutoFit/>
          </a:bodyPr>
          <a:lstStyle/>
          <a:p>
            <a:r>
              <a:rPr lang="en-US" sz="2400" dirty="0"/>
              <a:t>Right side value will be assigned to the left side variable</a:t>
            </a:r>
          </a:p>
          <a:p>
            <a:endParaRPr lang="en-US" sz="2500" dirty="0">
              <a:latin typeface="Nunito Sans" panose="00000500000000000000" pitchFamily="2" charset="0"/>
            </a:endParaRPr>
          </a:p>
        </p:txBody>
      </p:sp>
      <p:graphicFrame>
        <p:nvGraphicFramePr>
          <p:cNvPr id="8" name="Table 7"/>
          <p:cNvGraphicFramePr>
            <a:graphicFrameLocks noGrp="1"/>
          </p:cNvGraphicFramePr>
          <p:nvPr/>
        </p:nvGraphicFramePr>
        <p:xfrm>
          <a:off x="598714" y="2149961"/>
          <a:ext cx="6335487" cy="3717439"/>
        </p:xfrm>
        <a:graphic>
          <a:graphicData uri="http://schemas.openxmlformats.org/drawingml/2006/table">
            <a:tbl>
              <a:tblPr firstRow="1" bandRow="1">
                <a:tableStyleId>{073A0DAA-6AF3-43AB-8588-CEC1D06C72B9}</a:tableStyleId>
              </a:tblPr>
              <a:tblGrid>
                <a:gridCol w="2111829">
                  <a:extLst>
                    <a:ext uri="{9D8B030D-6E8A-4147-A177-3AD203B41FA5}">
                      <a16:colId xmlns:a16="http://schemas.microsoft.com/office/drawing/2014/main" val="20000"/>
                    </a:ext>
                  </a:extLst>
                </a:gridCol>
                <a:gridCol w="2111829">
                  <a:extLst>
                    <a:ext uri="{9D8B030D-6E8A-4147-A177-3AD203B41FA5}">
                      <a16:colId xmlns:a16="http://schemas.microsoft.com/office/drawing/2014/main" val="20001"/>
                    </a:ext>
                  </a:extLst>
                </a:gridCol>
                <a:gridCol w="2111829">
                  <a:extLst>
                    <a:ext uri="{9D8B030D-6E8A-4147-A177-3AD203B41FA5}">
                      <a16:colId xmlns:a16="http://schemas.microsoft.com/office/drawing/2014/main" val="20002"/>
                    </a:ext>
                  </a:extLst>
                </a:gridCol>
              </a:tblGrid>
              <a:tr h="449975">
                <a:tc>
                  <a:txBody>
                    <a:bodyPr/>
                    <a:lstStyle/>
                    <a:p>
                      <a:pPr algn="ctr"/>
                      <a:r>
                        <a:rPr lang="en-US" sz="2000" dirty="0">
                          <a:latin typeface="Nunito Sans" panose="020B0604020202020204" charset="0"/>
                        </a:rPr>
                        <a:t>Operator</a:t>
                      </a:r>
                      <a:endParaRPr lang="en-IN" sz="2000" dirty="0">
                        <a:latin typeface="Nunito Sans" panose="020B0604020202020204" charset="0"/>
                      </a:endParaRPr>
                    </a:p>
                  </a:txBody>
                  <a:tcPr marL="90247" marR="90247" marT="45123" marB="45123">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000" dirty="0">
                          <a:latin typeface="Nunito Sans" panose="020B0604020202020204" charset="0"/>
                        </a:rPr>
                        <a:t>Example</a:t>
                      </a:r>
                      <a:endParaRPr lang="en-IN" sz="2000" dirty="0">
                        <a:latin typeface="Nunito Sans" panose="020B0604020202020204" charset="0"/>
                      </a:endParaRPr>
                    </a:p>
                  </a:txBody>
                  <a:tcPr marL="90247" marR="90247" marT="45123" marB="45123">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000" dirty="0">
                          <a:latin typeface="Nunito Sans" panose="020B0604020202020204" charset="0"/>
                        </a:rPr>
                        <a:t>Meaning</a:t>
                      </a:r>
                      <a:endParaRPr lang="en-IN" sz="2000" dirty="0">
                        <a:latin typeface="Nunito Sans" panose="020B0604020202020204" charset="0"/>
                      </a:endParaRPr>
                    </a:p>
                  </a:txBody>
                  <a:tcPr marL="90247" marR="90247" marT="45123" marB="45123">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44370">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44992">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44370">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44370">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44992">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544370">
                <a:tc>
                  <a:txBody>
                    <a:bodyPr/>
                    <a:lstStyle/>
                    <a:p>
                      <a:pPr algn="ctr"/>
                      <a:r>
                        <a:rPr lang="en-IN" sz="2000" dirty="0">
                          <a:latin typeface="Nunito Sans" panose="020B0604020202020204" charset="0"/>
                        </a:rPr>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000" dirty="0">
                          <a:latin typeface="Nunito Sans" panose="020B0604020202020204" charset="0"/>
                        </a:rPr>
                        <a:t>        a =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723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Increment and Decrement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631216"/>
          </a:xfrm>
          <a:prstGeom prst="rect">
            <a:avLst/>
          </a:prstGeom>
          <a:noFill/>
        </p:spPr>
        <p:txBody>
          <a:bodyPr wrap="square" rtlCol="0">
            <a:spAutoFit/>
          </a:bodyPr>
          <a:lstStyle/>
          <a:p>
            <a:endParaRPr lang="en-US" sz="2500" dirty="0">
              <a:latin typeface="Nunito Sans" panose="020B0604020202020204" charset="0"/>
            </a:endParaRPr>
          </a:p>
          <a:p>
            <a:r>
              <a:rPr lang="en-US" sz="2500" dirty="0">
                <a:latin typeface="Nunito Sans" panose="020B0604020202020204" charset="0"/>
              </a:rPr>
              <a:t>++	Increment the value by 1.</a:t>
            </a:r>
          </a:p>
          <a:p>
            <a:endParaRPr lang="en-US" sz="2500" dirty="0">
              <a:latin typeface="Nunito Sans" panose="020B0604020202020204" charset="0"/>
            </a:endParaRPr>
          </a:p>
          <a:p>
            <a:r>
              <a:rPr lang="en-US" sz="2500" dirty="0">
                <a:latin typeface="Nunito Sans" panose="020B0604020202020204" charset="0"/>
              </a:rPr>
              <a:t>--	Decrement the value by 1.</a:t>
            </a:r>
          </a:p>
        </p:txBody>
      </p:sp>
    </p:spTree>
    <p:extLst>
      <p:ext uri="{BB962C8B-B14F-4D97-AF65-F5344CB8AC3E}">
        <p14:creationId xmlns:p14="http://schemas.microsoft.com/office/powerpoint/2010/main" val="13866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5192486" cy="3554819"/>
          </a:xfrm>
          <a:prstGeom prst="rect">
            <a:avLst/>
          </a:prstGeom>
          <a:noFill/>
        </p:spPr>
        <p:txBody>
          <a:bodyPr wrap="square" rtlCol="0">
            <a:spAutoFit/>
          </a:bodyPr>
          <a:lstStyle/>
          <a:p>
            <a:pPr>
              <a:lnSpc>
                <a:spcPct val="150000"/>
              </a:lnSpc>
            </a:pPr>
            <a:r>
              <a:rPr lang="en-US" sz="2500" b="1" dirty="0">
                <a:latin typeface="Nunito Sans" panose="020B0604020202020204" charset="0"/>
              </a:rPr>
              <a:t>++a</a:t>
            </a:r>
          </a:p>
          <a:p>
            <a:pPr marL="457200" indent="-457200">
              <a:lnSpc>
                <a:spcPct val="150000"/>
              </a:lnSpc>
              <a:buFont typeface="Arial" panose="020B0604020202020204" pitchFamily="34" charset="0"/>
              <a:buChar char="•"/>
            </a:pPr>
            <a:r>
              <a:rPr lang="en-US" sz="2500" dirty="0">
                <a:latin typeface="Nunito Sans" panose="020B0604020202020204" charset="0"/>
              </a:rPr>
              <a:t>Pre – increment</a:t>
            </a:r>
          </a:p>
          <a:p>
            <a:pPr marL="457200" indent="-457200">
              <a:lnSpc>
                <a:spcPct val="150000"/>
              </a:lnSpc>
              <a:buFont typeface="Arial" panose="020B0604020202020204" pitchFamily="34" charset="0"/>
              <a:buChar char="•"/>
            </a:pPr>
            <a:r>
              <a:rPr lang="en-US" sz="2500" dirty="0">
                <a:solidFill>
                  <a:prstClr val="black"/>
                </a:solidFill>
                <a:latin typeface="Nunito Sans" panose="020B0604020202020204" charset="0"/>
              </a:rPr>
              <a:t>First increment by 1 then, it returns the value</a:t>
            </a:r>
          </a:p>
          <a:p>
            <a:pPr marL="457200" indent="-457200">
              <a:lnSpc>
                <a:spcPct val="150000"/>
              </a:lnSpc>
              <a:buFont typeface="Arial" panose="020B0604020202020204" pitchFamily="34" charset="0"/>
              <a:buChar char="•"/>
            </a:pPr>
            <a:endParaRPr lang="en-US" sz="2500" dirty="0">
              <a:solidFill>
                <a:prstClr val="black"/>
              </a:solidFill>
              <a:latin typeface="Nunito Sans" panose="020B0604020202020204" charset="0"/>
            </a:endParaRPr>
          </a:p>
          <a:p>
            <a:pPr>
              <a:lnSpc>
                <a:spcPct val="150000"/>
              </a:lnSpc>
            </a:pPr>
            <a:r>
              <a:rPr lang="en-US" sz="2500" dirty="0">
                <a:latin typeface="Nunito Sans" panose="020B0604020202020204" charset="0"/>
              </a:rPr>
              <a:t>Similarly, --a and a--</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612648"/>
            <a:ext cx="11285500" cy="523220"/>
          </a:xfrm>
          <a:prstGeom prst="rect">
            <a:avLst/>
          </a:prstGeom>
          <a:noFill/>
        </p:spPr>
        <p:txBody>
          <a:bodyPr wrap="square" rtlCol="0">
            <a:spAutoFit/>
          </a:bodyPr>
          <a:lstStyle/>
          <a:p>
            <a:r>
              <a:rPr lang="en-US" sz="2800" dirty="0">
                <a:latin typeface="Nunito Sans" panose="00000500000000000000" pitchFamily="2" charset="0"/>
              </a:rPr>
              <a:t>What is the difference between </a:t>
            </a:r>
            <a:r>
              <a:rPr lang="en-US" sz="2800" b="1" dirty="0">
                <a:latin typeface="Nunito Sans" panose="00000500000000000000" pitchFamily="2" charset="0"/>
              </a:rPr>
              <a:t>++a</a:t>
            </a:r>
            <a:r>
              <a:rPr lang="en-US" sz="2800" dirty="0">
                <a:latin typeface="Nunito Sans" panose="00000500000000000000" pitchFamily="2" charset="0"/>
              </a:rPr>
              <a:t> and </a:t>
            </a:r>
            <a:r>
              <a:rPr lang="en-US" sz="2800" b="1" dirty="0">
                <a:latin typeface="Nunito Sans" panose="00000500000000000000" pitchFamily="2" charset="0"/>
              </a:rPr>
              <a:t>a++</a:t>
            </a:r>
            <a:r>
              <a:rPr lang="en-US" sz="2800" dirty="0">
                <a:latin typeface="Nunito Sans" panose="00000500000000000000" pitchFamily="2" charset="0"/>
              </a:rPr>
              <a:t>?</a:t>
            </a:r>
          </a:p>
        </p:txBody>
      </p:sp>
      <p:sp>
        <p:nvSpPr>
          <p:cNvPr id="7" name="TextBox 6">
            <a:extLst>
              <a:ext uri="{FF2B5EF4-FFF2-40B4-BE49-F238E27FC236}">
                <a16:creationId xmlns:a16="http://schemas.microsoft.com/office/drawing/2014/main" id="{5AFC0D69-68C1-4838-9AC4-A4286388BDC4}"/>
              </a:ext>
            </a:extLst>
          </p:cNvPr>
          <p:cNvSpPr txBox="1"/>
          <p:nvPr/>
        </p:nvSpPr>
        <p:spPr>
          <a:xfrm>
            <a:off x="6475258" y="1553993"/>
            <a:ext cx="5192486" cy="2400657"/>
          </a:xfrm>
          <a:prstGeom prst="rect">
            <a:avLst/>
          </a:prstGeom>
          <a:noFill/>
        </p:spPr>
        <p:txBody>
          <a:bodyPr wrap="square" rtlCol="0">
            <a:spAutoFit/>
          </a:bodyPr>
          <a:lstStyle/>
          <a:p>
            <a:pPr>
              <a:lnSpc>
                <a:spcPct val="150000"/>
              </a:lnSpc>
            </a:pPr>
            <a:r>
              <a:rPr lang="en-US" sz="2500" b="1" dirty="0">
                <a:latin typeface="Nunito Sans" panose="020B0604020202020204" charset="0"/>
              </a:rPr>
              <a:t>a++</a:t>
            </a:r>
          </a:p>
          <a:p>
            <a:pPr marL="457200" indent="-457200">
              <a:lnSpc>
                <a:spcPct val="150000"/>
              </a:lnSpc>
              <a:buFont typeface="Arial" panose="020B0604020202020204" pitchFamily="34" charset="0"/>
              <a:buChar char="•"/>
            </a:pPr>
            <a:r>
              <a:rPr lang="en-US" sz="2500" dirty="0">
                <a:latin typeface="Nunito Sans" panose="020B0604020202020204" charset="0"/>
              </a:rPr>
              <a:t>Post - increment</a:t>
            </a:r>
          </a:p>
          <a:p>
            <a:pPr marL="457200" indent="-457200">
              <a:lnSpc>
                <a:spcPct val="150000"/>
              </a:lnSpc>
              <a:buFont typeface="Arial" panose="020B0604020202020204" pitchFamily="34" charset="0"/>
              <a:buChar char="•"/>
            </a:pPr>
            <a:r>
              <a:rPr lang="en-US" sz="2500" dirty="0">
                <a:latin typeface="Nunito Sans" panose="020B0604020202020204" charset="0"/>
              </a:rPr>
              <a:t>First return the original value then, it is incremented by 1.</a:t>
            </a:r>
          </a:p>
        </p:txBody>
      </p:sp>
    </p:spTree>
    <p:extLst>
      <p:ext uri="{BB962C8B-B14F-4D97-AF65-F5344CB8AC3E}">
        <p14:creationId xmlns:p14="http://schemas.microsoft.com/office/powerpoint/2010/main" val="6305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2400657"/>
          </a:xfrm>
          <a:prstGeom prst="rect">
            <a:avLst/>
          </a:prstGeom>
          <a:noFill/>
        </p:spPr>
        <p:txBody>
          <a:bodyPr wrap="square" rtlCol="0">
            <a:spAutoFit/>
          </a:bodyPr>
          <a:lstStyle/>
          <a:p>
            <a:pPr marL="457200" indent="-457200">
              <a:lnSpc>
                <a:spcPct val="150000"/>
              </a:lnSpc>
              <a:buFont typeface="+mj-lt"/>
              <a:buAutoNum type="arabicParenR"/>
            </a:pPr>
            <a:r>
              <a:rPr lang="en-US" sz="2500" dirty="0" err="1">
                <a:latin typeface="Nunito Sans" panose="020B0604020202020204" charset="0"/>
              </a:rPr>
              <a:t>Sizeof</a:t>
            </a:r>
            <a:r>
              <a:rPr lang="en-US" sz="2500" dirty="0">
                <a:latin typeface="Nunito Sans" panose="020B0604020202020204" charset="0"/>
              </a:rPr>
              <a:t>()</a:t>
            </a:r>
          </a:p>
          <a:p>
            <a:pPr marL="457200" indent="-457200">
              <a:lnSpc>
                <a:spcPct val="150000"/>
              </a:lnSpc>
              <a:buFont typeface="+mj-lt"/>
              <a:buAutoNum type="arabicParenR"/>
            </a:pPr>
            <a:r>
              <a:rPr lang="en-US" sz="2500" dirty="0">
                <a:latin typeface="Nunito Sans" panose="020B0604020202020204" charset="0"/>
              </a:rPr>
              <a:t>&amp;</a:t>
            </a:r>
          </a:p>
          <a:p>
            <a:pPr marL="457200" indent="-457200">
              <a:lnSpc>
                <a:spcPct val="150000"/>
              </a:lnSpc>
              <a:buFont typeface="+mj-lt"/>
              <a:buAutoNum type="arabicParenR"/>
            </a:pPr>
            <a:r>
              <a:rPr lang="en-US" sz="2500" dirty="0">
                <a:latin typeface="Nunito Sans" panose="020B0604020202020204" charset="0"/>
              </a:rPr>
              <a:t>*</a:t>
            </a:r>
          </a:p>
          <a:p>
            <a:pPr marL="457200" indent="-457200">
              <a:lnSpc>
                <a:spcPct val="150000"/>
              </a:lnSpc>
              <a:buFont typeface="+mj-lt"/>
              <a:buAutoNum type="arabicParenR"/>
            </a:pPr>
            <a:r>
              <a:rPr lang="en-US" sz="2500" dirty="0">
                <a:latin typeface="Nunito Sans" panose="020B0604020202020204" charset="0"/>
              </a:rPr>
              <a:t>Ternary( ?</a:t>
            </a:r>
            <a:r>
              <a:rPr lang="en-US" sz="2500" dirty="0">
                <a:latin typeface="Nunito Sans" panose="020B0604020202020204" charset="0"/>
                <a:sym typeface="Wingdings" pitchFamily="2" charset="2"/>
              </a:rPr>
              <a:t> : )</a:t>
            </a:r>
            <a:endParaRPr lang="en-US" sz="2500" dirty="0">
              <a:latin typeface="Nunito Sans" panose="020B0604020202020204"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Special Operators</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51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Special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198405"/>
          </a:xfrm>
          <a:prstGeom prst="rect">
            <a:avLst/>
          </a:prstGeom>
          <a:noFill/>
        </p:spPr>
        <p:txBody>
          <a:bodyPr wrap="square" rtlCol="0">
            <a:spAutoFit/>
          </a:bodyPr>
          <a:lstStyle/>
          <a:p>
            <a:pPr marL="457200" indent="-457200">
              <a:lnSpc>
                <a:spcPct val="150000"/>
              </a:lnSpc>
              <a:buFont typeface="+mj-lt"/>
              <a:buAutoNum type="arabicParenR"/>
            </a:pPr>
            <a:r>
              <a:rPr lang="en-US" sz="2500" dirty="0" err="1">
                <a:latin typeface="Nunito Sans" panose="020B0604020202020204" charset="0"/>
              </a:rPr>
              <a:t>sizeof</a:t>
            </a:r>
            <a:r>
              <a:rPr lang="en-US" sz="2500" dirty="0">
                <a:latin typeface="Nunito Sans" panose="020B0604020202020204" charset="0"/>
              </a:rPr>
              <a:t>() operator will returns the number of memory bytes allocated for the data (constant, variables, array, structure </a:t>
            </a:r>
            <a:r>
              <a:rPr lang="en-US" sz="2500" dirty="0" err="1">
                <a:latin typeface="Nunito Sans" panose="020B0604020202020204" charset="0"/>
              </a:rPr>
              <a:t>etc</a:t>
            </a:r>
            <a:r>
              <a:rPr lang="en-US" sz="2500" dirty="0">
                <a:latin typeface="Nunito Sans" panose="020B0604020202020204" charset="0"/>
              </a:rPr>
              <a:t>).</a:t>
            </a:r>
          </a:p>
        </p:txBody>
      </p:sp>
    </p:spTree>
    <p:extLst>
      <p:ext uri="{BB962C8B-B14F-4D97-AF65-F5344CB8AC3E}">
        <p14:creationId xmlns:p14="http://schemas.microsoft.com/office/powerpoint/2010/main" val="26354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GB" sz="2000" b="1" dirty="0">
                <a:solidFill>
                  <a:srgbClr val="008000"/>
                </a:solidFill>
                <a:highlight>
                  <a:srgbClr val="FFFFFF"/>
                </a:highlight>
                <a:latin typeface="Courier New" panose="02070309020205020404" pitchFamily="49" charset="0"/>
              </a:rPr>
              <a:t>// Program</a:t>
            </a:r>
          </a:p>
          <a:p>
            <a:r>
              <a:rPr lang="en-GB" sz="2000" b="1" dirty="0">
                <a:solidFill>
                  <a:srgbClr val="804000"/>
                </a:solidFill>
                <a:highlight>
                  <a:srgbClr val="FFFFFF"/>
                </a:highlight>
                <a:latin typeface="Courier New" panose="02070309020205020404" pitchFamily="49" charset="0"/>
              </a:rPr>
              <a:t>#include &lt;iostream&gt;</a:t>
            </a:r>
          </a:p>
          <a:p>
            <a:r>
              <a:rPr lang="en-GB" sz="2000" b="1" dirty="0">
                <a:solidFill>
                  <a:srgbClr val="804000"/>
                </a:solidFill>
                <a:highlight>
                  <a:srgbClr val="FFFFFF"/>
                </a:highlight>
                <a:latin typeface="Courier New" panose="02070309020205020404" pitchFamily="49" charset="0"/>
              </a:rPr>
              <a:t>using </a:t>
            </a:r>
            <a:r>
              <a:rPr lang="en-GB" sz="2000" b="1">
                <a:solidFill>
                  <a:srgbClr val="804000"/>
                </a:solidFill>
                <a:highlight>
                  <a:srgbClr val="FFFFFF"/>
                </a:highlight>
                <a:latin typeface="Courier New" panose="02070309020205020404" pitchFamily="49" charset="0"/>
              </a:rPr>
              <a:t>namespace std;</a:t>
            </a:r>
          </a:p>
          <a:p>
            <a:endParaRPr lang="en-GB" sz="2000" b="1" dirty="0">
              <a:solidFill>
                <a:srgbClr val="804000"/>
              </a:solidFill>
              <a:highlight>
                <a:srgbClr val="FFFFFF"/>
              </a:highlight>
              <a:latin typeface="Courier New" panose="02070309020205020404" pitchFamily="49" charset="0"/>
            </a:endParaRPr>
          </a:p>
          <a:p>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main</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 </a:t>
            </a: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8000FF"/>
                </a:solidFill>
                <a:highlight>
                  <a:srgbClr val="FFFFFF"/>
                </a:highlight>
                <a:latin typeface="Courier New" panose="02070309020205020404" pitchFamily="49" charset="0"/>
              </a:rPr>
              <a:t>int</a:t>
            </a:r>
            <a:r>
              <a:rPr lang="en-GB" sz="2000" b="1" dirty="0">
                <a:solidFill>
                  <a:srgbClr val="000000"/>
                </a:solidFill>
                <a:highlight>
                  <a:srgbClr val="FFFFFF"/>
                </a:highlight>
                <a:latin typeface="Courier New" panose="02070309020205020404" pitchFamily="49" charset="0"/>
              </a:rPr>
              <a:t> a</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8000FF"/>
                </a:solidFill>
                <a:highlight>
                  <a:srgbClr val="FFFFFF"/>
                </a:highlight>
                <a:latin typeface="Courier New" panose="02070309020205020404" pitchFamily="49" charset="0"/>
              </a:rPr>
              <a:t>float</a:t>
            </a:r>
            <a:r>
              <a:rPr lang="en-GB" sz="2000" b="1" dirty="0">
                <a:solidFill>
                  <a:srgbClr val="000000"/>
                </a:solidFill>
                <a:highlight>
                  <a:srgbClr val="FFFFFF"/>
                </a:highlight>
                <a:latin typeface="Courier New" panose="02070309020205020404" pitchFamily="49" charset="0"/>
              </a:rPr>
              <a:t> b</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8000FF"/>
                </a:solidFill>
                <a:highlight>
                  <a:srgbClr val="FFFFFF"/>
                </a:highlight>
                <a:latin typeface="Courier New" panose="02070309020205020404" pitchFamily="49" charset="0"/>
              </a:rPr>
              <a:t>double</a:t>
            </a:r>
            <a:r>
              <a:rPr lang="en-GB" sz="2000" b="1" dirty="0">
                <a:solidFill>
                  <a:srgbClr val="000000"/>
                </a:solidFill>
                <a:highlight>
                  <a:srgbClr val="FFFFFF"/>
                </a:highlight>
                <a:latin typeface="Courier New" panose="02070309020205020404" pitchFamily="49" charset="0"/>
              </a:rPr>
              <a:t> c</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8000FF"/>
                </a:solidFill>
                <a:highlight>
                  <a:srgbClr val="FFFFFF"/>
                </a:highlight>
                <a:latin typeface="Courier New" panose="02070309020205020404" pitchFamily="49" charset="0"/>
              </a:rPr>
              <a:t>char</a:t>
            </a:r>
            <a:r>
              <a:rPr lang="en-GB" sz="2000" b="1" dirty="0">
                <a:solidFill>
                  <a:srgbClr val="000000"/>
                </a:solidFill>
                <a:highlight>
                  <a:srgbClr val="FFFFFF"/>
                </a:highlight>
                <a:latin typeface="Courier New" panose="02070309020205020404" pitchFamily="49" charset="0"/>
              </a:rPr>
              <a:t> d</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err="1">
                <a:solidFill>
                  <a:srgbClr val="0000FF"/>
                </a:solidFill>
                <a:highlight>
                  <a:srgbClr val="FFFFFF"/>
                </a:highlight>
                <a:latin typeface="Courier New" panose="02070309020205020404" pitchFamily="49" charset="0"/>
              </a:rPr>
              <a:t>sizeof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a</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err="1">
                <a:solidFill>
                  <a:srgbClr val="0000FF"/>
                </a:solidFill>
                <a:highlight>
                  <a:srgbClr val="FFFFFF"/>
                </a:highlight>
                <a:latin typeface="Courier New" panose="02070309020205020404" pitchFamily="49" charset="0"/>
              </a:rPr>
              <a:t>sizeof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b</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err="1">
                <a:solidFill>
                  <a:srgbClr val="0000FF"/>
                </a:solidFill>
                <a:highlight>
                  <a:srgbClr val="FFFFFF"/>
                </a:highlight>
                <a:latin typeface="Courier New" panose="02070309020205020404" pitchFamily="49" charset="0"/>
              </a:rPr>
              <a:t>sizeof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c</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err="1">
                <a:solidFill>
                  <a:srgbClr val="000000"/>
                </a:solidFill>
                <a:highlight>
                  <a:srgbClr val="FFFFFF"/>
                </a:highlight>
                <a:latin typeface="Courier New" panose="02070309020205020404" pitchFamily="49" charset="0"/>
              </a:rPr>
              <a:t>cout</a:t>
            </a:r>
            <a:r>
              <a:rPr lang="en-GB" sz="2000" b="1" dirty="0">
                <a:solidFill>
                  <a:srgbClr val="000000"/>
                </a:solidFill>
                <a:highlight>
                  <a:srgbClr val="FFFFFF"/>
                </a:highlight>
                <a:latin typeface="Courier New" panose="02070309020205020404" pitchFamily="49" charset="0"/>
              </a:rPr>
              <a:t> &lt;&lt; </a:t>
            </a:r>
            <a:r>
              <a:rPr lang="en-GB" sz="2000" b="1" dirty="0" err="1">
                <a:solidFill>
                  <a:srgbClr val="0000FF"/>
                </a:solidFill>
                <a:highlight>
                  <a:srgbClr val="FFFFFF"/>
                </a:highlight>
                <a:latin typeface="Courier New" panose="02070309020205020404" pitchFamily="49" charset="0"/>
              </a:rPr>
              <a:t>sizeof</a:t>
            </a:r>
            <a:r>
              <a:rPr lang="en-GB" sz="2000" b="1" dirty="0">
                <a:solidFill>
                  <a:srgbClr val="000080"/>
                </a:solidFill>
                <a:highlight>
                  <a:srgbClr val="FFFFFF"/>
                </a:highlight>
                <a:latin typeface="Courier New" panose="02070309020205020404" pitchFamily="49" charset="0"/>
              </a:rPr>
              <a:t>(</a:t>
            </a:r>
            <a:r>
              <a:rPr lang="en-GB" sz="2000" b="1" dirty="0">
                <a:solidFill>
                  <a:srgbClr val="000000"/>
                </a:solidFill>
                <a:highlight>
                  <a:srgbClr val="FFFFFF"/>
                </a:highlight>
                <a:latin typeface="Courier New" panose="02070309020205020404" pitchFamily="49" charset="0"/>
              </a:rPr>
              <a:t>d</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00"/>
                </a:solidFill>
                <a:highlight>
                  <a:srgbClr val="FFFFFF"/>
                </a:highlight>
                <a:latin typeface="Courier New" panose="02070309020205020404" pitchFamily="49" charset="0"/>
              </a:rPr>
              <a:t>    </a:t>
            </a:r>
            <a:r>
              <a:rPr lang="en-GB" sz="2000" b="1" dirty="0">
                <a:solidFill>
                  <a:srgbClr val="0000FF"/>
                </a:solidFill>
                <a:highlight>
                  <a:srgbClr val="FFFFFF"/>
                </a:highlight>
                <a:latin typeface="Courier New" panose="02070309020205020404" pitchFamily="49" charset="0"/>
              </a:rPr>
              <a:t>return</a:t>
            </a:r>
            <a:r>
              <a:rPr lang="en-GB" sz="2000" b="1" dirty="0">
                <a:solidFill>
                  <a:srgbClr val="000000"/>
                </a:solidFill>
                <a:highlight>
                  <a:srgbClr val="FFFFFF"/>
                </a:highlight>
                <a:latin typeface="Courier New" panose="02070309020205020404" pitchFamily="49" charset="0"/>
              </a:rPr>
              <a:t> </a:t>
            </a:r>
            <a:r>
              <a:rPr lang="en-GB" sz="2000" b="1" dirty="0">
                <a:solidFill>
                  <a:srgbClr val="FF8000"/>
                </a:solidFill>
                <a:highlight>
                  <a:srgbClr val="FFFFFF"/>
                </a:highlight>
                <a:latin typeface="Courier New" panose="02070309020205020404" pitchFamily="49" charset="0"/>
              </a:rPr>
              <a:t>0</a:t>
            </a:r>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a:p>
            <a:r>
              <a:rPr lang="en-GB" sz="2000" b="1" dirty="0">
                <a:solidFill>
                  <a:srgbClr val="000080"/>
                </a:solidFill>
                <a:highlight>
                  <a:srgbClr val="FFFFFF"/>
                </a:highlight>
                <a:latin typeface="Courier New" panose="02070309020205020404" pitchFamily="49" charset="0"/>
              </a:rPr>
              <a:t>}</a:t>
            </a:r>
            <a:endParaRPr lang="en-GB" sz="2000" b="1" dirty="0">
              <a:solidFill>
                <a:srgbClr val="000000"/>
              </a:solidFill>
              <a:highlight>
                <a:srgbClr val="FFFFFF"/>
              </a:highlight>
              <a:latin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a:solidFill>
                  <a:schemeClr val="tx1"/>
                </a:solidFill>
                <a:latin typeface="Courier New" panose="02070309020205020404" pitchFamily="49" charset="0"/>
                <a:cs typeface="Courier New" panose="02070309020205020404" pitchFamily="49" charset="0"/>
              </a:rPr>
              <a:t>1</a:t>
            </a:r>
          </a:p>
          <a:p>
            <a:r>
              <a:rPr lang="en-US" sz="2000" dirty="0">
                <a:solidFill>
                  <a:schemeClr val="tx1"/>
                </a:solidFill>
                <a:latin typeface="Courier New" panose="02070309020205020404" pitchFamily="49" charset="0"/>
                <a:cs typeface="Courier New" panose="02070309020205020404" pitchFamily="49" charset="0"/>
              </a:rPr>
              <a:t>2</a:t>
            </a:r>
          </a:p>
          <a:p>
            <a:r>
              <a:rPr lang="en-US" sz="2000" dirty="0">
                <a:solidFill>
                  <a:schemeClr val="tx1"/>
                </a:solidFill>
                <a:latin typeface="Courier New" panose="02070309020205020404" pitchFamily="49" charset="0"/>
                <a:cs typeface="Courier New" panose="02070309020205020404" pitchFamily="49" charset="0"/>
              </a:rPr>
              <a:t>3</a:t>
            </a:r>
          </a:p>
          <a:p>
            <a:r>
              <a:rPr lang="en-US" sz="2000" dirty="0">
                <a:solidFill>
                  <a:schemeClr val="tx1"/>
                </a:solidFill>
                <a:latin typeface="Courier New" panose="02070309020205020404" pitchFamily="49" charset="0"/>
                <a:cs typeface="Courier New" panose="02070309020205020404" pitchFamily="49" charset="0"/>
              </a:rPr>
              <a:t>4</a:t>
            </a:r>
          </a:p>
          <a:p>
            <a:r>
              <a:rPr lang="en-US" sz="2000" dirty="0">
                <a:solidFill>
                  <a:schemeClr val="tx1"/>
                </a:solidFill>
                <a:latin typeface="Courier New" panose="02070309020205020404" pitchFamily="49" charset="0"/>
                <a:cs typeface="Courier New" panose="02070309020205020404" pitchFamily="49" charset="0"/>
              </a:rPr>
              <a:t>5</a:t>
            </a:r>
          </a:p>
          <a:p>
            <a:r>
              <a:rPr lang="en-US" sz="2000" dirty="0">
                <a:solidFill>
                  <a:schemeClr val="tx1"/>
                </a:solidFill>
                <a:latin typeface="Courier New" panose="02070309020205020404" pitchFamily="49" charset="0"/>
                <a:cs typeface="Courier New" panose="02070309020205020404" pitchFamily="49" charset="0"/>
              </a:rPr>
              <a:t>6</a:t>
            </a:r>
          </a:p>
          <a:p>
            <a:r>
              <a:rPr lang="en-US" sz="2000" dirty="0">
                <a:solidFill>
                  <a:schemeClr val="tx1"/>
                </a:solidFill>
                <a:latin typeface="Courier New" panose="02070309020205020404" pitchFamily="49" charset="0"/>
                <a:cs typeface="Courier New" panose="02070309020205020404" pitchFamily="49" charset="0"/>
              </a:rPr>
              <a:t>7</a:t>
            </a:r>
          </a:p>
          <a:p>
            <a:r>
              <a:rPr lang="en-US" sz="2000" dirty="0">
                <a:solidFill>
                  <a:schemeClr val="tx1"/>
                </a:solidFill>
                <a:latin typeface="Courier New" panose="02070309020205020404" pitchFamily="49" charset="0"/>
                <a:cs typeface="Courier New" panose="02070309020205020404" pitchFamily="49" charset="0"/>
              </a:rPr>
              <a:t>8</a:t>
            </a:r>
          </a:p>
          <a:p>
            <a:r>
              <a:rPr lang="en-US" sz="2000" dirty="0">
                <a:solidFill>
                  <a:schemeClr val="tx1"/>
                </a:solidFill>
                <a:latin typeface="Courier New" panose="02070309020205020404" pitchFamily="49" charset="0"/>
                <a:cs typeface="Courier New" panose="02070309020205020404" pitchFamily="49" charset="0"/>
              </a:rPr>
              <a:t>9</a:t>
            </a:r>
          </a:p>
          <a:p>
            <a:r>
              <a:rPr lang="en-US" sz="2000" dirty="0">
                <a:solidFill>
                  <a:schemeClr val="tx1"/>
                </a:solidFill>
                <a:latin typeface="Courier New" panose="02070309020205020404" pitchFamily="49" charset="0"/>
                <a:cs typeface="Courier New" panose="02070309020205020404" pitchFamily="49" charset="0"/>
              </a:rPr>
              <a:t>10</a:t>
            </a:r>
          </a:p>
          <a:p>
            <a:r>
              <a:rPr lang="en-US" sz="2000" dirty="0">
                <a:solidFill>
                  <a:schemeClr val="tx1"/>
                </a:solidFill>
                <a:latin typeface="Courier New" panose="02070309020205020404" pitchFamily="49" charset="0"/>
                <a:cs typeface="Courier New" panose="02070309020205020404" pitchFamily="49" charset="0"/>
              </a:rPr>
              <a:t>11</a:t>
            </a:r>
          </a:p>
          <a:p>
            <a:r>
              <a:rPr lang="en-US" sz="2000" dirty="0">
                <a:solidFill>
                  <a:schemeClr val="tx1"/>
                </a:solidFill>
                <a:latin typeface="Courier New" panose="02070309020205020404" pitchFamily="49" charset="0"/>
                <a:cs typeface="Courier New" panose="02070309020205020404" pitchFamily="49" charset="0"/>
              </a:rPr>
              <a:t>12</a:t>
            </a:r>
          </a:p>
          <a:p>
            <a:r>
              <a:rPr lang="en-US" sz="2000" dirty="0">
                <a:solidFill>
                  <a:schemeClr val="tx1"/>
                </a:solidFill>
                <a:latin typeface="Courier New" panose="02070309020205020404" pitchFamily="49" charset="0"/>
                <a:cs typeface="Courier New" panose="02070309020205020404" pitchFamily="49" charset="0"/>
              </a:rPr>
              <a:t>13</a:t>
            </a:r>
          </a:p>
          <a:p>
            <a:r>
              <a:rPr lang="en-US" sz="2000" dirty="0">
                <a:solidFill>
                  <a:schemeClr val="tx1"/>
                </a:solidFill>
                <a:latin typeface="Courier New" panose="02070309020205020404" pitchFamily="49" charset="0"/>
                <a:cs typeface="Courier New" panose="02070309020205020404" pitchFamily="49" charset="0"/>
              </a:rPr>
              <a:t>14</a:t>
            </a:r>
          </a:p>
          <a:p>
            <a:r>
              <a:rPr lang="en-US" sz="2000" dirty="0">
                <a:solidFill>
                  <a:schemeClr val="tx1"/>
                </a:solidFill>
                <a:latin typeface="Courier New" panose="02070309020205020404" pitchFamily="49" charset="0"/>
                <a:cs typeface="Courier New" panose="02070309020205020404" pitchFamily="49" charset="0"/>
              </a:rPr>
              <a:t>15</a:t>
            </a:r>
          </a:p>
          <a:p>
            <a:r>
              <a:rPr lang="en-US" sz="2000" dirty="0">
                <a:solidFill>
                  <a:schemeClr val="tx1"/>
                </a:solidFill>
                <a:latin typeface="Courier New" panose="02070309020205020404" pitchFamily="49" charset="0"/>
                <a:cs typeface="Courier New" panose="02070309020205020404" pitchFamily="49" charset="0"/>
              </a:rPr>
              <a:t>16</a:t>
            </a:r>
          </a:p>
          <a:p>
            <a:r>
              <a:rPr lang="en-US" sz="2000" dirty="0">
                <a:solidFill>
                  <a:schemeClr val="tx1"/>
                </a:solidFill>
                <a:latin typeface="Courier New" panose="02070309020205020404" pitchFamily="49" charset="0"/>
                <a:cs typeface="Courier New" panose="02070309020205020404" pitchFamily="49" charset="0"/>
              </a:rPr>
              <a:t>17</a:t>
            </a:r>
          </a:p>
          <a:p>
            <a:r>
              <a:rPr lang="en-US" sz="2000" dirty="0">
                <a:solidFill>
                  <a:schemeClr val="tx1"/>
                </a:solidFill>
                <a:latin typeface="Courier New" panose="02070309020205020404" pitchFamily="49" charset="0"/>
                <a:cs typeface="Courier New" panose="02070309020205020404" pitchFamily="49" charset="0"/>
              </a:rPr>
              <a:t>18</a:t>
            </a:r>
          </a:p>
          <a:p>
            <a:r>
              <a:rPr lang="en-US" sz="2000" dirty="0">
                <a:solidFill>
                  <a:schemeClr val="tx1"/>
                </a:solidFill>
                <a:latin typeface="Courier New" panose="02070309020205020404" pitchFamily="49" charset="0"/>
                <a:cs typeface="Courier New" panose="02070309020205020404" pitchFamily="49" charset="0"/>
              </a:rPr>
              <a:t>19</a:t>
            </a:r>
          </a:p>
          <a:p>
            <a:r>
              <a:rPr lang="en-US" sz="2000" dirty="0">
                <a:solidFill>
                  <a:schemeClr val="tx1"/>
                </a:solidFill>
                <a:latin typeface="Courier New" panose="02070309020205020404" pitchFamily="49" charset="0"/>
                <a:cs typeface="Courier New" panose="02070309020205020404" pitchFamily="49" charset="0"/>
              </a:rPr>
              <a:t>20</a:t>
            </a:r>
          </a:p>
          <a:p>
            <a:r>
              <a:rPr lang="en-US" sz="2000" dirty="0">
                <a:solidFill>
                  <a:schemeClr val="tx1"/>
                </a:solidFill>
                <a:latin typeface="Courier New" panose="02070309020205020404" pitchFamily="49" charset="0"/>
                <a:cs typeface="Courier New" panose="02070309020205020404" pitchFamily="49" charset="0"/>
              </a:rPr>
              <a:t>21</a:t>
            </a:r>
          </a:p>
          <a:p>
            <a:r>
              <a:rPr lang="en-US" sz="2000" dirty="0">
                <a:solidFill>
                  <a:schemeClr val="tx1"/>
                </a:solidFill>
                <a:latin typeface="Courier New" panose="02070309020205020404" pitchFamily="49" charset="0"/>
                <a:cs typeface="Courier New" panose="02070309020205020404" pitchFamily="49" charset="0"/>
              </a:rPr>
              <a:t>22</a:t>
            </a:r>
          </a:p>
          <a:p>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5595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Special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198405"/>
          </a:xfrm>
          <a:prstGeom prst="rect">
            <a:avLst/>
          </a:prstGeom>
          <a:noFill/>
        </p:spPr>
        <p:txBody>
          <a:bodyPr wrap="square" rtlCol="0">
            <a:spAutoFit/>
          </a:bodyPr>
          <a:lstStyle/>
          <a:p>
            <a:pPr marL="457200" indent="-457200">
              <a:lnSpc>
                <a:spcPct val="150000"/>
              </a:lnSpc>
              <a:buFont typeface="+mj-lt"/>
              <a:buAutoNum type="arabicParenR" startAt="2"/>
            </a:pPr>
            <a:r>
              <a:rPr lang="en-US" sz="2500" dirty="0">
                <a:latin typeface="Nunito Sans" panose="020B0604020202020204" charset="0"/>
              </a:rPr>
              <a:t>&amp;  is used to get the address of the variable</a:t>
            </a:r>
          </a:p>
          <a:p>
            <a:pPr marL="457200" indent="-457200">
              <a:lnSpc>
                <a:spcPct val="150000"/>
              </a:lnSpc>
              <a:buFont typeface="+mj-lt"/>
              <a:buAutoNum type="arabicParenR" startAt="2"/>
            </a:pPr>
            <a:r>
              <a:rPr lang="en-US" sz="2500" dirty="0">
                <a:latin typeface="Nunito Sans" panose="020B0604020202020204" charset="0"/>
              </a:rPr>
              <a:t>*  is used to get the value of the variable pointed by the pointer</a:t>
            </a:r>
          </a:p>
        </p:txBody>
      </p:sp>
    </p:spTree>
    <p:extLst>
      <p:ext uri="{BB962C8B-B14F-4D97-AF65-F5344CB8AC3E}">
        <p14:creationId xmlns:p14="http://schemas.microsoft.com/office/powerpoint/2010/main" val="8492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Special Operators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352567"/>
          </a:xfrm>
          <a:prstGeom prst="rect">
            <a:avLst/>
          </a:prstGeom>
          <a:noFill/>
        </p:spPr>
        <p:txBody>
          <a:bodyPr wrap="square" rtlCol="0">
            <a:spAutoFit/>
          </a:bodyPr>
          <a:lstStyle/>
          <a:p>
            <a:pPr>
              <a:lnSpc>
                <a:spcPct val="150000"/>
              </a:lnSpc>
            </a:pPr>
            <a:r>
              <a:rPr lang="en-US" sz="2500" dirty="0">
                <a:latin typeface="Nunito Sans" panose="020B0604020202020204" charset="0"/>
              </a:rPr>
              <a:t>4) Ternary Operator is also known as conditional operator. It works on three operands.</a:t>
            </a:r>
            <a:endParaRPr lang="en-US" sz="2500" dirty="0">
              <a:latin typeface="Nunito Sans" panose="00000500000000000000" pitchFamily="2" charset="0"/>
            </a:endParaRPr>
          </a:p>
          <a:p>
            <a:pPr>
              <a:lnSpc>
                <a:spcPct val="150000"/>
              </a:lnSpc>
            </a:pPr>
            <a:endParaRPr lang="en-US" sz="2500" b="1" dirty="0">
              <a:latin typeface="Nunito Sans" panose="00000500000000000000" pitchFamily="2" charset="0"/>
            </a:endParaRPr>
          </a:p>
          <a:p>
            <a:pPr>
              <a:lnSpc>
                <a:spcPct val="150000"/>
              </a:lnSpc>
            </a:pPr>
            <a:r>
              <a:rPr lang="en-US" sz="2500" b="1" dirty="0">
                <a:latin typeface="Nunito Sans" panose="00000500000000000000" pitchFamily="2" charset="0"/>
              </a:rPr>
              <a:t>Syntax:</a:t>
            </a:r>
          </a:p>
        </p:txBody>
      </p:sp>
      <p:sp>
        <p:nvSpPr>
          <p:cNvPr id="8" name="Rectangle 7"/>
          <p:cNvSpPr/>
          <p:nvPr/>
        </p:nvSpPr>
        <p:spPr>
          <a:xfrm>
            <a:off x="598714" y="3962400"/>
            <a:ext cx="10831286"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30936" tIns="100584" bIns="914400" rtlCol="0" anchor="t" anchorCtr="0"/>
          <a:lstStyle/>
          <a:p>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condition ? (statement1) :  (statement2);</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373F422-781C-4385-84E3-34EDBC7AB3E7}"/>
              </a:ext>
            </a:extLst>
          </p:cNvPr>
          <p:cNvSpPr txBox="1"/>
          <p:nvPr/>
        </p:nvSpPr>
        <p:spPr>
          <a:xfrm>
            <a:off x="578391" y="4724400"/>
            <a:ext cx="11104481" cy="477054"/>
          </a:xfrm>
          <a:prstGeom prst="rect">
            <a:avLst/>
          </a:prstGeom>
          <a:noFill/>
        </p:spPr>
        <p:txBody>
          <a:bodyPr wrap="square" rtlCol="0">
            <a:spAutoFit/>
          </a:bodyPr>
          <a:lstStyle/>
          <a:p>
            <a:r>
              <a:rPr lang="en-IN" sz="2500" dirty="0" err="1">
                <a:solidFill>
                  <a:prstClr val="black"/>
                </a:solidFill>
                <a:latin typeface="Nunito Sans" panose="020B0604020202020204" charset="0"/>
              </a:rPr>
              <a:t>E.g</a:t>
            </a:r>
            <a:r>
              <a:rPr lang="en-IN" sz="2500" dirty="0">
                <a:solidFill>
                  <a:prstClr val="black"/>
                </a:solidFill>
                <a:latin typeface="Nunito Sans" panose="020B0604020202020204" charset="0"/>
              </a:rPr>
              <a:t>: 10 &lt; 20 ? </a:t>
            </a:r>
            <a:r>
              <a:rPr lang="en-IN" sz="2500" dirty="0" err="1">
                <a:solidFill>
                  <a:prstClr val="black"/>
                </a:solidFill>
                <a:latin typeface="Nunito Sans" panose="020B0604020202020204" charset="0"/>
              </a:rPr>
              <a:t>printf</a:t>
            </a:r>
            <a:r>
              <a:rPr lang="en-IN" sz="2500" dirty="0">
                <a:solidFill>
                  <a:prstClr val="black"/>
                </a:solidFill>
                <a:latin typeface="Nunito Sans" panose="020B0604020202020204" charset="0"/>
              </a:rPr>
              <a:t>(" True ") : </a:t>
            </a:r>
            <a:r>
              <a:rPr lang="en-IN" sz="2500" dirty="0" err="1">
                <a:solidFill>
                  <a:prstClr val="black"/>
                </a:solidFill>
                <a:latin typeface="Nunito Sans" panose="020B0604020202020204" charset="0"/>
              </a:rPr>
              <a:t>printf</a:t>
            </a:r>
            <a:r>
              <a:rPr lang="en-IN" sz="2500" dirty="0">
                <a:solidFill>
                  <a:prstClr val="black"/>
                </a:solidFill>
                <a:latin typeface="Nunito Sans" panose="020B0604020202020204" charset="0"/>
              </a:rPr>
              <a:t>(" False ");</a:t>
            </a:r>
            <a:endParaRPr lang="en-US" sz="2500" dirty="0">
              <a:latin typeface="Nunito Sans" panose="00000500000000000000" pitchFamily="2" charset="0"/>
            </a:endParaRPr>
          </a:p>
        </p:txBody>
      </p:sp>
    </p:spTree>
    <p:extLst>
      <p:ext uri="{BB962C8B-B14F-4D97-AF65-F5344CB8AC3E}">
        <p14:creationId xmlns:p14="http://schemas.microsoft.com/office/powerpoint/2010/main" val="6089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17754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err="1">
                <a:latin typeface="Nunito Sans" panose="00000500000000000000" pitchFamily="2" charset="0"/>
              </a:rPr>
              <a:t>cout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&lt;&lt; insertion or put to operator</a:t>
            </a:r>
          </a:p>
          <a:p>
            <a:pPr marL="457200" indent="-457200">
              <a:lnSpc>
                <a:spcPct val="150000"/>
              </a:lnSpc>
              <a:buFont typeface="Arial" panose="020B0604020202020204" pitchFamily="34" charset="0"/>
              <a:buChar char="•"/>
            </a:pPr>
            <a:r>
              <a:rPr lang="en-US" sz="2500" dirty="0" err="1">
                <a:latin typeface="Nunito Sans" panose="00000500000000000000" pitchFamily="2" charset="0"/>
              </a:rPr>
              <a:t>endl</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Standard Output Stream (</a:t>
            </a:r>
            <a:r>
              <a:rPr lang="en-US" sz="4500" b="1" dirty="0" err="1">
                <a:latin typeface="Nunito Sans" panose="00000500000000000000" pitchFamily="2" charset="0"/>
              </a:rPr>
              <a:t>cout</a:t>
            </a:r>
            <a:r>
              <a:rPr lang="en-US" sz="4500" b="1" dirty="0">
                <a:latin typeface="Nunito Sans" panose="00000500000000000000" pitchFamily="2" charset="0"/>
              </a:rPr>
              <a:t>)</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omputer, drawing, sign&#10;&#10;Description automatically generated">
            <a:extLst>
              <a:ext uri="{FF2B5EF4-FFF2-40B4-BE49-F238E27FC236}">
                <a16:creationId xmlns:a16="http://schemas.microsoft.com/office/drawing/2014/main" id="{B4E8D4BE-75DD-4925-B995-14857CAC0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608" y="1676400"/>
            <a:ext cx="4587792" cy="4029692"/>
          </a:xfrm>
          <a:prstGeom prst="rect">
            <a:avLst/>
          </a:prstGeom>
        </p:spPr>
      </p:pic>
    </p:spTree>
    <p:extLst>
      <p:ext uri="{BB962C8B-B14F-4D97-AF65-F5344CB8AC3E}">
        <p14:creationId xmlns:p14="http://schemas.microsoft.com/office/powerpoint/2010/main" val="35704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left)">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wipe(left)">
                                      <p:cBhvr>
                                        <p:cTn id="21"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1477328"/>
          </a:xfrm>
          <a:prstGeom prst="rect">
            <a:avLst/>
          </a:prstGeom>
          <a:noFill/>
        </p:spPr>
        <p:txBody>
          <a:bodyPr wrap="square" rtlCol="0">
            <a:spAutoFit/>
          </a:bodyPr>
          <a:lstStyle/>
          <a:p>
            <a:r>
              <a:rPr lang="en-US" sz="4500" b="1" dirty="0">
                <a:latin typeface="Nunito Sans" panose="00000500000000000000" pitchFamily="2" charset="0"/>
              </a:rPr>
              <a:t>Operators Application</a:t>
            </a:r>
          </a:p>
          <a:p>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21" y="1828800"/>
            <a:ext cx="5267779" cy="39508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14" y="1553993"/>
            <a:ext cx="3962400" cy="4436702"/>
          </a:xfrm>
          <a:prstGeom prst="rect">
            <a:avLst/>
          </a:prstGeom>
        </p:spPr>
      </p:pic>
    </p:spTree>
    <p:extLst>
      <p:ext uri="{BB962C8B-B14F-4D97-AF65-F5344CB8AC3E}">
        <p14:creationId xmlns:p14="http://schemas.microsoft.com/office/powerpoint/2010/main" val="501180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Operators Application</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358" y="1553993"/>
            <a:ext cx="3946242" cy="4237207"/>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14" y="2057400"/>
            <a:ext cx="4876799" cy="2351242"/>
          </a:xfrm>
          <a:prstGeom prst="rect">
            <a:avLst/>
          </a:prstGeom>
        </p:spPr>
      </p:pic>
    </p:spTree>
    <p:extLst>
      <p:ext uri="{BB962C8B-B14F-4D97-AF65-F5344CB8AC3E}">
        <p14:creationId xmlns:p14="http://schemas.microsoft.com/office/powerpoint/2010/main" val="248917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str[] = ”HELLO";</a:t>
            </a:r>
          </a:p>
          <a:p>
            <a:r>
              <a:rPr lang="en-US" sz="2000" b="1" dirty="0">
                <a:solidFill>
                  <a:schemeClr val="bg1"/>
                </a:solidFill>
                <a:latin typeface="Courier New" panose="02070309020205020404" pitchFamily="49" charset="0"/>
                <a:cs typeface="Courier New" panose="02070309020205020404" pitchFamily="49" charset="0"/>
              </a:rPr>
              <a:t>    char str1[] = ”WORLD";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str &lt;&lt; </a:t>
            </a:r>
            <a:r>
              <a:rPr lang="en-US" sz="2000" b="1" dirty="0" err="1">
                <a:solidFill>
                  <a:schemeClr val="bg1"/>
                </a:solidFill>
                <a:latin typeface="Courier New" panose="02070309020205020404" pitchFamily="49" charset="0"/>
                <a:cs typeface="Courier New" panose="02070309020205020404" pitchFamily="49" charset="0"/>
              </a:rPr>
              <a:t>endl</a:t>
            </a:r>
            <a:r>
              <a:rPr lang="en-US" sz="2000" b="1" dirty="0">
                <a:solidFill>
                  <a:schemeClr val="bg1"/>
                </a:solidFill>
                <a:latin typeface="Courier New" panose="02070309020205020404" pitchFamily="49" charset="0"/>
                <a:cs typeface="Courier New" panose="02070309020205020404" pitchFamily="49" charset="0"/>
              </a:rPr>
              <a:t> &lt;&lt; str1;</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a:solidFill>
                  <a:schemeClr val="tx1"/>
                </a:solidFill>
                <a:latin typeface="Courier New" panose="02070309020205020404" pitchFamily="49" charset="0"/>
                <a:cs typeface="Courier New" panose="02070309020205020404" pitchFamily="49" charset="0"/>
              </a:rPr>
              <a:t>HELLO</a:t>
            </a:r>
          </a:p>
          <a:p>
            <a:r>
              <a:rPr lang="en-US" sz="2000" b="1" dirty="0">
                <a:solidFill>
                  <a:schemeClr val="tx1"/>
                </a:solidFill>
                <a:latin typeface="Courier New" panose="02070309020205020404" pitchFamily="49" charset="0"/>
                <a:cs typeface="Courier New" panose="02070309020205020404" pitchFamily="49" charset="0"/>
              </a:rPr>
              <a:t>WORLD</a:t>
            </a:r>
          </a:p>
        </p:txBody>
      </p:sp>
      <p:sp>
        <p:nvSpPr>
          <p:cNvPr id="9" name="Rectangle 8">
            <a:extLst>
              <a:ext uri="{FF2B5EF4-FFF2-40B4-BE49-F238E27FC236}">
                <a16:creationId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2336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119840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err="1">
                <a:latin typeface="Nunito Sans" panose="00000500000000000000" pitchFamily="2" charset="0"/>
              </a:rPr>
              <a:t>cin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&gt;&gt;  extraction or get from operator</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Standard Input Stream (</a:t>
            </a:r>
            <a:r>
              <a:rPr lang="en-US" sz="4500" b="1" dirty="0" err="1">
                <a:latin typeface="Nunito Sans" panose="00000500000000000000" pitchFamily="2" charset="0"/>
              </a:rPr>
              <a:t>cin</a:t>
            </a:r>
            <a:r>
              <a:rPr lang="en-US" sz="4500" b="1" dirty="0">
                <a:latin typeface="Nunito Sans" panose="00000500000000000000" pitchFamily="2" charset="0"/>
              </a:rPr>
              <a:t>)</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device&#10;&#10;Description automatically generated">
            <a:extLst>
              <a:ext uri="{FF2B5EF4-FFF2-40B4-BE49-F238E27FC236}">
                <a16:creationId xmlns:a16="http://schemas.microsoft.com/office/drawing/2014/main" id="{9FF442AF-5C5E-45F8-893F-DDD9CD0D8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611766"/>
            <a:ext cx="4352544" cy="4255634"/>
          </a:xfrm>
          <a:prstGeom prst="rect">
            <a:avLst/>
          </a:prstGeom>
        </p:spPr>
      </p:pic>
    </p:spTree>
    <p:extLst>
      <p:ext uri="{BB962C8B-B14F-4D97-AF65-F5344CB8AC3E}">
        <p14:creationId xmlns:p14="http://schemas.microsoft.com/office/powerpoint/2010/main" val="308231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left)">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value;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value;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value;</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a:solidFill>
                  <a:schemeClr val="tx1"/>
                </a:solidFill>
                <a:latin typeface="Courier New" panose="02070309020205020404" pitchFamily="49" charset="0"/>
                <a:cs typeface="Courier New" panose="02070309020205020404" pitchFamily="49" charset="0"/>
              </a:rPr>
              <a:t>5</a:t>
            </a:r>
          </a:p>
          <a:p>
            <a:r>
              <a:rPr lang="en-US" sz="2000" b="1" dirty="0">
                <a:solidFill>
                  <a:schemeClr val="tx1"/>
                </a:solidFill>
                <a:latin typeface="Courier New" panose="02070309020205020404" pitchFamily="49" charset="0"/>
                <a:cs typeface="Courier New" panose="02070309020205020404" pitchFamily="49" charset="0"/>
              </a:rPr>
              <a:t>5</a:t>
            </a:r>
          </a:p>
        </p:txBody>
      </p:sp>
      <p:sp>
        <p:nvSpPr>
          <p:cNvPr id="9" name="Rectangle 8">
            <a:extLst>
              <a:ext uri="{FF2B5EF4-FFF2-40B4-BE49-F238E27FC236}">
                <a16:creationId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22304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1775486"/>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Converting one predefined type into another</a:t>
            </a:r>
          </a:p>
          <a:p>
            <a:pPr marL="457200" indent="-457200">
              <a:lnSpc>
                <a:spcPct val="150000"/>
              </a:lnSpc>
              <a:buFont typeface="Arial" panose="020B0604020202020204" pitchFamily="34" charset="0"/>
              <a:buChar char="•"/>
            </a:pPr>
            <a:r>
              <a:rPr lang="en-US" sz="2500" dirty="0">
                <a:latin typeface="Nunito Sans" panose="00000500000000000000" pitchFamily="2" charset="0"/>
              </a:rPr>
              <a:t>Implicit Type Conversion</a:t>
            </a:r>
          </a:p>
          <a:p>
            <a:pPr marL="457200" indent="-457200">
              <a:lnSpc>
                <a:spcPct val="150000"/>
              </a:lnSpc>
              <a:buFont typeface="Arial" panose="020B0604020202020204" pitchFamily="34" charset="0"/>
              <a:buChar char="•"/>
            </a:pPr>
            <a:r>
              <a:rPr lang="en-US" sz="2500" dirty="0">
                <a:latin typeface="Nunito Sans" panose="00000500000000000000" pitchFamily="2" charset="0"/>
              </a:rPr>
              <a:t>Explicit Type Conversion</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Type Conversion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8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35067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Done by compiler on its own</a:t>
            </a:r>
          </a:p>
          <a:p>
            <a:pPr marL="457200" indent="-457200">
              <a:lnSpc>
                <a:spcPct val="150000"/>
              </a:lnSpc>
              <a:buFont typeface="Arial" panose="020B0604020202020204" pitchFamily="34" charset="0"/>
              <a:buChar char="•"/>
            </a:pPr>
            <a:r>
              <a:rPr lang="en-US" sz="2500" dirty="0">
                <a:latin typeface="Nunito Sans" panose="00000500000000000000" pitchFamily="2" charset="0"/>
              </a:rPr>
              <a:t>Takes place in an expression when more than one data type is present</a:t>
            </a:r>
          </a:p>
          <a:p>
            <a:pPr marL="457200" indent="-457200">
              <a:lnSpc>
                <a:spcPct val="150000"/>
              </a:lnSpc>
              <a:buFont typeface="Arial" panose="020B0604020202020204" pitchFamily="34" charset="0"/>
              <a:buChar char="•"/>
            </a:pPr>
            <a:r>
              <a:rPr lang="en-US" sz="2500" dirty="0">
                <a:latin typeface="Nunito Sans" panose="00000500000000000000" pitchFamily="2" charset="0"/>
              </a:rPr>
              <a:t>All the data types of variables are upgraded to data type of variable with largest data type</a:t>
            </a:r>
          </a:p>
          <a:p>
            <a:pPr marL="457200" indent="-457200">
              <a:lnSpc>
                <a:spcPct val="150000"/>
              </a:lnSpc>
              <a:buFont typeface="Arial" panose="020B0604020202020204" pitchFamily="34" charset="0"/>
              <a:buChar char="•"/>
            </a:pPr>
            <a:r>
              <a:rPr lang="en-US" sz="2500" b="1" dirty="0">
                <a:latin typeface="Nunito Sans" panose="00000500000000000000" pitchFamily="2" charset="0"/>
              </a:rPr>
              <a:t>bool -&gt; char -&gt; short int -&gt; int -&gt; unsigned int -&gt; long -&gt; unsigned-&gt; long </a:t>
            </a:r>
            <a:r>
              <a:rPr lang="en-US" sz="2500" b="1" dirty="0" err="1">
                <a:latin typeface="Nunito Sans" panose="00000500000000000000" pitchFamily="2" charset="0"/>
              </a:rPr>
              <a:t>long</a:t>
            </a:r>
            <a:r>
              <a:rPr lang="en-US" sz="2500" b="1" dirty="0">
                <a:latin typeface="Nunito Sans" panose="00000500000000000000" pitchFamily="2" charset="0"/>
              </a:rPr>
              <a:t> -&gt; float -&gt; double -&gt; long double</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Implicit Type Conversion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x = 20; </a:t>
            </a:r>
          </a:p>
          <a:p>
            <a:r>
              <a:rPr lang="en-US" sz="2000" b="1" dirty="0">
                <a:solidFill>
                  <a:schemeClr val="bg1"/>
                </a:solidFill>
                <a:latin typeface="Courier New" panose="02070309020205020404" pitchFamily="49" charset="0"/>
                <a:cs typeface="Courier New" panose="02070309020205020404" pitchFamily="49" charset="0"/>
              </a:rPr>
              <a:t>	char y = 'c';  </a:t>
            </a:r>
          </a:p>
          <a:p>
            <a:r>
              <a:rPr lang="en-US" sz="2000" b="1" dirty="0">
                <a:solidFill>
                  <a:schemeClr val="bg1"/>
                </a:solidFill>
                <a:latin typeface="Courier New" panose="02070309020205020404" pitchFamily="49" charset="0"/>
                <a:cs typeface="Courier New" panose="02070309020205020404" pitchFamily="49" charset="0"/>
              </a:rPr>
              <a:t>	x = x + y;  </a:t>
            </a:r>
            <a:r>
              <a:rPr lang="en-US" sz="2000" b="1" dirty="0">
                <a:solidFill>
                  <a:srgbClr val="FF0000"/>
                </a:solidFill>
                <a:latin typeface="Courier New" panose="02070309020205020404" pitchFamily="49" charset="0"/>
                <a:cs typeface="Courier New" panose="02070309020205020404" pitchFamily="49" charset="0"/>
              </a:rPr>
              <a:t>// y implicitly converted into int</a:t>
            </a:r>
          </a:p>
          <a:p>
            <a:r>
              <a:rPr lang="en-US" sz="2000" b="1" dirty="0">
                <a:solidFill>
                  <a:schemeClr val="bg1"/>
                </a:solidFill>
                <a:latin typeface="Courier New" panose="02070309020205020404" pitchFamily="49" charset="0"/>
                <a:cs typeface="Courier New" panose="02070309020205020404" pitchFamily="49" charset="0"/>
              </a:rPr>
              <a:t>	float z = x + 1.5;  </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x implicitly converted into float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"x = " &lt;&lt; x &lt;&lt; </a:t>
            </a:r>
            <a:r>
              <a:rPr lang="en-US" sz="2000" b="1" dirty="0" err="1">
                <a:solidFill>
                  <a:schemeClr val="bg1"/>
                </a:solidFill>
                <a:latin typeface="Courier New" panose="02070309020205020404" pitchFamily="49" charset="0"/>
                <a:cs typeface="Courier New" panose="02070309020205020404" pitchFamily="49" charset="0"/>
              </a:rPr>
              <a:t>endl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&lt;&lt; "y = " &lt;&lt; y &lt;&lt; </a:t>
            </a:r>
            <a:r>
              <a:rPr lang="en-US" sz="2000" b="1" dirty="0" err="1">
                <a:solidFill>
                  <a:schemeClr val="bg1"/>
                </a:solidFill>
                <a:latin typeface="Courier New" panose="02070309020205020404" pitchFamily="49" charset="0"/>
                <a:cs typeface="Courier New" panose="02070309020205020404" pitchFamily="49" charset="0"/>
              </a:rPr>
              <a:t>endl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&lt;&lt; "z = " &lt;&lt; z &lt;&lt; </a:t>
            </a:r>
            <a:r>
              <a:rPr lang="en-US" sz="2000" b="1" dirty="0" err="1">
                <a:solidFill>
                  <a:schemeClr val="bg1"/>
                </a:solidFill>
                <a:latin typeface="Courier New" panose="02070309020205020404" pitchFamily="49" charset="0"/>
                <a:cs typeface="Courier New" panose="02070309020205020404" pitchFamily="49" charset="0"/>
              </a:rPr>
              <a:t>endl</a:t>
            </a:r>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a:solidFill>
                  <a:schemeClr val="tx1"/>
                </a:solidFill>
                <a:latin typeface="Courier New" panose="02070309020205020404" pitchFamily="49" charset="0"/>
                <a:cs typeface="Courier New" panose="02070309020205020404" pitchFamily="49" charset="0"/>
              </a:rPr>
              <a:t>x = 119</a:t>
            </a:r>
          </a:p>
          <a:p>
            <a:r>
              <a:rPr lang="en-US" sz="2000" b="1" dirty="0">
                <a:solidFill>
                  <a:schemeClr val="tx1"/>
                </a:solidFill>
                <a:latin typeface="Courier New" panose="02070309020205020404" pitchFamily="49" charset="0"/>
                <a:cs typeface="Courier New" panose="02070309020205020404" pitchFamily="49" charset="0"/>
              </a:rPr>
              <a:t>y = c</a:t>
            </a:r>
          </a:p>
          <a:p>
            <a:r>
              <a:rPr lang="en-US" sz="2000" b="1" dirty="0">
                <a:solidFill>
                  <a:schemeClr val="tx1"/>
                </a:solidFill>
                <a:latin typeface="Courier New" panose="02070309020205020404" pitchFamily="49" charset="0"/>
                <a:cs typeface="Courier New" panose="02070309020205020404" pitchFamily="49" charset="0"/>
              </a:rPr>
              <a:t>z = 120.5</a:t>
            </a:r>
          </a:p>
        </p:txBody>
      </p:sp>
      <p:sp>
        <p:nvSpPr>
          <p:cNvPr id="9" name="Rectangle 8">
            <a:extLst>
              <a:ext uri="{FF2B5EF4-FFF2-40B4-BE49-F238E27FC236}">
                <a16:creationId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4591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3925</TotalTime>
  <Words>1528</Words>
  <Application>Microsoft Macintosh PowerPoint</Application>
  <PresentationFormat>Widescreen</PresentationFormat>
  <Paragraphs>381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Nunito Sans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Sivaraman Gananathan</cp:lastModifiedBy>
  <cp:revision>253</cp:revision>
  <dcterms:created xsi:type="dcterms:W3CDTF">2006-08-16T00:00:00Z</dcterms:created>
  <dcterms:modified xsi:type="dcterms:W3CDTF">2023-06-06T03:40:19Z</dcterms:modified>
</cp:coreProperties>
</file>