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0" r:id="rId2"/>
    <p:sldId id="261" r:id="rId3"/>
    <p:sldId id="262" r:id="rId4"/>
    <p:sldId id="263" r:id="rId5"/>
    <p:sldId id="266" r:id="rId6"/>
    <p:sldId id="265" r:id="rId7"/>
    <p:sldId id="264" r:id="rId8"/>
    <p:sldId id="267" r:id="rId9"/>
    <p:sldId id="268"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1"/>
    <p:restoredTop sz="96104"/>
  </p:normalViewPr>
  <p:slideViewPr>
    <p:cSldViewPr snapToGrid="0">
      <p:cViewPr varScale="1">
        <p:scale>
          <a:sx n="120" d="100"/>
          <a:sy n="120" d="100"/>
        </p:scale>
        <p:origin x="3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41CEFF-5377-FE47-B1FC-54A731EFB0CC}" type="datetimeFigureOut">
              <a:rPr lang="en-US" smtClean="0"/>
              <a:t>6/8/23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8B296-586E-8B43-A15A-EAA875AF818B}" type="slidenum">
              <a:rPr lang="en-US" smtClean="0"/>
              <a:t>‹#›</a:t>
            </a:fld>
            <a:endParaRPr lang="en-US"/>
          </a:p>
        </p:txBody>
      </p:sp>
    </p:spTree>
    <p:extLst>
      <p:ext uri="{BB962C8B-B14F-4D97-AF65-F5344CB8AC3E}">
        <p14:creationId xmlns:p14="http://schemas.microsoft.com/office/powerpoint/2010/main" val="371308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32C6EB-01A5-499C-8645-E75A6B9341EE}"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&amp;a = decimal</a:t>
            </a:r>
            <a:r>
              <a:rPr lang="en-US" baseline="0" dirty="0"/>
              <a:t> address of the variable</a:t>
            </a:r>
            <a:endParaRPr lang="en-US" dirty="0"/>
          </a:p>
        </p:txBody>
      </p:sp>
      <p:sp>
        <p:nvSpPr>
          <p:cNvPr id="4" name="Slide Number Placeholder 3"/>
          <p:cNvSpPr>
            <a:spLocks noGrp="1"/>
          </p:cNvSpPr>
          <p:nvPr>
            <p:ph type="sldNum" sz="quarter" idx="10"/>
          </p:nvPr>
        </p:nvSpPr>
        <p:spPr/>
        <p:txBody>
          <a:bodyPr/>
          <a:lstStyle/>
          <a:p>
            <a:fld id="{1932C6EB-01A5-499C-8645-E75A6B9341EE}"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a:t>
            </a:r>
            <a:r>
              <a:rPr lang="en-US" baseline="0" dirty="0"/>
              <a:t> keyword can be used only for non static members, as static members have only one address space and cannot be duplicated for each and every objects. Rather non-static members occupy separate memory for each object creation. This keyword is used for current object pointing. But static does have different memory positions such as current memory, previous memory. Therefore this cannot be used for static members.</a:t>
            </a:r>
            <a:endParaRPr lang="en-US" dirty="0"/>
          </a:p>
        </p:txBody>
      </p:sp>
      <p:sp>
        <p:nvSpPr>
          <p:cNvPr id="4" name="Slide Number Placeholder 3"/>
          <p:cNvSpPr>
            <a:spLocks noGrp="1"/>
          </p:cNvSpPr>
          <p:nvPr>
            <p:ph type="sldNum" sz="quarter" idx="10"/>
          </p:nvPr>
        </p:nvSpPr>
        <p:spPr/>
        <p:txBody>
          <a:bodyPr/>
          <a:lstStyle/>
          <a:p>
            <a:fld id="{1932C6EB-01A5-499C-8645-E75A6B9341EE}"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 When a and b are not initialized and were printed, GV</a:t>
            </a:r>
            <a:r>
              <a:rPr lang="en-US" baseline="0" dirty="0"/>
              <a:t> were printed in the output screen</a:t>
            </a:r>
            <a:endParaRPr lang="en-US" dirty="0"/>
          </a:p>
        </p:txBody>
      </p:sp>
      <p:sp>
        <p:nvSpPr>
          <p:cNvPr id="4" name="Slide Number Placeholder 3"/>
          <p:cNvSpPr>
            <a:spLocks noGrp="1"/>
          </p:cNvSpPr>
          <p:nvPr>
            <p:ph type="sldNum" sz="quarter" idx="10"/>
          </p:nvPr>
        </p:nvSpPr>
        <p:spPr/>
        <p:txBody>
          <a:bodyPr/>
          <a:lstStyle/>
          <a:p>
            <a:fld id="{1932C6EB-01A5-499C-8645-E75A6B9341EE}"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35D4-4F79-6FE7-27CB-E7840182595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BDF75D4-EACB-943F-3701-5F82D3BC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4A18489-3332-EEC7-AED2-465D31B8FCE9}"/>
              </a:ext>
            </a:extLst>
          </p:cNvPr>
          <p:cNvSpPr>
            <a:spLocks noGrp="1"/>
          </p:cNvSpPr>
          <p:nvPr>
            <p:ph type="dt" sz="half" idx="10"/>
          </p:nvPr>
        </p:nvSpPr>
        <p:spPr/>
        <p:txBody>
          <a:bodyPr/>
          <a:lstStyle/>
          <a:p>
            <a:fld id="{C105BE63-859B-BC4B-97C1-06185C1023B6}" type="datetimeFigureOut">
              <a:rPr lang="en-US" smtClean="0"/>
              <a:t>6/8/23</a:t>
            </a:fld>
            <a:endParaRPr lang="en-US"/>
          </a:p>
        </p:txBody>
      </p:sp>
      <p:sp>
        <p:nvSpPr>
          <p:cNvPr id="5" name="Footer Placeholder 4">
            <a:extLst>
              <a:ext uri="{FF2B5EF4-FFF2-40B4-BE49-F238E27FC236}">
                <a16:creationId xmlns:a16="http://schemas.microsoft.com/office/drawing/2014/main" id="{A9E0EAE7-4389-1B8E-C5DA-53D231276C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7F1609-B72F-7DD0-5638-AAB8F5169F4E}"/>
              </a:ext>
            </a:extLst>
          </p:cNvPr>
          <p:cNvSpPr>
            <a:spLocks noGrp="1"/>
          </p:cNvSpPr>
          <p:nvPr>
            <p:ph type="sldNum" sz="quarter" idx="12"/>
          </p:nvPr>
        </p:nvSpPr>
        <p:spPr/>
        <p:txBody>
          <a:bodyPr/>
          <a:lstStyle/>
          <a:p>
            <a:fld id="{858F1C3C-DD22-F948-9D1C-1D2D5CF309BD}" type="slidenum">
              <a:rPr lang="en-US" smtClean="0"/>
              <a:t>‹#›</a:t>
            </a:fld>
            <a:endParaRPr lang="en-US"/>
          </a:p>
        </p:txBody>
      </p:sp>
    </p:spTree>
    <p:extLst>
      <p:ext uri="{BB962C8B-B14F-4D97-AF65-F5344CB8AC3E}">
        <p14:creationId xmlns:p14="http://schemas.microsoft.com/office/powerpoint/2010/main" val="302955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5E2E-32D7-4273-7B59-8AD7858CBC4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82C0059-F6B0-AF47-E582-697D6741CF8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53705C7-54E3-CCF9-59B0-21D25185601F}"/>
              </a:ext>
            </a:extLst>
          </p:cNvPr>
          <p:cNvSpPr>
            <a:spLocks noGrp="1"/>
          </p:cNvSpPr>
          <p:nvPr>
            <p:ph type="dt" sz="half" idx="10"/>
          </p:nvPr>
        </p:nvSpPr>
        <p:spPr/>
        <p:txBody>
          <a:bodyPr/>
          <a:lstStyle/>
          <a:p>
            <a:fld id="{C105BE63-859B-BC4B-97C1-06185C1023B6}" type="datetimeFigureOut">
              <a:rPr lang="en-US" smtClean="0"/>
              <a:t>6/8/23</a:t>
            </a:fld>
            <a:endParaRPr lang="en-US"/>
          </a:p>
        </p:txBody>
      </p:sp>
      <p:sp>
        <p:nvSpPr>
          <p:cNvPr id="5" name="Footer Placeholder 4">
            <a:extLst>
              <a:ext uri="{FF2B5EF4-FFF2-40B4-BE49-F238E27FC236}">
                <a16:creationId xmlns:a16="http://schemas.microsoft.com/office/drawing/2014/main" id="{3F6DCF0D-24C2-2379-171E-A64E04492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1EE5B-7B5F-A2FE-E194-6F8D4BB16121}"/>
              </a:ext>
            </a:extLst>
          </p:cNvPr>
          <p:cNvSpPr>
            <a:spLocks noGrp="1"/>
          </p:cNvSpPr>
          <p:nvPr>
            <p:ph type="sldNum" sz="quarter" idx="12"/>
          </p:nvPr>
        </p:nvSpPr>
        <p:spPr/>
        <p:txBody>
          <a:bodyPr/>
          <a:lstStyle/>
          <a:p>
            <a:fld id="{858F1C3C-DD22-F948-9D1C-1D2D5CF309BD}" type="slidenum">
              <a:rPr lang="en-US" smtClean="0"/>
              <a:t>‹#›</a:t>
            </a:fld>
            <a:endParaRPr lang="en-US"/>
          </a:p>
        </p:txBody>
      </p:sp>
    </p:spTree>
    <p:extLst>
      <p:ext uri="{BB962C8B-B14F-4D97-AF65-F5344CB8AC3E}">
        <p14:creationId xmlns:p14="http://schemas.microsoft.com/office/powerpoint/2010/main" val="1560145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45021A-5572-DA43-F9B2-81F34BFCBD6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A3B0B75-2206-6753-2E35-F7D59A0FA77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E1D1981-71D6-0B4C-2328-2FB141B86718}"/>
              </a:ext>
            </a:extLst>
          </p:cNvPr>
          <p:cNvSpPr>
            <a:spLocks noGrp="1"/>
          </p:cNvSpPr>
          <p:nvPr>
            <p:ph type="dt" sz="half" idx="10"/>
          </p:nvPr>
        </p:nvSpPr>
        <p:spPr/>
        <p:txBody>
          <a:bodyPr/>
          <a:lstStyle/>
          <a:p>
            <a:fld id="{C105BE63-859B-BC4B-97C1-06185C1023B6}" type="datetimeFigureOut">
              <a:rPr lang="en-US" smtClean="0"/>
              <a:t>6/8/23</a:t>
            </a:fld>
            <a:endParaRPr lang="en-US"/>
          </a:p>
        </p:txBody>
      </p:sp>
      <p:sp>
        <p:nvSpPr>
          <p:cNvPr id="5" name="Footer Placeholder 4">
            <a:extLst>
              <a:ext uri="{FF2B5EF4-FFF2-40B4-BE49-F238E27FC236}">
                <a16:creationId xmlns:a16="http://schemas.microsoft.com/office/drawing/2014/main" id="{70DDCEC1-7A6A-07BB-EE30-5AA544A9C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D37AF-54C4-CD16-A558-01671ED22AFB}"/>
              </a:ext>
            </a:extLst>
          </p:cNvPr>
          <p:cNvSpPr>
            <a:spLocks noGrp="1"/>
          </p:cNvSpPr>
          <p:nvPr>
            <p:ph type="sldNum" sz="quarter" idx="12"/>
          </p:nvPr>
        </p:nvSpPr>
        <p:spPr/>
        <p:txBody>
          <a:bodyPr/>
          <a:lstStyle/>
          <a:p>
            <a:fld id="{858F1C3C-DD22-F948-9D1C-1D2D5CF309BD}" type="slidenum">
              <a:rPr lang="en-US" smtClean="0"/>
              <a:t>‹#›</a:t>
            </a:fld>
            <a:endParaRPr lang="en-US"/>
          </a:p>
        </p:txBody>
      </p:sp>
    </p:spTree>
    <p:extLst>
      <p:ext uri="{BB962C8B-B14F-4D97-AF65-F5344CB8AC3E}">
        <p14:creationId xmlns:p14="http://schemas.microsoft.com/office/powerpoint/2010/main" val="1928306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B972-4742-1A6E-D330-225B786C480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B2D16FE-541D-16B2-922B-0C1EC4C6E87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F139070-CC7F-E608-E7D7-A6DA4D3175FC}"/>
              </a:ext>
            </a:extLst>
          </p:cNvPr>
          <p:cNvSpPr>
            <a:spLocks noGrp="1"/>
          </p:cNvSpPr>
          <p:nvPr>
            <p:ph type="dt" sz="half" idx="10"/>
          </p:nvPr>
        </p:nvSpPr>
        <p:spPr/>
        <p:txBody>
          <a:bodyPr/>
          <a:lstStyle/>
          <a:p>
            <a:fld id="{C105BE63-859B-BC4B-97C1-06185C1023B6}" type="datetimeFigureOut">
              <a:rPr lang="en-US" smtClean="0"/>
              <a:t>6/8/23</a:t>
            </a:fld>
            <a:endParaRPr lang="en-US"/>
          </a:p>
        </p:txBody>
      </p:sp>
      <p:sp>
        <p:nvSpPr>
          <p:cNvPr id="5" name="Footer Placeholder 4">
            <a:extLst>
              <a:ext uri="{FF2B5EF4-FFF2-40B4-BE49-F238E27FC236}">
                <a16:creationId xmlns:a16="http://schemas.microsoft.com/office/drawing/2014/main" id="{DB3F55A5-53E0-972B-8BD2-DE345C79F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9020F6-8069-C7AA-BA03-8E29FED43586}"/>
              </a:ext>
            </a:extLst>
          </p:cNvPr>
          <p:cNvSpPr>
            <a:spLocks noGrp="1"/>
          </p:cNvSpPr>
          <p:nvPr>
            <p:ph type="sldNum" sz="quarter" idx="12"/>
          </p:nvPr>
        </p:nvSpPr>
        <p:spPr/>
        <p:txBody>
          <a:bodyPr/>
          <a:lstStyle/>
          <a:p>
            <a:fld id="{858F1C3C-DD22-F948-9D1C-1D2D5CF309BD}" type="slidenum">
              <a:rPr lang="en-US" smtClean="0"/>
              <a:t>‹#›</a:t>
            </a:fld>
            <a:endParaRPr lang="en-US"/>
          </a:p>
        </p:txBody>
      </p:sp>
    </p:spTree>
    <p:extLst>
      <p:ext uri="{BB962C8B-B14F-4D97-AF65-F5344CB8AC3E}">
        <p14:creationId xmlns:p14="http://schemas.microsoft.com/office/powerpoint/2010/main" val="2380417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A878-3806-6EA5-891D-F06F669A3B3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3C670C1-A721-5F57-9099-EB1F351E78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A2C515E-483B-28B4-7F9E-19655CB9EE93}"/>
              </a:ext>
            </a:extLst>
          </p:cNvPr>
          <p:cNvSpPr>
            <a:spLocks noGrp="1"/>
          </p:cNvSpPr>
          <p:nvPr>
            <p:ph type="dt" sz="half" idx="10"/>
          </p:nvPr>
        </p:nvSpPr>
        <p:spPr/>
        <p:txBody>
          <a:bodyPr/>
          <a:lstStyle/>
          <a:p>
            <a:fld id="{C105BE63-859B-BC4B-97C1-06185C1023B6}" type="datetimeFigureOut">
              <a:rPr lang="en-US" smtClean="0"/>
              <a:t>6/8/23</a:t>
            </a:fld>
            <a:endParaRPr lang="en-US"/>
          </a:p>
        </p:txBody>
      </p:sp>
      <p:sp>
        <p:nvSpPr>
          <p:cNvPr id="5" name="Footer Placeholder 4">
            <a:extLst>
              <a:ext uri="{FF2B5EF4-FFF2-40B4-BE49-F238E27FC236}">
                <a16:creationId xmlns:a16="http://schemas.microsoft.com/office/drawing/2014/main" id="{26063160-CB91-FD59-86CA-363ACE67DD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00EA3D-6DE8-B87D-DB8E-1C31CA87D5A0}"/>
              </a:ext>
            </a:extLst>
          </p:cNvPr>
          <p:cNvSpPr>
            <a:spLocks noGrp="1"/>
          </p:cNvSpPr>
          <p:nvPr>
            <p:ph type="sldNum" sz="quarter" idx="12"/>
          </p:nvPr>
        </p:nvSpPr>
        <p:spPr/>
        <p:txBody>
          <a:bodyPr/>
          <a:lstStyle/>
          <a:p>
            <a:fld id="{858F1C3C-DD22-F948-9D1C-1D2D5CF309BD}" type="slidenum">
              <a:rPr lang="en-US" smtClean="0"/>
              <a:t>‹#›</a:t>
            </a:fld>
            <a:endParaRPr lang="en-US"/>
          </a:p>
        </p:txBody>
      </p:sp>
    </p:spTree>
    <p:extLst>
      <p:ext uri="{BB962C8B-B14F-4D97-AF65-F5344CB8AC3E}">
        <p14:creationId xmlns:p14="http://schemas.microsoft.com/office/powerpoint/2010/main" val="2089456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B737F-F714-39A1-B067-AB26C3020BB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E37BD04-DB46-85DB-EFD5-99442A015DA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3A6EB8E-EF2E-12ED-BEBC-4E7AC3B717B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A8BAB47-0F88-7653-A190-9B95EE93305F}"/>
              </a:ext>
            </a:extLst>
          </p:cNvPr>
          <p:cNvSpPr>
            <a:spLocks noGrp="1"/>
          </p:cNvSpPr>
          <p:nvPr>
            <p:ph type="dt" sz="half" idx="10"/>
          </p:nvPr>
        </p:nvSpPr>
        <p:spPr/>
        <p:txBody>
          <a:bodyPr/>
          <a:lstStyle/>
          <a:p>
            <a:fld id="{C105BE63-859B-BC4B-97C1-06185C1023B6}" type="datetimeFigureOut">
              <a:rPr lang="en-US" smtClean="0"/>
              <a:t>6/8/23</a:t>
            </a:fld>
            <a:endParaRPr lang="en-US"/>
          </a:p>
        </p:txBody>
      </p:sp>
      <p:sp>
        <p:nvSpPr>
          <p:cNvPr id="6" name="Footer Placeholder 5">
            <a:extLst>
              <a:ext uri="{FF2B5EF4-FFF2-40B4-BE49-F238E27FC236}">
                <a16:creationId xmlns:a16="http://schemas.microsoft.com/office/drawing/2014/main" id="{8B518B27-6019-40EB-3EF0-A392188734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A6E486-6808-F24C-AE90-0D032579052F}"/>
              </a:ext>
            </a:extLst>
          </p:cNvPr>
          <p:cNvSpPr>
            <a:spLocks noGrp="1"/>
          </p:cNvSpPr>
          <p:nvPr>
            <p:ph type="sldNum" sz="quarter" idx="12"/>
          </p:nvPr>
        </p:nvSpPr>
        <p:spPr/>
        <p:txBody>
          <a:bodyPr/>
          <a:lstStyle/>
          <a:p>
            <a:fld id="{858F1C3C-DD22-F948-9D1C-1D2D5CF309BD}" type="slidenum">
              <a:rPr lang="en-US" smtClean="0"/>
              <a:t>‹#›</a:t>
            </a:fld>
            <a:endParaRPr lang="en-US"/>
          </a:p>
        </p:txBody>
      </p:sp>
    </p:spTree>
    <p:extLst>
      <p:ext uri="{BB962C8B-B14F-4D97-AF65-F5344CB8AC3E}">
        <p14:creationId xmlns:p14="http://schemas.microsoft.com/office/powerpoint/2010/main" val="1214346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82F08-C41B-3A5F-7F13-CD067A709EE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45C7135-CC35-535F-8729-F6DAF783A6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0AAF9EC-0A41-C8B5-991A-94132B2B33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745F6E8-710F-F1E3-7652-CD9A7A1C53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7F228E3-045D-6DD8-568A-026D529C692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7544B23-52C1-F558-6E88-4DA484FE5592}"/>
              </a:ext>
            </a:extLst>
          </p:cNvPr>
          <p:cNvSpPr>
            <a:spLocks noGrp="1"/>
          </p:cNvSpPr>
          <p:nvPr>
            <p:ph type="dt" sz="half" idx="10"/>
          </p:nvPr>
        </p:nvSpPr>
        <p:spPr/>
        <p:txBody>
          <a:bodyPr/>
          <a:lstStyle/>
          <a:p>
            <a:fld id="{C105BE63-859B-BC4B-97C1-06185C1023B6}" type="datetimeFigureOut">
              <a:rPr lang="en-US" smtClean="0"/>
              <a:t>6/8/23</a:t>
            </a:fld>
            <a:endParaRPr lang="en-US"/>
          </a:p>
        </p:txBody>
      </p:sp>
      <p:sp>
        <p:nvSpPr>
          <p:cNvPr id="8" name="Footer Placeholder 7">
            <a:extLst>
              <a:ext uri="{FF2B5EF4-FFF2-40B4-BE49-F238E27FC236}">
                <a16:creationId xmlns:a16="http://schemas.microsoft.com/office/drawing/2014/main" id="{FE190A29-0EDE-8F5A-90D3-8FFD3B0A35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655D7E-4900-AB1A-CD63-CB41A92D5F6C}"/>
              </a:ext>
            </a:extLst>
          </p:cNvPr>
          <p:cNvSpPr>
            <a:spLocks noGrp="1"/>
          </p:cNvSpPr>
          <p:nvPr>
            <p:ph type="sldNum" sz="quarter" idx="12"/>
          </p:nvPr>
        </p:nvSpPr>
        <p:spPr/>
        <p:txBody>
          <a:bodyPr/>
          <a:lstStyle/>
          <a:p>
            <a:fld id="{858F1C3C-DD22-F948-9D1C-1D2D5CF309BD}" type="slidenum">
              <a:rPr lang="en-US" smtClean="0"/>
              <a:t>‹#›</a:t>
            </a:fld>
            <a:endParaRPr lang="en-US"/>
          </a:p>
        </p:txBody>
      </p:sp>
    </p:spTree>
    <p:extLst>
      <p:ext uri="{BB962C8B-B14F-4D97-AF65-F5344CB8AC3E}">
        <p14:creationId xmlns:p14="http://schemas.microsoft.com/office/powerpoint/2010/main" val="87586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96A7E-B24A-FECA-66D4-09857789A39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4373DBD-0505-9511-2AEC-87DE64E486D8}"/>
              </a:ext>
            </a:extLst>
          </p:cNvPr>
          <p:cNvSpPr>
            <a:spLocks noGrp="1"/>
          </p:cNvSpPr>
          <p:nvPr>
            <p:ph type="dt" sz="half" idx="10"/>
          </p:nvPr>
        </p:nvSpPr>
        <p:spPr/>
        <p:txBody>
          <a:bodyPr/>
          <a:lstStyle/>
          <a:p>
            <a:fld id="{C105BE63-859B-BC4B-97C1-06185C1023B6}" type="datetimeFigureOut">
              <a:rPr lang="en-US" smtClean="0"/>
              <a:t>6/8/23</a:t>
            </a:fld>
            <a:endParaRPr lang="en-US"/>
          </a:p>
        </p:txBody>
      </p:sp>
      <p:sp>
        <p:nvSpPr>
          <p:cNvPr id="4" name="Footer Placeholder 3">
            <a:extLst>
              <a:ext uri="{FF2B5EF4-FFF2-40B4-BE49-F238E27FC236}">
                <a16:creationId xmlns:a16="http://schemas.microsoft.com/office/drawing/2014/main" id="{AB76CE50-8998-F1C9-24C2-68C3D6E8DA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979DF3-9D34-FC2E-7380-866B3C60FD8C}"/>
              </a:ext>
            </a:extLst>
          </p:cNvPr>
          <p:cNvSpPr>
            <a:spLocks noGrp="1"/>
          </p:cNvSpPr>
          <p:nvPr>
            <p:ph type="sldNum" sz="quarter" idx="12"/>
          </p:nvPr>
        </p:nvSpPr>
        <p:spPr/>
        <p:txBody>
          <a:bodyPr/>
          <a:lstStyle/>
          <a:p>
            <a:fld id="{858F1C3C-DD22-F948-9D1C-1D2D5CF309BD}" type="slidenum">
              <a:rPr lang="en-US" smtClean="0"/>
              <a:t>‹#›</a:t>
            </a:fld>
            <a:endParaRPr lang="en-US"/>
          </a:p>
        </p:txBody>
      </p:sp>
    </p:spTree>
    <p:extLst>
      <p:ext uri="{BB962C8B-B14F-4D97-AF65-F5344CB8AC3E}">
        <p14:creationId xmlns:p14="http://schemas.microsoft.com/office/powerpoint/2010/main" val="3271671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90ED40-DF59-A9D5-1EDD-A3373DC7D4BD}"/>
              </a:ext>
            </a:extLst>
          </p:cNvPr>
          <p:cNvSpPr>
            <a:spLocks noGrp="1"/>
          </p:cNvSpPr>
          <p:nvPr>
            <p:ph type="dt" sz="half" idx="10"/>
          </p:nvPr>
        </p:nvSpPr>
        <p:spPr/>
        <p:txBody>
          <a:bodyPr/>
          <a:lstStyle/>
          <a:p>
            <a:fld id="{C105BE63-859B-BC4B-97C1-06185C1023B6}" type="datetimeFigureOut">
              <a:rPr lang="en-US" smtClean="0"/>
              <a:t>6/8/23</a:t>
            </a:fld>
            <a:endParaRPr lang="en-US"/>
          </a:p>
        </p:txBody>
      </p:sp>
      <p:sp>
        <p:nvSpPr>
          <p:cNvPr id="3" name="Footer Placeholder 2">
            <a:extLst>
              <a:ext uri="{FF2B5EF4-FFF2-40B4-BE49-F238E27FC236}">
                <a16:creationId xmlns:a16="http://schemas.microsoft.com/office/drawing/2014/main" id="{4BD0D238-EA58-3F5B-49F6-D53EA00BE4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FABB2B-0584-2E03-D301-1B814580780E}"/>
              </a:ext>
            </a:extLst>
          </p:cNvPr>
          <p:cNvSpPr>
            <a:spLocks noGrp="1"/>
          </p:cNvSpPr>
          <p:nvPr>
            <p:ph type="sldNum" sz="quarter" idx="12"/>
          </p:nvPr>
        </p:nvSpPr>
        <p:spPr/>
        <p:txBody>
          <a:bodyPr/>
          <a:lstStyle/>
          <a:p>
            <a:fld id="{858F1C3C-DD22-F948-9D1C-1D2D5CF309BD}" type="slidenum">
              <a:rPr lang="en-US" smtClean="0"/>
              <a:t>‹#›</a:t>
            </a:fld>
            <a:endParaRPr lang="en-US"/>
          </a:p>
        </p:txBody>
      </p:sp>
    </p:spTree>
    <p:extLst>
      <p:ext uri="{BB962C8B-B14F-4D97-AF65-F5344CB8AC3E}">
        <p14:creationId xmlns:p14="http://schemas.microsoft.com/office/powerpoint/2010/main" val="1100695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5080F-D83F-DD37-0529-0E34A91E619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3EB81E9-6DC7-54FE-7BFB-362F17DEC0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79B6CEC-242A-ECBF-D218-FF6C0B492B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3FCE80F-5270-8127-D775-AD86311A22F0}"/>
              </a:ext>
            </a:extLst>
          </p:cNvPr>
          <p:cNvSpPr>
            <a:spLocks noGrp="1"/>
          </p:cNvSpPr>
          <p:nvPr>
            <p:ph type="dt" sz="half" idx="10"/>
          </p:nvPr>
        </p:nvSpPr>
        <p:spPr/>
        <p:txBody>
          <a:bodyPr/>
          <a:lstStyle/>
          <a:p>
            <a:fld id="{C105BE63-859B-BC4B-97C1-06185C1023B6}" type="datetimeFigureOut">
              <a:rPr lang="en-US" smtClean="0"/>
              <a:t>6/8/23</a:t>
            </a:fld>
            <a:endParaRPr lang="en-US"/>
          </a:p>
        </p:txBody>
      </p:sp>
      <p:sp>
        <p:nvSpPr>
          <p:cNvPr id="6" name="Footer Placeholder 5">
            <a:extLst>
              <a:ext uri="{FF2B5EF4-FFF2-40B4-BE49-F238E27FC236}">
                <a16:creationId xmlns:a16="http://schemas.microsoft.com/office/drawing/2014/main" id="{5E1367F8-677A-B084-B2B9-D20204633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C85EC0-2413-FBF0-D590-F3D52B1B4C52}"/>
              </a:ext>
            </a:extLst>
          </p:cNvPr>
          <p:cNvSpPr>
            <a:spLocks noGrp="1"/>
          </p:cNvSpPr>
          <p:nvPr>
            <p:ph type="sldNum" sz="quarter" idx="12"/>
          </p:nvPr>
        </p:nvSpPr>
        <p:spPr/>
        <p:txBody>
          <a:bodyPr/>
          <a:lstStyle/>
          <a:p>
            <a:fld id="{858F1C3C-DD22-F948-9D1C-1D2D5CF309BD}" type="slidenum">
              <a:rPr lang="en-US" smtClean="0"/>
              <a:t>‹#›</a:t>
            </a:fld>
            <a:endParaRPr lang="en-US"/>
          </a:p>
        </p:txBody>
      </p:sp>
    </p:spTree>
    <p:extLst>
      <p:ext uri="{BB962C8B-B14F-4D97-AF65-F5344CB8AC3E}">
        <p14:creationId xmlns:p14="http://schemas.microsoft.com/office/powerpoint/2010/main" val="75259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62C2C-9E19-3182-FDE7-400EEAAF251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40BE0F4-5C1D-B587-C9E4-6AB036F3F2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C1A61D-2AF0-C229-759B-2642122048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E409FE9-CC9B-A343-7761-FF08187981AB}"/>
              </a:ext>
            </a:extLst>
          </p:cNvPr>
          <p:cNvSpPr>
            <a:spLocks noGrp="1"/>
          </p:cNvSpPr>
          <p:nvPr>
            <p:ph type="dt" sz="half" idx="10"/>
          </p:nvPr>
        </p:nvSpPr>
        <p:spPr/>
        <p:txBody>
          <a:bodyPr/>
          <a:lstStyle/>
          <a:p>
            <a:fld id="{C105BE63-859B-BC4B-97C1-06185C1023B6}" type="datetimeFigureOut">
              <a:rPr lang="en-US" smtClean="0"/>
              <a:t>6/8/23</a:t>
            </a:fld>
            <a:endParaRPr lang="en-US"/>
          </a:p>
        </p:txBody>
      </p:sp>
      <p:sp>
        <p:nvSpPr>
          <p:cNvPr id="6" name="Footer Placeholder 5">
            <a:extLst>
              <a:ext uri="{FF2B5EF4-FFF2-40B4-BE49-F238E27FC236}">
                <a16:creationId xmlns:a16="http://schemas.microsoft.com/office/drawing/2014/main" id="{BC080CCD-3E79-59D8-08D4-843AF39F87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3CAE6E-BF7A-1F6C-5A2D-AB88A656A6D7}"/>
              </a:ext>
            </a:extLst>
          </p:cNvPr>
          <p:cNvSpPr>
            <a:spLocks noGrp="1"/>
          </p:cNvSpPr>
          <p:nvPr>
            <p:ph type="sldNum" sz="quarter" idx="12"/>
          </p:nvPr>
        </p:nvSpPr>
        <p:spPr/>
        <p:txBody>
          <a:bodyPr/>
          <a:lstStyle/>
          <a:p>
            <a:fld id="{858F1C3C-DD22-F948-9D1C-1D2D5CF309BD}" type="slidenum">
              <a:rPr lang="en-US" smtClean="0"/>
              <a:t>‹#›</a:t>
            </a:fld>
            <a:endParaRPr lang="en-US"/>
          </a:p>
        </p:txBody>
      </p:sp>
    </p:spTree>
    <p:extLst>
      <p:ext uri="{BB962C8B-B14F-4D97-AF65-F5344CB8AC3E}">
        <p14:creationId xmlns:p14="http://schemas.microsoft.com/office/powerpoint/2010/main" val="376823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0F70CD-9577-A015-D2D6-8A35D1E64B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6263199-840C-8C50-F6F1-F3E8982538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A430A94-0040-1178-23AC-0BFE356060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5BE63-859B-BC4B-97C1-06185C1023B6}" type="datetimeFigureOut">
              <a:rPr lang="en-US" smtClean="0"/>
              <a:t>6/8/23</a:t>
            </a:fld>
            <a:endParaRPr lang="en-US"/>
          </a:p>
        </p:txBody>
      </p:sp>
      <p:sp>
        <p:nvSpPr>
          <p:cNvPr id="5" name="Footer Placeholder 4">
            <a:extLst>
              <a:ext uri="{FF2B5EF4-FFF2-40B4-BE49-F238E27FC236}">
                <a16:creationId xmlns:a16="http://schemas.microsoft.com/office/drawing/2014/main" id="{ECAEADE2-2DA4-21C9-02EC-D003581D12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2E8D0A-D258-15D7-0A3B-7ED0DBEC46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8F1C3C-DD22-F948-9D1C-1D2D5CF309BD}" type="slidenum">
              <a:rPr lang="en-US" smtClean="0"/>
              <a:t>‹#›</a:t>
            </a:fld>
            <a:endParaRPr lang="en-US"/>
          </a:p>
        </p:txBody>
      </p:sp>
    </p:spTree>
    <p:extLst>
      <p:ext uri="{BB962C8B-B14F-4D97-AF65-F5344CB8AC3E}">
        <p14:creationId xmlns:p14="http://schemas.microsoft.com/office/powerpoint/2010/main" val="1403082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solidFill>
                  <a:schemeClr val="accent1"/>
                </a:solidFill>
                <a:latin typeface="+mn-lt"/>
              </a:rPr>
              <a:t>this keyword</a:t>
            </a:r>
            <a:br>
              <a:rPr lang="en-US" sz="4800" b="1" dirty="0">
                <a:solidFill>
                  <a:srgbClr val="C00000"/>
                </a:solidFill>
                <a:latin typeface="+mn-lt"/>
              </a:rPr>
            </a:br>
            <a:br>
              <a:rPr lang="en-US" sz="4800" b="1" dirty="0">
                <a:solidFill>
                  <a:srgbClr val="C00000"/>
                </a:solidFill>
                <a:latin typeface="+mn-lt"/>
              </a:rPr>
            </a:br>
            <a:endParaRPr lang="en-US" sz="4800" b="1" dirty="0">
              <a:solidFill>
                <a:srgbClr val="C00000"/>
              </a:solidFill>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38716" y="2927907"/>
            <a:ext cx="4905509" cy="1200329"/>
          </a:xfrm>
          <a:prstGeom prst="rect">
            <a:avLst/>
          </a:prstGeom>
        </p:spPr>
        <p:txBody>
          <a:bodyPr wrap="none">
            <a:spAutoFit/>
          </a:bodyPr>
          <a:lstStyle/>
          <a:p>
            <a:pPr algn="ctr"/>
            <a:r>
              <a:rPr lang="en-US" sz="7200" dirty="0">
                <a:solidFill>
                  <a:srgbClr val="000000"/>
                </a:solidFill>
                <a:latin typeface="Open Sans"/>
              </a:rPr>
              <a:t>Thank you!</a:t>
            </a:r>
          </a:p>
        </p:txBody>
      </p:sp>
    </p:spTree>
  </p:cSld>
  <p:clrMapOvr>
    <a:masterClrMapping/>
  </p:clrMapOvr>
  <p:transition advClick="0" advTm="1000">
    <p:wipe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 we have “this” concept in C?</a:t>
            </a:r>
          </a:p>
        </p:txBody>
      </p:sp>
      <p:pic>
        <p:nvPicPr>
          <p:cNvPr id="6" name="Picture 5" descr="C:\Users\LAPTOP\Desktop\download.jpg"/>
          <p:cNvPicPr>
            <a:picLocks noChangeAspect="1" noChangeArrowheads="1"/>
          </p:cNvPicPr>
          <p:nvPr/>
        </p:nvPicPr>
        <p:blipFill>
          <a:blip r:embed="rId2"/>
          <a:srcRect/>
          <a:stretch>
            <a:fillRect/>
          </a:stretch>
        </p:blipFill>
        <p:spPr bwMode="auto">
          <a:xfrm>
            <a:off x="4387088" y="2311400"/>
            <a:ext cx="2623312" cy="3759200"/>
          </a:xfrm>
          <a:prstGeom prst="rect">
            <a:avLst/>
          </a:prstGeom>
          <a:noFill/>
        </p:spPr>
      </p:pic>
      <p:sp>
        <p:nvSpPr>
          <p:cNvPr id="7" name="Rounded Rectangle 6"/>
          <p:cNvSpPr/>
          <p:nvPr/>
        </p:nvSpPr>
        <p:spPr>
          <a:xfrm>
            <a:off x="7518400" y="1701800"/>
            <a:ext cx="3251200" cy="2336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It’s a new concept in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1001"/>
            <a:ext cx="10515600" cy="5795964"/>
          </a:xfrm>
        </p:spPr>
        <p:txBody>
          <a:bodyPr/>
          <a:lstStyle/>
          <a:p>
            <a:pPr>
              <a:buNone/>
            </a:pPr>
            <a:endParaRPr lang="en-US" dirty="0"/>
          </a:p>
        </p:txBody>
      </p:sp>
      <p:sp>
        <p:nvSpPr>
          <p:cNvPr id="5" name="TextBox 4"/>
          <p:cNvSpPr txBox="1"/>
          <p:nvPr/>
        </p:nvSpPr>
        <p:spPr>
          <a:xfrm>
            <a:off x="812800" y="381001"/>
            <a:ext cx="9144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400" dirty="0"/>
              <a:t>C</a:t>
            </a:r>
          </a:p>
        </p:txBody>
      </p:sp>
      <p:sp>
        <p:nvSpPr>
          <p:cNvPr id="6" name="TextBox 5"/>
          <p:cNvSpPr txBox="1"/>
          <p:nvPr/>
        </p:nvSpPr>
        <p:spPr>
          <a:xfrm>
            <a:off x="6604000" y="381001"/>
            <a:ext cx="10160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400" dirty="0"/>
              <a:t>C++</a:t>
            </a:r>
          </a:p>
        </p:txBody>
      </p:sp>
      <p:sp>
        <p:nvSpPr>
          <p:cNvPr id="7" name="TextBox 6"/>
          <p:cNvSpPr txBox="1"/>
          <p:nvPr/>
        </p:nvSpPr>
        <p:spPr>
          <a:xfrm>
            <a:off x="1117600" y="1803401"/>
            <a:ext cx="4064000" cy="2979085"/>
          </a:xfrm>
          <a:prstGeom prst="rect">
            <a:avLst/>
          </a:prstGeom>
          <a:noFill/>
        </p:spPr>
        <p:txBody>
          <a:bodyPr wrap="square" rtlCol="0">
            <a:spAutoFit/>
          </a:bodyPr>
          <a:lstStyle/>
          <a:p>
            <a:pPr>
              <a:lnSpc>
                <a:spcPct val="115000"/>
              </a:lnSpc>
            </a:pPr>
            <a:r>
              <a:rPr lang="en-US" sz="2133" dirty="0">
                <a:solidFill>
                  <a:srgbClr val="804000"/>
                </a:solidFill>
                <a:latin typeface="Consolas"/>
                <a:cs typeface="Times New Roman"/>
              </a:rPr>
              <a:t>#include &lt;</a:t>
            </a:r>
            <a:r>
              <a:rPr lang="en-US" sz="2133" dirty="0" err="1">
                <a:solidFill>
                  <a:srgbClr val="804000"/>
                </a:solidFill>
                <a:latin typeface="Consolas"/>
                <a:cs typeface="Times New Roman"/>
              </a:rPr>
              <a:t>stdio.h</a:t>
            </a:r>
            <a:r>
              <a:rPr lang="en-US" sz="2133" dirty="0">
                <a:solidFill>
                  <a:srgbClr val="804000"/>
                </a:solidFill>
                <a:latin typeface="Consolas"/>
                <a:cs typeface="Times New Roman"/>
              </a:rPr>
              <a:t>&gt;</a:t>
            </a:r>
            <a:endParaRPr lang="en-US" sz="1467" dirty="0">
              <a:ea typeface="Calibri"/>
              <a:cs typeface="Times New Roman"/>
            </a:endParaRPr>
          </a:p>
          <a:p>
            <a:pPr>
              <a:lnSpc>
                <a:spcPct val="115000"/>
              </a:lnSpc>
            </a:pPr>
            <a:r>
              <a:rPr lang="en-US" sz="2133" dirty="0" err="1">
                <a:solidFill>
                  <a:srgbClr val="8000FF"/>
                </a:solidFill>
                <a:latin typeface="Consolas"/>
                <a:cs typeface="Times New Roman"/>
              </a:rPr>
              <a:t>int</a:t>
            </a:r>
            <a:r>
              <a:rPr lang="en-US" sz="2133" dirty="0">
                <a:solidFill>
                  <a:srgbClr val="000000"/>
                </a:solidFill>
                <a:latin typeface="Consolas"/>
                <a:cs typeface="Times New Roman"/>
              </a:rPr>
              <a:t> main</a:t>
            </a:r>
            <a:r>
              <a:rPr lang="en-US" sz="2133" b="1" dirty="0">
                <a:solidFill>
                  <a:srgbClr val="000080"/>
                </a:solidFill>
                <a:latin typeface="Consolas"/>
                <a:cs typeface="Times New Roman"/>
              </a:rPr>
              <a:t>()</a:t>
            </a:r>
            <a:r>
              <a:rPr lang="en-US" sz="2133" b="1" dirty="0">
                <a:solidFill>
                  <a:srgbClr val="000000"/>
                </a:solidFill>
                <a:latin typeface="Consolas"/>
                <a:cs typeface="Times New Roman"/>
              </a:rPr>
              <a:t> </a:t>
            </a:r>
            <a:endParaRPr lang="en-US" sz="1467" dirty="0">
              <a:ea typeface="Calibri"/>
              <a:cs typeface="Times New Roman"/>
            </a:endParaRPr>
          </a:p>
          <a:p>
            <a:pPr>
              <a:lnSpc>
                <a:spcPct val="115000"/>
              </a:lnSpc>
            </a:pPr>
            <a:r>
              <a:rPr lang="en-US" sz="2133" b="1" dirty="0">
                <a:solidFill>
                  <a:srgbClr val="000080"/>
                </a:solidFill>
                <a:latin typeface="Consolas"/>
                <a:cs typeface="Times New Roman"/>
              </a:rPr>
              <a:t>{</a:t>
            </a:r>
            <a:r>
              <a:rPr lang="en-US" sz="2133" b="1" dirty="0">
                <a:solidFill>
                  <a:srgbClr val="000000"/>
                </a:solidFill>
                <a:latin typeface="Consolas"/>
                <a:cs typeface="Times New Roman"/>
              </a:rPr>
              <a:t> </a:t>
            </a:r>
            <a:endParaRPr lang="en-US" sz="1467" dirty="0">
              <a:ea typeface="Calibri"/>
              <a:cs typeface="Times New Roman"/>
            </a:endParaRPr>
          </a:p>
          <a:p>
            <a:pPr>
              <a:lnSpc>
                <a:spcPct val="115000"/>
              </a:lnSpc>
            </a:pPr>
            <a:r>
              <a:rPr lang="en-US" sz="2133" dirty="0">
                <a:solidFill>
                  <a:srgbClr val="000000"/>
                </a:solidFill>
                <a:latin typeface="Consolas"/>
                <a:cs typeface="Times New Roman"/>
              </a:rPr>
              <a:t>    </a:t>
            </a:r>
            <a:r>
              <a:rPr lang="en-US" sz="2133" dirty="0" err="1">
                <a:solidFill>
                  <a:srgbClr val="8000FF"/>
                </a:solidFill>
                <a:latin typeface="Consolas"/>
                <a:cs typeface="Times New Roman"/>
              </a:rPr>
              <a:t>int</a:t>
            </a:r>
            <a:r>
              <a:rPr lang="en-US" sz="2133" dirty="0">
                <a:solidFill>
                  <a:srgbClr val="000000"/>
                </a:solidFill>
                <a:latin typeface="Consolas"/>
                <a:cs typeface="Times New Roman"/>
              </a:rPr>
              <a:t> a</a:t>
            </a:r>
            <a:r>
              <a:rPr lang="en-US" sz="2133" b="1" dirty="0">
                <a:solidFill>
                  <a:srgbClr val="000080"/>
                </a:solidFill>
                <a:latin typeface="Consolas"/>
                <a:cs typeface="Times New Roman"/>
              </a:rPr>
              <a:t>=</a:t>
            </a:r>
            <a:r>
              <a:rPr lang="en-US" sz="2133" b="1" dirty="0">
                <a:solidFill>
                  <a:srgbClr val="FF8000"/>
                </a:solidFill>
                <a:latin typeface="Consolas"/>
                <a:cs typeface="Times New Roman"/>
              </a:rPr>
              <a:t>10</a:t>
            </a:r>
            <a:r>
              <a:rPr lang="en-US" sz="2133" b="1" dirty="0">
                <a:solidFill>
                  <a:srgbClr val="000080"/>
                </a:solidFill>
                <a:latin typeface="Consolas"/>
                <a:cs typeface="Times New Roman"/>
              </a:rPr>
              <a:t>;</a:t>
            </a:r>
            <a:r>
              <a:rPr lang="en-US" sz="2133" b="1" dirty="0">
                <a:solidFill>
                  <a:srgbClr val="000000"/>
                </a:solidFill>
                <a:latin typeface="Consolas"/>
                <a:cs typeface="Times New Roman"/>
              </a:rPr>
              <a:t> </a:t>
            </a:r>
            <a:endParaRPr lang="en-US" sz="1467" dirty="0">
              <a:ea typeface="Calibri"/>
              <a:cs typeface="Times New Roman"/>
            </a:endParaRPr>
          </a:p>
          <a:p>
            <a:pPr>
              <a:lnSpc>
                <a:spcPct val="115000"/>
              </a:lnSpc>
            </a:pPr>
            <a:r>
              <a:rPr lang="en-US" sz="2133" dirty="0">
                <a:solidFill>
                  <a:srgbClr val="000000"/>
                </a:solidFill>
                <a:latin typeface="Consolas"/>
                <a:cs typeface="Times New Roman"/>
              </a:rPr>
              <a:t>    </a:t>
            </a:r>
            <a:r>
              <a:rPr lang="en-US" sz="2133" dirty="0" err="1">
                <a:solidFill>
                  <a:srgbClr val="000000"/>
                </a:solidFill>
                <a:latin typeface="Consolas"/>
                <a:cs typeface="Times New Roman"/>
              </a:rPr>
              <a:t>printf</a:t>
            </a:r>
            <a:r>
              <a:rPr lang="en-US" sz="2133" b="1" dirty="0">
                <a:solidFill>
                  <a:srgbClr val="000080"/>
                </a:solidFill>
                <a:latin typeface="Consolas"/>
                <a:cs typeface="Times New Roman"/>
              </a:rPr>
              <a:t>(</a:t>
            </a:r>
            <a:r>
              <a:rPr lang="en-US" sz="2133" b="1" dirty="0">
                <a:solidFill>
                  <a:srgbClr val="808080"/>
                </a:solidFill>
                <a:latin typeface="Consolas"/>
                <a:cs typeface="Times New Roman"/>
              </a:rPr>
              <a:t>"%</a:t>
            </a:r>
            <a:r>
              <a:rPr lang="en-US" sz="2133" b="1" dirty="0" err="1">
                <a:solidFill>
                  <a:srgbClr val="808080"/>
                </a:solidFill>
                <a:latin typeface="Consolas"/>
                <a:cs typeface="Times New Roman"/>
              </a:rPr>
              <a:t>i"</a:t>
            </a:r>
            <a:r>
              <a:rPr lang="en-US" sz="2133" b="1" dirty="0" err="1">
                <a:solidFill>
                  <a:srgbClr val="000080"/>
                </a:solidFill>
                <a:latin typeface="Consolas"/>
                <a:cs typeface="Times New Roman"/>
              </a:rPr>
              <a:t>,</a:t>
            </a:r>
            <a:r>
              <a:rPr lang="en-US" sz="2133" b="1" dirty="0" err="1">
                <a:solidFill>
                  <a:srgbClr val="000000"/>
                </a:solidFill>
                <a:latin typeface="Consolas"/>
                <a:cs typeface="Times New Roman"/>
              </a:rPr>
              <a:t>a</a:t>
            </a:r>
            <a:r>
              <a:rPr lang="en-US" sz="2133" b="1" dirty="0">
                <a:solidFill>
                  <a:srgbClr val="000080"/>
                </a:solidFill>
                <a:latin typeface="Consolas"/>
                <a:cs typeface="Times New Roman"/>
              </a:rPr>
              <a:t>);</a:t>
            </a:r>
            <a:r>
              <a:rPr lang="en-US" sz="2133" b="1" dirty="0">
                <a:solidFill>
                  <a:srgbClr val="000000"/>
                </a:solidFill>
                <a:latin typeface="Consolas"/>
                <a:cs typeface="Times New Roman"/>
              </a:rPr>
              <a:t> </a:t>
            </a:r>
            <a:endParaRPr lang="en-US" sz="1467" dirty="0">
              <a:ea typeface="Calibri"/>
              <a:cs typeface="Times New Roman"/>
            </a:endParaRPr>
          </a:p>
          <a:p>
            <a:pPr>
              <a:lnSpc>
                <a:spcPct val="115000"/>
              </a:lnSpc>
            </a:pPr>
            <a:r>
              <a:rPr lang="en-US" sz="2133" dirty="0">
                <a:solidFill>
                  <a:srgbClr val="000000"/>
                </a:solidFill>
                <a:latin typeface="Consolas"/>
                <a:cs typeface="Times New Roman"/>
              </a:rPr>
              <a:t>    </a:t>
            </a:r>
            <a:r>
              <a:rPr lang="en-US" sz="2133" b="1" dirty="0">
                <a:solidFill>
                  <a:srgbClr val="0000FF"/>
                </a:solidFill>
                <a:latin typeface="Consolas"/>
                <a:cs typeface="Times New Roman"/>
              </a:rPr>
              <a:t>return</a:t>
            </a:r>
            <a:r>
              <a:rPr lang="en-US" sz="2133" b="1" dirty="0">
                <a:solidFill>
                  <a:srgbClr val="000000"/>
                </a:solidFill>
                <a:latin typeface="Consolas"/>
                <a:cs typeface="Times New Roman"/>
              </a:rPr>
              <a:t> </a:t>
            </a:r>
            <a:r>
              <a:rPr lang="en-US" sz="2133" b="1" dirty="0">
                <a:solidFill>
                  <a:srgbClr val="FF8000"/>
                </a:solidFill>
                <a:latin typeface="Consolas"/>
                <a:cs typeface="Times New Roman"/>
              </a:rPr>
              <a:t>0</a:t>
            </a:r>
            <a:r>
              <a:rPr lang="en-US" sz="2133" b="1" dirty="0">
                <a:solidFill>
                  <a:srgbClr val="000080"/>
                </a:solidFill>
                <a:latin typeface="Consolas"/>
                <a:cs typeface="Times New Roman"/>
              </a:rPr>
              <a:t>;</a:t>
            </a:r>
            <a:r>
              <a:rPr lang="en-US" sz="2133" b="1" dirty="0">
                <a:solidFill>
                  <a:srgbClr val="000000"/>
                </a:solidFill>
                <a:latin typeface="Consolas"/>
                <a:cs typeface="Times New Roman"/>
              </a:rPr>
              <a:t> </a:t>
            </a:r>
            <a:endParaRPr lang="en-US" sz="1467" dirty="0">
              <a:ea typeface="Calibri"/>
              <a:cs typeface="Times New Roman"/>
            </a:endParaRPr>
          </a:p>
          <a:p>
            <a:pPr>
              <a:lnSpc>
                <a:spcPct val="115000"/>
              </a:lnSpc>
            </a:pPr>
            <a:r>
              <a:rPr lang="en-US" sz="2133" b="1" dirty="0">
                <a:solidFill>
                  <a:srgbClr val="000080"/>
                </a:solidFill>
                <a:latin typeface="Consolas"/>
                <a:cs typeface="Times New Roman"/>
              </a:rPr>
              <a:t>}</a:t>
            </a:r>
            <a:r>
              <a:rPr lang="en-US" sz="2133" dirty="0">
                <a:solidFill>
                  <a:srgbClr val="000000"/>
                </a:solidFill>
                <a:latin typeface="Consolas"/>
                <a:cs typeface="Times New Roman"/>
              </a:rPr>
              <a:t> </a:t>
            </a:r>
            <a:endParaRPr lang="en-US" sz="1467" dirty="0">
              <a:ea typeface="Calibri"/>
              <a:cs typeface="Times New Roman"/>
            </a:endParaRPr>
          </a:p>
          <a:p>
            <a:pPr>
              <a:lnSpc>
                <a:spcPct val="115000"/>
              </a:lnSpc>
              <a:spcAft>
                <a:spcPts val="1333"/>
              </a:spcAft>
            </a:pPr>
            <a:r>
              <a:rPr lang="en-US" sz="1467" dirty="0">
                <a:ea typeface="Calibri"/>
                <a:cs typeface="Times New Roman"/>
              </a:rPr>
              <a:t> </a:t>
            </a:r>
          </a:p>
        </p:txBody>
      </p:sp>
      <p:sp>
        <p:nvSpPr>
          <p:cNvPr id="8" name="TextBox 7"/>
          <p:cNvSpPr txBox="1"/>
          <p:nvPr/>
        </p:nvSpPr>
        <p:spPr>
          <a:xfrm>
            <a:off x="914400" y="5257801"/>
            <a:ext cx="3048000" cy="830997"/>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2400" dirty="0"/>
              <a:t>Output:</a:t>
            </a:r>
          </a:p>
          <a:p>
            <a:r>
              <a:rPr lang="en-US" sz="2400" dirty="0"/>
              <a:t>10</a:t>
            </a:r>
          </a:p>
        </p:txBody>
      </p:sp>
      <p:sp>
        <p:nvSpPr>
          <p:cNvPr id="9" name="Rounded Rectangular Callout 8"/>
          <p:cNvSpPr/>
          <p:nvPr/>
        </p:nvSpPr>
        <p:spPr>
          <a:xfrm>
            <a:off x="4267200" y="1193800"/>
            <a:ext cx="1828800" cy="12192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Output??</a:t>
            </a:r>
          </a:p>
        </p:txBody>
      </p:sp>
      <p:sp>
        <p:nvSpPr>
          <p:cNvPr id="10" name="TextBox 9"/>
          <p:cNvSpPr txBox="1"/>
          <p:nvPr/>
        </p:nvSpPr>
        <p:spPr>
          <a:xfrm>
            <a:off x="1727200" y="3327401"/>
            <a:ext cx="3048000" cy="461665"/>
          </a:xfrm>
          <a:prstGeom prst="rect">
            <a:avLst/>
          </a:prstGeom>
          <a:solidFill>
            <a:schemeClr val="bg1"/>
          </a:solidFill>
        </p:spPr>
        <p:txBody>
          <a:bodyPr wrap="square" rtlCol="0">
            <a:spAutoFit/>
          </a:bodyPr>
          <a:lstStyle/>
          <a:p>
            <a:r>
              <a:rPr lang="en-US" sz="2400" dirty="0" err="1">
                <a:solidFill>
                  <a:srgbClr val="000000"/>
                </a:solidFill>
                <a:latin typeface="Consolas"/>
                <a:cs typeface="Times New Roman"/>
              </a:rPr>
              <a:t>printf</a:t>
            </a:r>
            <a:r>
              <a:rPr lang="en-US" sz="2400" b="1" dirty="0">
                <a:solidFill>
                  <a:srgbClr val="000080"/>
                </a:solidFill>
                <a:latin typeface="Consolas"/>
                <a:cs typeface="Times New Roman"/>
              </a:rPr>
              <a:t>(</a:t>
            </a:r>
            <a:r>
              <a:rPr lang="en-US" sz="2400" b="1" dirty="0">
                <a:solidFill>
                  <a:srgbClr val="808080"/>
                </a:solidFill>
                <a:latin typeface="Consolas"/>
                <a:cs typeface="Times New Roman"/>
              </a:rPr>
              <a:t>"%</a:t>
            </a:r>
            <a:r>
              <a:rPr lang="en-US" sz="2400" b="1" dirty="0" err="1">
                <a:solidFill>
                  <a:srgbClr val="808080"/>
                </a:solidFill>
                <a:latin typeface="Consolas"/>
                <a:cs typeface="Times New Roman"/>
              </a:rPr>
              <a:t>i"</a:t>
            </a:r>
            <a:r>
              <a:rPr lang="en-US" sz="2400" b="1" dirty="0" err="1">
                <a:solidFill>
                  <a:srgbClr val="000080"/>
                </a:solidFill>
                <a:latin typeface="Consolas"/>
                <a:cs typeface="Times New Roman"/>
              </a:rPr>
              <a:t>,&amp;</a:t>
            </a:r>
            <a:r>
              <a:rPr lang="en-US" sz="2400" b="1" dirty="0" err="1">
                <a:solidFill>
                  <a:srgbClr val="000000"/>
                </a:solidFill>
                <a:latin typeface="Consolas"/>
                <a:cs typeface="Times New Roman"/>
              </a:rPr>
              <a:t>a</a:t>
            </a:r>
            <a:r>
              <a:rPr lang="en-US" sz="2400" b="1" dirty="0">
                <a:solidFill>
                  <a:srgbClr val="000080"/>
                </a:solidFill>
                <a:latin typeface="Consolas"/>
                <a:cs typeface="Times New Roman"/>
              </a:rPr>
              <a:t>);</a:t>
            </a:r>
            <a:r>
              <a:rPr lang="en-US" sz="2400" b="1" dirty="0">
                <a:solidFill>
                  <a:srgbClr val="000000"/>
                </a:solidFill>
                <a:latin typeface="Consolas"/>
                <a:cs typeface="Times New Roman"/>
              </a:rPr>
              <a:t> </a:t>
            </a:r>
            <a:endParaRPr lang="en-US" sz="2400" dirty="0"/>
          </a:p>
        </p:txBody>
      </p:sp>
      <p:sp>
        <p:nvSpPr>
          <p:cNvPr id="11" name="Rounded Rectangular Callout 10"/>
          <p:cNvSpPr/>
          <p:nvPr/>
        </p:nvSpPr>
        <p:spPr>
          <a:xfrm>
            <a:off x="4470400" y="1397000"/>
            <a:ext cx="1828800" cy="12192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Output??</a:t>
            </a:r>
          </a:p>
        </p:txBody>
      </p:sp>
      <p:sp>
        <p:nvSpPr>
          <p:cNvPr id="12" name="TextBox 11"/>
          <p:cNvSpPr txBox="1"/>
          <p:nvPr/>
        </p:nvSpPr>
        <p:spPr>
          <a:xfrm>
            <a:off x="1016000" y="5156201"/>
            <a:ext cx="3048000" cy="830997"/>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2400" dirty="0"/>
              <a:t>Output:</a:t>
            </a:r>
          </a:p>
          <a:p>
            <a:r>
              <a:rPr lang="en-US" sz="2400" dirty="0"/>
              <a:t>-248471332</a:t>
            </a:r>
          </a:p>
        </p:txBody>
      </p:sp>
      <p:sp>
        <p:nvSpPr>
          <p:cNvPr id="13" name="Rounded Rectangular Callout 12"/>
          <p:cNvSpPr/>
          <p:nvPr/>
        </p:nvSpPr>
        <p:spPr>
          <a:xfrm>
            <a:off x="6908800" y="1092200"/>
            <a:ext cx="2946400" cy="1524000"/>
          </a:xfrm>
          <a:prstGeom prst="wedgeRoundRectCallo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In C++ how to get the address of the current object??</a:t>
            </a:r>
          </a:p>
        </p:txBody>
      </p:sp>
      <p:cxnSp>
        <p:nvCxnSpPr>
          <p:cNvPr id="20" name="Straight Arrow Connector 19"/>
          <p:cNvCxnSpPr/>
          <p:nvPr/>
        </p:nvCxnSpPr>
        <p:spPr>
          <a:xfrm rot="16200000" flipH="1">
            <a:off x="8026399" y="2921000"/>
            <a:ext cx="1320800" cy="711201"/>
          </a:xfrm>
          <a:prstGeom prst="straightConnector1">
            <a:avLst/>
          </a:prstGeom>
          <a:ln w="28575">
            <a:tailEnd type="arrow"/>
          </a:ln>
        </p:spPr>
        <p:style>
          <a:lnRef idx="3">
            <a:schemeClr val="accent6"/>
          </a:lnRef>
          <a:fillRef idx="0">
            <a:schemeClr val="accent6"/>
          </a:fillRef>
          <a:effectRef idx="2">
            <a:schemeClr val="accent6"/>
          </a:effectRef>
          <a:fontRef idx="minor">
            <a:schemeClr val="tx1"/>
          </a:fontRef>
        </p:style>
      </p:cxnSp>
      <p:sp>
        <p:nvSpPr>
          <p:cNvPr id="30" name="Oval 29"/>
          <p:cNvSpPr/>
          <p:nvPr/>
        </p:nvSpPr>
        <p:spPr>
          <a:xfrm>
            <a:off x="7721600" y="3937000"/>
            <a:ext cx="2438400" cy="1422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“this keyword”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xit" presetSubtype="0" fill="hold" grpId="1" nodeType="clickEffect">
                                  <p:stCondLst>
                                    <p:cond delay="0"/>
                                  </p:stCondLst>
                                  <p:childTnLst>
                                    <p:animEffect transition="out" filter="dissolv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par>
                                <p:cTn id="24" presetID="22" presetClass="entr" presetSubtype="8"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grpId="1" nodeType="clickEffect">
                                  <p:stCondLst>
                                    <p:cond delay="0"/>
                                  </p:stCondLst>
                                  <p:childTnLst>
                                    <p:animEffect transition="out" filter="dissolve">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childTnLst>
                          </p:cTn>
                        </p:par>
                        <p:par>
                          <p:cTn id="48" fill="hold">
                            <p:stCondLst>
                              <p:cond delay="500"/>
                            </p:stCondLst>
                            <p:childTnLst>
                              <p:par>
                                <p:cTn id="49" presetID="22" presetClass="entr" presetSubtype="1" fill="hold"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up)">
                                      <p:cBhvr>
                                        <p:cTn id="51" dur="500"/>
                                        <p:tgtEl>
                                          <p:spTgt spid="20"/>
                                        </p:tgtEl>
                                      </p:cBhvr>
                                    </p:animEffect>
                                  </p:childTnLst>
                                </p:cTn>
                              </p:par>
                            </p:childTnLst>
                          </p:cTn>
                        </p:par>
                        <p:par>
                          <p:cTn id="52" fill="hold">
                            <p:stCondLst>
                              <p:cond delay="1000"/>
                            </p:stCondLst>
                            <p:childTnLst>
                              <p:par>
                                <p:cTn id="53" presetID="22" presetClass="entr" presetSubtype="1" fill="hold" grpId="0"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up)">
                                      <p:cBhvr>
                                        <p:cTn id="5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9" grpId="1" animBg="1"/>
      <p:bldP spid="10" grpId="0" animBg="1"/>
      <p:bldP spid="11" grpId="0" animBg="1"/>
      <p:bldP spid="11" grpId="1" animBg="1"/>
      <p:bldP spid="12" grpId="0" animBg="1"/>
      <p:bldP spid="13" grpId="0" animBg="1"/>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89001"/>
            <a:ext cx="10515600" cy="5791199"/>
          </a:xfrm>
        </p:spPr>
        <p:style>
          <a:lnRef idx="2">
            <a:schemeClr val="accent1"/>
          </a:lnRef>
          <a:fillRef idx="1">
            <a:schemeClr val="lt1"/>
          </a:fillRef>
          <a:effectRef idx="0">
            <a:schemeClr val="accent1"/>
          </a:effectRef>
          <a:fontRef idx="minor">
            <a:schemeClr val="dk1"/>
          </a:fontRef>
        </p:style>
        <p:txBody>
          <a:bodyPr>
            <a:noAutofit/>
          </a:bodyPr>
          <a:lstStyle/>
          <a:p>
            <a:pPr marL="0">
              <a:lnSpc>
                <a:spcPct val="115000"/>
              </a:lnSpc>
              <a:spcBef>
                <a:spcPts val="0"/>
              </a:spcBef>
              <a:buNone/>
            </a:pPr>
            <a:r>
              <a:rPr lang="en-US" sz="1867" dirty="0">
                <a:solidFill>
                  <a:srgbClr val="804000"/>
                </a:solidFill>
                <a:latin typeface="Consolas" pitchFamily="49" charset="0"/>
                <a:ea typeface="Calibri"/>
                <a:cs typeface="Consolas" pitchFamily="49" charset="0"/>
              </a:rPr>
              <a:t>#include &lt;</a:t>
            </a:r>
            <a:r>
              <a:rPr lang="en-US" sz="1867" dirty="0" err="1">
                <a:solidFill>
                  <a:srgbClr val="804000"/>
                </a:solidFill>
                <a:latin typeface="Consolas" pitchFamily="49" charset="0"/>
                <a:ea typeface="Calibri"/>
                <a:cs typeface="Consolas" pitchFamily="49" charset="0"/>
              </a:rPr>
              <a:t>iostream</a:t>
            </a:r>
            <a:r>
              <a:rPr lang="en-US" sz="1867" dirty="0">
                <a:solidFill>
                  <a:srgbClr val="804000"/>
                </a:solidFill>
                <a:latin typeface="Consolas" pitchFamily="49" charset="0"/>
                <a:ea typeface="Calibri"/>
                <a:cs typeface="Consolas" pitchFamily="49" charset="0"/>
              </a:rPr>
              <a:t>&gt;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b="1" dirty="0">
                <a:solidFill>
                  <a:srgbClr val="0000FF"/>
                </a:solidFill>
                <a:latin typeface="Consolas" pitchFamily="49" charset="0"/>
                <a:ea typeface="Calibri"/>
                <a:cs typeface="Consolas" pitchFamily="49" charset="0"/>
              </a:rPr>
              <a:t>using</a:t>
            </a:r>
            <a:r>
              <a:rPr lang="en-US" sz="1867" dirty="0">
                <a:solidFill>
                  <a:srgbClr val="000000"/>
                </a:solidFill>
                <a:latin typeface="Consolas" pitchFamily="49" charset="0"/>
                <a:ea typeface="Calibri"/>
                <a:cs typeface="Consolas" pitchFamily="49" charset="0"/>
              </a:rPr>
              <a:t> </a:t>
            </a:r>
            <a:r>
              <a:rPr lang="en-US" sz="1867" b="1" dirty="0">
                <a:solidFill>
                  <a:srgbClr val="0000FF"/>
                </a:solidFill>
                <a:latin typeface="Consolas" pitchFamily="49" charset="0"/>
                <a:ea typeface="Calibri"/>
                <a:cs typeface="Consolas" pitchFamily="49" charset="0"/>
              </a:rPr>
              <a:t>namespace</a:t>
            </a:r>
            <a:r>
              <a:rPr lang="en-US" sz="1867" dirty="0">
                <a:solidFill>
                  <a:srgbClr val="000000"/>
                </a:solidFill>
                <a:latin typeface="Consolas" pitchFamily="49" charset="0"/>
                <a:ea typeface="Calibri"/>
                <a:cs typeface="Consolas" pitchFamily="49" charset="0"/>
              </a:rPr>
              <a:t> std</a:t>
            </a: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dirty="0">
                <a:solidFill>
                  <a:srgbClr val="8000FF"/>
                </a:solidFill>
                <a:latin typeface="Consolas" pitchFamily="49" charset="0"/>
                <a:ea typeface="Calibri"/>
                <a:cs typeface="Consolas" pitchFamily="49" charset="0"/>
              </a:rPr>
              <a:t>class</a:t>
            </a:r>
            <a:r>
              <a:rPr lang="en-US" sz="1867" dirty="0">
                <a:solidFill>
                  <a:srgbClr val="000000"/>
                </a:solidFill>
                <a:latin typeface="Consolas" pitchFamily="49" charset="0"/>
                <a:ea typeface="Calibri"/>
                <a:cs typeface="Consolas" pitchFamily="49" charset="0"/>
              </a:rPr>
              <a:t> Sample</a:t>
            </a:r>
            <a:endParaRPr lang="en-US" sz="1867" dirty="0">
              <a:latin typeface="Consolas" pitchFamily="49" charset="0"/>
              <a:ea typeface="Calibri"/>
              <a:cs typeface="Consolas" pitchFamily="49" charset="0"/>
            </a:endParaRPr>
          </a:p>
          <a:p>
            <a:pPr marL="0">
              <a:lnSpc>
                <a:spcPct val="115000"/>
              </a:lnSpc>
              <a:spcBef>
                <a:spcPts val="0"/>
              </a:spcBef>
              <a:buNone/>
            </a:pP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dirty="0">
                <a:solidFill>
                  <a:srgbClr val="000000"/>
                </a:solidFill>
                <a:latin typeface="Consolas" pitchFamily="49" charset="0"/>
                <a:ea typeface="Calibri"/>
                <a:cs typeface="Consolas" pitchFamily="49" charset="0"/>
              </a:rPr>
              <a:t>    </a:t>
            </a:r>
            <a:r>
              <a:rPr lang="en-US" sz="1867" dirty="0">
                <a:solidFill>
                  <a:srgbClr val="8000FF"/>
                </a:solidFill>
                <a:latin typeface="Consolas" pitchFamily="49" charset="0"/>
                <a:ea typeface="Calibri"/>
                <a:cs typeface="Consolas" pitchFamily="49" charset="0"/>
              </a:rPr>
              <a:t>public</a:t>
            </a: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dirty="0">
                <a:solidFill>
                  <a:srgbClr val="000000"/>
                </a:solidFill>
                <a:latin typeface="Consolas" pitchFamily="49" charset="0"/>
                <a:ea typeface="Calibri"/>
                <a:cs typeface="Consolas" pitchFamily="49" charset="0"/>
              </a:rPr>
              <a:t>    </a:t>
            </a:r>
            <a:r>
              <a:rPr lang="en-US" sz="1867" dirty="0">
                <a:solidFill>
                  <a:srgbClr val="8000FF"/>
                </a:solidFill>
                <a:latin typeface="Consolas" pitchFamily="49" charset="0"/>
                <a:ea typeface="Calibri"/>
                <a:cs typeface="Consolas" pitchFamily="49" charset="0"/>
              </a:rPr>
              <a:t>void</a:t>
            </a:r>
            <a:r>
              <a:rPr lang="en-US" sz="1867" dirty="0">
                <a:solidFill>
                  <a:srgbClr val="000000"/>
                </a:solidFill>
                <a:latin typeface="Consolas" pitchFamily="49" charset="0"/>
                <a:ea typeface="Calibri"/>
                <a:cs typeface="Consolas" pitchFamily="49" charset="0"/>
              </a:rPr>
              <a:t> show</a:t>
            </a: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dirty="0">
                <a:solidFill>
                  <a:srgbClr val="000000"/>
                </a:solidFill>
                <a:latin typeface="Consolas" pitchFamily="49" charset="0"/>
                <a:ea typeface="Calibri"/>
                <a:cs typeface="Consolas" pitchFamily="49" charset="0"/>
              </a:rPr>
              <a:t>    </a:t>
            </a: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dirty="0">
                <a:solidFill>
                  <a:srgbClr val="000000"/>
                </a:solidFill>
                <a:latin typeface="Consolas" pitchFamily="49" charset="0"/>
                <a:ea typeface="Calibri"/>
                <a:cs typeface="Consolas" pitchFamily="49" charset="0"/>
              </a:rPr>
              <a:t>         </a:t>
            </a:r>
            <a:r>
              <a:rPr lang="en-US" sz="1867" dirty="0" err="1">
                <a:solidFill>
                  <a:srgbClr val="000000"/>
                </a:solidFill>
                <a:latin typeface="Consolas" pitchFamily="49" charset="0"/>
                <a:ea typeface="Calibri"/>
                <a:cs typeface="Consolas" pitchFamily="49" charset="0"/>
              </a:rPr>
              <a:t>cout</a:t>
            </a:r>
            <a:r>
              <a:rPr lang="en-US" sz="1867" b="1" dirty="0">
                <a:solidFill>
                  <a:srgbClr val="000080"/>
                </a:solidFill>
                <a:latin typeface="Courier New"/>
                <a:ea typeface="Calibri"/>
                <a:cs typeface="Times New Roman"/>
              </a:rPr>
              <a:t>&lt;&lt;</a:t>
            </a:r>
            <a:r>
              <a:rPr lang="en-US" sz="1867" dirty="0">
                <a:solidFill>
                  <a:srgbClr val="808080"/>
                </a:solidFill>
                <a:latin typeface="Courier New"/>
                <a:ea typeface="Calibri"/>
                <a:cs typeface="Times New Roman"/>
              </a:rPr>
              <a:t>address of current object = "</a:t>
            </a:r>
            <a:r>
              <a:rPr lang="en-US" sz="1867" b="1" dirty="0">
                <a:solidFill>
                  <a:srgbClr val="000080"/>
                </a:solidFill>
                <a:latin typeface="Courier New"/>
                <a:ea typeface="Calibri"/>
                <a:cs typeface="Times New Roman"/>
              </a:rPr>
              <a:t>&lt;&lt;</a:t>
            </a:r>
            <a:r>
              <a:rPr lang="en-US" sz="1867" b="1" dirty="0">
                <a:solidFill>
                  <a:srgbClr val="0000FF"/>
                </a:solidFill>
                <a:latin typeface="Courier New"/>
                <a:ea typeface="Calibri"/>
                <a:cs typeface="Times New Roman"/>
              </a:rPr>
              <a:t>this</a:t>
            </a:r>
            <a:r>
              <a:rPr lang="en-US" sz="1867" b="1" dirty="0">
                <a:solidFill>
                  <a:srgbClr val="000080"/>
                </a:solidFill>
                <a:latin typeface="Courier New"/>
                <a:ea typeface="Calibri"/>
                <a:cs typeface="Times New Roman"/>
              </a:rPr>
              <a:t>&lt;&lt;</a:t>
            </a:r>
            <a:r>
              <a:rPr lang="en-US" sz="1867" dirty="0" err="1">
                <a:solidFill>
                  <a:srgbClr val="000000"/>
                </a:solidFill>
                <a:latin typeface="Courier New"/>
                <a:ea typeface="Calibri"/>
                <a:cs typeface="Times New Roman"/>
              </a:rPr>
              <a:t>endl</a:t>
            </a:r>
            <a:r>
              <a:rPr lang="en-US" sz="1867" b="1" dirty="0">
                <a:solidFill>
                  <a:srgbClr val="000080"/>
                </a:solidFill>
                <a:latin typeface="Courier New"/>
                <a:ea typeface="Calibri"/>
                <a:cs typeface="Times New Roman"/>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dirty="0">
                <a:solidFill>
                  <a:srgbClr val="000000"/>
                </a:solidFill>
                <a:latin typeface="Consolas" pitchFamily="49" charset="0"/>
                <a:ea typeface="Calibri"/>
                <a:cs typeface="Consolas" pitchFamily="49" charset="0"/>
              </a:rPr>
              <a:t>    </a:t>
            </a: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dirty="0" err="1">
                <a:solidFill>
                  <a:srgbClr val="8000FF"/>
                </a:solidFill>
                <a:latin typeface="Consolas" pitchFamily="49" charset="0"/>
                <a:ea typeface="Calibri"/>
                <a:cs typeface="Consolas" pitchFamily="49" charset="0"/>
              </a:rPr>
              <a:t>int</a:t>
            </a:r>
            <a:r>
              <a:rPr lang="en-US" sz="1867" dirty="0">
                <a:solidFill>
                  <a:srgbClr val="000000"/>
                </a:solidFill>
                <a:latin typeface="Consolas" pitchFamily="49" charset="0"/>
                <a:ea typeface="Calibri"/>
                <a:cs typeface="Consolas" pitchFamily="49" charset="0"/>
              </a:rPr>
              <a:t> main</a:t>
            </a: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dirty="0">
                <a:solidFill>
                  <a:srgbClr val="000000"/>
                </a:solidFill>
                <a:latin typeface="Consolas" pitchFamily="49" charset="0"/>
                <a:ea typeface="Calibri"/>
                <a:cs typeface="Consolas" pitchFamily="49" charset="0"/>
              </a:rPr>
              <a:t>    Sample s</a:t>
            </a: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dirty="0">
                <a:solidFill>
                  <a:srgbClr val="000000"/>
                </a:solidFill>
                <a:latin typeface="Consolas" pitchFamily="49" charset="0"/>
                <a:ea typeface="Calibri"/>
                <a:cs typeface="Consolas" pitchFamily="49" charset="0"/>
              </a:rPr>
              <a:t>    </a:t>
            </a:r>
            <a:r>
              <a:rPr lang="en-US" sz="1867" dirty="0" err="1">
                <a:solidFill>
                  <a:srgbClr val="000000"/>
                </a:solidFill>
                <a:latin typeface="Consolas" pitchFamily="49" charset="0"/>
                <a:ea typeface="Calibri"/>
                <a:cs typeface="Consolas" pitchFamily="49" charset="0"/>
              </a:rPr>
              <a:t>s</a:t>
            </a:r>
            <a:r>
              <a:rPr lang="en-US" sz="1867" b="1" dirty="0" err="1">
                <a:solidFill>
                  <a:srgbClr val="000080"/>
                </a:solidFill>
                <a:latin typeface="Consolas" pitchFamily="49" charset="0"/>
                <a:ea typeface="Calibri"/>
                <a:cs typeface="Consolas" pitchFamily="49" charset="0"/>
              </a:rPr>
              <a:t>.</a:t>
            </a:r>
            <a:r>
              <a:rPr lang="en-US" sz="1867" dirty="0" err="1">
                <a:solidFill>
                  <a:srgbClr val="000000"/>
                </a:solidFill>
                <a:latin typeface="Consolas" pitchFamily="49" charset="0"/>
                <a:ea typeface="Calibri"/>
                <a:cs typeface="Consolas" pitchFamily="49" charset="0"/>
              </a:rPr>
              <a:t>show</a:t>
            </a: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dirty="0">
                <a:solidFill>
                  <a:srgbClr val="000000"/>
                </a:solidFill>
                <a:latin typeface="Consolas" pitchFamily="49" charset="0"/>
                <a:ea typeface="Calibri"/>
                <a:cs typeface="Consolas" pitchFamily="49" charset="0"/>
              </a:rPr>
              <a:t>    </a:t>
            </a:r>
            <a:r>
              <a:rPr lang="en-US" sz="1867" b="1" dirty="0">
                <a:solidFill>
                  <a:srgbClr val="0000FF"/>
                </a:solidFill>
                <a:latin typeface="Consolas" pitchFamily="49" charset="0"/>
                <a:ea typeface="Calibri"/>
                <a:cs typeface="Consolas" pitchFamily="49" charset="0"/>
              </a:rPr>
              <a:t>return</a:t>
            </a:r>
            <a:r>
              <a:rPr lang="en-US" sz="1867" dirty="0">
                <a:solidFill>
                  <a:srgbClr val="000000"/>
                </a:solidFill>
                <a:latin typeface="Consolas" pitchFamily="49" charset="0"/>
                <a:ea typeface="Calibri"/>
                <a:cs typeface="Consolas" pitchFamily="49" charset="0"/>
              </a:rPr>
              <a:t> </a:t>
            </a:r>
            <a:r>
              <a:rPr lang="en-US" sz="1867" dirty="0">
                <a:solidFill>
                  <a:srgbClr val="FF8000"/>
                </a:solidFill>
                <a:latin typeface="Consolas" pitchFamily="49" charset="0"/>
                <a:ea typeface="Calibri"/>
                <a:cs typeface="Consolas" pitchFamily="49" charset="0"/>
              </a:rPr>
              <a:t>0</a:t>
            </a: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spcAft>
                <a:spcPts val="1333"/>
              </a:spcAft>
              <a:buNone/>
            </a:pP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a:buNone/>
            </a:pPr>
            <a:endParaRPr lang="en-US" sz="1867" dirty="0">
              <a:latin typeface="Consolas" pitchFamily="49" charset="0"/>
              <a:cs typeface="Consolas" pitchFamily="49" charset="0"/>
            </a:endParaRPr>
          </a:p>
        </p:txBody>
      </p:sp>
      <p:sp>
        <p:nvSpPr>
          <p:cNvPr id="2" name="Title 1"/>
          <p:cNvSpPr>
            <a:spLocks noGrp="1"/>
          </p:cNvSpPr>
          <p:nvPr>
            <p:ph type="title"/>
          </p:nvPr>
        </p:nvSpPr>
        <p:spPr>
          <a:xfrm>
            <a:off x="914400" y="0"/>
            <a:ext cx="10515600" cy="889000"/>
          </a:xfrm>
        </p:spPr>
        <p:txBody>
          <a:bodyPr/>
          <a:lstStyle/>
          <a:p>
            <a:r>
              <a:rPr lang="en-US" dirty="0"/>
              <a:t>To get the address of the object:</a:t>
            </a:r>
          </a:p>
        </p:txBody>
      </p:sp>
      <p:sp>
        <p:nvSpPr>
          <p:cNvPr id="5" name="Rectangle 4"/>
          <p:cNvSpPr/>
          <p:nvPr/>
        </p:nvSpPr>
        <p:spPr>
          <a:xfrm>
            <a:off x="2336800" y="4953000"/>
            <a:ext cx="304800" cy="304800"/>
          </a:xfrm>
          <a:prstGeom prst="rect">
            <a:avLst/>
          </a:prstGeom>
          <a:noFill/>
          <a:ln w="28575">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a:p>
        </p:txBody>
      </p:sp>
      <p:cxnSp>
        <p:nvCxnSpPr>
          <p:cNvPr id="12" name="Elbow Connector 11"/>
          <p:cNvCxnSpPr>
            <a:stCxn id="5" idx="3"/>
          </p:cNvCxnSpPr>
          <p:nvPr/>
        </p:nvCxnSpPr>
        <p:spPr>
          <a:xfrm flipV="1">
            <a:off x="2641600" y="3530600"/>
            <a:ext cx="5080000" cy="1574800"/>
          </a:xfrm>
          <a:prstGeom prst="bentConnector3">
            <a:avLst>
              <a:gd name="adj1" fmla="val 9993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16" name="Rounded Rectangle 15"/>
          <p:cNvSpPr/>
          <p:nvPr/>
        </p:nvSpPr>
        <p:spPr>
          <a:xfrm>
            <a:off x="7213600" y="990600"/>
            <a:ext cx="3860800" cy="1930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Output:</a:t>
            </a:r>
          </a:p>
          <a:p>
            <a:pPr algn="ctr"/>
            <a:r>
              <a:rPr lang="en-US" sz="2400" dirty="0"/>
              <a:t>address of current object = 0x7ffcf8ad25e7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89001"/>
            <a:ext cx="10515600" cy="5791199"/>
          </a:xfrm>
        </p:spPr>
        <p:style>
          <a:lnRef idx="2">
            <a:schemeClr val="accent1"/>
          </a:lnRef>
          <a:fillRef idx="1">
            <a:schemeClr val="lt1"/>
          </a:fillRef>
          <a:effectRef idx="0">
            <a:schemeClr val="accent1"/>
          </a:effectRef>
          <a:fontRef idx="minor">
            <a:schemeClr val="dk1"/>
          </a:fontRef>
        </p:style>
        <p:txBody>
          <a:bodyPr>
            <a:noAutofit/>
          </a:bodyPr>
          <a:lstStyle/>
          <a:p>
            <a:pPr marL="0">
              <a:lnSpc>
                <a:spcPct val="115000"/>
              </a:lnSpc>
              <a:spcBef>
                <a:spcPts val="0"/>
              </a:spcBef>
              <a:buNone/>
            </a:pPr>
            <a:r>
              <a:rPr lang="en-US" sz="1867" dirty="0">
                <a:solidFill>
                  <a:srgbClr val="804000"/>
                </a:solidFill>
                <a:latin typeface="Consolas" pitchFamily="49" charset="0"/>
                <a:ea typeface="Calibri"/>
                <a:cs typeface="Consolas" pitchFamily="49" charset="0"/>
              </a:rPr>
              <a:t>#include &lt;</a:t>
            </a:r>
            <a:r>
              <a:rPr lang="en-US" sz="1867" dirty="0" err="1">
                <a:solidFill>
                  <a:srgbClr val="804000"/>
                </a:solidFill>
                <a:latin typeface="Consolas" pitchFamily="49" charset="0"/>
                <a:ea typeface="Calibri"/>
                <a:cs typeface="Consolas" pitchFamily="49" charset="0"/>
              </a:rPr>
              <a:t>iostream</a:t>
            </a:r>
            <a:r>
              <a:rPr lang="en-US" sz="1867" dirty="0">
                <a:solidFill>
                  <a:srgbClr val="804000"/>
                </a:solidFill>
                <a:latin typeface="Consolas" pitchFamily="49" charset="0"/>
                <a:ea typeface="Calibri"/>
                <a:cs typeface="Consolas" pitchFamily="49" charset="0"/>
              </a:rPr>
              <a:t>&gt;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b="1" dirty="0">
                <a:solidFill>
                  <a:srgbClr val="0000FF"/>
                </a:solidFill>
                <a:latin typeface="Consolas" pitchFamily="49" charset="0"/>
                <a:ea typeface="Calibri"/>
                <a:cs typeface="Consolas" pitchFamily="49" charset="0"/>
              </a:rPr>
              <a:t>using</a:t>
            </a:r>
            <a:r>
              <a:rPr lang="en-US" sz="1867" dirty="0">
                <a:solidFill>
                  <a:srgbClr val="000000"/>
                </a:solidFill>
                <a:latin typeface="Consolas" pitchFamily="49" charset="0"/>
                <a:ea typeface="Calibri"/>
                <a:cs typeface="Consolas" pitchFamily="49" charset="0"/>
              </a:rPr>
              <a:t> </a:t>
            </a:r>
            <a:r>
              <a:rPr lang="en-US" sz="1867" b="1" dirty="0">
                <a:solidFill>
                  <a:srgbClr val="0000FF"/>
                </a:solidFill>
                <a:latin typeface="Consolas" pitchFamily="49" charset="0"/>
                <a:ea typeface="Calibri"/>
                <a:cs typeface="Consolas" pitchFamily="49" charset="0"/>
              </a:rPr>
              <a:t>namespace</a:t>
            </a:r>
            <a:r>
              <a:rPr lang="en-US" sz="1867" dirty="0">
                <a:solidFill>
                  <a:srgbClr val="000000"/>
                </a:solidFill>
                <a:latin typeface="Consolas" pitchFamily="49" charset="0"/>
                <a:ea typeface="Calibri"/>
                <a:cs typeface="Consolas" pitchFamily="49" charset="0"/>
              </a:rPr>
              <a:t> std</a:t>
            </a: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dirty="0">
                <a:solidFill>
                  <a:srgbClr val="8000FF"/>
                </a:solidFill>
                <a:latin typeface="Consolas" pitchFamily="49" charset="0"/>
                <a:ea typeface="Calibri"/>
                <a:cs typeface="Consolas" pitchFamily="49" charset="0"/>
              </a:rPr>
              <a:t>class</a:t>
            </a:r>
            <a:r>
              <a:rPr lang="en-US" sz="1867" dirty="0">
                <a:solidFill>
                  <a:srgbClr val="000000"/>
                </a:solidFill>
                <a:latin typeface="Consolas" pitchFamily="49" charset="0"/>
                <a:ea typeface="Calibri"/>
                <a:cs typeface="Consolas" pitchFamily="49" charset="0"/>
              </a:rPr>
              <a:t> Sample</a:t>
            </a:r>
            <a:endParaRPr lang="en-US" sz="1867" dirty="0">
              <a:latin typeface="Consolas" pitchFamily="49" charset="0"/>
              <a:ea typeface="Calibri"/>
              <a:cs typeface="Consolas" pitchFamily="49" charset="0"/>
            </a:endParaRPr>
          </a:p>
          <a:p>
            <a:pPr marL="0">
              <a:lnSpc>
                <a:spcPct val="115000"/>
              </a:lnSpc>
              <a:spcBef>
                <a:spcPts val="0"/>
              </a:spcBef>
              <a:buNone/>
            </a:pP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dirty="0">
                <a:solidFill>
                  <a:srgbClr val="000000"/>
                </a:solidFill>
                <a:latin typeface="Consolas" pitchFamily="49" charset="0"/>
                <a:ea typeface="Calibri"/>
                <a:cs typeface="Consolas" pitchFamily="49" charset="0"/>
              </a:rPr>
              <a:t>    </a:t>
            </a:r>
            <a:r>
              <a:rPr lang="en-US" sz="1867" dirty="0">
                <a:solidFill>
                  <a:srgbClr val="8000FF"/>
                </a:solidFill>
                <a:latin typeface="Consolas" pitchFamily="49" charset="0"/>
                <a:ea typeface="Calibri"/>
                <a:cs typeface="Consolas" pitchFamily="49" charset="0"/>
              </a:rPr>
              <a:t>public</a:t>
            </a: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dirty="0">
                <a:solidFill>
                  <a:srgbClr val="000000"/>
                </a:solidFill>
                <a:latin typeface="Consolas" pitchFamily="49" charset="0"/>
                <a:ea typeface="Calibri"/>
                <a:cs typeface="Consolas" pitchFamily="49" charset="0"/>
              </a:rPr>
              <a:t>    </a:t>
            </a:r>
            <a:r>
              <a:rPr lang="en-US" sz="1867" dirty="0">
                <a:solidFill>
                  <a:srgbClr val="8000FF"/>
                </a:solidFill>
                <a:latin typeface="Consolas" pitchFamily="49" charset="0"/>
                <a:ea typeface="Calibri"/>
                <a:cs typeface="Consolas" pitchFamily="49" charset="0"/>
              </a:rPr>
              <a:t>void</a:t>
            </a:r>
            <a:r>
              <a:rPr lang="en-US" sz="1867" dirty="0">
                <a:solidFill>
                  <a:srgbClr val="000000"/>
                </a:solidFill>
                <a:latin typeface="Consolas" pitchFamily="49" charset="0"/>
                <a:ea typeface="Calibri"/>
                <a:cs typeface="Consolas" pitchFamily="49" charset="0"/>
              </a:rPr>
              <a:t> show</a:t>
            </a: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dirty="0">
                <a:solidFill>
                  <a:srgbClr val="000000"/>
                </a:solidFill>
                <a:latin typeface="Consolas" pitchFamily="49" charset="0"/>
                <a:ea typeface="Calibri"/>
                <a:cs typeface="Consolas" pitchFamily="49" charset="0"/>
              </a:rPr>
              <a:t>    </a:t>
            </a: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dirty="0">
                <a:solidFill>
                  <a:srgbClr val="000000"/>
                </a:solidFill>
                <a:latin typeface="Consolas" pitchFamily="49" charset="0"/>
                <a:ea typeface="Calibri"/>
                <a:cs typeface="Consolas" pitchFamily="49" charset="0"/>
              </a:rPr>
              <a:t>         </a:t>
            </a:r>
            <a:r>
              <a:rPr lang="en-US" sz="1867" dirty="0" err="1">
                <a:solidFill>
                  <a:srgbClr val="000000"/>
                </a:solidFill>
                <a:latin typeface="Consolas" pitchFamily="49" charset="0"/>
                <a:ea typeface="Calibri"/>
                <a:cs typeface="Consolas" pitchFamily="49" charset="0"/>
              </a:rPr>
              <a:t>cout</a:t>
            </a:r>
            <a:r>
              <a:rPr lang="en-US" sz="1867" b="1" dirty="0">
                <a:solidFill>
                  <a:srgbClr val="000080"/>
                </a:solidFill>
                <a:latin typeface="Courier New"/>
                <a:ea typeface="Calibri"/>
                <a:cs typeface="Times New Roman"/>
              </a:rPr>
              <a:t>&lt;&lt;</a:t>
            </a:r>
            <a:r>
              <a:rPr lang="en-US" sz="1867" dirty="0">
                <a:solidFill>
                  <a:srgbClr val="808080"/>
                </a:solidFill>
                <a:latin typeface="Courier New"/>
                <a:ea typeface="Calibri"/>
                <a:cs typeface="Times New Roman"/>
              </a:rPr>
              <a:t>address of current object = "</a:t>
            </a:r>
            <a:r>
              <a:rPr lang="en-US" sz="1867" b="1" dirty="0">
                <a:solidFill>
                  <a:srgbClr val="000080"/>
                </a:solidFill>
                <a:latin typeface="Courier New"/>
                <a:ea typeface="Calibri"/>
                <a:cs typeface="Times New Roman"/>
              </a:rPr>
              <a:t>&lt;&lt;</a:t>
            </a:r>
            <a:r>
              <a:rPr lang="en-US" sz="1867" b="1" dirty="0">
                <a:solidFill>
                  <a:srgbClr val="0000FF"/>
                </a:solidFill>
                <a:latin typeface="Courier New"/>
                <a:ea typeface="Calibri"/>
                <a:cs typeface="Times New Roman"/>
              </a:rPr>
              <a:t>this</a:t>
            </a:r>
            <a:r>
              <a:rPr lang="en-US" sz="1867" b="1" dirty="0">
                <a:solidFill>
                  <a:srgbClr val="000080"/>
                </a:solidFill>
                <a:latin typeface="Courier New"/>
                <a:ea typeface="Calibri"/>
                <a:cs typeface="Times New Roman"/>
              </a:rPr>
              <a:t>&lt;&lt;</a:t>
            </a:r>
            <a:r>
              <a:rPr lang="en-US" sz="1867" dirty="0" err="1">
                <a:solidFill>
                  <a:srgbClr val="000000"/>
                </a:solidFill>
                <a:latin typeface="Courier New"/>
                <a:ea typeface="Calibri"/>
                <a:cs typeface="Times New Roman"/>
              </a:rPr>
              <a:t>endl</a:t>
            </a:r>
            <a:r>
              <a:rPr lang="en-US" sz="1867" b="1" dirty="0">
                <a:solidFill>
                  <a:srgbClr val="000080"/>
                </a:solidFill>
                <a:latin typeface="Courier New"/>
                <a:ea typeface="Calibri"/>
                <a:cs typeface="Times New Roman"/>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dirty="0">
                <a:solidFill>
                  <a:srgbClr val="000000"/>
                </a:solidFill>
                <a:latin typeface="Consolas" pitchFamily="49" charset="0"/>
                <a:ea typeface="Calibri"/>
                <a:cs typeface="Consolas" pitchFamily="49" charset="0"/>
              </a:rPr>
              <a:t>    </a:t>
            </a: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dirty="0" err="1">
                <a:solidFill>
                  <a:srgbClr val="8000FF"/>
                </a:solidFill>
                <a:latin typeface="Consolas" pitchFamily="49" charset="0"/>
                <a:ea typeface="Calibri"/>
                <a:cs typeface="Consolas" pitchFamily="49" charset="0"/>
              </a:rPr>
              <a:t>int</a:t>
            </a:r>
            <a:r>
              <a:rPr lang="en-US" sz="1867" dirty="0">
                <a:solidFill>
                  <a:srgbClr val="000000"/>
                </a:solidFill>
                <a:latin typeface="Consolas" pitchFamily="49" charset="0"/>
                <a:ea typeface="Calibri"/>
                <a:cs typeface="Consolas" pitchFamily="49" charset="0"/>
              </a:rPr>
              <a:t> main</a:t>
            </a: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dirty="0">
                <a:solidFill>
                  <a:srgbClr val="000000"/>
                </a:solidFill>
                <a:latin typeface="Consolas" pitchFamily="49" charset="0"/>
                <a:ea typeface="Calibri"/>
                <a:cs typeface="Consolas" pitchFamily="49" charset="0"/>
              </a:rPr>
              <a:t>    Sample s</a:t>
            </a: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dirty="0">
                <a:solidFill>
                  <a:srgbClr val="000000"/>
                </a:solidFill>
                <a:latin typeface="Consolas" pitchFamily="49" charset="0"/>
                <a:ea typeface="Calibri"/>
                <a:cs typeface="Consolas" pitchFamily="49" charset="0"/>
              </a:rPr>
              <a:t>    </a:t>
            </a:r>
            <a:r>
              <a:rPr lang="en-US" sz="1867" dirty="0" err="1">
                <a:solidFill>
                  <a:srgbClr val="000000"/>
                </a:solidFill>
                <a:latin typeface="Consolas" pitchFamily="49" charset="0"/>
                <a:ea typeface="Calibri"/>
                <a:cs typeface="Consolas" pitchFamily="49" charset="0"/>
              </a:rPr>
              <a:t>s</a:t>
            </a:r>
            <a:r>
              <a:rPr lang="en-US" sz="1867" b="1" dirty="0" err="1">
                <a:solidFill>
                  <a:srgbClr val="000080"/>
                </a:solidFill>
                <a:latin typeface="Consolas" pitchFamily="49" charset="0"/>
                <a:ea typeface="Calibri"/>
                <a:cs typeface="Consolas" pitchFamily="49" charset="0"/>
              </a:rPr>
              <a:t>.</a:t>
            </a:r>
            <a:r>
              <a:rPr lang="en-US" sz="1867" dirty="0" err="1">
                <a:solidFill>
                  <a:srgbClr val="000000"/>
                </a:solidFill>
                <a:latin typeface="Consolas" pitchFamily="49" charset="0"/>
                <a:ea typeface="Calibri"/>
                <a:cs typeface="Consolas" pitchFamily="49" charset="0"/>
              </a:rPr>
              <a:t>show</a:t>
            </a: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dirty="0">
                <a:solidFill>
                  <a:srgbClr val="000000"/>
                </a:solidFill>
                <a:latin typeface="Consolas" pitchFamily="49" charset="0"/>
                <a:ea typeface="Calibri"/>
                <a:cs typeface="Consolas" pitchFamily="49" charset="0"/>
              </a:rPr>
              <a:t>    </a:t>
            </a:r>
            <a:r>
              <a:rPr lang="en-US" sz="1867" b="1" dirty="0">
                <a:solidFill>
                  <a:srgbClr val="0000FF"/>
                </a:solidFill>
                <a:latin typeface="Consolas" pitchFamily="49" charset="0"/>
                <a:ea typeface="Calibri"/>
                <a:cs typeface="Consolas" pitchFamily="49" charset="0"/>
              </a:rPr>
              <a:t>return</a:t>
            </a:r>
            <a:r>
              <a:rPr lang="en-US" sz="1867" dirty="0">
                <a:solidFill>
                  <a:srgbClr val="000000"/>
                </a:solidFill>
                <a:latin typeface="Consolas" pitchFamily="49" charset="0"/>
                <a:ea typeface="Calibri"/>
                <a:cs typeface="Consolas" pitchFamily="49" charset="0"/>
              </a:rPr>
              <a:t> </a:t>
            </a:r>
            <a:r>
              <a:rPr lang="en-US" sz="1867" dirty="0">
                <a:solidFill>
                  <a:srgbClr val="FF8000"/>
                </a:solidFill>
                <a:latin typeface="Consolas" pitchFamily="49" charset="0"/>
                <a:ea typeface="Calibri"/>
                <a:cs typeface="Consolas" pitchFamily="49" charset="0"/>
              </a:rPr>
              <a:t>0</a:t>
            </a: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spcAft>
                <a:spcPts val="1333"/>
              </a:spcAft>
              <a:buNone/>
            </a:pP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a:buNone/>
            </a:pPr>
            <a:endParaRPr lang="en-US" sz="1867" dirty="0">
              <a:latin typeface="Consolas" pitchFamily="49" charset="0"/>
              <a:cs typeface="Consolas" pitchFamily="49" charset="0"/>
            </a:endParaRPr>
          </a:p>
        </p:txBody>
      </p:sp>
      <p:sp>
        <p:nvSpPr>
          <p:cNvPr id="2" name="Title 1"/>
          <p:cNvSpPr>
            <a:spLocks noGrp="1"/>
          </p:cNvSpPr>
          <p:nvPr>
            <p:ph type="title"/>
          </p:nvPr>
        </p:nvSpPr>
        <p:spPr>
          <a:xfrm>
            <a:off x="914400" y="0"/>
            <a:ext cx="10515600" cy="889000"/>
          </a:xfrm>
        </p:spPr>
        <p:txBody>
          <a:bodyPr/>
          <a:lstStyle/>
          <a:p>
            <a:r>
              <a:rPr lang="en-US" dirty="0"/>
              <a:t>To get the address of the object:</a:t>
            </a:r>
          </a:p>
        </p:txBody>
      </p:sp>
      <p:sp>
        <p:nvSpPr>
          <p:cNvPr id="5" name="Rectangle 4"/>
          <p:cNvSpPr/>
          <p:nvPr/>
        </p:nvSpPr>
        <p:spPr>
          <a:xfrm>
            <a:off x="2336800" y="4953000"/>
            <a:ext cx="304800" cy="304800"/>
          </a:xfrm>
          <a:prstGeom prst="rect">
            <a:avLst/>
          </a:prstGeom>
          <a:noFill/>
          <a:ln w="28575">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a:p>
        </p:txBody>
      </p:sp>
      <p:cxnSp>
        <p:nvCxnSpPr>
          <p:cNvPr id="12" name="Elbow Connector 11"/>
          <p:cNvCxnSpPr>
            <a:stCxn id="5" idx="3"/>
          </p:cNvCxnSpPr>
          <p:nvPr/>
        </p:nvCxnSpPr>
        <p:spPr>
          <a:xfrm flipV="1">
            <a:off x="2641600" y="3530600"/>
            <a:ext cx="5080000" cy="1574800"/>
          </a:xfrm>
          <a:prstGeom prst="bentConnector3">
            <a:avLst>
              <a:gd name="adj1" fmla="val 9993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16" name="Rounded Rectangle 15"/>
          <p:cNvSpPr/>
          <p:nvPr/>
        </p:nvSpPr>
        <p:spPr>
          <a:xfrm>
            <a:off x="7213600" y="990600"/>
            <a:ext cx="3860800" cy="1930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Output:</a:t>
            </a:r>
          </a:p>
          <a:p>
            <a:pPr algn="ctr"/>
            <a:r>
              <a:rPr lang="en-US" sz="2400" dirty="0"/>
              <a:t>address of current object = 0x7ffcf8ad25e7</a:t>
            </a:r>
          </a:p>
        </p:txBody>
      </p:sp>
      <p:sp>
        <p:nvSpPr>
          <p:cNvPr id="7" name="Rounded Rectangle 6"/>
          <p:cNvSpPr/>
          <p:nvPr/>
        </p:nvSpPr>
        <p:spPr>
          <a:xfrm>
            <a:off x="8636000" y="4140200"/>
            <a:ext cx="2844800" cy="1422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“this” keyword returns the address in hexadecimal format.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89001"/>
            <a:ext cx="10515600" cy="5791199"/>
          </a:xfrm>
        </p:spPr>
        <p:style>
          <a:lnRef idx="2">
            <a:schemeClr val="accent1"/>
          </a:lnRef>
          <a:fillRef idx="1">
            <a:schemeClr val="lt1"/>
          </a:fillRef>
          <a:effectRef idx="0">
            <a:schemeClr val="accent1"/>
          </a:effectRef>
          <a:fontRef idx="minor">
            <a:schemeClr val="dk1"/>
          </a:fontRef>
        </p:style>
        <p:txBody>
          <a:bodyPr>
            <a:noAutofit/>
          </a:bodyPr>
          <a:lstStyle/>
          <a:p>
            <a:pPr marL="0">
              <a:lnSpc>
                <a:spcPct val="115000"/>
              </a:lnSpc>
              <a:spcBef>
                <a:spcPts val="0"/>
              </a:spcBef>
              <a:buNone/>
            </a:pPr>
            <a:r>
              <a:rPr lang="en-US" sz="1867" dirty="0">
                <a:solidFill>
                  <a:srgbClr val="804000"/>
                </a:solidFill>
                <a:latin typeface="Consolas" pitchFamily="49" charset="0"/>
                <a:ea typeface="Calibri"/>
                <a:cs typeface="Consolas" pitchFamily="49" charset="0"/>
              </a:rPr>
              <a:t>#include &lt;</a:t>
            </a:r>
            <a:r>
              <a:rPr lang="en-US" sz="1867" dirty="0" err="1">
                <a:solidFill>
                  <a:srgbClr val="804000"/>
                </a:solidFill>
                <a:latin typeface="Consolas" pitchFamily="49" charset="0"/>
                <a:ea typeface="Calibri"/>
                <a:cs typeface="Consolas" pitchFamily="49" charset="0"/>
              </a:rPr>
              <a:t>iostream</a:t>
            </a:r>
            <a:r>
              <a:rPr lang="en-US" sz="1867" dirty="0">
                <a:solidFill>
                  <a:srgbClr val="804000"/>
                </a:solidFill>
                <a:latin typeface="Consolas" pitchFamily="49" charset="0"/>
                <a:ea typeface="Calibri"/>
                <a:cs typeface="Consolas" pitchFamily="49" charset="0"/>
              </a:rPr>
              <a:t>&gt;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b="1" dirty="0">
                <a:solidFill>
                  <a:srgbClr val="0000FF"/>
                </a:solidFill>
                <a:latin typeface="Consolas" pitchFamily="49" charset="0"/>
                <a:ea typeface="Calibri"/>
                <a:cs typeface="Consolas" pitchFamily="49" charset="0"/>
              </a:rPr>
              <a:t>using</a:t>
            </a:r>
            <a:r>
              <a:rPr lang="en-US" sz="1867" dirty="0">
                <a:solidFill>
                  <a:srgbClr val="000000"/>
                </a:solidFill>
                <a:latin typeface="Consolas" pitchFamily="49" charset="0"/>
                <a:ea typeface="Calibri"/>
                <a:cs typeface="Consolas" pitchFamily="49" charset="0"/>
              </a:rPr>
              <a:t> </a:t>
            </a:r>
            <a:r>
              <a:rPr lang="en-US" sz="1867" b="1" dirty="0">
                <a:solidFill>
                  <a:srgbClr val="0000FF"/>
                </a:solidFill>
                <a:latin typeface="Consolas" pitchFamily="49" charset="0"/>
                <a:ea typeface="Calibri"/>
                <a:cs typeface="Consolas" pitchFamily="49" charset="0"/>
              </a:rPr>
              <a:t>namespace</a:t>
            </a:r>
            <a:r>
              <a:rPr lang="en-US" sz="1867" dirty="0">
                <a:solidFill>
                  <a:srgbClr val="000000"/>
                </a:solidFill>
                <a:latin typeface="Consolas" pitchFamily="49" charset="0"/>
                <a:ea typeface="Calibri"/>
                <a:cs typeface="Consolas" pitchFamily="49" charset="0"/>
              </a:rPr>
              <a:t> std</a:t>
            </a: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dirty="0">
                <a:solidFill>
                  <a:srgbClr val="8000FF"/>
                </a:solidFill>
                <a:latin typeface="Consolas" pitchFamily="49" charset="0"/>
                <a:ea typeface="Calibri"/>
                <a:cs typeface="Consolas" pitchFamily="49" charset="0"/>
              </a:rPr>
              <a:t>class</a:t>
            </a:r>
            <a:r>
              <a:rPr lang="en-US" sz="1867" dirty="0">
                <a:solidFill>
                  <a:srgbClr val="000000"/>
                </a:solidFill>
                <a:latin typeface="Consolas" pitchFamily="49" charset="0"/>
                <a:ea typeface="Calibri"/>
                <a:cs typeface="Consolas" pitchFamily="49" charset="0"/>
              </a:rPr>
              <a:t> Sample</a:t>
            </a:r>
            <a:endParaRPr lang="en-US" sz="1867" dirty="0">
              <a:latin typeface="Consolas" pitchFamily="49" charset="0"/>
              <a:ea typeface="Calibri"/>
              <a:cs typeface="Consolas" pitchFamily="49" charset="0"/>
            </a:endParaRPr>
          </a:p>
          <a:p>
            <a:pPr marL="0">
              <a:lnSpc>
                <a:spcPct val="115000"/>
              </a:lnSpc>
              <a:spcBef>
                <a:spcPts val="0"/>
              </a:spcBef>
              <a:buNone/>
            </a:pP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dirty="0">
                <a:solidFill>
                  <a:srgbClr val="000000"/>
                </a:solidFill>
                <a:latin typeface="Consolas" pitchFamily="49" charset="0"/>
                <a:ea typeface="Calibri"/>
                <a:cs typeface="Consolas" pitchFamily="49" charset="0"/>
              </a:rPr>
              <a:t>    </a:t>
            </a:r>
            <a:r>
              <a:rPr lang="en-US" sz="1867" dirty="0">
                <a:solidFill>
                  <a:srgbClr val="8000FF"/>
                </a:solidFill>
                <a:latin typeface="Consolas" pitchFamily="49" charset="0"/>
                <a:ea typeface="Calibri"/>
                <a:cs typeface="Consolas" pitchFamily="49" charset="0"/>
              </a:rPr>
              <a:t>public</a:t>
            </a: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dirty="0">
                <a:solidFill>
                  <a:srgbClr val="000000"/>
                </a:solidFill>
                <a:latin typeface="Consolas" pitchFamily="49" charset="0"/>
                <a:ea typeface="Calibri"/>
                <a:cs typeface="Consolas" pitchFamily="49" charset="0"/>
              </a:rPr>
              <a:t>    </a:t>
            </a:r>
            <a:r>
              <a:rPr lang="en-US" sz="1867" dirty="0">
                <a:solidFill>
                  <a:srgbClr val="8000FF"/>
                </a:solidFill>
                <a:highlight>
                  <a:srgbClr val="FFFFFF"/>
                </a:highlight>
                <a:latin typeface="Courier New"/>
              </a:rPr>
              <a:t>static</a:t>
            </a:r>
            <a:r>
              <a:rPr lang="en-US" sz="1867" dirty="0">
                <a:solidFill>
                  <a:srgbClr val="000000"/>
                </a:solidFill>
                <a:highlight>
                  <a:srgbClr val="FFFFFF"/>
                </a:highlight>
                <a:latin typeface="Courier New"/>
              </a:rPr>
              <a:t> </a:t>
            </a:r>
            <a:r>
              <a:rPr lang="en-US" sz="1867" dirty="0">
                <a:solidFill>
                  <a:srgbClr val="8000FF"/>
                </a:solidFill>
                <a:highlight>
                  <a:srgbClr val="FFFFFF"/>
                </a:highlight>
                <a:latin typeface="Courier New"/>
              </a:rPr>
              <a:t>void</a:t>
            </a:r>
            <a:r>
              <a:rPr lang="en-US" sz="1867" dirty="0">
                <a:solidFill>
                  <a:srgbClr val="000000"/>
                </a:solidFill>
                <a:highlight>
                  <a:srgbClr val="FFFFFF"/>
                </a:highlight>
                <a:latin typeface="Courier New"/>
              </a:rPr>
              <a:t> show</a:t>
            </a:r>
            <a:r>
              <a:rPr lang="en-US" sz="1867" b="1" dirty="0">
                <a:solidFill>
                  <a:srgbClr val="000080"/>
                </a:solidFill>
                <a:highlight>
                  <a:srgbClr val="FFFFFF"/>
                </a:highlight>
                <a:latin typeface="Courier New"/>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dirty="0">
                <a:solidFill>
                  <a:srgbClr val="000000"/>
                </a:solidFill>
                <a:latin typeface="Consolas" pitchFamily="49" charset="0"/>
                <a:ea typeface="Calibri"/>
                <a:cs typeface="Consolas" pitchFamily="49" charset="0"/>
              </a:rPr>
              <a:t>    </a:t>
            </a: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dirty="0">
                <a:solidFill>
                  <a:srgbClr val="000000"/>
                </a:solidFill>
                <a:latin typeface="Consolas" pitchFamily="49" charset="0"/>
                <a:ea typeface="Calibri"/>
                <a:cs typeface="Consolas" pitchFamily="49" charset="0"/>
              </a:rPr>
              <a:t>         </a:t>
            </a:r>
            <a:r>
              <a:rPr lang="en-US" sz="1867" dirty="0" err="1">
                <a:solidFill>
                  <a:srgbClr val="000000"/>
                </a:solidFill>
                <a:latin typeface="Consolas" pitchFamily="49" charset="0"/>
                <a:ea typeface="Calibri"/>
                <a:cs typeface="Consolas" pitchFamily="49" charset="0"/>
              </a:rPr>
              <a:t>cout</a:t>
            </a:r>
            <a:r>
              <a:rPr lang="en-US" sz="1867" b="1" dirty="0">
                <a:solidFill>
                  <a:srgbClr val="000080"/>
                </a:solidFill>
                <a:latin typeface="Courier New"/>
                <a:ea typeface="Calibri"/>
                <a:cs typeface="Times New Roman"/>
              </a:rPr>
              <a:t>&lt;&lt;</a:t>
            </a:r>
            <a:r>
              <a:rPr lang="en-US" sz="1867" dirty="0">
                <a:solidFill>
                  <a:srgbClr val="808080"/>
                </a:solidFill>
                <a:latin typeface="Courier New"/>
                <a:ea typeface="Calibri"/>
                <a:cs typeface="Times New Roman"/>
              </a:rPr>
              <a:t>address of current object = "</a:t>
            </a:r>
            <a:r>
              <a:rPr lang="en-US" sz="1867" b="1" dirty="0">
                <a:solidFill>
                  <a:srgbClr val="000080"/>
                </a:solidFill>
                <a:latin typeface="Courier New"/>
                <a:ea typeface="Calibri"/>
                <a:cs typeface="Times New Roman"/>
              </a:rPr>
              <a:t>&lt;&lt;</a:t>
            </a:r>
            <a:r>
              <a:rPr lang="en-US" sz="1867" b="1" dirty="0">
                <a:solidFill>
                  <a:srgbClr val="0000FF"/>
                </a:solidFill>
                <a:latin typeface="Courier New"/>
                <a:ea typeface="Calibri"/>
                <a:cs typeface="Times New Roman"/>
              </a:rPr>
              <a:t>this</a:t>
            </a:r>
            <a:r>
              <a:rPr lang="en-US" sz="1867" b="1" dirty="0">
                <a:solidFill>
                  <a:srgbClr val="000080"/>
                </a:solidFill>
                <a:latin typeface="Courier New"/>
                <a:ea typeface="Calibri"/>
                <a:cs typeface="Times New Roman"/>
              </a:rPr>
              <a:t>&lt;&lt;</a:t>
            </a:r>
            <a:r>
              <a:rPr lang="en-US" sz="1867" dirty="0" err="1">
                <a:solidFill>
                  <a:srgbClr val="000000"/>
                </a:solidFill>
                <a:latin typeface="Courier New"/>
                <a:ea typeface="Calibri"/>
                <a:cs typeface="Times New Roman"/>
              </a:rPr>
              <a:t>endl</a:t>
            </a:r>
            <a:r>
              <a:rPr lang="en-US" sz="1867" b="1" dirty="0">
                <a:solidFill>
                  <a:srgbClr val="000080"/>
                </a:solidFill>
                <a:latin typeface="Courier New"/>
                <a:ea typeface="Calibri"/>
                <a:cs typeface="Times New Roman"/>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dirty="0">
                <a:solidFill>
                  <a:srgbClr val="000000"/>
                </a:solidFill>
                <a:latin typeface="Consolas" pitchFamily="49" charset="0"/>
                <a:ea typeface="Calibri"/>
                <a:cs typeface="Consolas" pitchFamily="49" charset="0"/>
              </a:rPr>
              <a:t>    </a:t>
            </a: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dirty="0" err="1">
                <a:solidFill>
                  <a:srgbClr val="8000FF"/>
                </a:solidFill>
                <a:latin typeface="Consolas" pitchFamily="49" charset="0"/>
                <a:ea typeface="Calibri"/>
                <a:cs typeface="Consolas" pitchFamily="49" charset="0"/>
              </a:rPr>
              <a:t>int</a:t>
            </a:r>
            <a:r>
              <a:rPr lang="en-US" sz="1867" dirty="0">
                <a:solidFill>
                  <a:srgbClr val="000000"/>
                </a:solidFill>
                <a:latin typeface="Consolas" pitchFamily="49" charset="0"/>
                <a:ea typeface="Calibri"/>
                <a:cs typeface="Consolas" pitchFamily="49" charset="0"/>
              </a:rPr>
              <a:t> main</a:t>
            </a: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dirty="0">
                <a:solidFill>
                  <a:srgbClr val="000000"/>
                </a:solidFill>
                <a:latin typeface="Consolas" pitchFamily="49" charset="0"/>
                <a:ea typeface="Calibri"/>
                <a:cs typeface="Consolas" pitchFamily="49" charset="0"/>
              </a:rPr>
              <a:t>    Sample s</a:t>
            </a: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dirty="0">
                <a:solidFill>
                  <a:srgbClr val="000000"/>
                </a:solidFill>
                <a:latin typeface="Consolas" pitchFamily="49" charset="0"/>
                <a:ea typeface="Calibri"/>
                <a:cs typeface="Consolas" pitchFamily="49" charset="0"/>
              </a:rPr>
              <a:t>    </a:t>
            </a:r>
            <a:r>
              <a:rPr lang="en-US" sz="1867" dirty="0" err="1">
                <a:solidFill>
                  <a:srgbClr val="000000"/>
                </a:solidFill>
                <a:latin typeface="Consolas" pitchFamily="49" charset="0"/>
                <a:ea typeface="Calibri"/>
                <a:cs typeface="Consolas" pitchFamily="49" charset="0"/>
              </a:rPr>
              <a:t>s</a:t>
            </a:r>
            <a:r>
              <a:rPr lang="en-US" sz="1867" b="1" dirty="0" err="1">
                <a:solidFill>
                  <a:srgbClr val="000080"/>
                </a:solidFill>
                <a:latin typeface="Consolas" pitchFamily="49" charset="0"/>
                <a:ea typeface="Calibri"/>
                <a:cs typeface="Consolas" pitchFamily="49" charset="0"/>
              </a:rPr>
              <a:t>.</a:t>
            </a:r>
            <a:r>
              <a:rPr lang="en-US" sz="1867" dirty="0" err="1">
                <a:solidFill>
                  <a:srgbClr val="000000"/>
                </a:solidFill>
                <a:latin typeface="Consolas" pitchFamily="49" charset="0"/>
                <a:ea typeface="Calibri"/>
                <a:cs typeface="Consolas" pitchFamily="49" charset="0"/>
              </a:rPr>
              <a:t>show</a:t>
            </a: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buNone/>
            </a:pPr>
            <a:r>
              <a:rPr lang="en-US" sz="1867" dirty="0">
                <a:solidFill>
                  <a:srgbClr val="000000"/>
                </a:solidFill>
                <a:latin typeface="Consolas" pitchFamily="49" charset="0"/>
                <a:ea typeface="Calibri"/>
                <a:cs typeface="Consolas" pitchFamily="49" charset="0"/>
              </a:rPr>
              <a:t>    </a:t>
            </a:r>
            <a:r>
              <a:rPr lang="en-US" sz="1867" b="1" dirty="0">
                <a:solidFill>
                  <a:srgbClr val="0000FF"/>
                </a:solidFill>
                <a:latin typeface="Consolas" pitchFamily="49" charset="0"/>
                <a:ea typeface="Calibri"/>
                <a:cs typeface="Consolas" pitchFamily="49" charset="0"/>
              </a:rPr>
              <a:t>return</a:t>
            </a:r>
            <a:r>
              <a:rPr lang="en-US" sz="1867" dirty="0">
                <a:solidFill>
                  <a:srgbClr val="000000"/>
                </a:solidFill>
                <a:latin typeface="Consolas" pitchFamily="49" charset="0"/>
                <a:ea typeface="Calibri"/>
                <a:cs typeface="Consolas" pitchFamily="49" charset="0"/>
              </a:rPr>
              <a:t> </a:t>
            </a:r>
            <a:r>
              <a:rPr lang="en-US" sz="1867" dirty="0">
                <a:solidFill>
                  <a:srgbClr val="FF8000"/>
                </a:solidFill>
                <a:latin typeface="Consolas" pitchFamily="49" charset="0"/>
                <a:ea typeface="Calibri"/>
                <a:cs typeface="Consolas" pitchFamily="49" charset="0"/>
              </a:rPr>
              <a:t>0</a:t>
            </a: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marL="0">
              <a:lnSpc>
                <a:spcPct val="115000"/>
              </a:lnSpc>
              <a:spcBef>
                <a:spcPts val="0"/>
              </a:spcBef>
              <a:spcAft>
                <a:spcPts val="1333"/>
              </a:spcAft>
              <a:buNone/>
            </a:pPr>
            <a:r>
              <a:rPr lang="en-US" sz="1867" b="1" dirty="0">
                <a:solidFill>
                  <a:srgbClr val="000080"/>
                </a:solidFill>
                <a:latin typeface="Consolas" pitchFamily="49" charset="0"/>
                <a:ea typeface="Calibri"/>
                <a:cs typeface="Consolas" pitchFamily="49" charset="0"/>
              </a:rPr>
              <a:t>}</a:t>
            </a:r>
            <a:endParaRPr lang="en-US" sz="1867" dirty="0">
              <a:latin typeface="Consolas" pitchFamily="49" charset="0"/>
              <a:ea typeface="Calibri"/>
              <a:cs typeface="Consolas" pitchFamily="49" charset="0"/>
            </a:endParaRPr>
          </a:p>
          <a:p>
            <a:pPr>
              <a:buNone/>
            </a:pPr>
            <a:endParaRPr lang="en-US" sz="1867" dirty="0">
              <a:latin typeface="Consolas" pitchFamily="49" charset="0"/>
              <a:cs typeface="Consolas" pitchFamily="49" charset="0"/>
            </a:endParaRPr>
          </a:p>
        </p:txBody>
      </p:sp>
      <p:sp>
        <p:nvSpPr>
          <p:cNvPr id="2" name="Title 1"/>
          <p:cNvSpPr>
            <a:spLocks noGrp="1"/>
          </p:cNvSpPr>
          <p:nvPr>
            <p:ph type="title"/>
          </p:nvPr>
        </p:nvSpPr>
        <p:spPr>
          <a:xfrm>
            <a:off x="914400" y="0"/>
            <a:ext cx="10515600" cy="889000"/>
          </a:xfrm>
        </p:spPr>
        <p:txBody>
          <a:bodyPr/>
          <a:lstStyle/>
          <a:p>
            <a:r>
              <a:rPr lang="en-US" dirty="0"/>
              <a:t>Static members and this keyword</a:t>
            </a:r>
          </a:p>
        </p:txBody>
      </p:sp>
      <p:sp>
        <p:nvSpPr>
          <p:cNvPr id="5" name="Rectangle 4"/>
          <p:cNvSpPr/>
          <p:nvPr/>
        </p:nvSpPr>
        <p:spPr>
          <a:xfrm>
            <a:off x="2336800" y="4953000"/>
            <a:ext cx="304800" cy="304800"/>
          </a:xfrm>
          <a:prstGeom prst="rect">
            <a:avLst/>
          </a:prstGeom>
          <a:noFill/>
          <a:ln w="28575">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a:p>
        </p:txBody>
      </p:sp>
      <p:cxnSp>
        <p:nvCxnSpPr>
          <p:cNvPr id="12" name="Elbow Connector 11"/>
          <p:cNvCxnSpPr/>
          <p:nvPr/>
        </p:nvCxnSpPr>
        <p:spPr>
          <a:xfrm flipV="1">
            <a:off x="2641600" y="3530600"/>
            <a:ext cx="5080000" cy="1574800"/>
          </a:xfrm>
          <a:prstGeom prst="bentConnector3">
            <a:avLst>
              <a:gd name="adj1" fmla="val 9993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9" name="Flowchart: Process 8"/>
          <p:cNvSpPr/>
          <p:nvPr/>
        </p:nvSpPr>
        <p:spPr>
          <a:xfrm>
            <a:off x="1422400" y="2616200"/>
            <a:ext cx="1016000" cy="304800"/>
          </a:xfrm>
          <a:prstGeom prst="flowChartProcess">
            <a:avLst/>
          </a:prstGeom>
          <a:noFill/>
          <a:ln w="19050"/>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400"/>
          </a:p>
        </p:txBody>
      </p:sp>
      <p:sp>
        <p:nvSpPr>
          <p:cNvPr id="10" name="Rounded Rectangle 9"/>
          <p:cNvSpPr/>
          <p:nvPr/>
        </p:nvSpPr>
        <p:spPr>
          <a:xfrm>
            <a:off x="4368800" y="1092200"/>
            <a:ext cx="7416800" cy="1625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15000"/>
              </a:lnSpc>
            </a:pPr>
            <a:r>
              <a:rPr lang="en-US" sz="1600" dirty="0">
                <a:solidFill>
                  <a:srgbClr val="000000"/>
                </a:solidFill>
                <a:latin typeface="Consolas" pitchFamily="49" charset="0"/>
                <a:ea typeface="Calibri"/>
                <a:cs typeface="Consolas" pitchFamily="49" charset="0"/>
              </a:rPr>
              <a:t>main</a:t>
            </a:r>
            <a:r>
              <a:rPr lang="en-US" sz="1600" b="1" dirty="0">
                <a:solidFill>
                  <a:srgbClr val="000080"/>
                </a:solidFill>
                <a:latin typeface="Consolas" pitchFamily="49" charset="0"/>
                <a:ea typeface="Calibri"/>
                <a:cs typeface="Consolas" pitchFamily="49" charset="0"/>
              </a:rPr>
              <a:t>.</a:t>
            </a:r>
            <a:r>
              <a:rPr lang="en-US" sz="1600" dirty="0">
                <a:solidFill>
                  <a:srgbClr val="000000"/>
                </a:solidFill>
                <a:latin typeface="Consolas" pitchFamily="49" charset="0"/>
                <a:ea typeface="Calibri"/>
                <a:cs typeface="Consolas" pitchFamily="49" charset="0"/>
              </a:rPr>
              <a:t>cpp</a:t>
            </a:r>
            <a:r>
              <a:rPr lang="en-US" sz="1600" b="1" dirty="0">
                <a:solidFill>
                  <a:srgbClr val="000080"/>
                </a:solidFill>
                <a:latin typeface="Consolas" pitchFamily="49" charset="0"/>
                <a:ea typeface="Calibri"/>
                <a:cs typeface="Consolas" pitchFamily="49" charset="0"/>
              </a:rPr>
              <a:t>:</a:t>
            </a:r>
            <a:r>
              <a:rPr lang="en-US" sz="1600" dirty="0">
                <a:solidFill>
                  <a:srgbClr val="FF8000"/>
                </a:solidFill>
                <a:latin typeface="Consolas" pitchFamily="49" charset="0"/>
                <a:ea typeface="Calibri"/>
                <a:cs typeface="Consolas" pitchFamily="49" charset="0"/>
              </a:rPr>
              <a:t>16</a:t>
            </a:r>
            <a:r>
              <a:rPr lang="en-US" sz="1600" b="1" dirty="0">
                <a:solidFill>
                  <a:srgbClr val="000080"/>
                </a:solidFill>
                <a:latin typeface="Consolas" pitchFamily="49" charset="0"/>
                <a:ea typeface="Calibri"/>
                <a:cs typeface="Consolas" pitchFamily="49" charset="0"/>
              </a:rPr>
              <a:t>:</a:t>
            </a:r>
            <a:r>
              <a:rPr lang="en-US" sz="1600" dirty="0">
                <a:solidFill>
                  <a:srgbClr val="FF8000"/>
                </a:solidFill>
                <a:latin typeface="Consolas" pitchFamily="49" charset="0"/>
                <a:ea typeface="Calibri"/>
                <a:cs typeface="Consolas" pitchFamily="49" charset="0"/>
              </a:rPr>
              <a:t>47</a:t>
            </a:r>
            <a:r>
              <a:rPr lang="en-US" sz="1600" b="1" dirty="0">
                <a:solidFill>
                  <a:srgbClr val="000080"/>
                </a:solidFill>
                <a:latin typeface="Consolas" pitchFamily="49" charset="0"/>
                <a:ea typeface="Calibri"/>
                <a:cs typeface="Consolas" pitchFamily="49" charset="0"/>
              </a:rPr>
              <a:t>:</a:t>
            </a:r>
            <a:r>
              <a:rPr lang="en-US" sz="1600" dirty="0">
                <a:solidFill>
                  <a:srgbClr val="000000"/>
                </a:solidFill>
                <a:latin typeface="Consolas" pitchFamily="49" charset="0"/>
                <a:ea typeface="Calibri"/>
                <a:cs typeface="Consolas" pitchFamily="49" charset="0"/>
              </a:rPr>
              <a:t> error</a:t>
            </a:r>
            <a:r>
              <a:rPr lang="en-US" sz="1600" b="1" dirty="0">
                <a:solidFill>
                  <a:srgbClr val="000080"/>
                </a:solidFill>
                <a:latin typeface="Consolas" pitchFamily="49" charset="0"/>
                <a:ea typeface="Calibri"/>
                <a:cs typeface="Consolas" pitchFamily="49" charset="0"/>
              </a:rPr>
              <a:t>:</a:t>
            </a:r>
            <a:r>
              <a:rPr lang="en-US" sz="1600" dirty="0">
                <a:solidFill>
                  <a:srgbClr val="000000"/>
                </a:solidFill>
                <a:latin typeface="Consolas" pitchFamily="49" charset="0"/>
                <a:ea typeface="Calibri"/>
                <a:cs typeface="Consolas" pitchFamily="49" charset="0"/>
              </a:rPr>
              <a:t> ‘this’ is unavailable </a:t>
            </a:r>
            <a:r>
              <a:rPr lang="en-US" sz="1600" b="1" dirty="0">
                <a:solidFill>
                  <a:srgbClr val="0000FF"/>
                </a:solidFill>
                <a:latin typeface="Consolas" pitchFamily="49" charset="0"/>
                <a:ea typeface="Calibri"/>
                <a:cs typeface="Consolas" pitchFamily="49" charset="0"/>
              </a:rPr>
              <a:t>for</a:t>
            </a:r>
            <a:r>
              <a:rPr lang="en-US" sz="1600" dirty="0">
                <a:solidFill>
                  <a:srgbClr val="000000"/>
                </a:solidFill>
                <a:latin typeface="Consolas" pitchFamily="49" charset="0"/>
                <a:ea typeface="Calibri"/>
                <a:cs typeface="Consolas" pitchFamily="49" charset="0"/>
              </a:rPr>
              <a:t> </a:t>
            </a:r>
            <a:r>
              <a:rPr lang="en-US" sz="1600" dirty="0">
                <a:solidFill>
                  <a:srgbClr val="8000FF"/>
                </a:solidFill>
                <a:latin typeface="Consolas" pitchFamily="49" charset="0"/>
                <a:ea typeface="Calibri"/>
                <a:cs typeface="Consolas" pitchFamily="49" charset="0"/>
              </a:rPr>
              <a:t>static</a:t>
            </a:r>
            <a:r>
              <a:rPr lang="en-US" sz="1600" dirty="0">
                <a:solidFill>
                  <a:srgbClr val="000000"/>
                </a:solidFill>
                <a:latin typeface="Consolas" pitchFamily="49" charset="0"/>
                <a:ea typeface="Calibri"/>
                <a:cs typeface="Consolas" pitchFamily="49" charset="0"/>
              </a:rPr>
              <a:t> member functions</a:t>
            </a:r>
            <a:endParaRPr lang="en-US" sz="1600" dirty="0">
              <a:latin typeface="Consolas" pitchFamily="49" charset="0"/>
              <a:ea typeface="Calibri"/>
              <a:cs typeface="Consolas" pitchFamily="49" charset="0"/>
            </a:endParaRPr>
          </a:p>
          <a:p>
            <a:pPr>
              <a:lnSpc>
                <a:spcPct val="115000"/>
              </a:lnSpc>
            </a:pPr>
            <a:r>
              <a:rPr lang="en-US" sz="1600" dirty="0">
                <a:solidFill>
                  <a:srgbClr val="000000"/>
                </a:solidFill>
                <a:latin typeface="Consolas" pitchFamily="49" charset="0"/>
                <a:ea typeface="Calibri"/>
                <a:cs typeface="Consolas" pitchFamily="49" charset="0"/>
              </a:rPr>
              <a:t>         </a:t>
            </a:r>
            <a:r>
              <a:rPr lang="en-US" sz="1600" dirty="0" err="1">
                <a:solidFill>
                  <a:srgbClr val="000000"/>
                </a:solidFill>
                <a:latin typeface="Consolas" pitchFamily="49" charset="0"/>
                <a:ea typeface="Calibri"/>
                <a:cs typeface="Consolas" pitchFamily="49" charset="0"/>
              </a:rPr>
              <a:t>cout</a:t>
            </a:r>
            <a:r>
              <a:rPr lang="en-US" sz="1600" b="1" dirty="0">
                <a:solidFill>
                  <a:srgbClr val="000080"/>
                </a:solidFill>
                <a:latin typeface="Consolas" pitchFamily="49" charset="0"/>
                <a:ea typeface="Calibri"/>
                <a:cs typeface="Consolas" pitchFamily="49" charset="0"/>
              </a:rPr>
              <a:t>&lt;&lt;</a:t>
            </a:r>
            <a:r>
              <a:rPr lang="en-US" sz="1600" dirty="0">
                <a:solidFill>
                  <a:srgbClr val="808080"/>
                </a:solidFill>
                <a:latin typeface="Consolas" pitchFamily="49" charset="0"/>
                <a:ea typeface="Calibri"/>
                <a:cs typeface="Consolas" pitchFamily="49" charset="0"/>
              </a:rPr>
              <a:t>"address of current object = "</a:t>
            </a:r>
            <a:r>
              <a:rPr lang="en-US" sz="1600" b="1" dirty="0">
                <a:solidFill>
                  <a:srgbClr val="000080"/>
                </a:solidFill>
                <a:latin typeface="Consolas" pitchFamily="49" charset="0"/>
                <a:ea typeface="Calibri"/>
                <a:cs typeface="Consolas" pitchFamily="49" charset="0"/>
              </a:rPr>
              <a:t>&lt;&lt;</a:t>
            </a:r>
            <a:r>
              <a:rPr lang="en-US" sz="1600" b="1" dirty="0">
                <a:solidFill>
                  <a:srgbClr val="0000FF"/>
                </a:solidFill>
                <a:latin typeface="Consolas" pitchFamily="49" charset="0"/>
                <a:ea typeface="Calibri"/>
                <a:cs typeface="Consolas" pitchFamily="49" charset="0"/>
              </a:rPr>
              <a:t>this</a:t>
            </a:r>
            <a:r>
              <a:rPr lang="en-US" sz="1600" b="1" dirty="0">
                <a:solidFill>
                  <a:srgbClr val="000080"/>
                </a:solidFill>
                <a:latin typeface="Consolas" pitchFamily="49" charset="0"/>
                <a:ea typeface="Calibri"/>
                <a:cs typeface="Consolas" pitchFamily="49" charset="0"/>
              </a:rPr>
              <a:t>&lt;&lt;</a:t>
            </a:r>
            <a:r>
              <a:rPr lang="en-US" sz="1600" dirty="0" err="1">
                <a:solidFill>
                  <a:srgbClr val="000000"/>
                </a:solidFill>
                <a:latin typeface="Consolas" pitchFamily="49" charset="0"/>
                <a:ea typeface="Calibri"/>
                <a:cs typeface="Consolas" pitchFamily="49" charset="0"/>
              </a:rPr>
              <a:t>endl</a:t>
            </a:r>
            <a:r>
              <a:rPr lang="en-US" sz="1600" b="1" dirty="0">
                <a:solidFill>
                  <a:srgbClr val="000080"/>
                </a:solidFill>
                <a:latin typeface="Consolas" pitchFamily="49" charset="0"/>
                <a:ea typeface="Calibri"/>
                <a:cs typeface="Consolas" pitchFamily="49" charset="0"/>
              </a:rPr>
              <a:t>;</a:t>
            </a:r>
            <a:endParaRPr lang="en-US" sz="1600" dirty="0">
              <a:latin typeface="Consolas" pitchFamily="49" charset="0"/>
              <a:ea typeface="Calibri"/>
              <a:cs typeface="Consolas" pitchFamily="49" charset="0"/>
            </a:endParaRPr>
          </a:p>
          <a:p>
            <a:pPr>
              <a:lnSpc>
                <a:spcPct val="115000"/>
              </a:lnSpc>
              <a:spcAft>
                <a:spcPts val="1333"/>
              </a:spcAft>
            </a:pPr>
            <a:r>
              <a:rPr lang="en-US" sz="1600" dirty="0">
                <a:solidFill>
                  <a:srgbClr val="000000"/>
                </a:solidFill>
                <a:highlight>
                  <a:srgbClr val="FFFFFF"/>
                </a:highlight>
                <a:latin typeface="Consolas" pitchFamily="49" charset="0"/>
                <a:ea typeface="Calibri"/>
                <a:cs typeface="Consolas" pitchFamily="49" charset="0"/>
              </a:rPr>
              <a:t>                                               </a:t>
            </a:r>
            <a:r>
              <a:rPr lang="en-US" sz="1600" b="1" dirty="0">
                <a:solidFill>
                  <a:srgbClr val="000080"/>
                </a:solidFill>
                <a:highlight>
                  <a:srgbClr val="FFFFFF"/>
                </a:highlight>
                <a:latin typeface="Consolas" pitchFamily="49" charset="0"/>
                <a:ea typeface="Calibri"/>
                <a:cs typeface="Consolas" pitchFamily="49" charset="0"/>
              </a:rPr>
              <a:t>^</a:t>
            </a:r>
            <a:endParaRPr lang="en-US" sz="1600" dirty="0">
              <a:latin typeface="Consolas" pitchFamily="49" charset="0"/>
              <a:ea typeface="Calibri"/>
              <a:cs typeface="Consolas" pitchFamily="49" charset="0"/>
            </a:endParaRPr>
          </a:p>
        </p:txBody>
      </p:sp>
      <p:cxnSp>
        <p:nvCxnSpPr>
          <p:cNvPr id="14" name="Straight Connector 13"/>
          <p:cNvCxnSpPr/>
          <p:nvPr/>
        </p:nvCxnSpPr>
        <p:spPr>
          <a:xfrm>
            <a:off x="7213600" y="1600200"/>
            <a:ext cx="4267200" cy="2117"/>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02400" y="2108200"/>
            <a:ext cx="1422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Rectangle 5"/>
          <p:cNvSpPr/>
          <p:nvPr/>
        </p:nvSpPr>
        <p:spPr>
          <a:xfrm>
            <a:off x="6502400" y="2413000"/>
            <a:ext cx="1422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Content Placeholder 2"/>
          <p:cNvSpPr>
            <a:spLocks noGrp="1"/>
          </p:cNvSpPr>
          <p:nvPr>
            <p:ph idx="1"/>
          </p:nvPr>
        </p:nvSpPr>
        <p:spPr>
          <a:xfrm>
            <a:off x="838200" y="1193800"/>
            <a:ext cx="10515600" cy="5486400"/>
          </a:xfrm>
        </p:spPr>
        <p:txBody>
          <a:bodyPr numCol="2">
            <a:noAutofit/>
          </a:bodyPr>
          <a:lstStyle/>
          <a:p>
            <a:pPr marL="0">
              <a:lnSpc>
                <a:spcPct val="115000"/>
              </a:lnSpc>
              <a:spcBef>
                <a:spcPts val="0"/>
              </a:spcBef>
              <a:buNone/>
            </a:pPr>
            <a:r>
              <a:rPr lang="en-US" sz="1600" dirty="0">
                <a:solidFill>
                  <a:srgbClr val="804000"/>
                </a:solidFill>
                <a:latin typeface="Courier New"/>
                <a:ea typeface="Calibri"/>
                <a:cs typeface="Times New Roman"/>
              </a:rPr>
              <a:t>#include &lt;</a:t>
            </a:r>
            <a:r>
              <a:rPr lang="en-US" sz="1600" dirty="0" err="1">
                <a:solidFill>
                  <a:srgbClr val="804000"/>
                </a:solidFill>
                <a:latin typeface="Courier New"/>
                <a:ea typeface="Calibri"/>
                <a:cs typeface="Times New Roman"/>
              </a:rPr>
              <a:t>iostream</a:t>
            </a:r>
            <a:r>
              <a:rPr lang="en-US" sz="1600" dirty="0">
                <a:solidFill>
                  <a:srgbClr val="804000"/>
                </a:solidFill>
                <a:latin typeface="Courier New"/>
                <a:ea typeface="Calibri"/>
                <a:cs typeface="Times New Roman"/>
              </a:rPr>
              <a:t>&gt;</a:t>
            </a:r>
            <a:endParaRPr lang="en-US" sz="2133" dirty="0">
              <a:ea typeface="Calibri"/>
              <a:cs typeface="Times New Roman"/>
            </a:endParaRPr>
          </a:p>
          <a:p>
            <a:pPr marL="0">
              <a:lnSpc>
                <a:spcPct val="115000"/>
              </a:lnSpc>
              <a:spcBef>
                <a:spcPts val="0"/>
              </a:spcBef>
              <a:buNone/>
            </a:pPr>
            <a:r>
              <a:rPr lang="en-US" sz="1600" b="1" dirty="0">
                <a:solidFill>
                  <a:srgbClr val="0000FF"/>
                </a:solidFill>
                <a:latin typeface="Courier New"/>
                <a:ea typeface="Calibri"/>
                <a:cs typeface="Times New Roman"/>
              </a:rPr>
              <a:t>using</a:t>
            </a:r>
            <a:r>
              <a:rPr lang="en-US" sz="1600" dirty="0">
                <a:solidFill>
                  <a:srgbClr val="000000"/>
                </a:solidFill>
                <a:latin typeface="Courier New"/>
                <a:ea typeface="Calibri"/>
                <a:cs typeface="Times New Roman"/>
              </a:rPr>
              <a:t> </a:t>
            </a:r>
            <a:r>
              <a:rPr lang="en-US" sz="1600" b="1" dirty="0">
                <a:solidFill>
                  <a:srgbClr val="0000FF"/>
                </a:solidFill>
                <a:latin typeface="Courier New"/>
                <a:ea typeface="Calibri"/>
                <a:cs typeface="Times New Roman"/>
              </a:rPr>
              <a:t>namespace</a:t>
            </a:r>
            <a:r>
              <a:rPr lang="en-US" sz="1600" dirty="0">
                <a:solidFill>
                  <a:srgbClr val="000000"/>
                </a:solidFill>
                <a:latin typeface="Courier New"/>
                <a:ea typeface="Calibri"/>
                <a:cs typeface="Times New Roman"/>
              </a:rPr>
              <a:t> std</a:t>
            </a:r>
            <a:r>
              <a:rPr lang="en-US" sz="1600" b="1" dirty="0">
                <a:solidFill>
                  <a:srgbClr val="000080"/>
                </a:solidFill>
                <a:latin typeface="Courier New"/>
                <a:ea typeface="Calibri"/>
                <a:cs typeface="Times New Roman"/>
              </a:rPr>
              <a:t>;</a:t>
            </a:r>
            <a:endParaRPr lang="en-US" sz="2133" dirty="0">
              <a:ea typeface="Calibri"/>
              <a:cs typeface="Times New Roman"/>
            </a:endParaRPr>
          </a:p>
          <a:p>
            <a:pPr marL="0">
              <a:lnSpc>
                <a:spcPct val="115000"/>
              </a:lnSpc>
              <a:spcBef>
                <a:spcPts val="0"/>
              </a:spcBef>
              <a:buNone/>
            </a:pPr>
            <a:r>
              <a:rPr lang="en-US" sz="1600" dirty="0">
                <a:solidFill>
                  <a:srgbClr val="8000FF"/>
                </a:solidFill>
                <a:latin typeface="Courier New"/>
                <a:ea typeface="Calibri"/>
                <a:cs typeface="Times New Roman"/>
              </a:rPr>
              <a:t>class</a:t>
            </a:r>
            <a:r>
              <a:rPr lang="en-US" sz="1600" dirty="0">
                <a:solidFill>
                  <a:srgbClr val="000000"/>
                </a:solidFill>
                <a:latin typeface="Courier New"/>
                <a:ea typeface="Calibri"/>
                <a:cs typeface="Times New Roman"/>
              </a:rPr>
              <a:t> Sample</a:t>
            </a:r>
            <a:endParaRPr lang="en-US" sz="2133" dirty="0">
              <a:ea typeface="Calibri"/>
              <a:cs typeface="Times New Roman"/>
            </a:endParaRPr>
          </a:p>
          <a:p>
            <a:pPr marL="0">
              <a:lnSpc>
                <a:spcPct val="115000"/>
              </a:lnSpc>
              <a:spcBef>
                <a:spcPts val="0"/>
              </a:spcBef>
              <a:buNone/>
            </a:pPr>
            <a:r>
              <a:rPr lang="en-US" sz="1600" b="1" dirty="0">
                <a:solidFill>
                  <a:srgbClr val="000080"/>
                </a:solidFill>
                <a:latin typeface="Courier New"/>
                <a:ea typeface="Calibri"/>
                <a:cs typeface="Times New Roman"/>
              </a:rPr>
              <a:t>{</a:t>
            </a:r>
            <a:endParaRPr lang="en-US" sz="2133" dirty="0">
              <a:ea typeface="Calibri"/>
              <a:cs typeface="Times New Roman"/>
            </a:endParaRPr>
          </a:p>
          <a:p>
            <a:pPr marL="0">
              <a:lnSpc>
                <a:spcPct val="115000"/>
              </a:lnSpc>
              <a:spcBef>
                <a:spcPts val="0"/>
              </a:spcBef>
              <a:buNone/>
            </a:pPr>
            <a:r>
              <a:rPr lang="en-US" sz="1600" dirty="0">
                <a:solidFill>
                  <a:srgbClr val="000000"/>
                </a:solidFill>
                <a:latin typeface="Courier New"/>
                <a:ea typeface="Calibri"/>
                <a:cs typeface="Times New Roman"/>
              </a:rPr>
              <a:t>    </a:t>
            </a:r>
            <a:r>
              <a:rPr lang="en-US" sz="1600" dirty="0">
                <a:solidFill>
                  <a:srgbClr val="8000FF"/>
                </a:solidFill>
                <a:latin typeface="Courier New"/>
                <a:ea typeface="Calibri"/>
                <a:cs typeface="Times New Roman"/>
              </a:rPr>
              <a:t>public</a:t>
            </a:r>
            <a:r>
              <a:rPr lang="en-US" sz="1600" b="1" dirty="0">
                <a:solidFill>
                  <a:srgbClr val="000080"/>
                </a:solidFill>
                <a:latin typeface="Courier New"/>
                <a:ea typeface="Calibri"/>
                <a:cs typeface="Times New Roman"/>
              </a:rPr>
              <a:t>:</a:t>
            </a:r>
            <a:endParaRPr lang="en-US" sz="2133" dirty="0">
              <a:ea typeface="Calibri"/>
              <a:cs typeface="Times New Roman"/>
            </a:endParaRPr>
          </a:p>
          <a:p>
            <a:pPr marL="0">
              <a:lnSpc>
                <a:spcPct val="115000"/>
              </a:lnSpc>
              <a:spcBef>
                <a:spcPts val="0"/>
              </a:spcBef>
              <a:buNone/>
            </a:pPr>
            <a:r>
              <a:rPr lang="en-US" sz="1600" dirty="0">
                <a:solidFill>
                  <a:srgbClr val="000000"/>
                </a:solidFill>
                <a:latin typeface="Courier New"/>
                <a:ea typeface="Calibri"/>
                <a:cs typeface="Times New Roman"/>
              </a:rPr>
              <a:t>    </a:t>
            </a:r>
            <a:r>
              <a:rPr lang="en-US" sz="1600" dirty="0">
                <a:solidFill>
                  <a:srgbClr val="8000FF"/>
                </a:solidFill>
                <a:latin typeface="Courier New"/>
                <a:ea typeface="Calibri"/>
                <a:cs typeface="Times New Roman"/>
              </a:rPr>
              <a:t>void</a:t>
            </a:r>
            <a:r>
              <a:rPr lang="en-US" sz="1600" dirty="0">
                <a:solidFill>
                  <a:srgbClr val="000000"/>
                </a:solidFill>
                <a:latin typeface="Courier New"/>
                <a:ea typeface="Calibri"/>
                <a:cs typeface="Times New Roman"/>
              </a:rPr>
              <a:t> show</a:t>
            </a:r>
            <a:r>
              <a:rPr lang="en-US" sz="1600" b="1" dirty="0">
                <a:solidFill>
                  <a:srgbClr val="000080"/>
                </a:solidFill>
                <a:latin typeface="Courier New"/>
                <a:ea typeface="Calibri"/>
                <a:cs typeface="Times New Roman"/>
              </a:rPr>
              <a:t>()</a:t>
            </a:r>
            <a:endParaRPr lang="en-US" sz="2133" dirty="0">
              <a:ea typeface="Calibri"/>
              <a:cs typeface="Times New Roman"/>
            </a:endParaRPr>
          </a:p>
          <a:p>
            <a:pPr marL="0">
              <a:lnSpc>
                <a:spcPct val="115000"/>
              </a:lnSpc>
              <a:spcBef>
                <a:spcPts val="0"/>
              </a:spcBef>
              <a:buNone/>
            </a:pPr>
            <a:r>
              <a:rPr lang="en-US" sz="1600" dirty="0">
                <a:solidFill>
                  <a:srgbClr val="000000"/>
                </a:solidFill>
                <a:latin typeface="Courier New"/>
                <a:ea typeface="Calibri"/>
                <a:cs typeface="Times New Roman"/>
              </a:rPr>
              <a:t>    </a:t>
            </a:r>
            <a:r>
              <a:rPr lang="en-US" sz="1600" b="1" dirty="0">
                <a:solidFill>
                  <a:srgbClr val="000080"/>
                </a:solidFill>
                <a:latin typeface="Courier New"/>
                <a:ea typeface="Calibri"/>
                <a:cs typeface="Times New Roman"/>
              </a:rPr>
              <a:t>{</a:t>
            </a:r>
            <a:endParaRPr lang="en-US" sz="2133" dirty="0">
              <a:ea typeface="Calibri"/>
              <a:cs typeface="Times New Roman"/>
            </a:endParaRPr>
          </a:p>
          <a:p>
            <a:pPr marL="0">
              <a:lnSpc>
                <a:spcPct val="115000"/>
              </a:lnSpc>
              <a:spcBef>
                <a:spcPts val="0"/>
              </a:spcBef>
              <a:buNone/>
            </a:pPr>
            <a:r>
              <a:rPr lang="en-US" sz="1600" dirty="0">
                <a:solidFill>
                  <a:srgbClr val="000000"/>
                </a:solidFill>
                <a:latin typeface="Courier New"/>
                <a:ea typeface="Calibri"/>
                <a:cs typeface="Times New Roman"/>
              </a:rPr>
              <a:t>        </a:t>
            </a:r>
            <a:r>
              <a:rPr lang="en-US" sz="1600" dirty="0" err="1">
                <a:solidFill>
                  <a:srgbClr val="000000"/>
                </a:solidFill>
                <a:latin typeface="Courier New"/>
                <a:ea typeface="Calibri"/>
                <a:cs typeface="Times New Roman"/>
              </a:rPr>
              <a:t>cout</a:t>
            </a:r>
            <a:r>
              <a:rPr lang="en-US" sz="1600" b="1" dirty="0">
                <a:solidFill>
                  <a:srgbClr val="000080"/>
                </a:solidFill>
                <a:latin typeface="Courier New"/>
                <a:ea typeface="Calibri"/>
                <a:cs typeface="Times New Roman"/>
              </a:rPr>
              <a:t>&lt;&lt;</a:t>
            </a:r>
            <a:r>
              <a:rPr lang="en-US" sz="1600" dirty="0">
                <a:solidFill>
                  <a:srgbClr val="808080"/>
                </a:solidFill>
                <a:latin typeface="Courier New"/>
                <a:ea typeface="Calibri"/>
                <a:cs typeface="Times New Roman"/>
              </a:rPr>
              <a:t>"address of current object = "</a:t>
            </a:r>
            <a:r>
              <a:rPr lang="en-US" sz="1600" b="1" dirty="0">
                <a:solidFill>
                  <a:srgbClr val="000080"/>
                </a:solidFill>
                <a:latin typeface="Courier New"/>
                <a:ea typeface="Calibri"/>
                <a:cs typeface="Times New Roman"/>
              </a:rPr>
              <a:t>&lt;&lt;</a:t>
            </a:r>
            <a:r>
              <a:rPr lang="en-US" sz="1600" b="1" dirty="0">
                <a:solidFill>
                  <a:srgbClr val="0000FF"/>
                </a:solidFill>
                <a:latin typeface="Courier New"/>
                <a:ea typeface="Calibri"/>
                <a:cs typeface="Times New Roman"/>
              </a:rPr>
              <a:t>this</a:t>
            </a:r>
            <a:r>
              <a:rPr lang="en-US" sz="1600" b="1" dirty="0">
                <a:solidFill>
                  <a:srgbClr val="000080"/>
                </a:solidFill>
                <a:latin typeface="Courier New"/>
                <a:ea typeface="Calibri"/>
                <a:cs typeface="Times New Roman"/>
              </a:rPr>
              <a:t>&lt;&lt;</a:t>
            </a:r>
            <a:r>
              <a:rPr lang="en-US" sz="1600" dirty="0" err="1">
                <a:solidFill>
                  <a:srgbClr val="000000"/>
                </a:solidFill>
                <a:latin typeface="Courier New"/>
                <a:ea typeface="Calibri"/>
                <a:cs typeface="Times New Roman"/>
              </a:rPr>
              <a:t>endl</a:t>
            </a:r>
            <a:r>
              <a:rPr lang="en-US" sz="1600" b="1" dirty="0">
                <a:solidFill>
                  <a:srgbClr val="000080"/>
                </a:solidFill>
                <a:latin typeface="Courier New"/>
                <a:ea typeface="Calibri"/>
                <a:cs typeface="Times New Roman"/>
              </a:rPr>
              <a:t>;</a:t>
            </a:r>
            <a:endParaRPr lang="en-US" sz="2133" dirty="0">
              <a:ea typeface="Calibri"/>
              <a:cs typeface="Times New Roman"/>
            </a:endParaRPr>
          </a:p>
          <a:p>
            <a:pPr marL="0">
              <a:lnSpc>
                <a:spcPct val="115000"/>
              </a:lnSpc>
              <a:spcBef>
                <a:spcPts val="0"/>
              </a:spcBef>
              <a:buNone/>
            </a:pPr>
            <a:r>
              <a:rPr lang="en-US" sz="1600" dirty="0">
                <a:solidFill>
                  <a:srgbClr val="000000"/>
                </a:solidFill>
                <a:latin typeface="Courier New"/>
                <a:ea typeface="Calibri"/>
                <a:cs typeface="Times New Roman"/>
              </a:rPr>
              <a:t>    </a:t>
            </a:r>
            <a:r>
              <a:rPr lang="en-US" sz="1600" b="1" dirty="0">
                <a:solidFill>
                  <a:srgbClr val="000080"/>
                </a:solidFill>
                <a:latin typeface="Courier New"/>
                <a:ea typeface="Calibri"/>
                <a:cs typeface="Times New Roman"/>
              </a:rPr>
              <a:t>}</a:t>
            </a:r>
            <a:endParaRPr lang="en-US" sz="2133" dirty="0">
              <a:ea typeface="Calibri"/>
              <a:cs typeface="Times New Roman"/>
            </a:endParaRPr>
          </a:p>
          <a:p>
            <a:pPr marL="0">
              <a:lnSpc>
                <a:spcPct val="115000"/>
              </a:lnSpc>
              <a:spcBef>
                <a:spcPts val="0"/>
              </a:spcBef>
              <a:buNone/>
            </a:pPr>
            <a:r>
              <a:rPr lang="en-US" sz="1600" b="1" dirty="0">
                <a:solidFill>
                  <a:srgbClr val="000080"/>
                </a:solidFill>
                <a:latin typeface="Courier New"/>
                <a:ea typeface="Calibri"/>
                <a:cs typeface="Times New Roman"/>
              </a:rPr>
              <a:t>};</a:t>
            </a:r>
          </a:p>
          <a:p>
            <a:pPr marL="0">
              <a:lnSpc>
                <a:spcPct val="115000"/>
              </a:lnSpc>
              <a:spcBef>
                <a:spcPts val="0"/>
              </a:spcBef>
              <a:buNone/>
            </a:pPr>
            <a:endParaRPr lang="en-US" sz="1600" b="1" dirty="0">
              <a:solidFill>
                <a:srgbClr val="000080"/>
              </a:solidFill>
              <a:latin typeface="Courier New"/>
              <a:ea typeface="Calibri"/>
              <a:cs typeface="Times New Roman"/>
            </a:endParaRPr>
          </a:p>
          <a:p>
            <a:pPr marL="0">
              <a:lnSpc>
                <a:spcPct val="115000"/>
              </a:lnSpc>
              <a:spcBef>
                <a:spcPts val="0"/>
              </a:spcBef>
              <a:buNone/>
            </a:pPr>
            <a:endParaRPr lang="en-US" sz="1600" b="1" dirty="0">
              <a:solidFill>
                <a:srgbClr val="000080"/>
              </a:solidFill>
              <a:latin typeface="Courier New"/>
              <a:ea typeface="Calibri"/>
              <a:cs typeface="Times New Roman"/>
            </a:endParaRPr>
          </a:p>
          <a:p>
            <a:pPr marL="0">
              <a:lnSpc>
                <a:spcPct val="115000"/>
              </a:lnSpc>
              <a:spcBef>
                <a:spcPts val="0"/>
              </a:spcBef>
              <a:buNone/>
            </a:pPr>
            <a:endParaRPr lang="en-US" sz="1600" b="1" dirty="0">
              <a:solidFill>
                <a:srgbClr val="000080"/>
              </a:solidFill>
              <a:latin typeface="Courier New"/>
              <a:ea typeface="Calibri"/>
              <a:cs typeface="Times New Roman"/>
            </a:endParaRPr>
          </a:p>
          <a:p>
            <a:pPr marL="0">
              <a:lnSpc>
                <a:spcPct val="115000"/>
              </a:lnSpc>
              <a:spcBef>
                <a:spcPts val="0"/>
              </a:spcBef>
              <a:buNone/>
            </a:pPr>
            <a:endParaRPr lang="en-US" sz="1600" b="1" dirty="0">
              <a:solidFill>
                <a:srgbClr val="000080"/>
              </a:solidFill>
              <a:latin typeface="Courier New"/>
              <a:ea typeface="Calibri"/>
              <a:cs typeface="Times New Roman"/>
            </a:endParaRPr>
          </a:p>
          <a:p>
            <a:pPr marL="0">
              <a:lnSpc>
                <a:spcPct val="115000"/>
              </a:lnSpc>
              <a:spcBef>
                <a:spcPts val="0"/>
              </a:spcBef>
              <a:buNone/>
            </a:pPr>
            <a:endParaRPr lang="en-US" sz="1600" b="1" dirty="0">
              <a:solidFill>
                <a:srgbClr val="000080"/>
              </a:solidFill>
              <a:latin typeface="Courier New"/>
              <a:ea typeface="Calibri"/>
              <a:cs typeface="Times New Roman"/>
            </a:endParaRPr>
          </a:p>
          <a:p>
            <a:pPr marL="0">
              <a:lnSpc>
                <a:spcPct val="115000"/>
              </a:lnSpc>
              <a:spcBef>
                <a:spcPts val="0"/>
              </a:spcBef>
              <a:buNone/>
            </a:pPr>
            <a:endParaRPr lang="en-US" sz="1600" b="1" dirty="0">
              <a:solidFill>
                <a:srgbClr val="000080"/>
              </a:solidFill>
              <a:latin typeface="Courier New"/>
              <a:ea typeface="Calibri"/>
              <a:cs typeface="Times New Roman"/>
            </a:endParaRPr>
          </a:p>
          <a:p>
            <a:pPr marL="0">
              <a:lnSpc>
                <a:spcPct val="115000"/>
              </a:lnSpc>
              <a:spcBef>
                <a:spcPts val="0"/>
              </a:spcBef>
              <a:buNone/>
            </a:pPr>
            <a:endParaRPr lang="en-US" sz="2133" dirty="0">
              <a:ea typeface="Calibri"/>
              <a:cs typeface="Times New Roman"/>
            </a:endParaRPr>
          </a:p>
          <a:p>
            <a:pPr marL="0">
              <a:lnSpc>
                <a:spcPct val="115000"/>
              </a:lnSpc>
              <a:spcBef>
                <a:spcPts val="0"/>
              </a:spcBef>
              <a:buNone/>
            </a:pPr>
            <a:r>
              <a:rPr lang="en-US" sz="1600" dirty="0" err="1">
                <a:solidFill>
                  <a:srgbClr val="8000FF"/>
                </a:solidFill>
                <a:latin typeface="Courier New"/>
                <a:ea typeface="Calibri"/>
                <a:cs typeface="Times New Roman"/>
              </a:rPr>
              <a:t>int</a:t>
            </a:r>
            <a:r>
              <a:rPr lang="en-US" sz="1600" dirty="0">
                <a:solidFill>
                  <a:srgbClr val="000000"/>
                </a:solidFill>
                <a:latin typeface="Courier New"/>
                <a:ea typeface="Calibri"/>
                <a:cs typeface="Times New Roman"/>
              </a:rPr>
              <a:t> main</a:t>
            </a:r>
            <a:r>
              <a:rPr lang="en-US" sz="1600" b="1" dirty="0">
                <a:solidFill>
                  <a:srgbClr val="000080"/>
                </a:solidFill>
                <a:latin typeface="Courier New"/>
                <a:ea typeface="Calibri"/>
                <a:cs typeface="Times New Roman"/>
              </a:rPr>
              <a:t>()</a:t>
            </a:r>
            <a:endParaRPr lang="en-US" sz="2133" dirty="0">
              <a:ea typeface="Calibri"/>
              <a:cs typeface="Times New Roman"/>
            </a:endParaRPr>
          </a:p>
          <a:p>
            <a:pPr marL="0">
              <a:lnSpc>
                <a:spcPct val="115000"/>
              </a:lnSpc>
              <a:spcBef>
                <a:spcPts val="0"/>
              </a:spcBef>
              <a:buNone/>
            </a:pPr>
            <a:r>
              <a:rPr lang="en-US" sz="1600" b="1" dirty="0">
                <a:solidFill>
                  <a:srgbClr val="000080"/>
                </a:solidFill>
                <a:latin typeface="Courier New"/>
                <a:ea typeface="Calibri"/>
                <a:cs typeface="Times New Roman"/>
              </a:rPr>
              <a:t>{</a:t>
            </a:r>
            <a:endParaRPr lang="en-US" sz="2133" dirty="0">
              <a:ea typeface="Calibri"/>
              <a:cs typeface="Times New Roman"/>
            </a:endParaRPr>
          </a:p>
          <a:p>
            <a:pPr marL="0">
              <a:lnSpc>
                <a:spcPct val="115000"/>
              </a:lnSpc>
              <a:spcBef>
                <a:spcPts val="0"/>
              </a:spcBef>
              <a:buNone/>
            </a:pPr>
            <a:r>
              <a:rPr lang="en-US" sz="1600" dirty="0">
                <a:solidFill>
                  <a:srgbClr val="000000"/>
                </a:solidFill>
                <a:latin typeface="Courier New"/>
                <a:ea typeface="Calibri"/>
                <a:cs typeface="Times New Roman"/>
              </a:rPr>
              <a:t>    Sample </a:t>
            </a:r>
            <a:r>
              <a:rPr lang="en-US" sz="1600" dirty="0" err="1">
                <a:solidFill>
                  <a:srgbClr val="000000"/>
                </a:solidFill>
                <a:latin typeface="Courier New"/>
                <a:ea typeface="Calibri"/>
                <a:cs typeface="Times New Roman"/>
              </a:rPr>
              <a:t>s</a:t>
            </a:r>
            <a:r>
              <a:rPr lang="en-US" sz="1600" b="1" dirty="0" err="1">
                <a:solidFill>
                  <a:srgbClr val="000080"/>
                </a:solidFill>
                <a:latin typeface="Courier New"/>
                <a:ea typeface="Calibri"/>
                <a:cs typeface="Times New Roman"/>
              </a:rPr>
              <a:t>,</a:t>
            </a:r>
            <a:r>
              <a:rPr lang="en-US" sz="1600" dirty="0" err="1">
                <a:solidFill>
                  <a:srgbClr val="000000"/>
                </a:solidFill>
                <a:latin typeface="Courier New"/>
                <a:ea typeface="Calibri"/>
                <a:cs typeface="Times New Roman"/>
              </a:rPr>
              <a:t>st</a:t>
            </a:r>
            <a:r>
              <a:rPr lang="en-US" sz="1600" b="1" dirty="0">
                <a:solidFill>
                  <a:srgbClr val="000080"/>
                </a:solidFill>
                <a:latin typeface="Courier New"/>
                <a:ea typeface="Calibri"/>
                <a:cs typeface="Times New Roman"/>
              </a:rPr>
              <a:t>;</a:t>
            </a:r>
            <a:endParaRPr lang="en-US" sz="2133" dirty="0">
              <a:ea typeface="Calibri"/>
              <a:cs typeface="Times New Roman"/>
            </a:endParaRPr>
          </a:p>
          <a:p>
            <a:pPr marL="0">
              <a:lnSpc>
                <a:spcPct val="115000"/>
              </a:lnSpc>
              <a:spcBef>
                <a:spcPts val="0"/>
              </a:spcBef>
              <a:buNone/>
            </a:pPr>
            <a:r>
              <a:rPr lang="en-US" sz="1600" dirty="0">
                <a:solidFill>
                  <a:srgbClr val="000000"/>
                </a:solidFill>
                <a:latin typeface="Courier New"/>
                <a:ea typeface="Calibri"/>
                <a:cs typeface="Times New Roman"/>
              </a:rPr>
              <a:t>    </a:t>
            </a:r>
            <a:r>
              <a:rPr lang="en-US" sz="1600" dirty="0" err="1">
                <a:solidFill>
                  <a:srgbClr val="000000"/>
                </a:solidFill>
                <a:latin typeface="Courier New"/>
                <a:ea typeface="Calibri"/>
                <a:cs typeface="Times New Roman"/>
              </a:rPr>
              <a:t>s</a:t>
            </a:r>
            <a:r>
              <a:rPr lang="en-US" sz="1600" b="1" dirty="0" err="1">
                <a:solidFill>
                  <a:srgbClr val="000080"/>
                </a:solidFill>
                <a:latin typeface="Courier New"/>
                <a:ea typeface="Calibri"/>
                <a:cs typeface="Times New Roman"/>
              </a:rPr>
              <a:t>.</a:t>
            </a:r>
            <a:r>
              <a:rPr lang="en-US" sz="1600" dirty="0" err="1">
                <a:solidFill>
                  <a:srgbClr val="000000"/>
                </a:solidFill>
                <a:latin typeface="Courier New"/>
                <a:ea typeface="Calibri"/>
                <a:cs typeface="Times New Roman"/>
              </a:rPr>
              <a:t>show</a:t>
            </a:r>
            <a:r>
              <a:rPr lang="en-US" sz="1600" b="1" dirty="0">
                <a:solidFill>
                  <a:srgbClr val="000080"/>
                </a:solidFill>
                <a:latin typeface="Courier New"/>
                <a:ea typeface="Calibri"/>
                <a:cs typeface="Times New Roman"/>
              </a:rPr>
              <a:t>();</a:t>
            </a:r>
            <a:endParaRPr lang="en-US" sz="2133" dirty="0">
              <a:ea typeface="Calibri"/>
              <a:cs typeface="Times New Roman"/>
            </a:endParaRPr>
          </a:p>
          <a:p>
            <a:pPr marL="0">
              <a:lnSpc>
                <a:spcPct val="115000"/>
              </a:lnSpc>
              <a:spcBef>
                <a:spcPts val="0"/>
              </a:spcBef>
              <a:buNone/>
            </a:pPr>
            <a:r>
              <a:rPr lang="en-US" sz="1600" dirty="0">
                <a:solidFill>
                  <a:srgbClr val="000000"/>
                </a:solidFill>
                <a:latin typeface="Courier New"/>
                <a:ea typeface="Calibri"/>
                <a:cs typeface="Times New Roman"/>
              </a:rPr>
              <a:t>    </a:t>
            </a:r>
            <a:r>
              <a:rPr lang="en-US" sz="1600" dirty="0" err="1">
                <a:solidFill>
                  <a:srgbClr val="000000"/>
                </a:solidFill>
                <a:latin typeface="Courier New"/>
                <a:ea typeface="Calibri"/>
                <a:cs typeface="Times New Roman"/>
              </a:rPr>
              <a:t>st</a:t>
            </a:r>
            <a:r>
              <a:rPr lang="en-US" sz="1600" b="1" dirty="0" err="1">
                <a:solidFill>
                  <a:srgbClr val="000080"/>
                </a:solidFill>
                <a:latin typeface="Courier New"/>
                <a:ea typeface="Calibri"/>
                <a:cs typeface="Times New Roman"/>
              </a:rPr>
              <a:t>.</a:t>
            </a:r>
            <a:r>
              <a:rPr lang="en-US" sz="1600" dirty="0" err="1">
                <a:solidFill>
                  <a:srgbClr val="000000"/>
                </a:solidFill>
                <a:latin typeface="Courier New"/>
                <a:ea typeface="Calibri"/>
                <a:cs typeface="Times New Roman"/>
              </a:rPr>
              <a:t>show</a:t>
            </a:r>
            <a:r>
              <a:rPr lang="en-US" sz="1600" b="1" dirty="0">
                <a:solidFill>
                  <a:srgbClr val="000080"/>
                </a:solidFill>
                <a:latin typeface="Courier New"/>
                <a:ea typeface="Calibri"/>
                <a:cs typeface="Times New Roman"/>
              </a:rPr>
              <a:t>();</a:t>
            </a:r>
            <a:endParaRPr lang="en-US" sz="2133" dirty="0">
              <a:ea typeface="Calibri"/>
              <a:cs typeface="Times New Roman"/>
            </a:endParaRPr>
          </a:p>
          <a:p>
            <a:pPr marL="0">
              <a:lnSpc>
                <a:spcPct val="115000"/>
              </a:lnSpc>
              <a:spcBef>
                <a:spcPts val="0"/>
              </a:spcBef>
              <a:buNone/>
            </a:pPr>
            <a:r>
              <a:rPr lang="en-US" sz="1600" dirty="0">
                <a:solidFill>
                  <a:srgbClr val="000000"/>
                </a:solidFill>
                <a:latin typeface="Courier New"/>
                <a:ea typeface="Calibri"/>
                <a:cs typeface="Times New Roman"/>
              </a:rPr>
              <a:t>    </a:t>
            </a:r>
            <a:r>
              <a:rPr lang="en-US" sz="1600" b="1" dirty="0">
                <a:solidFill>
                  <a:srgbClr val="0000FF"/>
                </a:solidFill>
                <a:latin typeface="Courier New"/>
                <a:ea typeface="Calibri"/>
                <a:cs typeface="Times New Roman"/>
              </a:rPr>
              <a:t>return</a:t>
            </a:r>
            <a:r>
              <a:rPr lang="en-US" sz="1600" dirty="0">
                <a:solidFill>
                  <a:srgbClr val="000000"/>
                </a:solidFill>
                <a:latin typeface="Courier New"/>
                <a:ea typeface="Calibri"/>
                <a:cs typeface="Times New Roman"/>
              </a:rPr>
              <a:t> </a:t>
            </a:r>
            <a:r>
              <a:rPr lang="en-US" sz="1600" dirty="0">
                <a:solidFill>
                  <a:srgbClr val="FF8000"/>
                </a:solidFill>
                <a:latin typeface="Courier New"/>
                <a:ea typeface="Calibri"/>
                <a:cs typeface="Times New Roman"/>
              </a:rPr>
              <a:t>0</a:t>
            </a:r>
            <a:r>
              <a:rPr lang="en-US" sz="1600" b="1" dirty="0">
                <a:solidFill>
                  <a:srgbClr val="000080"/>
                </a:solidFill>
                <a:latin typeface="Courier New"/>
                <a:ea typeface="Calibri"/>
                <a:cs typeface="Times New Roman"/>
              </a:rPr>
              <a:t>;</a:t>
            </a:r>
            <a:endParaRPr lang="en-US" sz="2133" dirty="0">
              <a:ea typeface="Calibri"/>
              <a:cs typeface="Times New Roman"/>
            </a:endParaRPr>
          </a:p>
          <a:p>
            <a:pPr marL="0">
              <a:lnSpc>
                <a:spcPct val="115000"/>
              </a:lnSpc>
              <a:spcBef>
                <a:spcPts val="0"/>
              </a:spcBef>
              <a:buNone/>
            </a:pPr>
            <a:r>
              <a:rPr lang="en-US" sz="1600" b="1" dirty="0">
                <a:solidFill>
                  <a:srgbClr val="000080"/>
                </a:solidFill>
                <a:latin typeface="Courier New"/>
                <a:ea typeface="Calibri"/>
                <a:cs typeface="Times New Roman"/>
              </a:rPr>
              <a:t>}</a:t>
            </a:r>
            <a:endParaRPr lang="en-US" sz="2133" dirty="0">
              <a:ea typeface="Calibri"/>
              <a:cs typeface="Times New Roman"/>
            </a:endParaRPr>
          </a:p>
          <a:p>
            <a:pPr marL="0">
              <a:lnSpc>
                <a:spcPct val="115000"/>
              </a:lnSpc>
              <a:spcBef>
                <a:spcPts val="0"/>
              </a:spcBef>
              <a:spcAft>
                <a:spcPts val="1333"/>
              </a:spcAft>
              <a:buNone/>
            </a:pPr>
            <a:r>
              <a:rPr lang="en-US" sz="2133" dirty="0">
                <a:ea typeface="Calibri"/>
                <a:cs typeface="Times New Roman"/>
              </a:rPr>
              <a:t> </a:t>
            </a:r>
          </a:p>
        </p:txBody>
      </p:sp>
      <p:sp>
        <p:nvSpPr>
          <p:cNvPr id="2" name="Title 1"/>
          <p:cNvSpPr>
            <a:spLocks noGrp="1"/>
          </p:cNvSpPr>
          <p:nvPr>
            <p:ph type="title"/>
          </p:nvPr>
        </p:nvSpPr>
        <p:spPr>
          <a:xfrm>
            <a:off x="838200" y="365125"/>
            <a:ext cx="10515600" cy="930275"/>
          </a:xfrm>
        </p:spPr>
        <p:txBody>
          <a:bodyPr/>
          <a:lstStyle/>
          <a:p>
            <a:r>
              <a:rPr lang="en-US" dirty="0"/>
              <a:t> </a:t>
            </a:r>
            <a:r>
              <a:rPr lang="en-US" sz="3200" dirty="0">
                <a:latin typeface="+mn-lt"/>
                <a:cs typeface="Consolas" pitchFamily="49" charset="0"/>
              </a:rPr>
              <a:t>Example : 1 </a:t>
            </a:r>
          </a:p>
        </p:txBody>
      </p:sp>
      <p:sp>
        <p:nvSpPr>
          <p:cNvPr id="4" name="Rounded Rectangle 3"/>
          <p:cNvSpPr/>
          <p:nvPr/>
        </p:nvSpPr>
        <p:spPr>
          <a:xfrm>
            <a:off x="4775200" y="4038600"/>
            <a:ext cx="7010400" cy="2235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67" dirty="0">
                <a:latin typeface="Consolas" pitchFamily="49" charset="0"/>
                <a:cs typeface="Consolas" pitchFamily="49" charset="0"/>
              </a:rPr>
              <a:t>Output:</a:t>
            </a:r>
          </a:p>
          <a:p>
            <a:pPr algn="ctr"/>
            <a:r>
              <a:rPr lang="en-US" sz="1867" dirty="0">
                <a:latin typeface="Consolas" pitchFamily="49" charset="0"/>
                <a:cs typeface="Consolas" pitchFamily="49" charset="0"/>
              </a:rPr>
              <a:t>address of current object = 0x7ffc13bb51c6</a:t>
            </a:r>
          </a:p>
          <a:p>
            <a:pPr algn="ctr"/>
            <a:r>
              <a:rPr lang="en-US" sz="1867" dirty="0">
                <a:latin typeface="Consolas" pitchFamily="49" charset="0"/>
                <a:cs typeface="Consolas" pitchFamily="49" charset="0"/>
              </a:rPr>
              <a:t>address of current object = 0x7ffc13bb51c7</a:t>
            </a:r>
          </a:p>
          <a:p>
            <a:pPr algn="ctr"/>
            <a:endParaRPr lang="en-US" sz="1867"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5"/>
                                        </p:tgtEl>
                                        <p:attrNameLst>
                                          <p:attrName>ppt_x</p:attrName>
                                        </p:attrNameLst>
                                      </p:cBhvr>
                                      <p:tavLst>
                                        <p:tav tm="0">
                                          <p:val>
                                            <p:strVal val="ppt_x"/>
                                          </p:val>
                                        </p:tav>
                                        <p:tav tm="100000">
                                          <p:val>
                                            <p:strVal val="ppt_x"/>
                                          </p:val>
                                        </p:tav>
                                      </p:tavLst>
                                    </p:anim>
                                    <p:anim calcmode="lin" valueType="num">
                                      <p:cBhvr additive="base">
                                        <p:cTn id="17" dur="500"/>
                                        <p:tgtEl>
                                          <p:spTgt spid="5"/>
                                        </p:tgtEl>
                                        <p:attrNameLst>
                                          <p:attrName>ppt_y</p:attrName>
                                        </p:attrNameLst>
                                      </p:cBhvr>
                                      <p:tavLst>
                                        <p:tav tm="0">
                                          <p:val>
                                            <p:strVal val="ppt_y"/>
                                          </p:val>
                                        </p:tav>
                                        <p:tav tm="100000">
                                          <p:val>
                                            <p:strVal val="1+ppt_h/2"/>
                                          </p:val>
                                        </p:tav>
                                      </p:tavLst>
                                    </p:anim>
                                    <p:set>
                                      <p:cBhvr>
                                        <p:cTn id="18" dur="1" fill="hold">
                                          <p:stCondLst>
                                            <p:cond delay="4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wipe(left)">
                                      <p:cBhvr>
                                        <p:cTn id="28" dur="500"/>
                                        <p:tgtEl>
                                          <p:spTgt spid="4">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1" nodeType="clickEffect">
                                  <p:stCondLst>
                                    <p:cond delay="0"/>
                                  </p:stCondLst>
                                  <p:childTnLst>
                                    <p:anim calcmode="lin" valueType="num">
                                      <p:cBhvr additive="base">
                                        <p:cTn id="32" dur="500"/>
                                        <p:tgtEl>
                                          <p:spTgt spid="6"/>
                                        </p:tgtEl>
                                        <p:attrNameLst>
                                          <p:attrName>ppt_x</p:attrName>
                                        </p:attrNameLst>
                                      </p:cBhvr>
                                      <p:tavLst>
                                        <p:tav tm="0">
                                          <p:val>
                                            <p:strVal val="ppt_x"/>
                                          </p:val>
                                        </p:tav>
                                        <p:tav tm="100000">
                                          <p:val>
                                            <p:strVal val="ppt_x"/>
                                          </p:val>
                                        </p:tav>
                                      </p:tavLst>
                                    </p:anim>
                                    <p:anim calcmode="lin" valueType="num">
                                      <p:cBhvr additive="base">
                                        <p:cTn id="33" dur="500"/>
                                        <p:tgtEl>
                                          <p:spTgt spid="6"/>
                                        </p:tgtEl>
                                        <p:attrNameLst>
                                          <p:attrName>ppt_y</p:attrName>
                                        </p:attrNameLst>
                                      </p:cBhvr>
                                      <p:tavLst>
                                        <p:tav tm="0">
                                          <p:val>
                                            <p:strVal val="ppt_y"/>
                                          </p:val>
                                        </p:tav>
                                        <p:tav tm="100000">
                                          <p:val>
                                            <p:strVal val="1+ppt_h/2"/>
                                          </p:val>
                                        </p:tav>
                                      </p:tavLst>
                                    </p:anim>
                                    <p:set>
                                      <p:cBhvr>
                                        <p:cTn id="3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0275"/>
          </a:xfrm>
        </p:spPr>
        <p:txBody>
          <a:bodyPr/>
          <a:lstStyle/>
          <a:p>
            <a:r>
              <a:rPr lang="en-US" dirty="0"/>
              <a:t> </a:t>
            </a:r>
            <a:r>
              <a:rPr lang="en-US" sz="3200" dirty="0">
                <a:latin typeface="+mn-lt"/>
                <a:cs typeface="Consolas" pitchFamily="49" charset="0"/>
              </a:rPr>
              <a:t>Example : 2 </a:t>
            </a:r>
          </a:p>
        </p:txBody>
      </p:sp>
      <p:sp>
        <p:nvSpPr>
          <p:cNvPr id="3" name="Content Placeholder 2"/>
          <p:cNvSpPr>
            <a:spLocks noGrp="1"/>
          </p:cNvSpPr>
          <p:nvPr>
            <p:ph idx="1"/>
          </p:nvPr>
        </p:nvSpPr>
        <p:spPr>
          <a:xfrm>
            <a:off x="838200" y="1193800"/>
            <a:ext cx="10515600" cy="5486400"/>
          </a:xfrm>
        </p:spPr>
        <p:txBody>
          <a:bodyPr numCol="2">
            <a:noAutofit/>
          </a:bodyPr>
          <a:lstStyle/>
          <a:p>
            <a:pPr>
              <a:buNone/>
            </a:pPr>
            <a:r>
              <a:rPr lang="en-US" sz="1600" dirty="0">
                <a:solidFill>
                  <a:srgbClr val="804000"/>
                </a:solidFill>
                <a:highlight>
                  <a:srgbClr val="FFFFFF"/>
                </a:highlight>
                <a:latin typeface="Consolas" pitchFamily="49" charset="0"/>
                <a:cs typeface="Consolas" pitchFamily="49" charset="0"/>
              </a:rPr>
              <a:t>#include &lt;</a:t>
            </a:r>
            <a:r>
              <a:rPr lang="en-US" sz="1600" dirty="0" err="1">
                <a:solidFill>
                  <a:srgbClr val="804000"/>
                </a:solidFill>
                <a:highlight>
                  <a:srgbClr val="FFFFFF"/>
                </a:highlight>
                <a:latin typeface="Consolas" pitchFamily="49" charset="0"/>
                <a:cs typeface="Consolas" pitchFamily="49" charset="0"/>
              </a:rPr>
              <a:t>iostream</a:t>
            </a:r>
            <a:r>
              <a:rPr lang="en-US" sz="1600" dirty="0">
                <a:solidFill>
                  <a:srgbClr val="804000"/>
                </a:solidFill>
                <a:highlight>
                  <a:srgbClr val="FFFFFF"/>
                </a:highlight>
                <a:latin typeface="Consolas" pitchFamily="49" charset="0"/>
                <a:cs typeface="Consolas" pitchFamily="49" charset="0"/>
              </a:rPr>
              <a:t>&gt;</a:t>
            </a:r>
          </a:p>
          <a:p>
            <a:pPr>
              <a:buNone/>
            </a:pPr>
            <a:r>
              <a:rPr lang="en-US" sz="1600" b="1" dirty="0">
                <a:solidFill>
                  <a:srgbClr val="0000FF"/>
                </a:solidFill>
                <a:highlight>
                  <a:srgbClr val="FFFFFF"/>
                </a:highlight>
                <a:latin typeface="Consolas" pitchFamily="49" charset="0"/>
                <a:cs typeface="Consolas" pitchFamily="49" charset="0"/>
              </a:rPr>
              <a:t>using</a:t>
            </a:r>
            <a:r>
              <a:rPr lang="en-US" sz="1600" b="1" dirty="0">
                <a:solidFill>
                  <a:srgbClr val="000000"/>
                </a:solidFill>
                <a:highlight>
                  <a:srgbClr val="FFFFFF"/>
                </a:highlight>
                <a:latin typeface="Consolas" pitchFamily="49" charset="0"/>
                <a:cs typeface="Consolas" pitchFamily="49" charset="0"/>
              </a:rPr>
              <a:t> </a:t>
            </a:r>
            <a:r>
              <a:rPr lang="en-US" sz="1600" b="1" dirty="0">
                <a:solidFill>
                  <a:srgbClr val="0000FF"/>
                </a:solidFill>
                <a:highlight>
                  <a:srgbClr val="FFFFFF"/>
                </a:highlight>
                <a:latin typeface="Consolas" pitchFamily="49" charset="0"/>
                <a:cs typeface="Consolas" pitchFamily="49" charset="0"/>
              </a:rPr>
              <a:t>namespace</a:t>
            </a:r>
            <a:r>
              <a:rPr lang="en-US" sz="1600" b="1" dirty="0">
                <a:solidFill>
                  <a:srgbClr val="000000"/>
                </a:solidFill>
                <a:highlight>
                  <a:srgbClr val="FFFFFF"/>
                </a:highlight>
                <a:latin typeface="Consolas" pitchFamily="49" charset="0"/>
                <a:cs typeface="Consolas" pitchFamily="49" charset="0"/>
              </a:rPr>
              <a:t> std</a:t>
            </a:r>
            <a:r>
              <a:rPr lang="en-US" sz="1600" b="1" dirty="0">
                <a:solidFill>
                  <a:srgbClr val="000080"/>
                </a:solidFill>
                <a:highlight>
                  <a:srgbClr val="FFFFFF"/>
                </a:highlight>
                <a:latin typeface="Consolas" pitchFamily="49" charset="0"/>
                <a:cs typeface="Consolas" pitchFamily="49" charset="0"/>
              </a:rPr>
              <a:t>;</a:t>
            </a:r>
            <a:endParaRPr lang="en-US" sz="1600" b="1" dirty="0">
              <a:solidFill>
                <a:srgbClr val="000000"/>
              </a:solidFill>
              <a:highlight>
                <a:srgbClr val="FFFFFF"/>
              </a:highlight>
              <a:latin typeface="Consolas" pitchFamily="49" charset="0"/>
              <a:cs typeface="Consolas" pitchFamily="49" charset="0"/>
            </a:endParaRPr>
          </a:p>
          <a:p>
            <a:pPr>
              <a:buNone/>
            </a:pPr>
            <a:r>
              <a:rPr lang="en-US" sz="1600" dirty="0">
                <a:solidFill>
                  <a:srgbClr val="8000FF"/>
                </a:solidFill>
                <a:highlight>
                  <a:srgbClr val="FFFFFF"/>
                </a:highlight>
                <a:latin typeface="Consolas" pitchFamily="49" charset="0"/>
                <a:cs typeface="Consolas" pitchFamily="49" charset="0"/>
              </a:rPr>
              <a:t>class</a:t>
            </a:r>
            <a:r>
              <a:rPr lang="en-US" sz="1600" dirty="0">
                <a:solidFill>
                  <a:srgbClr val="000000"/>
                </a:solidFill>
                <a:highlight>
                  <a:srgbClr val="FFFFFF"/>
                </a:highlight>
                <a:latin typeface="Consolas" pitchFamily="49" charset="0"/>
                <a:cs typeface="Consolas" pitchFamily="49" charset="0"/>
              </a:rPr>
              <a:t> Sample</a:t>
            </a:r>
          </a:p>
          <a:p>
            <a:pPr>
              <a:buNone/>
            </a:pPr>
            <a:r>
              <a:rPr lang="en-US" sz="1600" b="1" dirty="0">
                <a:solidFill>
                  <a:srgbClr val="000080"/>
                </a:solidFill>
                <a:highlight>
                  <a:srgbClr val="FFFFFF"/>
                </a:highlight>
                <a:latin typeface="Consolas" pitchFamily="49" charset="0"/>
                <a:cs typeface="Consolas" pitchFamily="49" charset="0"/>
              </a:rPr>
              <a:t>{</a:t>
            </a:r>
            <a:endParaRPr lang="en-US" sz="1600" b="1" dirty="0">
              <a:solidFill>
                <a:srgbClr val="000000"/>
              </a:solidFill>
              <a:highlight>
                <a:srgbClr val="FFFFFF"/>
              </a:highlight>
              <a:latin typeface="Consolas" pitchFamily="49" charset="0"/>
              <a:cs typeface="Consolas" pitchFamily="49" charset="0"/>
            </a:endParaRPr>
          </a:p>
          <a:p>
            <a:pPr>
              <a:buNone/>
            </a:pPr>
            <a:r>
              <a:rPr lang="en-US" sz="1600" dirty="0">
                <a:solidFill>
                  <a:srgbClr val="000000"/>
                </a:solidFill>
                <a:highlight>
                  <a:srgbClr val="FFFFFF"/>
                </a:highlight>
                <a:latin typeface="Consolas" pitchFamily="49" charset="0"/>
                <a:cs typeface="Consolas" pitchFamily="49" charset="0"/>
              </a:rPr>
              <a:t>    </a:t>
            </a:r>
            <a:r>
              <a:rPr lang="en-US" sz="1600" dirty="0" err="1">
                <a:solidFill>
                  <a:srgbClr val="8000FF"/>
                </a:solidFill>
                <a:highlight>
                  <a:srgbClr val="FFFFFF"/>
                </a:highlight>
                <a:latin typeface="Consolas" pitchFamily="49" charset="0"/>
                <a:cs typeface="Consolas" pitchFamily="49" charset="0"/>
              </a:rPr>
              <a:t>int</a:t>
            </a:r>
            <a:r>
              <a:rPr lang="en-US" sz="1600" dirty="0">
                <a:solidFill>
                  <a:srgbClr val="000000"/>
                </a:solidFill>
                <a:highlight>
                  <a:srgbClr val="FFFFFF"/>
                </a:highlight>
                <a:latin typeface="Consolas" pitchFamily="49" charset="0"/>
                <a:cs typeface="Consolas" pitchFamily="49" charset="0"/>
              </a:rPr>
              <a:t> a</a:t>
            </a:r>
            <a:r>
              <a:rPr lang="en-US" sz="1600" b="1" dirty="0">
                <a:solidFill>
                  <a:srgbClr val="000080"/>
                </a:solidFill>
                <a:highlight>
                  <a:srgbClr val="FFFFFF"/>
                </a:highlight>
                <a:latin typeface="Consolas" pitchFamily="49" charset="0"/>
                <a:cs typeface="Consolas" pitchFamily="49" charset="0"/>
              </a:rPr>
              <a:t>=</a:t>
            </a:r>
            <a:r>
              <a:rPr lang="en-US" sz="1600" b="1" dirty="0">
                <a:solidFill>
                  <a:srgbClr val="FF8000"/>
                </a:solidFill>
                <a:highlight>
                  <a:srgbClr val="FFFFFF"/>
                </a:highlight>
                <a:latin typeface="Consolas" pitchFamily="49" charset="0"/>
                <a:cs typeface="Consolas" pitchFamily="49" charset="0"/>
              </a:rPr>
              <a:t>1</a:t>
            </a:r>
            <a:r>
              <a:rPr lang="en-US" sz="1600" b="1" dirty="0">
                <a:solidFill>
                  <a:srgbClr val="000080"/>
                </a:solidFill>
                <a:highlight>
                  <a:srgbClr val="FFFFFF"/>
                </a:highlight>
                <a:latin typeface="Consolas" pitchFamily="49" charset="0"/>
                <a:cs typeface="Consolas" pitchFamily="49" charset="0"/>
              </a:rPr>
              <a:t>,</a:t>
            </a:r>
            <a:r>
              <a:rPr lang="en-US" sz="1600" b="1" dirty="0">
                <a:solidFill>
                  <a:srgbClr val="000000"/>
                </a:solidFill>
                <a:highlight>
                  <a:srgbClr val="FFFFFF"/>
                </a:highlight>
                <a:latin typeface="Consolas" pitchFamily="49" charset="0"/>
                <a:cs typeface="Consolas" pitchFamily="49" charset="0"/>
              </a:rPr>
              <a:t>b</a:t>
            </a:r>
            <a:r>
              <a:rPr lang="en-US" sz="1600" b="1" dirty="0">
                <a:solidFill>
                  <a:srgbClr val="000080"/>
                </a:solidFill>
                <a:highlight>
                  <a:srgbClr val="FFFFFF"/>
                </a:highlight>
                <a:latin typeface="Consolas" pitchFamily="49" charset="0"/>
                <a:cs typeface="Consolas" pitchFamily="49" charset="0"/>
              </a:rPr>
              <a:t>=</a:t>
            </a:r>
            <a:r>
              <a:rPr lang="en-US" sz="1600" b="1" dirty="0">
                <a:solidFill>
                  <a:srgbClr val="FF8000"/>
                </a:solidFill>
                <a:highlight>
                  <a:srgbClr val="FFFFFF"/>
                </a:highlight>
                <a:latin typeface="Consolas" pitchFamily="49" charset="0"/>
                <a:cs typeface="Consolas" pitchFamily="49" charset="0"/>
              </a:rPr>
              <a:t>2</a:t>
            </a:r>
            <a:r>
              <a:rPr lang="en-US" sz="1600" b="1" dirty="0">
                <a:solidFill>
                  <a:srgbClr val="000080"/>
                </a:solidFill>
                <a:highlight>
                  <a:srgbClr val="FFFFFF"/>
                </a:highlight>
                <a:latin typeface="Consolas" pitchFamily="49" charset="0"/>
                <a:cs typeface="Consolas" pitchFamily="49" charset="0"/>
              </a:rPr>
              <a:t>;</a:t>
            </a:r>
            <a:endParaRPr lang="en-US" sz="1600" b="1" dirty="0">
              <a:solidFill>
                <a:srgbClr val="000000"/>
              </a:solidFill>
              <a:highlight>
                <a:srgbClr val="FFFFFF"/>
              </a:highlight>
              <a:latin typeface="Consolas" pitchFamily="49" charset="0"/>
              <a:cs typeface="Consolas" pitchFamily="49" charset="0"/>
            </a:endParaRPr>
          </a:p>
          <a:p>
            <a:pPr>
              <a:buNone/>
            </a:pPr>
            <a:r>
              <a:rPr lang="en-US" sz="1600" dirty="0">
                <a:solidFill>
                  <a:srgbClr val="000000"/>
                </a:solidFill>
                <a:highlight>
                  <a:srgbClr val="FFFFFF"/>
                </a:highlight>
                <a:latin typeface="Consolas" pitchFamily="49" charset="0"/>
                <a:cs typeface="Consolas" pitchFamily="49" charset="0"/>
              </a:rPr>
              <a:t>    </a:t>
            </a:r>
            <a:r>
              <a:rPr lang="en-US" sz="1600" dirty="0">
                <a:solidFill>
                  <a:srgbClr val="8000FF"/>
                </a:solidFill>
                <a:highlight>
                  <a:srgbClr val="FFFFFF"/>
                </a:highlight>
                <a:latin typeface="Consolas" pitchFamily="49" charset="0"/>
                <a:cs typeface="Consolas" pitchFamily="49" charset="0"/>
              </a:rPr>
              <a:t>public</a:t>
            </a:r>
            <a:r>
              <a:rPr lang="en-US" sz="1600" b="1" dirty="0">
                <a:solidFill>
                  <a:srgbClr val="000080"/>
                </a:solidFill>
                <a:highlight>
                  <a:srgbClr val="FFFFFF"/>
                </a:highlight>
                <a:latin typeface="Consolas" pitchFamily="49" charset="0"/>
                <a:cs typeface="Consolas" pitchFamily="49" charset="0"/>
              </a:rPr>
              <a:t>:</a:t>
            </a:r>
            <a:endParaRPr lang="en-US" sz="1600" b="1" dirty="0">
              <a:solidFill>
                <a:srgbClr val="000000"/>
              </a:solidFill>
              <a:highlight>
                <a:srgbClr val="FFFFFF"/>
              </a:highlight>
              <a:latin typeface="Consolas" pitchFamily="49" charset="0"/>
              <a:cs typeface="Consolas" pitchFamily="49" charset="0"/>
            </a:endParaRPr>
          </a:p>
          <a:p>
            <a:pPr>
              <a:buNone/>
            </a:pPr>
            <a:r>
              <a:rPr lang="en-US" sz="1600" dirty="0">
                <a:solidFill>
                  <a:srgbClr val="000000"/>
                </a:solidFill>
                <a:highlight>
                  <a:srgbClr val="FFFFFF"/>
                </a:highlight>
                <a:latin typeface="Consolas" pitchFamily="49" charset="0"/>
                <a:cs typeface="Consolas" pitchFamily="49" charset="0"/>
              </a:rPr>
              <a:t>    </a:t>
            </a:r>
            <a:r>
              <a:rPr lang="en-US" sz="1600" dirty="0">
                <a:solidFill>
                  <a:srgbClr val="8000FF"/>
                </a:solidFill>
                <a:highlight>
                  <a:srgbClr val="FFFFFF"/>
                </a:highlight>
                <a:latin typeface="Consolas" pitchFamily="49" charset="0"/>
                <a:cs typeface="Consolas" pitchFamily="49" charset="0"/>
              </a:rPr>
              <a:t>void</a:t>
            </a:r>
            <a:r>
              <a:rPr lang="en-US" sz="1600" dirty="0">
                <a:solidFill>
                  <a:srgbClr val="000000"/>
                </a:solidFill>
                <a:highlight>
                  <a:srgbClr val="FFFFFF"/>
                </a:highlight>
                <a:latin typeface="Consolas" pitchFamily="49" charset="0"/>
                <a:cs typeface="Consolas" pitchFamily="49" charset="0"/>
              </a:rPr>
              <a:t> show</a:t>
            </a:r>
            <a:r>
              <a:rPr lang="en-US" sz="1600" b="1" dirty="0">
                <a:solidFill>
                  <a:srgbClr val="000080"/>
                </a:solidFill>
                <a:highlight>
                  <a:srgbClr val="FFFFFF"/>
                </a:highlight>
                <a:latin typeface="Consolas" pitchFamily="49" charset="0"/>
                <a:cs typeface="Consolas" pitchFamily="49" charset="0"/>
              </a:rPr>
              <a:t>()</a:t>
            </a:r>
            <a:endParaRPr lang="en-US" sz="1600" b="1" dirty="0">
              <a:solidFill>
                <a:srgbClr val="000000"/>
              </a:solidFill>
              <a:highlight>
                <a:srgbClr val="FFFFFF"/>
              </a:highlight>
              <a:latin typeface="Consolas" pitchFamily="49" charset="0"/>
              <a:cs typeface="Consolas" pitchFamily="49" charset="0"/>
            </a:endParaRPr>
          </a:p>
          <a:p>
            <a:pPr>
              <a:buNone/>
            </a:pPr>
            <a:r>
              <a:rPr lang="en-US" sz="1600" dirty="0">
                <a:solidFill>
                  <a:srgbClr val="000000"/>
                </a:solidFill>
                <a:highlight>
                  <a:srgbClr val="FFFFFF"/>
                </a:highlight>
                <a:latin typeface="Consolas" pitchFamily="49" charset="0"/>
                <a:cs typeface="Consolas" pitchFamily="49" charset="0"/>
              </a:rPr>
              <a:t>    </a:t>
            </a:r>
            <a:r>
              <a:rPr lang="en-US" sz="1600" b="1" dirty="0">
                <a:solidFill>
                  <a:srgbClr val="000080"/>
                </a:solidFill>
                <a:highlight>
                  <a:srgbClr val="FFFFFF"/>
                </a:highlight>
                <a:latin typeface="Consolas" pitchFamily="49" charset="0"/>
                <a:cs typeface="Consolas" pitchFamily="49" charset="0"/>
              </a:rPr>
              <a:t>{</a:t>
            </a:r>
            <a:endParaRPr lang="en-US" sz="1600" b="1" dirty="0">
              <a:solidFill>
                <a:srgbClr val="000000"/>
              </a:solidFill>
              <a:highlight>
                <a:srgbClr val="FFFFFF"/>
              </a:highlight>
              <a:latin typeface="Consolas" pitchFamily="49" charset="0"/>
              <a:cs typeface="Consolas" pitchFamily="49" charset="0"/>
            </a:endParaRPr>
          </a:p>
          <a:p>
            <a:pPr>
              <a:buNone/>
            </a:pPr>
            <a:r>
              <a:rPr lang="en-US" sz="1600" dirty="0">
                <a:solidFill>
                  <a:srgbClr val="000000"/>
                </a:solidFill>
                <a:highlight>
                  <a:srgbClr val="FFFFFF"/>
                </a:highlight>
                <a:latin typeface="Consolas" pitchFamily="49" charset="0"/>
                <a:cs typeface="Consolas" pitchFamily="49" charset="0"/>
              </a:rPr>
              <a:t>        </a:t>
            </a:r>
            <a:r>
              <a:rPr lang="en-US" sz="1600" dirty="0" err="1">
                <a:solidFill>
                  <a:srgbClr val="000000"/>
                </a:solidFill>
                <a:highlight>
                  <a:srgbClr val="FFFFFF"/>
                </a:highlight>
                <a:latin typeface="Consolas" pitchFamily="49" charset="0"/>
                <a:cs typeface="Consolas" pitchFamily="49" charset="0"/>
              </a:rPr>
              <a:t>cout</a:t>
            </a:r>
            <a:r>
              <a:rPr lang="en-US" sz="1600" b="1" dirty="0">
                <a:solidFill>
                  <a:srgbClr val="000080"/>
                </a:solidFill>
                <a:highlight>
                  <a:srgbClr val="FFFFFF"/>
                </a:highlight>
                <a:latin typeface="Consolas" pitchFamily="49" charset="0"/>
                <a:cs typeface="Consolas" pitchFamily="49" charset="0"/>
              </a:rPr>
              <a:t>&lt;&lt;</a:t>
            </a:r>
            <a:r>
              <a:rPr lang="en-US" sz="1600" b="1" dirty="0">
                <a:solidFill>
                  <a:srgbClr val="000000"/>
                </a:solidFill>
                <a:highlight>
                  <a:srgbClr val="FFFFFF"/>
                </a:highlight>
                <a:latin typeface="Consolas" pitchFamily="49" charset="0"/>
                <a:cs typeface="Consolas" pitchFamily="49" charset="0"/>
              </a:rPr>
              <a:t>a</a:t>
            </a:r>
            <a:r>
              <a:rPr lang="en-US" sz="1600" b="1" dirty="0">
                <a:solidFill>
                  <a:srgbClr val="000080"/>
                </a:solidFill>
                <a:highlight>
                  <a:srgbClr val="FFFFFF"/>
                </a:highlight>
                <a:latin typeface="Consolas" pitchFamily="49" charset="0"/>
                <a:cs typeface="Consolas" pitchFamily="49" charset="0"/>
              </a:rPr>
              <a:t>&lt;&lt;</a:t>
            </a:r>
            <a:r>
              <a:rPr lang="en-US" sz="1600" b="1" dirty="0">
                <a:solidFill>
                  <a:srgbClr val="808080"/>
                </a:solidFill>
                <a:highlight>
                  <a:srgbClr val="FFFFFF"/>
                </a:highlight>
                <a:latin typeface="Consolas" pitchFamily="49" charset="0"/>
                <a:cs typeface="Consolas" pitchFamily="49" charset="0"/>
              </a:rPr>
              <a:t>" "</a:t>
            </a:r>
            <a:r>
              <a:rPr lang="en-US" sz="1600" b="1" dirty="0">
                <a:solidFill>
                  <a:srgbClr val="000080"/>
                </a:solidFill>
                <a:highlight>
                  <a:srgbClr val="FFFFFF"/>
                </a:highlight>
                <a:latin typeface="Consolas" pitchFamily="49" charset="0"/>
                <a:cs typeface="Consolas" pitchFamily="49" charset="0"/>
              </a:rPr>
              <a:t>&lt;&lt;</a:t>
            </a:r>
            <a:r>
              <a:rPr lang="en-US" sz="1600" b="1" dirty="0">
                <a:solidFill>
                  <a:srgbClr val="000000"/>
                </a:solidFill>
                <a:highlight>
                  <a:srgbClr val="FFFFFF"/>
                </a:highlight>
                <a:latin typeface="Consolas" pitchFamily="49" charset="0"/>
                <a:cs typeface="Consolas" pitchFamily="49" charset="0"/>
              </a:rPr>
              <a:t>b</a:t>
            </a:r>
            <a:r>
              <a:rPr lang="en-US" sz="1600" b="1" dirty="0">
                <a:solidFill>
                  <a:srgbClr val="000080"/>
                </a:solidFill>
                <a:highlight>
                  <a:srgbClr val="FFFFFF"/>
                </a:highlight>
                <a:latin typeface="Consolas" pitchFamily="49" charset="0"/>
                <a:cs typeface="Consolas" pitchFamily="49" charset="0"/>
              </a:rPr>
              <a:t>&lt;&lt;</a:t>
            </a:r>
            <a:r>
              <a:rPr lang="en-US" sz="1600" b="1" dirty="0" err="1">
                <a:solidFill>
                  <a:srgbClr val="000000"/>
                </a:solidFill>
                <a:highlight>
                  <a:srgbClr val="FFFFFF"/>
                </a:highlight>
                <a:latin typeface="Consolas" pitchFamily="49" charset="0"/>
                <a:cs typeface="Consolas" pitchFamily="49" charset="0"/>
              </a:rPr>
              <a:t>endl</a:t>
            </a:r>
            <a:r>
              <a:rPr lang="en-US" sz="1600" b="1" dirty="0">
                <a:solidFill>
                  <a:srgbClr val="000080"/>
                </a:solidFill>
                <a:highlight>
                  <a:srgbClr val="FFFFFF"/>
                </a:highlight>
                <a:latin typeface="Consolas" pitchFamily="49" charset="0"/>
                <a:cs typeface="Consolas" pitchFamily="49" charset="0"/>
              </a:rPr>
              <a:t>;</a:t>
            </a:r>
            <a:endParaRPr lang="en-US" sz="1600" b="1" dirty="0">
              <a:solidFill>
                <a:srgbClr val="000000"/>
              </a:solidFill>
              <a:highlight>
                <a:srgbClr val="FFFFFF"/>
              </a:highlight>
              <a:latin typeface="Consolas" pitchFamily="49" charset="0"/>
              <a:cs typeface="Consolas" pitchFamily="49" charset="0"/>
            </a:endParaRPr>
          </a:p>
          <a:p>
            <a:pPr>
              <a:buNone/>
            </a:pPr>
            <a:r>
              <a:rPr lang="en-US" sz="1600" dirty="0">
                <a:solidFill>
                  <a:srgbClr val="000000"/>
                </a:solidFill>
                <a:highlight>
                  <a:srgbClr val="FFFFFF"/>
                </a:highlight>
                <a:latin typeface="Consolas" pitchFamily="49" charset="0"/>
                <a:cs typeface="Consolas" pitchFamily="49" charset="0"/>
              </a:rPr>
              <a:t>    </a:t>
            </a:r>
            <a:r>
              <a:rPr lang="en-US" sz="1600" b="1" dirty="0">
                <a:solidFill>
                  <a:srgbClr val="000080"/>
                </a:solidFill>
                <a:highlight>
                  <a:srgbClr val="FFFFFF"/>
                </a:highlight>
                <a:latin typeface="Consolas" pitchFamily="49" charset="0"/>
                <a:cs typeface="Consolas" pitchFamily="49" charset="0"/>
              </a:rPr>
              <a:t>}</a:t>
            </a:r>
            <a:endParaRPr lang="en-US" sz="1600" b="1" dirty="0">
              <a:solidFill>
                <a:srgbClr val="000000"/>
              </a:solidFill>
              <a:highlight>
                <a:srgbClr val="FFFFFF"/>
              </a:highlight>
              <a:latin typeface="Consolas" pitchFamily="49" charset="0"/>
              <a:cs typeface="Consolas" pitchFamily="49" charset="0"/>
            </a:endParaRPr>
          </a:p>
          <a:p>
            <a:pPr>
              <a:buNone/>
            </a:pPr>
            <a:r>
              <a:rPr lang="en-US" sz="1600" b="1" dirty="0">
                <a:solidFill>
                  <a:srgbClr val="000080"/>
                </a:solidFill>
                <a:highlight>
                  <a:srgbClr val="FFFFFF"/>
                </a:highlight>
                <a:latin typeface="Consolas" pitchFamily="49" charset="0"/>
                <a:cs typeface="Consolas" pitchFamily="49" charset="0"/>
              </a:rPr>
              <a:t>};</a:t>
            </a:r>
          </a:p>
          <a:p>
            <a:pPr>
              <a:buNone/>
            </a:pPr>
            <a:endParaRPr lang="en-US" sz="1600" b="1" dirty="0">
              <a:solidFill>
                <a:srgbClr val="000080"/>
              </a:solidFill>
              <a:highlight>
                <a:srgbClr val="FFFFFF"/>
              </a:highlight>
              <a:latin typeface="Consolas" pitchFamily="49" charset="0"/>
              <a:cs typeface="Consolas" pitchFamily="49" charset="0"/>
            </a:endParaRPr>
          </a:p>
          <a:p>
            <a:pPr>
              <a:buNone/>
            </a:pPr>
            <a:endParaRPr lang="en-US" sz="1600" b="1" dirty="0">
              <a:solidFill>
                <a:srgbClr val="000080"/>
              </a:solidFill>
              <a:highlight>
                <a:srgbClr val="FFFFFF"/>
              </a:highlight>
              <a:latin typeface="Consolas" pitchFamily="49" charset="0"/>
              <a:cs typeface="Consolas" pitchFamily="49" charset="0"/>
            </a:endParaRPr>
          </a:p>
          <a:p>
            <a:pPr>
              <a:buNone/>
            </a:pPr>
            <a:endParaRPr lang="en-US" sz="1600" b="1" dirty="0">
              <a:solidFill>
                <a:srgbClr val="000080"/>
              </a:solidFill>
              <a:highlight>
                <a:srgbClr val="FFFFFF"/>
              </a:highlight>
              <a:latin typeface="Consolas" pitchFamily="49" charset="0"/>
              <a:cs typeface="Consolas" pitchFamily="49" charset="0"/>
            </a:endParaRPr>
          </a:p>
          <a:p>
            <a:pPr>
              <a:buNone/>
            </a:pPr>
            <a:endParaRPr lang="en-US" sz="1600" b="1" dirty="0">
              <a:solidFill>
                <a:srgbClr val="000000"/>
              </a:solidFill>
              <a:highlight>
                <a:srgbClr val="FFFFFF"/>
              </a:highlight>
              <a:latin typeface="Consolas" pitchFamily="49" charset="0"/>
              <a:cs typeface="Consolas" pitchFamily="49" charset="0"/>
            </a:endParaRPr>
          </a:p>
          <a:p>
            <a:pPr>
              <a:buNone/>
            </a:pPr>
            <a:r>
              <a:rPr lang="en-US" sz="1600" dirty="0" err="1">
                <a:solidFill>
                  <a:srgbClr val="8000FF"/>
                </a:solidFill>
                <a:highlight>
                  <a:srgbClr val="FFFFFF"/>
                </a:highlight>
                <a:latin typeface="Consolas" pitchFamily="49" charset="0"/>
                <a:cs typeface="Consolas" pitchFamily="49" charset="0"/>
              </a:rPr>
              <a:t>int</a:t>
            </a:r>
            <a:r>
              <a:rPr lang="en-US" sz="1600" dirty="0">
                <a:solidFill>
                  <a:srgbClr val="000000"/>
                </a:solidFill>
                <a:highlight>
                  <a:srgbClr val="FFFFFF"/>
                </a:highlight>
                <a:latin typeface="Consolas" pitchFamily="49" charset="0"/>
                <a:cs typeface="Consolas" pitchFamily="49" charset="0"/>
              </a:rPr>
              <a:t> main</a:t>
            </a:r>
            <a:r>
              <a:rPr lang="en-US" sz="1600" b="1" dirty="0">
                <a:solidFill>
                  <a:srgbClr val="000080"/>
                </a:solidFill>
                <a:highlight>
                  <a:srgbClr val="FFFFFF"/>
                </a:highlight>
                <a:latin typeface="Consolas" pitchFamily="49" charset="0"/>
                <a:cs typeface="Consolas" pitchFamily="49" charset="0"/>
              </a:rPr>
              <a:t>()</a:t>
            </a:r>
            <a:endParaRPr lang="en-US" sz="1600" b="1" dirty="0">
              <a:solidFill>
                <a:srgbClr val="000000"/>
              </a:solidFill>
              <a:highlight>
                <a:srgbClr val="FFFFFF"/>
              </a:highlight>
              <a:latin typeface="Consolas" pitchFamily="49" charset="0"/>
              <a:cs typeface="Consolas" pitchFamily="49" charset="0"/>
            </a:endParaRPr>
          </a:p>
          <a:p>
            <a:pPr>
              <a:buNone/>
            </a:pPr>
            <a:r>
              <a:rPr lang="en-US" sz="1600" b="1" dirty="0">
                <a:solidFill>
                  <a:srgbClr val="000080"/>
                </a:solidFill>
                <a:highlight>
                  <a:srgbClr val="FFFFFF"/>
                </a:highlight>
                <a:latin typeface="Consolas" pitchFamily="49" charset="0"/>
                <a:cs typeface="Consolas" pitchFamily="49" charset="0"/>
              </a:rPr>
              <a:t>{</a:t>
            </a:r>
            <a:endParaRPr lang="en-US" sz="1600" b="1" dirty="0">
              <a:solidFill>
                <a:srgbClr val="000000"/>
              </a:solidFill>
              <a:highlight>
                <a:srgbClr val="FFFFFF"/>
              </a:highlight>
              <a:latin typeface="Consolas" pitchFamily="49" charset="0"/>
              <a:cs typeface="Consolas" pitchFamily="49" charset="0"/>
            </a:endParaRPr>
          </a:p>
          <a:p>
            <a:pPr>
              <a:buNone/>
            </a:pPr>
            <a:r>
              <a:rPr lang="en-US" sz="1600" dirty="0">
                <a:solidFill>
                  <a:srgbClr val="000000"/>
                </a:solidFill>
                <a:highlight>
                  <a:srgbClr val="FFFFFF"/>
                </a:highlight>
                <a:latin typeface="Consolas" pitchFamily="49" charset="0"/>
                <a:cs typeface="Consolas" pitchFamily="49" charset="0"/>
              </a:rPr>
              <a:t>    Sample s</a:t>
            </a:r>
            <a:r>
              <a:rPr lang="en-US" sz="1600" b="1" dirty="0">
                <a:solidFill>
                  <a:srgbClr val="000080"/>
                </a:solidFill>
                <a:highlight>
                  <a:srgbClr val="FFFFFF"/>
                </a:highlight>
                <a:latin typeface="Consolas" pitchFamily="49" charset="0"/>
                <a:cs typeface="Consolas" pitchFamily="49" charset="0"/>
              </a:rPr>
              <a:t>;</a:t>
            </a:r>
            <a:endParaRPr lang="en-US" sz="1600" b="1" dirty="0">
              <a:solidFill>
                <a:srgbClr val="000000"/>
              </a:solidFill>
              <a:highlight>
                <a:srgbClr val="FFFFFF"/>
              </a:highlight>
              <a:latin typeface="Consolas" pitchFamily="49" charset="0"/>
              <a:cs typeface="Consolas" pitchFamily="49" charset="0"/>
            </a:endParaRPr>
          </a:p>
          <a:p>
            <a:pPr>
              <a:buNone/>
            </a:pPr>
            <a:r>
              <a:rPr lang="en-US" sz="1600" dirty="0">
                <a:solidFill>
                  <a:srgbClr val="000000"/>
                </a:solidFill>
                <a:highlight>
                  <a:srgbClr val="FFFFFF"/>
                </a:highlight>
                <a:latin typeface="Consolas" pitchFamily="49" charset="0"/>
                <a:cs typeface="Consolas" pitchFamily="49" charset="0"/>
              </a:rPr>
              <a:t>    </a:t>
            </a:r>
            <a:r>
              <a:rPr lang="en-US" sz="1600" dirty="0" err="1">
                <a:solidFill>
                  <a:srgbClr val="000000"/>
                </a:solidFill>
                <a:highlight>
                  <a:srgbClr val="FFFFFF"/>
                </a:highlight>
                <a:latin typeface="Consolas" pitchFamily="49" charset="0"/>
                <a:cs typeface="Consolas" pitchFamily="49" charset="0"/>
              </a:rPr>
              <a:t>s</a:t>
            </a:r>
            <a:r>
              <a:rPr lang="en-US" sz="1600" b="1" dirty="0" err="1">
                <a:solidFill>
                  <a:srgbClr val="000080"/>
                </a:solidFill>
                <a:highlight>
                  <a:srgbClr val="FFFFFF"/>
                </a:highlight>
                <a:latin typeface="Consolas" pitchFamily="49" charset="0"/>
                <a:cs typeface="Consolas" pitchFamily="49" charset="0"/>
              </a:rPr>
              <a:t>.</a:t>
            </a:r>
            <a:r>
              <a:rPr lang="en-US" sz="1600" b="1" dirty="0" err="1">
                <a:solidFill>
                  <a:srgbClr val="000000"/>
                </a:solidFill>
                <a:highlight>
                  <a:srgbClr val="FFFFFF"/>
                </a:highlight>
                <a:latin typeface="Consolas" pitchFamily="49" charset="0"/>
                <a:cs typeface="Consolas" pitchFamily="49" charset="0"/>
              </a:rPr>
              <a:t>show</a:t>
            </a:r>
            <a:r>
              <a:rPr lang="en-US" sz="1600" b="1" dirty="0">
                <a:solidFill>
                  <a:srgbClr val="000080"/>
                </a:solidFill>
                <a:highlight>
                  <a:srgbClr val="FFFFFF"/>
                </a:highlight>
                <a:latin typeface="Consolas" pitchFamily="49" charset="0"/>
                <a:cs typeface="Consolas" pitchFamily="49" charset="0"/>
              </a:rPr>
              <a:t>();</a:t>
            </a:r>
            <a:endParaRPr lang="en-US" sz="1600" b="1" dirty="0">
              <a:solidFill>
                <a:srgbClr val="000000"/>
              </a:solidFill>
              <a:highlight>
                <a:srgbClr val="FFFFFF"/>
              </a:highlight>
              <a:latin typeface="Consolas" pitchFamily="49" charset="0"/>
              <a:cs typeface="Consolas" pitchFamily="49" charset="0"/>
            </a:endParaRPr>
          </a:p>
          <a:p>
            <a:pPr>
              <a:buNone/>
            </a:pPr>
            <a:r>
              <a:rPr lang="en-US" sz="1600" dirty="0">
                <a:solidFill>
                  <a:srgbClr val="000000"/>
                </a:solidFill>
                <a:highlight>
                  <a:srgbClr val="FFFFFF"/>
                </a:highlight>
                <a:latin typeface="Consolas" pitchFamily="49" charset="0"/>
                <a:cs typeface="Consolas" pitchFamily="49" charset="0"/>
              </a:rPr>
              <a:t>    </a:t>
            </a:r>
            <a:r>
              <a:rPr lang="en-US" sz="1600" b="1" dirty="0">
                <a:solidFill>
                  <a:srgbClr val="0000FF"/>
                </a:solidFill>
                <a:highlight>
                  <a:srgbClr val="FFFFFF"/>
                </a:highlight>
                <a:latin typeface="Consolas" pitchFamily="49" charset="0"/>
                <a:cs typeface="Consolas" pitchFamily="49" charset="0"/>
              </a:rPr>
              <a:t>return</a:t>
            </a:r>
            <a:r>
              <a:rPr lang="en-US" sz="1600" b="1" dirty="0">
                <a:solidFill>
                  <a:srgbClr val="000000"/>
                </a:solidFill>
                <a:highlight>
                  <a:srgbClr val="FFFFFF"/>
                </a:highlight>
                <a:latin typeface="Consolas" pitchFamily="49" charset="0"/>
                <a:cs typeface="Consolas" pitchFamily="49" charset="0"/>
              </a:rPr>
              <a:t> </a:t>
            </a:r>
            <a:r>
              <a:rPr lang="en-US" sz="1600" b="1" dirty="0">
                <a:solidFill>
                  <a:srgbClr val="FF8000"/>
                </a:solidFill>
                <a:highlight>
                  <a:srgbClr val="FFFFFF"/>
                </a:highlight>
                <a:latin typeface="Consolas" pitchFamily="49" charset="0"/>
                <a:cs typeface="Consolas" pitchFamily="49" charset="0"/>
              </a:rPr>
              <a:t>0</a:t>
            </a:r>
            <a:r>
              <a:rPr lang="en-US" sz="1600" b="1" dirty="0">
                <a:solidFill>
                  <a:srgbClr val="000080"/>
                </a:solidFill>
                <a:highlight>
                  <a:srgbClr val="FFFFFF"/>
                </a:highlight>
                <a:latin typeface="Consolas" pitchFamily="49" charset="0"/>
                <a:cs typeface="Consolas" pitchFamily="49" charset="0"/>
              </a:rPr>
              <a:t>;</a:t>
            </a:r>
            <a:endParaRPr lang="en-US" sz="1600" b="1" dirty="0">
              <a:solidFill>
                <a:srgbClr val="000000"/>
              </a:solidFill>
              <a:highlight>
                <a:srgbClr val="FFFFFF"/>
              </a:highlight>
              <a:latin typeface="Consolas" pitchFamily="49" charset="0"/>
              <a:cs typeface="Consolas" pitchFamily="49" charset="0"/>
            </a:endParaRPr>
          </a:p>
          <a:p>
            <a:pPr>
              <a:buNone/>
            </a:pPr>
            <a:r>
              <a:rPr lang="en-US" sz="1600" b="1" dirty="0">
                <a:solidFill>
                  <a:srgbClr val="000080"/>
                </a:solidFill>
                <a:highlight>
                  <a:srgbClr val="FFFFFF"/>
                </a:highlight>
                <a:latin typeface="Consolas" pitchFamily="49" charset="0"/>
                <a:cs typeface="Consolas" pitchFamily="49" charset="0"/>
              </a:rPr>
              <a:t>}</a:t>
            </a:r>
            <a:endParaRPr lang="en-US" sz="2133" dirty="0">
              <a:latin typeface="Consolas" pitchFamily="49" charset="0"/>
              <a:ea typeface="Calibri"/>
              <a:cs typeface="Consolas" pitchFamily="49" charset="0"/>
            </a:endParaRPr>
          </a:p>
        </p:txBody>
      </p:sp>
      <p:sp>
        <p:nvSpPr>
          <p:cNvPr id="7" name="Rounded Rectangle 6"/>
          <p:cNvSpPr/>
          <p:nvPr/>
        </p:nvSpPr>
        <p:spPr>
          <a:xfrm>
            <a:off x="8331200" y="1193800"/>
            <a:ext cx="1524000" cy="1219200"/>
          </a:xfrm>
          <a:prstGeom prst="roundRect">
            <a:avLst/>
          </a:prstGeom>
          <a:effectLst>
            <a:glow rad="139700">
              <a:schemeClr val="accent1">
                <a:satMod val="175000"/>
                <a:alpha val="40000"/>
              </a:schemeClr>
            </a:glo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67" dirty="0">
                <a:latin typeface="Consolas" pitchFamily="49" charset="0"/>
                <a:cs typeface="Consolas" pitchFamily="49" charset="0"/>
              </a:rPr>
              <a:t>Output:</a:t>
            </a:r>
          </a:p>
          <a:p>
            <a:pPr algn="ctr"/>
            <a:r>
              <a:rPr lang="en-US" sz="1867" dirty="0">
                <a:latin typeface="Consolas" pitchFamily="49" charset="0"/>
                <a:cs typeface="Consolas" pitchFamily="49" charset="0"/>
              </a:rPr>
              <a:t>1 2</a:t>
            </a:r>
          </a:p>
        </p:txBody>
      </p:sp>
      <p:sp>
        <p:nvSpPr>
          <p:cNvPr id="9" name="TextBox 8"/>
          <p:cNvSpPr txBox="1"/>
          <p:nvPr/>
        </p:nvSpPr>
        <p:spPr>
          <a:xfrm>
            <a:off x="1320800" y="2514601"/>
            <a:ext cx="1524000" cy="379656"/>
          </a:xfrm>
          <a:prstGeom prst="rect">
            <a:avLst/>
          </a:prstGeom>
          <a:solidFill>
            <a:schemeClr val="bg1"/>
          </a:solidFill>
          <a:ln w="19050">
            <a:solidFill>
              <a:srgbClr val="002060"/>
            </a:solidFill>
          </a:ln>
        </p:spPr>
        <p:txBody>
          <a:bodyPr wrap="square" rtlCol="0">
            <a:spAutoFit/>
          </a:bodyPr>
          <a:lstStyle/>
          <a:p>
            <a:r>
              <a:rPr lang="en-US" sz="1867" dirty="0" err="1">
                <a:solidFill>
                  <a:srgbClr val="8000FF"/>
                </a:solidFill>
                <a:highlight>
                  <a:srgbClr val="FFFFFF"/>
                </a:highlight>
                <a:latin typeface="Consolas" pitchFamily="49" charset="0"/>
                <a:cs typeface="Consolas" pitchFamily="49" charset="0"/>
              </a:rPr>
              <a:t>int</a:t>
            </a:r>
            <a:r>
              <a:rPr lang="en-US" sz="1867" dirty="0">
                <a:solidFill>
                  <a:srgbClr val="000000"/>
                </a:solidFill>
                <a:highlight>
                  <a:srgbClr val="FFFFFF"/>
                </a:highlight>
                <a:latin typeface="Consolas" pitchFamily="49" charset="0"/>
                <a:cs typeface="Consolas" pitchFamily="49" charset="0"/>
              </a:rPr>
              <a:t> </a:t>
            </a:r>
            <a:r>
              <a:rPr lang="en-US" sz="1867" dirty="0" err="1">
                <a:solidFill>
                  <a:srgbClr val="000000"/>
                </a:solidFill>
                <a:highlight>
                  <a:srgbClr val="FFFFFF"/>
                </a:highlight>
                <a:latin typeface="Consolas" pitchFamily="49" charset="0"/>
                <a:cs typeface="Consolas" pitchFamily="49" charset="0"/>
              </a:rPr>
              <a:t>a</a:t>
            </a:r>
            <a:r>
              <a:rPr lang="en-US" sz="1867" b="1" dirty="0" err="1">
                <a:solidFill>
                  <a:srgbClr val="000080"/>
                </a:solidFill>
                <a:highlight>
                  <a:srgbClr val="FFFFFF"/>
                </a:highlight>
                <a:latin typeface="Consolas" pitchFamily="49" charset="0"/>
                <a:cs typeface="Consolas" pitchFamily="49" charset="0"/>
              </a:rPr>
              <a:t>,</a:t>
            </a:r>
            <a:r>
              <a:rPr lang="en-US" sz="1867" b="1" dirty="0" err="1">
                <a:solidFill>
                  <a:srgbClr val="000000"/>
                </a:solidFill>
                <a:highlight>
                  <a:srgbClr val="FFFFFF"/>
                </a:highlight>
                <a:latin typeface="Consolas" pitchFamily="49" charset="0"/>
                <a:cs typeface="Consolas" pitchFamily="49" charset="0"/>
              </a:rPr>
              <a:t>b</a:t>
            </a:r>
            <a:r>
              <a:rPr lang="en-US" sz="1867" b="1" dirty="0">
                <a:solidFill>
                  <a:srgbClr val="000080"/>
                </a:solidFill>
                <a:highlight>
                  <a:srgbClr val="FFFFFF"/>
                </a:highlight>
                <a:latin typeface="Consolas" pitchFamily="49" charset="0"/>
                <a:cs typeface="Consolas" pitchFamily="49" charset="0"/>
              </a:rPr>
              <a:t>;</a:t>
            </a:r>
            <a:endParaRPr lang="en-US" sz="1867" dirty="0"/>
          </a:p>
        </p:txBody>
      </p:sp>
      <p:sp>
        <p:nvSpPr>
          <p:cNvPr id="10" name="Rounded Rectangle 9"/>
          <p:cNvSpPr/>
          <p:nvPr/>
        </p:nvSpPr>
        <p:spPr>
          <a:xfrm>
            <a:off x="8534400" y="1397000"/>
            <a:ext cx="2336800" cy="1219200"/>
          </a:xfrm>
          <a:prstGeom prst="roundRect">
            <a:avLst/>
          </a:prstGeom>
          <a:effectLst>
            <a:glow rad="139700">
              <a:schemeClr val="accent1">
                <a:satMod val="175000"/>
                <a:alpha val="40000"/>
              </a:schemeClr>
            </a:glo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67" dirty="0">
                <a:latin typeface="Consolas" pitchFamily="49" charset="0"/>
                <a:cs typeface="Consolas" pitchFamily="49" charset="0"/>
              </a:rPr>
              <a:t>Output:</a:t>
            </a:r>
          </a:p>
          <a:p>
            <a:pPr algn="ctr"/>
            <a:r>
              <a:rPr lang="en-US" sz="1867" dirty="0">
                <a:latin typeface="Consolas" pitchFamily="49" charset="0"/>
                <a:cs typeface="Consolas" pitchFamily="49" charset="0"/>
              </a:rPr>
              <a:t>573001568 32767</a:t>
            </a:r>
          </a:p>
        </p:txBody>
      </p:sp>
      <p:sp>
        <p:nvSpPr>
          <p:cNvPr id="11" name="TextBox 10"/>
          <p:cNvSpPr txBox="1"/>
          <p:nvPr/>
        </p:nvSpPr>
        <p:spPr>
          <a:xfrm>
            <a:off x="1320800" y="3327400"/>
            <a:ext cx="4368800" cy="1528945"/>
          </a:xfrm>
          <a:prstGeom prst="rect">
            <a:avLst/>
          </a:prstGeom>
          <a:solidFill>
            <a:schemeClr val="bg1"/>
          </a:solidFill>
          <a:ln>
            <a:solidFill>
              <a:schemeClr val="tx1"/>
            </a:solidFill>
          </a:ln>
        </p:spPr>
        <p:txBody>
          <a:bodyPr wrap="square" rtlCol="0">
            <a:spAutoFit/>
          </a:bodyPr>
          <a:lstStyle/>
          <a:p>
            <a:pPr>
              <a:buNone/>
            </a:pPr>
            <a:r>
              <a:rPr lang="en-US" sz="1867" dirty="0">
                <a:solidFill>
                  <a:srgbClr val="8000FF"/>
                </a:solidFill>
                <a:highlight>
                  <a:srgbClr val="FFFFFF"/>
                </a:highlight>
                <a:latin typeface="Consolas" pitchFamily="49" charset="0"/>
                <a:cs typeface="Consolas" pitchFamily="49" charset="0"/>
              </a:rPr>
              <a:t>void</a:t>
            </a:r>
            <a:r>
              <a:rPr lang="en-US" sz="1867" dirty="0">
                <a:solidFill>
                  <a:srgbClr val="000000"/>
                </a:solidFill>
                <a:highlight>
                  <a:srgbClr val="FFFFFF"/>
                </a:highlight>
                <a:latin typeface="Consolas" pitchFamily="49" charset="0"/>
                <a:cs typeface="Consolas" pitchFamily="49" charset="0"/>
              </a:rPr>
              <a:t> show</a:t>
            </a:r>
            <a:r>
              <a:rPr lang="en-US" sz="1867" b="1" dirty="0">
                <a:solidFill>
                  <a:srgbClr val="000080"/>
                </a:solidFill>
                <a:highlight>
                  <a:srgbClr val="FFFFFF"/>
                </a:highlight>
                <a:latin typeface="Consolas" pitchFamily="49" charset="0"/>
                <a:cs typeface="Consolas" pitchFamily="49" charset="0"/>
              </a:rPr>
              <a:t>(</a:t>
            </a:r>
            <a:r>
              <a:rPr lang="en-US" sz="1867" b="1" dirty="0" err="1">
                <a:solidFill>
                  <a:srgbClr val="000080"/>
                </a:solidFill>
                <a:highlight>
                  <a:srgbClr val="FFFFFF"/>
                </a:highlight>
                <a:latin typeface="Consolas" pitchFamily="49" charset="0"/>
                <a:cs typeface="Consolas" pitchFamily="49" charset="0"/>
              </a:rPr>
              <a:t>int</a:t>
            </a:r>
            <a:r>
              <a:rPr lang="en-US" sz="1867" b="1" dirty="0">
                <a:solidFill>
                  <a:srgbClr val="000080"/>
                </a:solidFill>
                <a:highlight>
                  <a:srgbClr val="FFFFFF"/>
                </a:highlight>
                <a:latin typeface="Consolas" pitchFamily="49" charset="0"/>
                <a:cs typeface="Consolas" pitchFamily="49" charset="0"/>
              </a:rPr>
              <a:t> </a:t>
            </a:r>
            <a:r>
              <a:rPr lang="en-US" sz="1867" b="1" dirty="0" err="1">
                <a:solidFill>
                  <a:srgbClr val="000080"/>
                </a:solidFill>
                <a:highlight>
                  <a:srgbClr val="FFFFFF"/>
                </a:highlight>
                <a:latin typeface="Consolas" pitchFamily="49" charset="0"/>
                <a:cs typeface="Consolas" pitchFamily="49" charset="0"/>
              </a:rPr>
              <a:t>a,int</a:t>
            </a:r>
            <a:r>
              <a:rPr lang="en-US" sz="1867" b="1" dirty="0">
                <a:solidFill>
                  <a:srgbClr val="000080"/>
                </a:solidFill>
                <a:highlight>
                  <a:srgbClr val="FFFFFF"/>
                </a:highlight>
                <a:latin typeface="Consolas" pitchFamily="49" charset="0"/>
                <a:cs typeface="Consolas" pitchFamily="49" charset="0"/>
              </a:rPr>
              <a:t> b)</a:t>
            </a:r>
            <a:endParaRPr lang="en-US" sz="1867" b="1" dirty="0">
              <a:solidFill>
                <a:srgbClr val="000000"/>
              </a:solidFill>
              <a:highlight>
                <a:srgbClr val="FFFFFF"/>
              </a:highlight>
              <a:latin typeface="Consolas" pitchFamily="49" charset="0"/>
              <a:cs typeface="Consolas" pitchFamily="49" charset="0"/>
            </a:endParaRPr>
          </a:p>
          <a:p>
            <a:pPr>
              <a:buNone/>
            </a:pPr>
            <a:r>
              <a:rPr lang="en-US" sz="1867" dirty="0">
                <a:solidFill>
                  <a:srgbClr val="000000"/>
                </a:solidFill>
                <a:highlight>
                  <a:srgbClr val="FFFFFF"/>
                </a:highlight>
                <a:latin typeface="Consolas" pitchFamily="49" charset="0"/>
                <a:cs typeface="Consolas" pitchFamily="49" charset="0"/>
              </a:rPr>
              <a:t>    </a:t>
            </a:r>
            <a:r>
              <a:rPr lang="en-US" sz="1867" b="1" dirty="0">
                <a:solidFill>
                  <a:srgbClr val="000080"/>
                </a:solidFill>
                <a:highlight>
                  <a:srgbClr val="FFFFFF"/>
                </a:highlight>
                <a:latin typeface="Consolas" pitchFamily="49" charset="0"/>
                <a:cs typeface="Consolas" pitchFamily="49" charset="0"/>
              </a:rPr>
              <a:t>{</a:t>
            </a:r>
            <a:endParaRPr lang="en-US" sz="1867" b="1" dirty="0">
              <a:solidFill>
                <a:srgbClr val="000000"/>
              </a:solidFill>
              <a:highlight>
                <a:srgbClr val="FFFFFF"/>
              </a:highlight>
              <a:latin typeface="Consolas" pitchFamily="49" charset="0"/>
              <a:cs typeface="Consolas" pitchFamily="49" charset="0"/>
            </a:endParaRPr>
          </a:p>
          <a:p>
            <a:pPr>
              <a:buNone/>
            </a:pPr>
            <a:r>
              <a:rPr lang="en-US" sz="1867" dirty="0">
                <a:solidFill>
                  <a:srgbClr val="000000"/>
                </a:solidFill>
                <a:highlight>
                  <a:srgbClr val="FFFFFF"/>
                </a:highlight>
                <a:latin typeface="Consolas" pitchFamily="49" charset="0"/>
                <a:cs typeface="Consolas" pitchFamily="49" charset="0"/>
              </a:rPr>
              <a:t>        </a:t>
            </a:r>
            <a:r>
              <a:rPr lang="en-US" sz="1867" dirty="0" err="1">
                <a:solidFill>
                  <a:srgbClr val="000000"/>
                </a:solidFill>
                <a:highlight>
                  <a:srgbClr val="FFFFFF"/>
                </a:highlight>
                <a:latin typeface="Consolas" pitchFamily="49" charset="0"/>
                <a:cs typeface="Consolas" pitchFamily="49" charset="0"/>
              </a:rPr>
              <a:t>cout</a:t>
            </a:r>
            <a:r>
              <a:rPr lang="en-US" sz="1867" b="1" dirty="0">
                <a:solidFill>
                  <a:srgbClr val="000080"/>
                </a:solidFill>
                <a:highlight>
                  <a:srgbClr val="FFFFFF"/>
                </a:highlight>
                <a:latin typeface="Consolas" pitchFamily="49" charset="0"/>
                <a:cs typeface="Consolas" pitchFamily="49" charset="0"/>
              </a:rPr>
              <a:t>&lt;&lt;</a:t>
            </a:r>
            <a:r>
              <a:rPr lang="en-US" sz="1867" b="1" dirty="0">
                <a:solidFill>
                  <a:srgbClr val="000000"/>
                </a:solidFill>
                <a:highlight>
                  <a:srgbClr val="FFFFFF"/>
                </a:highlight>
                <a:latin typeface="Consolas" pitchFamily="49" charset="0"/>
                <a:cs typeface="Consolas" pitchFamily="49" charset="0"/>
              </a:rPr>
              <a:t>a</a:t>
            </a:r>
            <a:r>
              <a:rPr lang="en-US" sz="1867" b="1" dirty="0">
                <a:solidFill>
                  <a:srgbClr val="000080"/>
                </a:solidFill>
                <a:highlight>
                  <a:srgbClr val="FFFFFF"/>
                </a:highlight>
                <a:latin typeface="Consolas" pitchFamily="49" charset="0"/>
                <a:cs typeface="Consolas" pitchFamily="49" charset="0"/>
              </a:rPr>
              <a:t>&lt;&lt;</a:t>
            </a:r>
            <a:r>
              <a:rPr lang="en-US" sz="1867" b="1" dirty="0">
                <a:solidFill>
                  <a:srgbClr val="808080"/>
                </a:solidFill>
                <a:highlight>
                  <a:srgbClr val="FFFFFF"/>
                </a:highlight>
                <a:latin typeface="Consolas" pitchFamily="49" charset="0"/>
                <a:cs typeface="Consolas" pitchFamily="49" charset="0"/>
              </a:rPr>
              <a:t>" "</a:t>
            </a:r>
            <a:r>
              <a:rPr lang="en-US" sz="1867" b="1" dirty="0">
                <a:solidFill>
                  <a:srgbClr val="000080"/>
                </a:solidFill>
                <a:highlight>
                  <a:srgbClr val="FFFFFF"/>
                </a:highlight>
                <a:latin typeface="Consolas" pitchFamily="49" charset="0"/>
                <a:cs typeface="Consolas" pitchFamily="49" charset="0"/>
              </a:rPr>
              <a:t>&lt;&lt;</a:t>
            </a:r>
            <a:r>
              <a:rPr lang="en-US" sz="1867" b="1" dirty="0">
                <a:solidFill>
                  <a:srgbClr val="000000"/>
                </a:solidFill>
                <a:highlight>
                  <a:srgbClr val="FFFFFF"/>
                </a:highlight>
                <a:latin typeface="Consolas" pitchFamily="49" charset="0"/>
                <a:cs typeface="Consolas" pitchFamily="49" charset="0"/>
              </a:rPr>
              <a:t>b</a:t>
            </a:r>
            <a:r>
              <a:rPr lang="en-US" sz="1867" b="1" dirty="0">
                <a:solidFill>
                  <a:srgbClr val="000080"/>
                </a:solidFill>
                <a:highlight>
                  <a:srgbClr val="FFFFFF"/>
                </a:highlight>
                <a:latin typeface="Consolas" pitchFamily="49" charset="0"/>
                <a:cs typeface="Consolas" pitchFamily="49" charset="0"/>
              </a:rPr>
              <a:t>&lt;&lt;</a:t>
            </a:r>
            <a:r>
              <a:rPr lang="en-US" sz="1867" b="1" dirty="0" err="1">
                <a:solidFill>
                  <a:srgbClr val="000000"/>
                </a:solidFill>
                <a:highlight>
                  <a:srgbClr val="FFFFFF"/>
                </a:highlight>
                <a:latin typeface="Consolas" pitchFamily="49" charset="0"/>
                <a:cs typeface="Consolas" pitchFamily="49" charset="0"/>
              </a:rPr>
              <a:t>endl</a:t>
            </a:r>
            <a:r>
              <a:rPr lang="en-US" sz="1867" b="1" dirty="0">
                <a:solidFill>
                  <a:srgbClr val="000080"/>
                </a:solidFill>
                <a:highlight>
                  <a:srgbClr val="FFFFFF"/>
                </a:highlight>
                <a:latin typeface="Consolas" pitchFamily="49" charset="0"/>
                <a:cs typeface="Consolas" pitchFamily="49" charset="0"/>
              </a:rPr>
              <a:t>;</a:t>
            </a:r>
            <a:endParaRPr lang="en-US" sz="1867" b="1" dirty="0">
              <a:solidFill>
                <a:srgbClr val="000000"/>
              </a:solidFill>
              <a:highlight>
                <a:srgbClr val="FFFFFF"/>
              </a:highlight>
              <a:latin typeface="Consolas" pitchFamily="49" charset="0"/>
              <a:cs typeface="Consolas" pitchFamily="49" charset="0"/>
            </a:endParaRPr>
          </a:p>
          <a:p>
            <a:pPr>
              <a:buNone/>
            </a:pPr>
            <a:r>
              <a:rPr lang="en-US" sz="1867" dirty="0">
                <a:solidFill>
                  <a:srgbClr val="000000"/>
                </a:solidFill>
                <a:highlight>
                  <a:srgbClr val="FFFFFF"/>
                </a:highlight>
                <a:latin typeface="Consolas" pitchFamily="49" charset="0"/>
                <a:cs typeface="Consolas" pitchFamily="49" charset="0"/>
              </a:rPr>
              <a:t>    </a:t>
            </a:r>
            <a:r>
              <a:rPr lang="en-US" sz="1867" b="1" dirty="0">
                <a:solidFill>
                  <a:srgbClr val="000080"/>
                </a:solidFill>
                <a:highlight>
                  <a:srgbClr val="FFFFFF"/>
                </a:highlight>
                <a:latin typeface="Consolas" pitchFamily="49" charset="0"/>
                <a:cs typeface="Consolas" pitchFamily="49" charset="0"/>
              </a:rPr>
              <a:t>}</a:t>
            </a:r>
            <a:endParaRPr lang="en-US" sz="1867" b="1" dirty="0">
              <a:solidFill>
                <a:srgbClr val="000000"/>
              </a:solidFill>
              <a:highlight>
                <a:srgbClr val="FFFFFF"/>
              </a:highlight>
              <a:latin typeface="Consolas" pitchFamily="49" charset="0"/>
              <a:cs typeface="Consolas" pitchFamily="49" charset="0"/>
            </a:endParaRPr>
          </a:p>
          <a:p>
            <a:pPr>
              <a:buNone/>
            </a:pPr>
            <a:r>
              <a:rPr lang="en-US" sz="1867" b="1" dirty="0">
                <a:solidFill>
                  <a:srgbClr val="000080"/>
                </a:solidFill>
                <a:highlight>
                  <a:srgbClr val="FFFFFF"/>
                </a:highlight>
                <a:latin typeface="Consolas" pitchFamily="49" charset="0"/>
                <a:cs typeface="Consolas" pitchFamily="49" charset="0"/>
              </a:rPr>
              <a:t>};</a:t>
            </a:r>
            <a:endParaRPr lang="en-US" sz="1867" dirty="0"/>
          </a:p>
        </p:txBody>
      </p:sp>
      <p:sp>
        <p:nvSpPr>
          <p:cNvPr id="12" name="TextBox 11"/>
          <p:cNvSpPr txBox="1"/>
          <p:nvPr/>
        </p:nvSpPr>
        <p:spPr>
          <a:xfrm>
            <a:off x="6299200" y="2209801"/>
            <a:ext cx="1930400" cy="338554"/>
          </a:xfrm>
          <a:prstGeom prst="rect">
            <a:avLst/>
          </a:prstGeom>
          <a:solidFill>
            <a:schemeClr val="bg1"/>
          </a:solidFill>
          <a:ln>
            <a:solidFill>
              <a:schemeClr val="tx1"/>
            </a:solidFill>
          </a:ln>
        </p:spPr>
        <p:txBody>
          <a:bodyPr wrap="square" rtlCol="0">
            <a:spAutoFit/>
          </a:bodyPr>
          <a:lstStyle/>
          <a:p>
            <a:r>
              <a:rPr lang="en-US" sz="1600" dirty="0">
                <a:solidFill>
                  <a:srgbClr val="000000"/>
                </a:solidFill>
                <a:highlight>
                  <a:srgbClr val="FFFFFF"/>
                </a:highlight>
                <a:latin typeface="Consolas" pitchFamily="49" charset="0"/>
                <a:cs typeface="Consolas" pitchFamily="49" charset="0"/>
              </a:rPr>
              <a:t> </a:t>
            </a:r>
            <a:r>
              <a:rPr lang="en-US" sz="1600" dirty="0" err="1">
                <a:solidFill>
                  <a:srgbClr val="000000"/>
                </a:solidFill>
                <a:highlight>
                  <a:srgbClr val="FFFFFF"/>
                </a:highlight>
                <a:latin typeface="Consolas" pitchFamily="49" charset="0"/>
                <a:cs typeface="Consolas" pitchFamily="49" charset="0"/>
              </a:rPr>
              <a:t>s</a:t>
            </a:r>
            <a:r>
              <a:rPr lang="en-US" sz="1600" b="1" dirty="0" err="1">
                <a:solidFill>
                  <a:srgbClr val="000080"/>
                </a:solidFill>
                <a:highlight>
                  <a:srgbClr val="FFFFFF"/>
                </a:highlight>
                <a:latin typeface="Consolas" pitchFamily="49" charset="0"/>
                <a:cs typeface="Consolas" pitchFamily="49" charset="0"/>
              </a:rPr>
              <a:t>.</a:t>
            </a:r>
            <a:r>
              <a:rPr lang="en-US" sz="1600" b="1" dirty="0" err="1">
                <a:solidFill>
                  <a:srgbClr val="000000"/>
                </a:solidFill>
                <a:highlight>
                  <a:srgbClr val="FFFFFF"/>
                </a:highlight>
                <a:latin typeface="Consolas" pitchFamily="49" charset="0"/>
                <a:cs typeface="Consolas" pitchFamily="49" charset="0"/>
              </a:rPr>
              <a:t>show</a:t>
            </a:r>
            <a:r>
              <a:rPr lang="en-US" sz="1600" b="1" dirty="0">
                <a:solidFill>
                  <a:srgbClr val="000080"/>
                </a:solidFill>
                <a:highlight>
                  <a:srgbClr val="FFFFFF"/>
                </a:highlight>
                <a:latin typeface="Consolas" pitchFamily="49" charset="0"/>
                <a:cs typeface="Consolas" pitchFamily="49" charset="0"/>
              </a:rPr>
              <a:t>(10,20);</a:t>
            </a:r>
            <a:endParaRPr lang="en-US" sz="2400" dirty="0"/>
          </a:p>
        </p:txBody>
      </p:sp>
      <p:sp>
        <p:nvSpPr>
          <p:cNvPr id="13" name="Rounded Rectangle 12"/>
          <p:cNvSpPr/>
          <p:nvPr/>
        </p:nvSpPr>
        <p:spPr>
          <a:xfrm>
            <a:off x="8737600" y="1600200"/>
            <a:ext cx="2336800" cy="1219200"/>
          </a:xfrm>
          <a:prstGeom prst="roundRect">
            <a:avLst/>
          </a:prstGeom>
          <a:effectLst>
            <a:glow rad="139700">
              <a:schemeClr val="accent1">
                <a:satMod val="175000"/>
                <a:alpha val="40000"/>
              </a:schemeClr>
            </a:glo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67" dirty="0">
                <a:latin typeface="Consolas" pitchFamily="49" charset="0"/>
                <a:cs typeface="Consolas" pitchFamily="49" charset="0"/>
              </a:rPr>
              <a:t>Output:</a:t>
            </a:r>
          </a:p>
          <a:p>
            <a:pPr algn="ctr"/>
            <a:r>
              <a:rPr lang="en-US" sz="1867" dirty="0">
                <a:latin typeface="Consolas" pitchFamily="49" charset="0"/>
                <a:cs typeface="Consolas" pitchFamily="49" charset="0"/>
              </a:rPr>
              <a:t>10 20</a:t>
            </a:r>
          </a:p>
        </p:txBody>
      </p:sp>
      <p:cxnSp>
        <p:nvCxnSpPr>
          <p:cNvPr id="15" name="Straight Arrow Connector 14"/>
          <p:cNvCxnSpPr/>
          <p:nvPr/>
        </p:nvCxnSpPr>
        <p:spPr>
          <a:xfrm>
            <a:off x="5689600" y="3530600"/>
            <a:ext cx="1930400" cy="211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6" name="Rounded Rectangle 15"/>
          <p:cNvSpPr/>
          <p:nvPr/>
        </p:nvSpPr>
        <p:spPr>
          <a:xfrm>
            <a:off x="7620000" y="2921000"/>
            <a:ext cx="2336800" cy="1219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t>a,b</a:t>
            </a:r>
            <a:r>
              <a:rPr lang="en-US" sz="2400" dirty="0"/>
              <a:t> act as a local variable. </a:t>
            </a:r>
          </a:p>
        </p:txBody>
      </p:sp>
      <p:sp>
        <p:nvSpPr>
          <p:cNvPr id="18" name="TextBox 17"/>
          <p:cNvSpPr txBox="1"/>
          <p:nvPr/>
        </p:nvSpPr>
        <p:spPr>
          <a:xfrm>
            <a:off x="1320800" y="2514600"/>
            <a:ext cx="2336800" cy="379656"/>
          </a:xfrm>
          <a:prstGeom prst="rect">
            <a:avLst/>
          </a:prstGeom>
          <a:solidFill>
            <a:schemeClr val="bg1"/>
          </a:solidFill>
          <a:ln w="19050">
            <a:solidFill>
              <a:srgbClr val="002060"/>
            </a:solidFill>
          </a:ln>
        </p:spPr>
        <p:txBody>
          <a:bodyPr wrap="square" rtlCol="0">
            <a:spAutoFit/>
          </a:bodyPr>
          <a:lstStyle/>
          <a:p>
            <a:r>
              <a:rPr lang="en-US" sz="1867" dirty="0" err="1">
                <a:solidFill>
                  <a:srgbClr val="8000FF"/>
                </a:solidFill>
                <a:highlight>
                  <a:srgbClr val="FFFFFF"/>
                </a:highlight>
                <a:latin typeface="Consolas" pitchFamily="49" charset="0"/>
                <a:cs typeface="Consolas" pitchFamily="49" charset="0"/>
              </a:rPr>
              <a:t>int</a:t>
            </a:r>
            <a:r>
              <a:rPr lang="en-US" sz="1867" dirty="0">
                <a:solidFill>
                  <a:srgbClr val="000000"/>
                </a:solidFill>
                <a:highlight>
                  <a:srgbClr val="FFFFFF"/>
                </a:highlight>
                <a:latin typeface="Consolas" pitchFamily="49" charset="0"/>
                <a:cs typeface="Consolas" pitchFamily="49" charset="0"/>
              </a:rPr>
              <a:t> a=1</a:t>
            </a:r>
            <a:r>
              <a:rPr lang="en-US" sz="1867" b="1" dirty="0">
                <a:solidFill>
                  <a:srgbClr val="000080"/>
                </a:solidFill>
                <a:highlight>
                  <a:srgbClr val="FFFFFF"/>
                </a:highlight>
                <a:latin typeface="Consolas" pitchFamily="49" charset="0"/>
                <a:cs typeface="Consolas" pitchFamily="49" charset="0"/>
              </a:rPr>
              <a:t>,</a:t>
            </a:r>
            <a:r>
              <a:rPr lang="en-US" sz="1867" b="1" dirty="0">
                <a:solidFill>
                  <a:srgbClr val="000000"/>
                </a:solidFill>
                <a:highlight>
                  <a:srgbClr val="FFFFFF"/>
                </a:highlight>
                <a:latin typeface="Consolas" pitchFamily="49" charset="0"/>
                <a:cs typeface="Consolas" pitchFamily="49" charset="0"/>
              </a:rPr>
              <a:t>b=2</a:t>
            </a:r>
            <a:r>
              <a:rPr lang="en-US" sz="1867" b="1" dirty="0">
                <a:solidFill>
                  <a:srgbClr val="000080"/>
                </a:solidFill>
                <a:highlight>
                  <a:srgbClr val="FFFFFF"/>
                </a:highlight>
                <a:latin typeface="Consolas" pitchFamily="49" charset="0"/>
                <a:cs typeface="Consolas" pitchFamily="49" charset="0"/>
              </a:rPr>
              <a:t>;</a:t>
            </a:r>
            <a:endParaRPr lang="en-US" sz="1867"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10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xit" presetSubtype="2" fill="hold" grpId="1" nodeType="clickEffect">
                                  <p:stCondLst>
                                    <p:cond delay="0"/>
                                  </p:stCondLst>
                                  <p:childTnLst>
                                    <p:anim calcmode="lin" valueType="num">
                                      <p:cBhvr additive="base">
                                        <p:cTn id="51" dur="500"/>
                                        <p:tgtEl>
                                          <p:spTgt spid="16"/>
                                        </p:tgtEl>
                                        <p:attrNameLst>
                                          <p:attrName>ppt_x</p:attrName>
                                        </p:attrNameLst>
                                      </p:cBhvr>
                                      <p:tavLst>
                                        <p:tav tm="0">
                                          <p:val>
                                            <p:strVal val="ppt_x"/>
                                          </p:val>
                                        </p:tav>
                                        <p:tav tm="100000">
                                          <p:val>
                                            <p:strVal val="1+ppt_w/2"/>
                                          </p:val>
                                        </p:tav>
                                      </p:tavLst>
                                    </p:anim>
                                    <p:anim calcmode="lin" valueType="num">
                                      <p:cBhvr additive="base">
                                        <p:cTn id="52" dur="500"/>
                                        <p:tgtEl>
                                          <p:spTgt spid="16"/>
                                        </p:tgtEl>
                                        <p:attrNameLst>
                                          <p:attrName>ppt_y</p:attrName>
                                        </p:attrNameLst>
                                      </p:cBhvr>
                                      <p:tavLst>
                                        <p:tav tm="0">
                                          <p:val>
                                            <p:strVal val="ppt_y"/>
                                          </p:val>
                                        </p:tav>
                                        <p:tav tm="100000">
                                          <p:val>
                                            <p:strVal val="ppt_y"/>
                                          </p:val>
                                        </p:tav>
                                      </p:tavLst>
                                    </p:anim>
                                    <p:set>
                                      <p:cBhvr>
                                        <p:cTn id="53" dur="1" fill="hold">
                                          <p:stCondLst>
                                            <p:cond delay="499"/>
                                          </p:stCondLst>
                                        </p:cTn>
                                        <p:tgtEl>
                                          <p:spTgt spid="16"/>
                                        </p:tgtEl>
                                        <p:attrNameLst>
                                          <p:attrName>style.visibility</p:attrName>
                                        </p:attrNameLst>
                                      </p:cBhvr>
                                      <p:to>
                                        <p:strVal val="hidden"/>
                                      </p:to>
                                    </p:set>
                                  </p:childTnLst>
                                </p:cTn>
                              </p:par>
                              <p:par>
                                <p:cTn id="54" presetID="2" presetClass="exit" presetSubtype="2" fill="hold" nodeType="withEffect">
                                  <p:stCondLst>
                                    <p:cond delay="0"/>
                                  </p:stCondLst>
                                  <p:childTnLst>
                                    <p:anim calcmode="lin" valueType="num">
                                      <p:cBhvr additive="base">
                                        <p:cTn id="55" dur="500"/>
                                        <p:tgtEl>
                                          <p:spTgt spid="15"/>
                                        </p:tgtEl>
                                        <p:attrNameLst>
                                          <p:attrName>ppt_x</p:attrName>
                                        </p:attrNameLst>
                                      </p:cBhvr>
                                      <p:tavLst>
                                        <p:tav tm="0">
                                          <p:val>
                                            <p:strVal val="ppt_x"/>
                                          </p:val>
                                        </p:tav>
                                        <p:tav tm="100000">
                                          <p:val>
                                            <p:strVal val="1+ppt_w/2"/>
                                          </p:val>
                                        </p:tav>
                                      </p:tavLst>
                                    </p:anim>
                                    <p:anim calcmode="lin" valueType="num">
                                      <p:cBhvr additive="base">
                                        <p:cTn id="56" dur="500"/>
                                        <p:tgtEl>
                                          <p:spTgt spid="15"/>
                                        </p:tgtEl>
                                        <p:attrNameLst>
                                          <p:attrName>ppt_y</p:attrName>
                                        </p:attrNameLst>
                                      </p:cBhvr>
                                      <p:tavLst>
                                        <p:tav tm="0">
                                          <p:val>
                                            <p:strVal val="ppt_y"/>
                                          </p:val>
                                        </p:tav>
                                        <p:tav tm="100000">
                                          <p:val>
                                            <p:strVal val="ppt_y"/>
                                          </p:val>
                                        </p:tav>
                                      </p:tavLst>
                                    </p:anim>
                                    <p:set>
                                      <p:cBhvr>
                                        <p:cTn id="57"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P spid="13" grpId="0" animBg="1"/>
      <p:bldP spid="16" grpId="0" animBg="1"/>
      <p:bldP spid="16" grpId="1"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2601"/>
            <a:ext cx="10515600" cy="5694364"/>
          </a:xfrm>
        </p:spPr>
        <p:style>
          <a:lnRef idx="2">
            <a:schemeClr val="dk1"/>
          </a:lnRef>
          <a:fillRef idx="1">
            <a:schemeClr val="lt1"/>
          </a:fillRef>
          <a:effectRef idx="0">
            <a:schemeClr val="dk1"/>
          </a:effectRef>
          <a:fontRef idx="minor">
            <a:schemeClr val="dk1"/>
          </a:fontRef>
        </p:style>
        <p:txBody>
          <a:bodyPr numCol="2">
            <a:noAutofit/>
          </a:bodyPr>
          <a:lstStyle/>
          <a:p>
            <a:pPr marL="0">
              <a:lnSpc>
                <a:spcPct val="115000"/>
              </a:lnSpc>
              <a:spcBef>
                <a:spcPts val="0"/>
              </a:spcBef>
              <a:buNone/>
            </a:pPr>
            <a:r>
              <a:rPr lang="en-US" sz="1600" dirty="0">
                <a:solidFill>
                  <a:srgbClr val="804000"/>
                </a:solidFill>
                <a:latin typeface="Consolas" pitchFamily="49" charset="0"/>
                <a:ea typeface="Calibri"/>
                <a:cs typeface="Consolas" pitchFamily="49" charset="0"/>
              </a:rPr>
              <a:t>#include &lt;</a:t>
            </a:r>
            <a:r>
              <a:rPr lang="en-US" sz="1600" dirty="0" err="1">
                <a:solidFill>
                  <a:srgbClr val="804000"/>
                </a:solidFill>
                <a:latin typeface="Consolas" pitchFamily="49" charset="0"/>
                <a:ea typeface="Calibri"/>
                <a:cs typeface="Consolas" pitchFamily="49" charset="0"/>
              </a:rPr>
              <a:t>iostream</a:t>
            </a:r>
            <a:r>
              <a:rPr lang="en-US" sz="1600" dirty="0">
                <a:solidFill>
                  <a:srgbClr val="804000"/>
                </a:solidFill>
                <a:latin typeface="Consolas" pitchFamily="49" charset="0"/>
                <a:ea typeface="Calibri"/>
                <a:cs typeface="Consolas" pitchFamily="49" charset="0"/>
              </a:rPr>
              <a:t>&gt;</a:t>
            </a:r>
            <a:endParaRPr lang="en-US" sz="1600" dirty="0">
              <a:latin typeface="Consolas" pitchFamily="49" charset="0"/>
              <a:ea typeface="Calibri"/>
              <a:cs typeface="Consolas" pitchFamily="49" charset="0"/>
            </a:endParaRPr>
          </a:p>
          <a:p>
            <a:pPr marL="0">
              <a:lnSpc>
                <a:spcPct val="115000"/>
              </a:lnSpc>
              <a:spcBef>
                <a:spcPts val="0"/>
              </a:spcBef>
              <a:buNone/>
            </a:pPr>
            <a:r>
              <a:rPr lang="en-US" sz="1600" b="1" dirty="0">
                <a:solidFill>
                  <a:srgbClr val="0000FF"/>
                </a:solidFill>
                <a:latin typeface="Consolas" pitchFamily="49" charset="0"/>
                <a:ea typeface="Calibri"/>
                <a:cs typeface="Consolas" pitchFamily="49" charset="0"/>
              </a:rPr>
              <a:t>using</a:t>
            </a:r>
            <a:r>
              <a:rPr lang="en-US" sz="1600" dirty="0">
                <a:solidFill>
                  <a:srgbClr val="000000"/>
                </a:solidFill>
                <a:latin typeface="Consolas" pitchFamily="49" charset="0"/>
                <a:ea typeface="Calibri"/>
                <a:cs typeface="Consolas" pitchFamily="49" charset="0"/>
              </a:rPr>
              <a:t> </a:t>
            </a:r>
            <a:r>
              <a:rPr lang="en-US" sz="1600" b="1" dirty="0">
                <a:solidFill>
                  <a:srgbClr val="0000FF"/>
                </a:solidFill>
                <a:latin typeface="Consolas" pitchFamily="49" charset="0"/>
                <a:ea typeface="Calibri"/>
                <a:cs typeface="Consolas" pitchFamily="49" charset="0"/>
              </a:rPr>
              <a:t>namespace</a:t>
            </a:r>
            <a:r>
              <a:rPr lang="en-US" sz="1600" dirty="0">
                <a:solidFill>
                  <a:srgbClr val="000000"/>
                </a:solidFill>
                <a:latin typeface="Consolas" pitchFamily="49" charset="0"/>
                <a:ea typeface="Calibri"/>
                <a:cs typeface="Consolas" pitchFamily="49" charset="0"/>
              </a:rPr>
              <a:t> std</a:t>
            </a:r>
            <a:r>
              <a:rPr lang="en-US" sz="1600" b="1" dirty="0">
                <a:solidFill>
                  <a:srgbClr val="000080"/>
                </a:solidFill>
                <a:latin typeface="Consolas" pitchFamily="49" charset="0"/>
                <a:ea typeface="Calibri"/>
                <a:cs typeface="Consolas" pitchFamily="49" charset="0"/>
              </a:rPr>
              <a:t>;</a:t>
            </a:r>
            <a:endParaRPr lang="en-US" sz="1600" dirty="0">
              <a:latin typeface="Consolas" pitchFamily="49" charset="0"/>
              <a:ea typeface="Calibri"/>
              <a:cs typeface="Consolas" pitchFamily="49" charset="0"/>
            </a:endParaRPr>
          </a:p>
          <a:p>
            <a:pPr marL="0">
              <a:lnSpc>
                <a:spcPct val="115000"/>
              </a:lnSpc>
              <a:spcBef>
                <a:spcPts val="0"/>
              </a:spcBef>
              <a:buNone/>
            </a:pPr>
            <a:r>
              <a:rPr lang="en-US" sz="1600" dirty="0">
                <a:solidFill>
                  <a:srgbClr val="8000FF"/>
                </a:solidFill>
                <a:latin typeface="Consolas" pitchFamily="49" charset="0"/>
                <a:ea typeface="Calibri"/>
                <a:cs typeface="Consolas" pitchFamily="49" charset="0"/>
              </a:rPr>
              <a:t>class</a:t>
            </a:r>
            <a:r>
              <a:rPr lang="en-US" sz="1600" dirty="0">
                <a:solidFill>
                  <a:srgbClr val="000000"/>
                </a:solidFill>
                <a:latin typeface="Consolas" pitchFamily="49" charset="0"/>
                <a:ea typeface="Calibri"/>
                <a:cs typeface="Consolas" pitchFamily="49" charset="0"/>
              </a:rPr>
              <a:t> Sample</a:t>
            </a:r>
            <a:endParaRPr lang="en-US" sz="1600" dirty="0">
              <a:latin typeface="Consolas" pitchFamily="49" charset="0"/>
              <a:ea typeface="Calibri"/>
              <a:cs typeface="Consolas" pitchFamily="49" charset="0"/>
            </a:endParaRPr>
          </a:p>
          <a:p>
            <a:pPr marL="0">
              <a:lnSpc>
                <a:spcPct val="115000"/>
              </a:lnSpc>
              <a:spcBef>
                <a:spcPts val="0"/>
              </a:spcBef>
              <a:buNone/>
            </a:pPr>
            <a:r>
              <a:rPr lang="en-US" sz="1600" b="1" dirty="0">
                <a:solidFill>
                  <a:srgbClr val="000080"/>
                </a:solidFill>
                <a:latin typeface="Consolas" pitchFamily="49" charset="0"/>
                <a:ea typeface="Calibri"/>
                <a:cs typeface="Consolas" pitchFamily="49" charset="0"/>
              </a:rPr>
              <a:t>{</a:t>
            </a:r>
            <a:endParaRPr lang="en-US" sz="1600" dirty="0">
              <a:latin typeface="Consolas" pitchFamily="49" charset="0"/>
              <a:ea typeface="Calibri"/>
              <a:cs typeface="Consolas" pitchFamily="49" charset="0"/>
            </a:endParaRPr>
          </a:p>
          <a:p>
            <a:pPr marL="0">
              <a:lnSpc>
                <a:spcPct val="115000"/>
              </a:lnSpc>
              <a:spcBef>
                <a:spcPts val="0"/>
              </a:spcBef>
              <a:buNone/>
            </a:pPr>
            <a:r>
              <a:rPr lang="en-US" sz="1600" dirty="0">
                <a:solidFill>
                  <a:srgbClr val="000000"/>
                </a:solidFill>
                <a:latin typeface="Consolas" pitchFamily="49" charset="0"/>
                <a:ea typeface="Calibri"/>
                <a:cs typeface="Consolas" pitchFamily="49" charset="0"/>
              </a:rPr>
              <a:t>    </a:t>
            </a:r>
            <a:r>
              <a:rPr lang="en-US" sz="1600" dirty="0" err="1">
                <a:solidFill>
                  <a:srgbClr val="8000FF"/>
                </a:solidFill>
                <a:latin typeface="Consolas" pitchFamily="49" charset="0"/>
                <a:ea typeface="Calibri"/>
                <a:cs typeface="Consolas" pitchFamily="49" charset="0"/>
              </a:rPr>
              <a:t>int</a:t>
            </a:r>
            <a:r>
              <a:rPr lang="en-US" sz="1600" dirty="0">
                <a:solidFill>
                  <a:srgbClr val="000000"/>
                </a:solidFill>
                <a:latin typeface="Consolas" pitchFamily="49" charset="0"/>
                <a:ea typeface="Calibri"/>
                <a:cs typeface="Consolas" pitchFamily="49" charset="0"/>
              </a:rPr>
              <a:t> a</a:t>
            </a:r>
            <a:r>
              <a:rPr lang="en-US" sz="1600" b="1" dirty="0">
                <a:solidFill>
                  <a:srgbClr val="000080"/>
                </a:solidFill>
                <a:latin typeface="Consolas" pitchFamily="49" charset="0"/>
                <a:ea typeface="Calibri"/>
                <a:cs typeface="Consolas" pitchFamily="49" charset="0"/>
              </a:rPr>
              <a:t>=</a:t>
            </a:r>
            <a:r>
              <a:rPr lang="en-US" sz="1600" dirty="0">
                <a:solidFill>
                  <a:srgbClr val="FF8000"/>
                </a:solidFill>
                <a:latin typeface="Consolas" pitchFamily="49" charset="0"/>
                <a:ea typeface="Calibri"/>
                <a:cs typeface="Consolas" pitchFamily="49" charset="0"/>
              </a:rPr>
              <a:t>3</a:t>
            </a:r>
            <a:r>
              <a:rPr lang="en-US" sz="1600" b="1" dirty="0">
                <a:solidFill>
                  <a:srgbClr val="000080"/>
                </a:solidFill>
                <a:latin typeface="Consolas" pitchFamily="49" charset="0"/>
                <a:ea typeface="Calibri"/>
                <a:cs typeface="Consolas" pitchFamily="49" charset="0"/>
              </a:rPr>
              <a:t>,</a:t>
            </a:r>
            <a:r>
              <a:rPr lang="en-US" sz="1600" dirty="0">
                <a:solidFill>
                  <a:srgbClr val="000000"/>
                </a:solidFill>
                <a:latin typeface="Consolas" pitchFamily="49" charset="0"/>
                <a:ea typeface="Calibri"/>
                <a:cs typeface="Consolas" pitchFamily="49" charset="0"/>
              </a:rPr>
              <a:t>b</a:t>
            </a:r>
            <a:r>
              <a:rPr lang="en-US" sz="1600" b="1" dirty="0">
                <a:solidFill>
                  <a:srgbClr val="000080"/>
                </a:solidFill>
                <a:latin typeface="Consolas" pitchFamily="49" charset="0"/>
                <a:ea typeface="Calibri"/>
                <a:cs typeface="Consolas" pitchFamily="49" charset="0"/>
              </a:rPr>
              <a:t>=</a:t>
            </a:r>
            <a:r>
              <a:rPr lang="en-US" sz="1600" dirty="0">
                <a:solidFill>
                  <a:srgbClr val="FF8000"/>
                </a:solidFill>
                <a:latin typeface="Consolas" pitchFamily="49" charset="0"/>
                <a:ea typeface="Calibri"/>
                <a:cs typeface="Consolas" pitchFamily="49" charset="0"/>
              </a:rPr>
              <a:t>5</a:t>
            </a:r>
            <a:r>
              <a:rPr lang="en-US" sz="1600" b="1" dirty="0">
                <a:solidFill>
                  <a:srgbClr val="000080"/>
                </a:solidFill>
                <a:latin typeface="Consolas" pitchFamily="49" charset="0"/>
                <a:ea typeface="Calibri"/>
                <a:cs typeface="Consolas" pitchFamily="49" charset="0"/>
              </a:rPr>
              <a:t>;</a:t>
            </a:r>
            <a:endParaRPr lang="en-US" sz="1600" dirty="0">
              <a:latin typeface="Consolas" pitchFamily="49" charset="0"/>
              <a:ea typeface="Calibri"/>
              <a:cs typeface="Consolas" pitchFamily="49" charset="0"/>
            </a:endParaRPr>
          </a:p>
          <a:p>
            <a:pPr marL="0">
              <a:lnSpc>
                <a:spcPct val="115000"/>
              </a:lnSpc>
              <a:spcBef>
                <a:spcPts val="0"/>
              </a:spcBef>
              <a:buNone/>
            </a:pPr>
            <a:r>
              <a:rPr lang="en-US" sz="1600" dirty="0">
                <a:solidFill>
                  <a:srgbClr val="000000"/>
                </a:solidFill>
                <a:latin typeface="Consolas" pitchFamily="49" charset="0"/>
                <a:ea typeface="Calibri"/>
                <a:cs typeface="Consolas" pitchFamily="49" charset="0"/>
              </a:rPr>
              <a:t>    </a:t>
            </a:r>
            <a:r>
              <a:rPr lang="en-US" sz="1600" dirty="0">
                <a:solidFill>
                  <a:srgbClr val="8000FF"/>
                </a:solidFill>
                <a:latin typeface="Consolas" pitchFamily="49" charset="0"/>
                <a:ea typeface="Calibri"/>
                <a:cs typeface="Consolas" pitchFamily="49" charset="0"/>
              </a:rPr>
              <a:t>public</a:t>
            </a:r>
            <a:r>
              <a:rPr lang="en-US" sz="1600" b="1" dirty="0">
                <a:solidFill>
                  <a:srgbClr val="000080"/>
                </a:solidFill>
                <a:latin typeface="Consolas" pitchFamily="49" charset="0"/>
                <a:ea typeface="Calibri"/>
                <a:cs typeface="Consolas" pitchFamily="49" charset="0"/>
              </a:rPr>
              <a:t>:</a:t>
            </a:r>
            <a:endParaRPr lang="en-US" sz="1600" dirty="0">
              <a:latin typeface="Consolas" pitchFamily="49" charset="0"/>
              <a:ea typeface="Calibri"/>
              <a:cs typeface="Consolas" pitchFamily="49" charset="0"/>
            </a:endParaRPr>
          </a:p>
          <a:p>
            <a:pPr marL="0">
              <a:lnSpc>
                <a:spcPct val="115000"/>
              </a:lnSpc>
              <a:spcBef>
                <a:spcPts val="0"/>
              </a:spcBef>
              <a:buNone/>
            </a:pPr>
            <a:r>
              <a:rPr lang="en-US" sz="1600" dirty="0">
                <a:solidFill>
                  <a:srgbClr val="000000"/>
                </a:solidFill>
                <a:latin typeface="Consolas" pitchFamily="49" charset="0"/>
                <a:ea typeface="Calibri"/>
                <a:cs typeface="Consolas" pitchFamily="49" charset="0"/>
              </a:rPr>
              <a:t>    </a:t>
            </a:r>
            <a:r>
              <a:rPr lang="en-US" sz="1600" dirty="0">
                <a:solidFill>
                  <a:srgbClr val="8000FF"/>
                </a:solidFill>
                <a:latin typeface="Consolas" pitchFamily="49" charset="0"/>
                <a:ea typeface="Calibri"/>
                <a:cs typeface="Consolas" pitchFamily="49" charset="0"/>
              </a:rPr>
              <a:t>void</a:t>
            </a:r>
            <a:r>
              <a:rPr lang="en-US" sz="1600" dirty="0">
                <a:solidFill>
                  <a:srgbClr val="000000"/>
                </a:solidFill>
                <a:latin typeface="Consolas" pitchFamily="49" charset="0"/>
                <a:ea typeface="Calibri"/>
                <a:cs typeface="Consolas" pitchFamily="49" charset="0"/>
              </a:rPr>
              <a:t> show</a:t>
            </a:r>
            <a:r>
              <a:rPr lang="en-US" sz="1600" b="1" dirty="0">
                <a:solidFill>
                  <a:srgbClr val="000080"/>
                </a:solidFill>
                <a:latin typeface="Consolas" pitchFamily="49" charset="0"/>
                <a:ea typeface="Calibri"/>
                <a:cs typeface="Consolas" pitchFamily="49" charset="0"/>
              </a:rPr>
              <a:t>(</a:t>
            </a:r>
            <a:r>
              <a:rPr lang="en-US" sz="1600" dirty="0" err="1">
                <a:solidFill>
                  <a:srgbClr val="8000FF"/>
                </a:solidFill>
                <a:latin typeface="Consolas" pitchFamily="49" charset="0"/>
                <a:ea typeface="Calibri"/>
                <a:cs typeface="Consolas" pitchFamily="49" charset="0"/>
              </a:rPr>
              <a:t>int</a:t>
            </a:r>
            <a:r>
              <a:rPr lang="en-US" sz="1600" dirty="0">
                <a:solidFill>
                  <a:srgbClr val="000000"/>
                </a:solidFill>
                <a:latin typeface="Consolas" pitchFamily="49" charset="0"/>
                <a:ea typeface="Calibri"/>
                <a:cs typeface="Consolas" pitchFamily="49" charset="0"/>
              </a:rPr>
              <a:t> </a:t>
            </a:r>
            <a:r>
              <a:rPr lang="en-US" sz="1600" dirty="0" err="1">
                <a:solidFill>
                  <a:srgbClr val="000000"/>
                </a:solidFill>
                <a:latin typeface="Consolas" pitchFamily="49" charset="0"/>
                <a:ea typeface="Calibri"/>
                <a:cs typeface="Consolas" pitchFamily="49" charset="0"/>
              </a:rPr>
              <a:t>x</a:t>
            </a:r>
            <a:r>
              <a:rPr lang="en-US" sz="1600" b="1" dirty="0" err="1">
                <a:solidFill>
                  <a:srgbClr val="000080"/>
                </a:solidFill>
                <a:latin typeface="Consolas" pitchFamily="49" charset="0"/>
                <a:ea typeface="Calibri"/>
                <a:cs typeface="Consolas" pitchFamily="49" charset="0"/>
              </a:rPr>
              <a:t>,</a:t>
            </a:r>
            <a:r>
              <a:rPr lang="en-US" sz="1600" dirty="0" err="1">
                <a:solidFill>
                  <a:srgbClr val="8000FF"/>
                </a:solidFill>
                <a:latin typeface="Consolas" pitchFamily="49" charset="0"/>
                <a:ea typeface="Calibri"/>
                <a:cs typeface="Consolas" pitchFamily="49" charset="0"/>
              </a:rPr>
              <a:t>int</a:t>
            </a:r>
            <a:r>
              <a:rPr lang="en-US" sz="1600" dirty="0">
                <a:solidFill>
                  <a:srgbClr val="000000"/>
                </a:solidFill>
                <a:latin typeface="Consolas" pitchFamily="49" charset="0"/>
                <a:ea typeface="Calibri"/>
                <a:cs typeface="Consolas" pitchFamily="49" charset="0"/>
              </a:rPr>
              <a:t> y</a:t>
            </a:r>
            <a:r>
              <a:rPr lang="en-US" sz="1600" b="1" dirty="0">
                <a:solidFill>
                  <a:srgbClr val="000080"/>
                </a:solidFill>
                <a:latin typeface="Consolas" pitchFamily="49" charset="0"/>
                <a:ea typeface="Calibri"/>
                <a:cs typeface="Consolas" pitchFamily="49" charset="0"/>
              </a:rPr>
              <a:t>)</a:t>
            </a:r>
            <a:endParaRPr lang="en-US" sz="1600" dirty="0">
              <a:latin typeface="Consolas" pitchFamily="49" charset="0"/>
              <a:ea typeface="Calibri"/>
              <a:cs typeface="Consolas" pitchFamily="49" charset="0"/>
            </a:endParaRPr>
          </a:p>
          <a:p>
            <a:pPr marL="0">
              <a:lnSpc>
                <a:spcPct val="115000"/>
              </a:lnSpc>
              <a:spcBef>
                <a:spcPts val="0"/>
              </a:spcBef>
              <a:buNone/>
            </a:pPr>
            <a:r>
              <a:rPr lang="en-US" sz="1600" dirty="0">
                <a:solidFill>
                  <a:srgbClr val="000000"/>
                </a:solidFill>
                <a:latin typeface="Consolas" pitchFamily="49" charset="0"/>
                <a:ea typeface="Calibri"/>
                <a:cs typeface="Consolas" pitchFamily="49" charset="0"/>
              </a:rPr>
              <a:t>    </a:t>
            </a:r>
            <a:r>
              <a:rPr lang="en-US" sz="1600" b="1" dirty="0">
                <a:solidFill>
                  <a:srgbClr val="000080"/>
                </a:solidFill>
                <a:latin typeface="Consolas" pitchFamily="49" charset="0"/>
                <a:ea typeface="Calibri"/>
                <a:cs typeface="Consolas" pitchFamily="49" charset="0"/>
              </a:rPr>
              <a:t>{</a:t>
            </a:r>
            <a:endParaRPr lang="en-US" sz="1600" dirty="0">
              <a:latin typeface="Consolas" pitchFamily="49" charset="0"/>
              <a:ea typeface="Calibri"/>
              <a:cs typeface="Consolas" pitchFamily="49" charset="0"/>
            </a:endParaRPr>
          </a:p>
          <a:p>
            <a:pPr marL="0">
              <a:lnSpc>
                <a:spcPct val="115000"/>
              </a:lnSpc>
              <a:spcBef>
                <a:spcPts val="0"/>
              </a:spcBef>
              <a:buNone/>
            </a:pPr>
            <a:r>
              <a:rPr lang="en-US" sz="1600" dirty="0">
                <a:solidFill>
                  <a:srgbClr val="000000"/>
                </a:solidFill>
                <a:latin typeface="Consolas" pitchFamily="49" charset="0"/>
                <a:ea typeface="Calibri"/>
                <a:cs typeface="Consolas" pitchFamily="49" charset="0"/>
              </a:rPr>
              <a:t>       a</a:t>
            </a:r>
            <a:r>
              <a:rPr lang="en-US" sz="1600" b="1" dirty="0">
                <a:solidFill>
                  <a:srgbClr val="000080"/>
                </a:solidFill>
                <a:latin typeface="Consolas" pitchFamily="49" charset="0"/>
                <a:ea typeface="Calibri"/>
                <a:cs typeface="Consolas" pitchFamily="49" charset="0"/>
              </a:rPr>
              <a:t>=</a:t>
            </a:r>
            <a:r>
              <a:rPr lang="en-US" sz="1600" dirty="0">
                <a:solidFill>
                  <a:srgbClr val="000000"/>
                </a:solidFill>
                <a:latin typeface="Consolas" pitchFamily="49" charset="0"/>
                <a:ea typeface="Calibri"/>
                <a:cs typeface="Consolas" pitchFamily="49" charset="0"/>
              </a:rPr>
              <a:t>x</a:t>
            </a:r>
            <a:r>
              <a:rPr lang="en-US" sz="1600" b="1" dirty="0">
                <a:solidFill>
                  <a:srgbClr val="000080"/>
                </a:solidFill>
                <a:latin typeface="Consolas" pitchFamily="49" charset="0"/>
                <a:ea typeface="Calibri"/>
                <a:cs typeface="Consolas" pitchFamily="49" charset="0"/>
              </a:rPr>
              <a:t>;</a:t>
            </a:r>
            <a:endParaRPr lang="en-US" sz="1600" dirty="0">
              <a:latin typeface="Consolas" pitchFamily="49" charset="0"/>
              <a:ea typeface="Calibri"/>
              <a:cs typeface="Consolas" pitchFamily="49" charset="0"/>
            </a:endParaRPr>
          </a:p>
          <a:p>
            <a:pPr marL="0">
              <a:lnSpc>
                <a:spcPct val="115000"/>
              </a:lnSpc>
              <a:spcBef>
                <a:spcPts val="0"/>
              </a:spcBef>
              <a:buNone/>
            </a:pPr>
            <a:r>
              <a:rPr lang="en-US" sz="1600" dirty="0">
                <a:solidFill>
                  <a:srgbClr val="000000"/>
                </a:solidFill>
                <a:latin typeface="Consolas" pitchFamily="49" charset="0"/>
                <a:ea typeface="Calibri"/>
                <a:cs typeface="Consolas" pitchFamily="49" charset="0"/>
              </a:rPr>
              <a:t>       b</a:t>
            </a:r>
            <a:r>
              <a:rPr lang="en-US" sz="1600" b="1" dirty="0">
                <a:solidFill>
                  <a:srgbClr val="000080"/>
                </a:solidFill>
                <a:latin typeface="Consolas" pitchFamily="49" charset="0"/>
                <a:ea typeface="Calibri"/>
                <a:cs typeface="Consolas" pitchFamily="49" charset="0"/>
              </a:rPr>
              <a:t>=</a:t>
            </a:r>
            <a:r>
              <a:rPr lang="en-US" sz="1600" dirty="0">
                <a:solidFill>
                  <a:srgbClr val="000000"/>
                </a:solidFill>
                <a:latin typeface="Consolas" pitchFamily="49" charset="0"/>
                <a:ea typeface="Calibri"/>
                <a:cs typeface="Consolas" pitchFamily="49" charset="0"/>
              </a:rPr>
              <a:t>y</a:t>
            </a:r>
            <a:r>
              <a:rPr lang="en-US" sz="1600" b="1" dirty="0">
                <a:solidFill>
                  <a:srgbClr val="000080"/>
                </a:solidFill>
                <a:latin typeface="Consolas" pitchFamily="49" charset="0"/>
                <a:ea typeface="Calibri"/>
                <a:cs typeface="Consolas" pitchFamily="49" charset="0"/>
              </a:rPr>
              <a:t>;</a:t>
            </a:r>
            <a:endParaRPr lang="en-US" sz="1600" dirty="0">
              <a:latin typeface="Consolas" pitchFamily="49" charset="0"/>
              <a:ea typeface="Calibri"/>
              <a:cs typeface="Consolas" pitchFamily="49" charset="0"/>
            </a:endParaRPr>
          </a:p>
          <a:p>
            <a:pPr marL="0">
              <a:lnSpc>
                <a:spcPct val="115000"/>
              </a:lnSpc>
              <a:spcBef>
                <a:spcPts val="0"/>
              </a:spcBef>
              <a:buNone/>
            </a:pPr>
            <a:r>
              <a:rPr lang="en-US" sz="1600" dirty="0">
                <a:solidFill>
                  <a:srgbClr val="000000"/>
                </a:solidFill>
                <a:latin typeface="Consolas" pitchFamily="49" charset="0"/>
                <a:ea typeface="Calibri"/>
                <a:cs typeface="Consolas" pitchFamily="49" charset="0"/>
              </a:rPr>
              <a:t>    </a:t>
            </a:r>
            <a:r>
              <a:rPr lang="en-US" sz="1600" b="1" dirty="0">
                <a:solidFill>
                  <a:srgbClr val="000080"/>
                </a:solidFill>
                <a:latin typeface="Consolas" pitchFamily="49" charset="0"/>
                <a:ea typeface="Calibri"/>
                <a:cs typeface="Consolas" pitchFamily="49" charset="0"/>
              </a:rPr>
              <a:t>}</a:t>
            </a:r>
            <a:endParaRPr lang="en-US" sz="1600" dirty="0">
              <a:latin typeface="Consolas" pitchFamily="49" charset="0"/>
              <a:ea typeface="Calibri"/>
              <a:cs typeface="Consolas" pitchFamily="49" charset="0"/>
            </a:endParaRPr>
          </a:p>
          <a:p>
            <a:pPr marL="0">
              <a:lnSpc>
                <a:spcPct val="115000"/>
              </a:lnSpc>
              <a:spcBef>
                <a:spcPts val="0"/>
              </a:spcBef>
              <a:buNone/>
            </a:pPr>
            <a:r>
              <a:rPr lang="en-US" sz="1600" dirty="0">
                <a:solidFill>
                  <a:srgbClr val="000000"/>
                </a:solidFill>
                <a:latin typeface="Consolas" pitchFamily="49" charset="0"/>
                <a:ea typeface="Calibri"/>
                <a:cs typeface="Consolas" pitchFamily="49" charset="0"/>
              </a:rPr>
              <a:t>    </a:t>
            </a:r>
            <a:r>
              <a:rPr lang="en-US" sz="1600" dirty="0">
                <a:solidFill>
                  <a:srgbClr val="8000FF"/>
                </a:solidFill>
                <a:latin typeface="Consolas" pitchFamily="49" charset="0"/>
                <a:ea typeface="Calibri"/>
                <a:cs typeface="Consolas" pitchFamily="49" charset="0"/>
              </a:rPr>
              <a:t>void</a:t>
            </a:r>
            <a:r>
              <a:rPr lang="en-US" sz="1600" dirty="0">
                <a:solidFill>
                  <a:srgbClr val="000000"/>
                </a:solidFill>
                <a:latin typeface="Consolas" pitchFamily="49" charset="0"/>
                <a:ea typeface="Calibri"/>
                <a:cs typeface="Consolas" pitchFamily="49" charset="0"/>
              </a:rPr>
              <a:t> display</a:t>
            </a:r>
            <a:r>
              <a:rPr lang="en-US" sz="1600" b="1" dirty="0">
                <a:solidFill>
                  <a:srgbClr val="000080"/>
                </a:solidFill>
                <a:latin typeface="Consolas" pitchFamily="49" charset="0"/>
                <a:ea typeface="Calibri"/>
                <a:cs typeface="Consolas" pitchFamily="49" charset="0"/>
              </a:rPr>
              <a:t>()</a:t>
            </a:r>
            <a:endParaRPr lang="en-US" sz="1600" dirty="0">
              <a:latin typeface="Consolas" pitchFamily="49" charset="0"/>
              <a:ea typeface="Calibri"/>
              <a:cs typeface="Consolas" pitchFamily="49" charset="0"/>
            </a:endParaRPr>
          </a:p>
          <a:p>
            <a:pPr marL="0">
              <a:lnSpc>
                <a:spcPct val="115000"/>
              </a:lnSpc>
              <a:spcBef>
                <a:spcPts val="0"/>
              </a:spcBef>
              <a:buNone/>
            </a:pPr>
            <a:r>
              <a:rPr lang="en-US" sz="1600" dirty="0">
                <a:solidFill>
                  <a:srgbClr val="000000"/>
                </a:solidFill>
                <a:latin typeface="Consolas" pitchFamily="49" charset="0"/>
                <a:ea typeface="Calibri"/>
                <a:cs typeface="Consolas" pitchFamily="49" charset="0"/>
              </a:rPr>
              <a:t>    </a:t>
            </a:r>
            <a:r>
              <a:rPr lang="en-US" sz="1600" b="1" dirty="0">
                <a:solidFill>
                  <a:srgbClr val="000080"/>
                </a:solidFill>
                <a:latin typeface="Consolas" pitchFamily="49" charset="0"/>
                <a:ea typeface="Calibri"/>
                <a:cs typeface="Consolas" pitchFamily="49" charset="0"/>
              </a:rPr>
              <a:t>{</a:t>
            </a:r>
            <a:endParaRPr lang="en-US" sz="1600" dirty="0">
              <a:latin typeface="Consolas" pitchFamily="49" charset="0"/>
              <a:ea typeface="Calibri"/>
              <a:cs typeface="Consolas" pitchFamily="49" charset="0"/>
            </a:endParaRPr>
          </a:p>
          <a:p>
            <a:pPr marL="0">
              <a:lnSpc>
                <a:spcPct val="115000"/>
              </a:lnSpc>
              <a:spcBef>
                <a:spcPts val="0"/>
              </a:spcBef>
              <a:buNone/>
            </a:pPr>
            <a:r>
              <a:rPr lang="en-US" sz="1600" dirty="0">
                <a:solidFill>
                  <a:srgbClr val="000000"/>
                </a:solidFill>
                <a:latin typeface="Consolas" pitchFamily="49" charset="0"/>
                <a:ea typeface="Calibri"/>
                <a:cs typeface="Consolas" pitchFamily="49" charset="0"/>
              </a:rPr>
              <a:t>        </a:t>
            </a:r>
            <a:r>
              <a:rPr lang="en-US" sz="1600" dirty="0" err="1">
                <a:solidFill>
                  <a:srgbClr val="000000"/>
                </a:solidFill>
                <a:latin typeface="Consolas" pitchFamily="49" charset="0"/>
                <a:ea typeface="Calibri"/>
                <a:cs typeface="Consolas" pitchFamily="49" charset="0"/>
              </a:rPr>
              <a:t>cout</a:t>
            </a:r>
            <a:r>
              <a:rPr lang="en-US" sz="1600" b="1" dirty="0">
                <a:solidFill>
                  <a:srgbClr val="000080"/>
                </a:solidFill>
                <a:latin typeface="Consolas" pitchFamily="49" charset="0"/>
                <a:ea typeface="Calibri"/>
                <a:cs typeface="Consolas" pitchFamily="49" charset="0"/>
              </a:rPr>
              <a:t>&lt;&lt;</a:t>
            </a:r>
            <a:r>
              <a:rPr lang="en-US" sz="1600" dirty="0">
                <a:solidFill>
                  <a:srgbClr val="000000"/>
                </a:solidFill>
                <a:latin typeface="Consolas" pitchFamily="49" charset="0"/>
                <a:ea typeface="Calibri"/>
                <a:cs typeface="Consolas" pitchFamily="49" charset="0"/>
              </a:rPr>
              <a:t>a</a:t>
            </a:r>
            <a:r>
              <a:rPr lang="en-US" sz="1600" b="1" dirty="0">
                <a:solidFill>
                  <a:srgbClr val="000080"/>
                </a:solidFill>
                <a:latin typeface="Consolas" pitchFamily="49" charset="0"/>
                <a:ea typeface="Calibri"/>
                <a:cs typeface="Consolas" pitchFamily="49" charset="0"/>
              </a:rPr>
              <a:t>&lt;&lt;</a:t>
            </a:r>
            <a:r>
              <a:rPr lang="en-US" sz="1600" dirty="0">
                <a:solidFill>
                  <a:srgbClr val="808080"/>
                </a:solidFill>
                <a:latin typeface="Consolas" pitchFamily="49" charset="0"/>
                <a:ea typeface="Calibri"/>
                <a:cs typeface="Consolas" pitchFamily="49" charset="0"/>
              </a:rPr>
              <a:t>" "</a:t>
            </a:r>
            <a:r>
              <a:rPr lang="en-US" sz="1600" b="1" dirty="0">
                <a:solidFill>
                  <a:srgbClr val="000080"/>
                </a:solidFill>
                <a:latin typeface="Consolas" pitchFamily="49" charset="0"/>
                <a:ea typeface="Calibri"/>
                <a:cs typeface="Consolas" pitchFamily="49" charset="0"/>
              </a:rPr>
              <a:t>&lt;&lt;</a:t>
            </a:r>
            <a:r>
              <a:rPr lang="en-US" sz="1600" dirty="0">
                <a:solidFill>
                  <a:srgbClr val="000000"/>
                </a:solidFill>
                <a:latin typeface="Consolas" pitchFamily="49" charset="0"/>
                <a:ea typeface="Calibri"/>
                <a:cs typeface="Consolas" pitchFamily="49" charset="0"/>
              </a:rPr>
              <a:t>b</a:t>
            </a:r>
            <a:r>
              <a:rPr lang="en-US" sz="1600" b="1" dirty="0">
                <a:solidFill>
                  <a:srgbClr val="000080"/>
                </a:solidFill>
                <a:latin typeface="Consolas" pitchFamily="49" charset="0"/>
                <a:ea typeface="Calibri"/>
                <a:cs typeface="Consolas" pitchFamily="49" charset="0"/>
              </a:rPr>
              <a:t>&lt;&lt;</a:t>
            </a:r>
            <a:r>
              <a:rPr lang="en-US" sz="1600" dirty="0" err="1">
                <a:solidFill>
                  <a:srgbClr val="000000"/>
                </a:solidFill>
                <a:latin typeface="Consolas" pitchFamily="49" charset="0"/>
                <a:ea typeface="Calibri"/>
                <a:cs typeface="Consolas" pitchFamily="49" charset="0"/>
              </a:rPr>
              <a:t>endl</a:t>
            </a:r>
            <a:r>
              <a:rPr lang="en-US" sz="1600" b="1" dirty="0">
                <a:solidFill>
                  <a:srgbClr val="000080"/>
                </a:solidFill>
                <a:latin typeface="Consolas" pitchFamily="49" charset="0"/>
                <a:ea typeface="Calibri"/>
                <a:cs typeface="Consolas" pitchFamily="49" charset="0"/>
              </a:rPr>
              <a:t>;</a:t>
            </a:r>
            <a:endParaRPr lang="en-US" sz="1600" dirty="0">
              <a:latin typeface="Consolas" pitchFamily="49" charset="0"/>
              <a:ea typeface="Calibri"/>
              <a:cs typeface="Consolas" pitchFamily="49" charset="0"/>
            </a:endParaRPr>
          </a:p>
          <a:p>
            <a:pPr marL="0">
              <a:lnSpc>
                <a:spcPct val="115000"/>
              </a:lnSpc>
              <a:spcBef>
                <a:spcPts val="0"/>
              </a:spcBef>
              <a:buNone/>
            </a:pPr>
            <a:r>
              <a:rPr lang="en-US" sz="1600" dirty="0">
                <a:solidFill>
                  <a:srgbClr val="000000"/>
                </a:solidFill>
                <a:latin typeface="Consolas" pitchFamily="49" charset="0"/>
                <a:ea typeface="Calibri"/>
                <a:cs typeface="Consolas" pitchFamily="49" charset="0"/>
              </a:rPr>
              <a:t>    </a:t>
            </a:r>
            <a:r>
              <a:rPr lang="en-US" sz="1600" b="1" dirty="0">
                <a:solidFill>
                  <a:srgbClr val="000080"/>
                </a:solidFill>
                <a:latin typeface="Consolas" pitchFamily="49" charset="0"/>
                <a:ea typeface="Calibri"/>
                <a:cs typeface="Consolas" pitchFamily="49" charset="0"/>
              </a:rPr>
              <a:t>}</a:t>
            </a:r>
            <a:endParaRPr lang="en-US" sz="1600" dirty="0">
              <a:latin typeface="Consolas" pitchFamily="49" charset="0"/>
              <a:ea typeface="Calibri"/>
              <a:cs typeface="Consolas" pitchFamily="49" charset="0"/>
            </a:endParaRPr>
          </a:p>
          <a:p>
            <a:pPr marL="0">
              <a:lnSpc>
                <a:spcPct val="115000"/>
              </a:lnSpc>
              <a:spcBef>
                <a:spcPts val="0"/>
              </a:spcBef>
              <a:buNone/>
            </a:pPr>
            <a:r>
              <a:rPr lang="en-US" sz="1600" b="1" dirty="0">
                <a:solidFill>
                  <a:srgbClr val="000080"/>
                </a:solidFill>
                <a:latin typeface="Consolas" pitchFamily="49" charset="0"/>
                <a:ea typeface="Calibri"/>
                <a:cs typeface="Consolas" pitchFamily="49" charset="0"/>
              </a:rPr>
              <a:t>};</a:t>
            </a:r>
          </a:p>
          <a:p>
            <a:pPr marL="0">
              <a:lnSpc>
                <a:spcPct val="115000"/>
              </a:lnSpc>
              <a:spcBef>
                <a:spcPts val="0"/>
              </a:spcBef>
              <a:buNone/>
            </a:pPr>
            <a:endParaRPr lang="en-US" sz="1600" b="1" dirty="0">
              <a:solidFill>
                <a:srgbClr val="000080"/>
              </a:solidFill>
              <a:latin typeface="Consolas" pitchFamily="49" charset="0"/>
              <a:ea typeface="Calibri"/>
              <a:cs typeface="Consolas" pitchFamily="49" charset="0"/>
            </a:endParaRPr>
          </a:p>
          <a:p>
            <a:pPr marL="0">
              <a:lnSpc>
                <a:spcPct val="115000"/>
              </a:lnSpc>
              <a:spcBef>
                <a:spcPts val="0"/>
              </a:spcBef>
              <a:buNone/>
            </a:pPr>
            <a:endParaRPr lang="en-US" sz="1600" b="1" dirty="0">
              <a:solidFill>
                <a:srgbClr val="000080"/>
              </a:solidFill>
              <a:latin typeface="Consolas" pitchFamily="49" charset="0"/>
              <a:ea typeface="Calibri"/>
              <a:cs typeface="Consolas" pitchFamily="49" charset="0"/>
            </a:endParaRPr>
          </a:p>
          <a:p>
            <a:pPr marL="0">
              <a:lnSpc>
                <a:spcPct val="115000"/>
              </a:lnSpc>
              <a:spcBef>
                <a:spcPts val="0"/>
              </a:spcBef>
              <a:buNone/>
            </a:pPr>
            <a:endParaRPr lang="en-US" sz="1600" dirty="0">
              <a:latin typeface="Consolas" pitchFamily="49" charset="0"/>
              <a:ea typeface="Calibri"/>
              <a:cs typeface="Consolas" pitchFamily="49" charset="0"/>
            </a:endParaRPr>
          </a:p>
          <a:p>
            <a:pPr marL="0">
              <a:lnSpc>
                <a:spcPct val="115000"/>
              </a:lnSpc>
              <a:spcBef>
                <a:spcPts val="0"/>
              </a:spcBef>
              <a:buNone/>
            </a:pPr>
            <a:r>
              <a:rPr lang="en-US" sz="1600" dirty="0" err="1">
                <a:solidFill>
                  <a:srgbClr val="8000FF"/>
                </a:solidFill>
                <a:latin typeface="Consolas" pitchFamily="49" charset="0"/>
                <a:ea typeface="Calibri"/>
                <a:cs typeface="Consolas" pitchFamily="49" charset="0"/>
              </a:rPr>
              <a:t>int</a:t>
            </a:r>
            <a:r>
              <a:rPr lang="en-US" sz="1600" dirty="0">
                <a:solidFill>
                  <a:srgbClr val="000000"/>
                </a:solidFill>
                <a:latin typeface="Consolas" pitchFamily="49" charset="0"/>
                <a:ea typeface="Calibri"/>
                <a:cs typeface="Consolas" pitchFamily="49" charset="0"/>
              </a:rPr>
              <a:t> main</a:t>
            </a:r>
            <a:r>
              <a:rPr lang="en-US" sz="1600" b="1" dirty="0">
                <a:solidFill>
                  <a:srgbClr val="000080"/>
                </a:solidFill>
                <a:latin typeface="Consolas" pitchFamily="49" charset="0"/>
                <a:ea typeface="Calibri"/>
                <a:cs typeface="Consolas" pitchFamily="49" charset="0"/>
              </a:rPr>
              <a:t>()</a:t>
            </a:r>
            <a:endParaRPr lang="en-US" sz="1600" dirty="0">
              <a:latin typeface="Consolas" pitchFamily="49" charset="0"/>
              <a:ea typeface="Calibri"/>
              <a:cs typeface="Consolas" pitchFamily="49" charset="0"/>
            </a:endParaRPr>
          </a:p>
          <a:p>
            <a:pPr marL="0">
              <a:lnSpc>
                <a:spcPct val="115000"/>
              </a:lnSpc>
              <a:spcBef>
                <a:spcPts val="0"/>
              </a:spcBef>
              <a:buNone/>
            </a:pPr>
            <a:r>
              <a:rPr lang="en-US" sz="1600" b="1" dirty="0">
                <a:solidFill>
                  <a:srgbClr val="000080"/>
                </a:solidFill>
                <a:latin typeface="Consolas" pitchFamily="49" charset="0"/>
                <a:ea typeface="Calibri"/>
                <a:cs typeface="Consolas" pitchFamily="49" charset="0"/>
              </a:rPr>
              <a:t>{</a:t>
            </a:r>
            <a:endParaRPr lang="en-US" sz="1600" dirty="0">
              <a:latin typeface="Consolas" pitchFamily="49" charset="0"/>
              <a:ea typeface="Calibri"/>
              <a:cs typeface="Consolas" pitchFamily="49" charset="0"/>
            </a:endParaRPr>
          </a:p>
          <a:p>
            <a:pPr marL="0">
              <a:lnSpc>
                <a:spcPct val="115000"/>
              </a:lnSpc>
              <a:spcBef>
                <a:spcPts val="0"/>
              </a:spcBef>
              <a:buNone/>
            </a:pPr>
            <a:r>
              <a:rPr lang="en-US" sz="1600" dirty="0">
                <a:solidFill>
                  <a:srgbClr val="000000"/>
                </a:solidFill>
                <a:latin typeface="Consolas" pitchFamily="49" charset="0"/>
                <a:ea typeface="Calibri"/>
                <a:cs typeface="Consolas" pitchFamily="49" charset="0"/>
              </a:rPr>
              <a:t>    Sample s</a:t>
            </a:r>
            <a:r>
              <a:rPr lang="en-US" sz="1600" b="1" dirty="0">
                <a:solidFill>
                  <a:srgbClr val="000080"/>
                </a:solidFill>
                <a:latin typeface="Consolas" pitchFamily="49" charset="0"/>
                <a:ea typeface="Calibri"/>
                <a:cs typeface="Consolas" pitchFamily="49" charset="0"/>
              </a:rPr>
              <a:t>;</a:t>
            </a:r>
            <a:endParaRPr lang="en-US" sz="1600" dirty="0">
              <a:latin typeface="Consolas" pitchFamily="49" charset="0"/>
              <a:ea typeface="Calibri"/>
              <a:cs typeface="Consolas" pitchFamily="49" charset="0"/>
            </a:endParaRPr>
          </a:p>
          <a:p>
            <a:pPr marL="0">
              <a:lnSpc>
                <a:spcPct val="115000"/>
              </a:lnSpc>
              <a:spcBef>
                <a:spcPts val="0"/>
              </a:spcBef>
              <a:buNone/>
            </a:pPr>
            <a:r>
              <a:rPr lang="en-US" sz="1600" dirty="0">
                <a:solidFill>
                  <a:srgbClr val="000000"/>
                </a:solidFill>
                <a:latin typeface="Consolas" pitchFamily="49" charset="0"/>
                <a:ea typeface="Calibri"/>
                <a:cs typeface="Consolas" pitchFamily="49" charset="0"/>
              </a:rPr>
              <a:t>    </a:t>
            </a:r>
            <a:r>
              <a:rPr lang="en-US" sz="1600" dirty="0" err="1">
                <a:solidFill>
                  <a:srgbClr val="000000"/>
                </a:solidFill>
                <a:latin typeface="Consolas" pitchFamily="49" charset="0"/>
                <a:ea typeface="Calibri"/>
                <a:cs typeface="Consolas" pitchFamily="49" charset="0"/>
              </a:rPr>
              <a:t>s</a:t>
            </a:r>
            <a:r>
              <a:rPr lang="en-US" sz="1600" b="1" dirty="0" err="1">
                <a:solidFill>
                  <a:srgbClr val="000080"/>
                </a:solidFill>
                <a:latin typeface="Consolas" pitchFamily="49" charset="0"/>
                <a:ea typeface="Calibri"/>
                <a:cs typeface="Consolas" pitchFamily="49" charset="0"/>
              </a:rPr>
              <a:t>.</a:t>
            </a:r>
            <a:r>
              <a:rPr lang="en-US" sz="1600" dirty="0" err="1">
                <a:solidFill>
                  <a:srgbClr val="000000"/>
                </a:solidFill>
                <a:latin typeface="Consolas" pitchFamily="49" charset="0"/>
                <a:ea typeface="Calibri"/>
                <a:cs typeface="Consolas" pitchFamily="49" charset="0"/>
              </a:rPr>
              <a:t>show</a:t>
            </a:r>
            <a:r>
              <a:rPr lang="en-US" sz="1600" b="1" dirty="0">
                <a:solidFill>
                  <a:srgbClr val="000080"/>
                </a:solidFill>
                <a:latin typeface="Consolas" pitchFamily="49" charset="0"/>
                <a:ea typeface="Calibri"/>
                <a:cs typeface="Consolas" pitchFamily="49" charset="0"/>
              </a:rPr>
              <a:t>(</a:t>
            </a:r>
            <a:r>
              <a:rPr lang="en-US" sz="1600" dirty="0">
                <a:solidFill>
                  <a:srgbClr val="FF8000"/>
                </a:solidFill>
                <a:latin typeface="Consolas" pitchFamily="49" charset="0"/>
                <a:ea typeface="Calibri"/>
                <a:cs typeface="Consolas" pitchFamily="49" charset="0"/>
              </a:rPr>
              <a:t>10</a:t>
            </a:r>
            <a:r>
              <a:rPr lang="en-US" sz="1600" b="1" dirty="0">
                <a:solidFill>
                  <a:srgbClr val="000080"/>
                </a:solidFill>
                <a:latin typeface="Consolas" pitchFamily="49" charset="0"/>
                <a:ea typeface="Calibri"/>
                <a:cs typeface="Consolas" pitchFamily="49" charset="0"/>
              </a:rPr>
              <a:t>,</a:t>
            </a:r>
            <a:r>
              <a:rPr lang="en-US" sz="1600" dirty="0">
                <a:solidFill>
                  <a:srgbClr val="FF8000"/>
                </a:solidFill>
                <a:latin typeface="Consolas" pitchFamily="49" charset="0"/>
                <a:ea typeface="Calibri"/>
                <a:cs typeface="Consolas" pitchFamily="49" charset="0"/>
              </a:rPr>
              <a:t>20</a:t>
            </a:r>
            <a:r>
              <a:rPr lang="en-US" sz="1600" b="1" dirty="0">
                <a:solidFill>
                  <a:srgbClr val="000080"/>
                </a:solidFill>
                <a:latin typeface="Consolas" pitchFamily="49" charset="0"/>
                <a:ea typeface="Calibri"/>
                <a:cs typeface="Consolas" pitchFamily="49" charset="0"/>
              </a:rPr>
              <a:t>);</a:t>
            </a:r>
            <a:endParaRPr lang="en-US" sz="1600" dirty="0">
              <a:latin typeface="Consolas" pitchFamily="49" charset="0"/>
              <a:ea typeface="Calibri"/>
              <a:cs typeface="Consolas" pitchFamily="49" charset="0"/>
            </a:endParaRPr>
          </a:p>
          <a:p>
            <a:pPr marL="0">
              <a:lnSpc>
                <a:spcPct val="115000"/>
              </a:lnSpc>
              <a:spcBef>
                <a:spcPts val="0"/>
              </a:spcBef>
              <a:buNone/>
            </a:pPr>
            <a:r>
              <a:rPr lang="en-US" sz="1600" dirty="0">
                <a:solidFill>
                  <a:srgbClr val="000000"/>
                </a:solidFill>
                <a:latin typeface="Consolas" pitchFamily="49" charset="0"/>
                <a:ea typeface="Calibri"/>
                <a:cs typeface="Consolas" pitchFamily="49" charset="0"/>
              </a:rPr>
              <a:t>    </a:t>
            </a:r>
            <a:r>
              <a:rPr lang="en-US" sz="1600" dirty="0" err="1">
                <a:solidFill>
                  <a:srgbClr val="000000"/>
                </a:solidFill>
                <a:latin typeface="Consolas" pitchFamily="49" charset="0"/>
                <a:ea typeface="Calibri"/>
                <a:cs typeface="Consolas" pitchFamily="49" charset="0"/>
              </a:rPr>
              <a:t>s</a:t>
            </a:r>
            <a:r>
              <a:rPr lang="en-US" sz="1600" b="1" dirty="0" err="1">
                <a:solidFill>
                  <a:srgbClr val="000080"/>
                </a:solidFill>
                <a:latin typeface="Consolas" pitchFamily="49" charset="0"/>
                <a:ea typeface="Calibri"/>
                <a:cs typeface="Consolas" pitchFamily="49" charset="0"/>
              </a:rPr>
              <a:t>.</a:t>
            </a:r>
            <a:r>
              <a:rPr lang="en-US" sz="1600" dirty="0" err="1">
                <a:solidFill>
                  <a:srgbClr val="000000"/>
                </a:solidFill>
                <a:latin typeface="Consolas" pitchFamily="49" charset="0"/>
                <a:ea typeface="Calibri"/>
                <a:cs typeface="Consolas" pitchFamily="49" charset="0"/>
              </a:rPr>
              <a:t>display</a:t>
            </a:r>
            <a:r>
              <a:rPr lang="en-US" sz="1600" b="1" dirty="0">
                <a:solidFill>
                  <a:srgbClr val="000080"/>
                </a:solidFill>
                <a:latin typeface="Consolas" pitchFamily="49" charset="0"/>
                <a:ea typeface="Calibri"/>
                <a:cs typeface="Consolas" pitchFamily="49" charset="0"/>
              </a:rPr>
              <a:t>();</a:t>
            </a:r>
            <a:endParaRPr lang="en-US" sz="1600" dirty="0">
              <a:latin typeface="Consolas" pitchFamily="49" charset="0"/>
              <a:ea typeface="Calibri"/>
              <a:cs typeface="Consolas" pitchFamily="49" charset="0"/>
            </a:endParaRPr>
          </a:p>
          <a:p>
            <a:pPr marL="0">
              <a:lnSpc>
                <a:spcPct val="115000"/>
              </a:lnSpc>
              <a:spcBef>
                <a:spcPts val="0"/>
              </a:spcBef>
              <a:buNone/>
            </a:pPr>
            <a:r>
              <a:rPr lang="en-US" sz="1600" dirty="0">
                <a:solidFill>
                  <a:srgbClr val="000000"/>
                </a:solidFill>
                <a:latin typeface="Consolas" pitchFamily="49" charset="0"/>
                <a:ea typeface="Calibri"/>
                <a:cs typeface="Consolas" pitchFamily="49" charset="0"/>
              </a:rPr>
              <a:t>    </a:t>
            </a:r>
            <a:r>
              <a:rPr lang="en-US" sz="1600" b="1" dirty="0">
                <a:solidFill>
                  <a:srgbClr val="0000FF"/>
                </a:solidFill>
                <a:latin typeface="Consolas" pitchFamily="49" charset="0"/>
                <a:ea typeface="Calibri"/>
                <a:cs typeface="Consolas" pitchFamily="49" charset="0"/>
              </a:rPr>
              <a:t>return</a:t>
            </a:r>
            <a:r>
              <a:rPr lang="en-US" sz="1600" dirty="0">
                <a:solidFill>
                  <a:srgbClr val="000000"/>
                </a:solidFill>
                <a:latin typeface="Consolas" pitchFamily="49" charset="0"/>
                <a:ea typeface="Calibri"/>
                <a:cs typeface="Consolas" pitchFamily="49" charset="0"/>
              </a:rPr>
              <a:t> </a:t>
            </a:r>
            <a:r>
              <a:rPr lang="en-US" sz="1600" dirty="0">
                <a:solidFill>
                  <a:srgbClr val="FF8000"/>
                </a:solidFill>
                <a:latin typeface="Consolas" pitchFamily="49" charset="0"/>
                <a:ea typeface="Calibri"/>
                <a:cs typeface="Consolas" pitchFamily="49" charset="0"/>
              </a:rPr>
              <a:t>0</a:t>
            </a:r>
            <a:r>
              <a:rPr lang="en-US" sz="1600" b="1" dirty="0">
                <a:solidFill>
                  <a:srgbClr val="000080"/>
                </a:solidFill>
                <a:latin typeface="Consolas" pitchFamily="49" charset="0"/>
                <a:ea typeface="Calibri"/>
                <a:cs typeface="Consolas" pitchFamily="49" charset="0"/>
              </a:rPr>
              <a:t>;</a:t>
            </a:r>
            <a:endParaRPr lang="en-US" sz="1600" dirty="0">
              <a:latin typeface="Consolas" pitchFamily="49" charset="0"/>
              <a:ea typeface="Calibri"/>
              <a:cs typeface="Consolas" pitchFamily="49" charset="0"/>
            </a:endParaRPr>
          </a:p>
          <a:p>
            <a:pPr marL="0">
              <a:lnSpc>
                <a:spcPct val="115000"/>
              </a:lnSpc>
              <a:spcBef>
                <a:spcPts val="0"/>
              </a:spcBef>
              <a:spcAft>
                <a:spcPts val="1333"/>
              </a:spcAft>
              <a:buNone/>
            </a:pPr>
            <a:r>
              <a:rPr lang="en-US" sz="1600" b="1" dirty="0">
                <a:solidFill>
                  <a:srgbClr val="000080"/>
                </a:solidFill>
                <a:latin typeface="Consolas" pitchFamily="49" charset="0"/>
                <a:ea typeface="Calibri"/>
                <a:cs typeface="Consolas" pitchFamily="49" charset="0"/>
              </a:rPr>
              <a:t>}</a:t>
            </a:r>
            <a:endParaRPr lang="en-US" sz="1600" dirty="0">
              <a:latin typeface="Consolas" pitchFamily="49" charset="0"/>
              <a:ea typeface="Calibri"/>
              <a:cs typeface="Consolas" pitchFamily="49" charset="0"/>
            </a:endParaRPr>
          </a:p>
          <a:p>
            <a:pPr>
              <a:buNone/>
            </a:pPr>
            <a:endParaRPr lang="en-US" sz="1600" dirty="0">
              <a:latin typeface="Consolas" pitchFamily="49" charset="0"/>
              <a:cs typeface="Consolas" pitchFamily="49" charset="0"/>
            </a:endParaRPr>
          </a:p>
        </p:txBody>
      </p:sp>
      <p:sp>
        <p:nvSpPr>
          <p:cNvPr id="4" name="Rounded Rectangle 3"/>
          <p:cNvSpPr/>
          <p:nvPr/>
        </p:nvSpPr>
        <p:spPr>
          <a:xfrm>
            <a:off x="8737600" y="1498600"/>
            <a:ext cx="2336800" cy="1219200"/>
          </a:xfrm>
          <a:prstGeom prst="roundRect">
            <a:avLst/>
          </a:prstGeom>
          <a:effectLst>
            <a:glow rad="139700">
              <a:schemeClr val="accent1">
                <a:satMod val="175000"/>
                <a:alpha val="40000"/>
              </a:schemeClr>
            </a:glo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67" dirty="0">
                <a:latin typeface="Consolas" pitchFamily="49" charset="0"/>
                <a:cs typeface="Consolas" pitchFamily="49" charset="0"/>
              </a:rPr>
              <a:t>Output:</a:t>
            </a:r>
          </a:p>
          <a:p>
            <a:pPr algn="ctr"/>
            <a:r>
              <a:rPr lang="en-US" sz="1867" dirty="0">
                <a:latin typeface="Consolas" pitchFamily="49" charset="0"/>
                <a:cs typeface="Consolas" pitchFamily="49" charset="0"/>
              </a:rPr>
              <a:t>10 20</a:t>
            </a:r>
          </a:p>
        </p:txBody>
      </p:sp>
      <p:sp>
        <p:nvSpPr>
          <p:cNvPr id="6" name="Right Brace 5"/>
          <p:cNvSpPr/>
          <p:nvPr/>
        </p:nvSpPr>
        <p:spPr>
          <a:xfrm>
            <a:off x="4064000" y="2311400"/>
            <a:ext cx="508000" cy="11176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2400"/>
          </a:p>
        </p:txBody>
      </p:sp>
      <p:sp>
        <p:nvSpPr>
          <p:cNvPr id="7" name="Rounded Rectangle 6"/>
          <p:cNvSpPr/>
          <p:nvPr/>
        </p:nvSpPr>
        <p:spPr>
          <a:xfrm>
            <a:off x="4775200" y="2514600"/>
            <a:ext cx="3251200" cy="8128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133" dirty="0"/>
              <a:t>Copying local variables to class variables</a:t>
            </a:r>
          </a:p>
        </p:txBody>
      </p:sp>
      <p:cxnSp>
        <p:nvCxnSpPr>
          <p:cNvPr id="9" name="Straight Arrow Connector 8"/>
          <p:cNvCxnSpPr/>
          <p:nvPr/>
        </p:nvCxnSpPr>
        <p:spPr>
          <a:xfrm>
            <a:off x="4470400" y="4343400"/>
            <a:ext cx="1117600" cy="211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 name="Rounded Rectangle 9"/>
          <p:cNvSpPr/>
          <p:nvPr/>
        </p:nvSpPr>
        <p:spPr>
          <a:xfrm>
            <a:off x="5588000" y="3937000"/>
            <a:ext cx="2133600" cy="812800"/>
          </a:xfrm>
          <a:prstGeom prst="roundRect">
            <a:avLst>
              <a:gd name="adj" fmla="val 20429"/>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133" dirty="0"/>
              <a:t>Updated values are printed</a:t>
            </a:r>
          </a:p>
        </p:txBody>
      </p:sp>
      <p:sp>
        <p:nvSpPr>
          <p:cNvPr id="11" name="TextBox 10"/>
          <p:cNvSpPr txBox="1"/>
          <p:nvPr/>
        </p:nvSpPr>
        <p:spPr>
          <a:xfrm>
            <a:off x="1219200" y="2209800"/>
            <a:ext cx="2844800" cy="137390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15000"/>
              </a:lnSpc>
            </a:pPr>
            <a:r>
              <a:rPr lang="en-US" sz="1467" dirty="0">
                <a:solidFill>
                  <a:srgbClr val="8000FF"/>
                </a:solidFill>
                <a:latin typeface="Consolas" pitchFamily="49" charset="0"/>
                <a:ea typeface="Calibri"/>
                <a:cs typeface="Consolas" pitchFamily="49" charset="0"/>
              </a:rPr>
              <a:t>void</a:t>
            </a:r>
            <a:r>
              <a:rPr lang="en-US" sz="1467" dirty="0">
                <a:solidFill>
                  <a:srgbClr val="000000"/>
                </a:solidFill>
                <a:latin typeface="Consolas" pitchFamily="49" charset="0"/>
                <a:ea typeface="Calibri"/>
                <a:cs typeface="Consolas" pitchFamily="49" charset="0"/>
              </a:rPr>
              <a:t> show</a:t>
            </a:r>
            <a:r>
              <a:rPr lang="en-US" sz="1467" b="1" dirty="0">
                <a:solidFill>
                  <a:srgbClr val="000080"/>
                </a:solidFill>
                <a:latin typeface="Consolas" pitchFamily="49" charset="0"/>
                <a:ea typeface="Calibri"/>
                <a:cs typeface="Consolas" pitchFamily="49" charset="0"/>
              </a:rPr>
              <a:t>(</a:t>
            </a:r>
            <a:r>
              <a:rPr lang="en-US" sz="1467" dirty="0" err="1">
                <a:solidFill>
                  <a:srgbClr val="8000FF"/>
                </a:solidFill>
                <a:latin typeface="Consolas" pitchFamily="49" charset="0"/>
                <a:ea typeface="Calibri"/>
                <a:cs typeface="Consolas" pitchFamily="49" charset="0"/>
              </a:rPr>
              <a:t>int</a:t>
            </a:r>
            <a:r>
              <a:rPr lang="en-US" sz="1467" dirty="0">
                <a:solidFill>
                  <a:srgbClr val="000000"/>
                </a:solidFill>
                <a:latin typeface="Consolas" pitchFamily="49" charset="0"/>
                <a:ea typeface="Calibri"/>
                <a:cs typeface="Consolas" pitchFamily="49" charset="0"/>
              </a:rPr>
              <a:t> </a:t>
            </a:r>
            <a:r>
              <a:rPr lang="en-US" sz="1467" dirty="0" err="1">
                <a:solidFill>
                  <a:srgbClr val="000000"/>
                </a:solidFill>
                <a:latin typeface="Consolas" pitchFamily="49" charset="0"/>
                <a:ea typeface="Calibri"/>
                <a:cs typeface="Consolas" pitchFamily="49" charset="0"/>
              </a:rPr>
              <a:t>a</a:t>
            </a:r>
            <a:r>
              <a:rPr lang="en-US" sz="1467" b="1" dirty="0" err="1">
                <a:solidFill>
                  <a:srgbClr val="000080"/>
                </a:solidFill>
                <a:latin typeface="Consolas" pitchFamily="49" charset="0"/>
                <a:ea typeface="Calibri"/>
                <a:cs typeface="Consolas" pitchFamily="49" charset="0"/>
              </a:rPr>
              <a:t>,</a:t>
            </a:r>
            <a:r>
              <a:rPr lang="en-US" sz="1467" dirty="0" err="1">
                <a:solidFill>
                  <a:srgbClr val="8000FF"/>
                </a:solidFill>
                <a:latin typeface="Consolas" pitchFamily="49" charset="0"/>
                <a:ea typeface="Calibri"/>
                <a:cs typeface="Consolas" pitchFamily="49" charset="0"/>
              </a:rPr>
              <a:t>int</a:t>
            </a:r>
            <a:r>
              <a:rPr lang="en-US" sz="1467" dirty="0">
                <a:solidFill>
                  <a:srgbClr val="000000"/>
                </a:solidFill>
                <a:latin typeface="Consolas" pitchFamily="49" charset="0"/>
                <a:ea typeface="Calibri"/>
                <a:cs typeface="Consolas" pitchFamily="49" charset="0"/>
              </a:rPr>
              <a:t> b</a:t>
            </a:r>
            <a:r>
              <a:rPr lang="en-US" sz="1467" b="1" dirty="0">
                <a:solidFill>
                  <a:srgbClr val="000080"/>
                </a:solidFill>
                <a:latin typeface="Consolas" pitchFamily="49" charset="0"/>
                <a:ea typeface="Calibri"/>
                <a:cs typeface="Consolas" pitchFamily="49" charset="0"/>
              </a:rPr>
              <a:t>)</a:t>
            </a:r>
            <a:endParaRPr lang="en-US" sz="1467" dirty="0">
              <a:latin typeface="Consolas" pitchFamily="49" charset="0"/>
              <a:ea typeface="Calibri"/>
              <a:cs typeface="Consolas" pitchFamily="49" charset="0"/>
            </a:endParaRPr>
          </a:p>
          <a:p>
            <a:pPr>
              <a:lnSpc>
                <a:spcPct val="115000"/>
              </a:lnSpc>
            </a:pPr>
            <a:r>
              <a:rPr lang="en-US" sz="1467" dirty="0">
                <a:solidFill>
                  <a:srgbClr val="000000"/>
                </a:solidFill>
                <a:latin typeface="Consolas" pitchFamily="49" charset="0"/>
                <a:ea typeface="Calibri"/>
                <a:cs typeface="Consolas" pitchFamily="49" charset="0"/>
              </a:rPr>
              <a:t>    </a:t>
            </a:r>
            <a:r>
              <a:rPr lang="en-US" sz="1467" b="1" dirty="0">
                <a:solidFill>
                  <a:srgbClr val="000080"/>
                </a:solidFill>
                <a:latin typeface="Consolas" pitchFamily="49" charset="0"/>
                <a:ea typeface="Calibri"/>
                <a:cs typeface="Consolas" pitchFamily="49" charset="0"/>
              </a:rPr>
              <a:t>{</a:t>
            </a:r>
            <a:endParaRPr lang="en-US" sz="1467" dirty="0">
              <a:latin typeface="Consolas" pitchFamily="49" charset="0"/>
              <a:ea typeface="Calibri"/>
              <a:cs typeface="Consolas" pitchFamily="49" charset="0"/>
            </a:endParaRPr>
          </a:p>
          <a:p>
            <a:pPr>
              <a:lnSpc>
                <a:spcPct val="115000"/>
              </a:lnSpc>
            </a:pPr>
            <a:r>
              <a:rPr lang="en-US" sz="1467" dirty="0">
                <a:solidFill>
                  <a:srgbClr val="000000"/>
                </a:solidFill>
                <a:latin typeface="Consolas" pitchFamily="49" charset="0"/>
                <a:ea typeface="Calibri"/>
                <a:cs typeface="Consolas" pitchFamily="49" charset="0"/>
              </a:rPr>
              <a:t>       a</a:t>
            </a:r>
            <a:r>
              <a:rPr lang="en-US" sz="1467" b="1" dirty="0">
                <a:solidFill>
                  <a:srgbClr val="000080"/>
                </a:solidFill>
                <a:latin typeface="Consolas" pitchFamily="49" charset="0"/>
                <a:ea typeface="Calibri"/>
                <a:cs typeface="Consolas" pitchFamily="49" charset="0"/>
              </a:rPr>
              <a:t>=</a:t>
            </a:r>
            <a:r>
              <a:rPr lang="en-US" sz="1467" b="1" dirty="0">
                <a:solidFill>
                  <a:srgbClr val="000000"/>
                </a:solidFill>
                <a:latin typeface="Consolas" pitchFamily="49" charset="0"/>
                <a:ea typeface="Calibri"/>
                <a:cs typeface="Consolas" pitchFamily="49" charset="0"/>
              </a:rPr>
              <a:t>a</a:t>
            </a:r>
            <a:r>
              <a:rPr lang="en-US" sz="1467" b="1" dirty="0">
                <a:solidFill>
                  <a:srgbClr val="000080"/>
                </a:solidFill>
                <a:latin typeface="Consolas" pitchFamily="49" charset="0"/>
                <a:ea typeface="Calibri"/>
                <a:cs typeface="Consolas" pitchFamily="49" charset="0"/>
              </a:rPr>
              <a:t>;</a:t>
            </a:r>
            <a:endParaRPr lang="en-US" sz="1467" dirty="0">
              <a:latin typeface="Consolas" pitchFamily="49" charset="0"/>
              <a:ea typeface="Calibri"/>
              <a:cs typeface="Consolas" pitchFamily="49" charset="0"/>
            </a:endParaRPr>
          </a:p>
          <a:p>
            <a:pPr>
              <a:lnSpc>
                <a:spcPct val="115000"/>
              </a:lnSpc>
            </a:pPr>
            <a:r>
              <a:rPr lang="en-US" sz="1467" dirty="0">
                <a:solidFill>
                  <a:srgbClr val="000000"/>
                </a:solidFill>
                <a:latin typeface="Consolas" pitchFamily="49" charset="0"/>
                <a:ea typeface="Calibri"/>
                <a:cs typeface="Consolas" pitchFamily="49" charset="0"/>
              </a:rPr>
              <a:t>       b</a:t>
            </a:r>
            <a:r>
              <a:rPr lang="en-US" sz="1467" b="1" dirty="0">
                <a:solidFill>
                  <a:srgbClr val="000080"/>
                </a:solidFill>
                <a:latin typeface="Consolas" pitchFamily="49" charset="0"/>
                <a:ea typeface="Calibri"/>
                <a:cs typeface="Consolas" pitchFamily="49" charset="0"/>
              </a:rPr>
              <a:t>=</a:t>
            </a:r>
            <a:r>
              <a:rPr lang="en-US" sz="1467" b="1" dirty="0">
                <a:solidFill>
                  <a:srgbClr val="000000"/>
                </a:solidFill>
                <a:latin typeface="Consolas" pitchFamily="49" charset="0"/>
                <a:ea typeface="Calibri"/>
                <a:cs typeface="Consolas" pitchFamily="49" charset="0"/>
              </a:rPr>
              <a:t>b</a:t>
            </a:r>
            <a:r>
              <a:rPr lang="en-US" sz="1467" b="1" dirty="0">
                <a:solidFill>
                  <a:srgbClr val="000080"/>
                </a:solidFill>
                <a:latin typeface="Consolas" pitchFamily="49" charset="0"/>
                <a:ea typeface="Calibri"/>
                <a:cs typeface="Consolas" pitchFamily="49" charset="0"/>
              </a:rPr>
              <a:t>;</a:t>
            </a:r>
            <a:endParaRPr lang="en-US" sz="1467" dirty="0">
              <a:latin typeface="Consolas" pitchFamily="49" charset="0"/>
              <a:ea typeface="Calibri"/>
              <a:cs typeface="Consolas" pitchFamily="49" charset="0"/>
            </a:endParaRPr>
          </a:p>
          <a:p>
            <a:pPr>
              <a:lnSpc>
                <a:spcPct val="115000"/>
              </a:lnSpc>
            </a:pPr>
            <a:r>
              <a:rPr lang="en-US" sz="1467" dirty="0">
                <a:solidFill>
                  <a:srgbClr val="000000"/>
                </a:solidFill>
                <a:latin typeface="Consolas" pitchFamily="49" charset="0"/>
                <a:ea typeface="Calibri"/>
                <a:cs typeface="Consolas" pitchFamily="49" charset="0"/>
              </a:rPr>
              <a:t>    </a:t>
            </a:r>
            <a:r>
              <a:rPr lang="en-US" sz="1467" b="1" dirty="0">
                <a:solidFill>
                  <a:srgbClr val="000080"/>
                </a:solidFill>
                <a:latin typeface="Consolas" pitchFamily="49" charset="0"/>
                <a:ea typeface="Calibri"/>
                <a:cs typeface="Consolas" pitchFamily="49" charset="0"/>
              </a:rPr>
              <a:t>}</a:t>
            </a:r>
            <a:endParaRPr lang="en-US" sz="1467" dirty="0">
              <a:latin typeface="Consolas" pitchFamily="49" charset="0"/>
              <a:ea typeface="Calibri"/>
              <a:cs typeface="Consolas" pitchFamily="49" charset="0"/>
            </a:endParaRPr>
          </a:p>
        </p:txBody>
      </p:sp>
      <p:pic>
        <p:nvPicPr>
          <p:cNvPr id="1030" name="Picture 6" descr="Image result for images of question mark"/>
          <p:cNvPicPr>
            <a:picLocks noChangeAspect="1" noChangeArrowheads="1"/>
          </p:cNvPicPr>
          <p:nvPr/>
        </p:nvPicPr>
        <p:blipFill>
          <a:blip r:embed="rId2" cstate="print"/>
          <a:srcRect/>
          <a:stretch>
            <a:fillRect/>
          </a:stretch>
        </p:blipFill>
        <p:spPr bwMode="auto">
          <a:xfrm>
            <a:off x="4978400" y="2514600"/>
            <a:ext cx="740832" cy="740832"/>
          </a:xfrm>
          <a:prstGeom prst="rect">
            <a:avLst/>
          </a:prstGeom>
          <a:noFill/>
        </p:spPr>
      </p:pic>
      <p:sp>
        <p:nvSpPr>
          <p:cNvPr id="16" name="Rounded Rectangle 15"/>
          <p:cNvSpPr/>
          <p:nvPr/>
        </p:nvSpPr>
        <p:spPr>
          <a:xfrm>
            <a:off x="8940800" y="1701800"/>
            <a:ext cx="2336800" cy="1219200"/>
          </a:xfrm>
          <a:prstGeom prst="roundRect">
            <a:avLst/>
          </a:prstGeom>
          <a:effectLst>
            <a:glow rad="139700">
              <a:schemeClr val="accent1">
                <a:satMod val="175000"/>
                <a:alpha val="40000"/>
              </a:schemeClr>
            </a:glo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67" dirty="0">
                <a:latin typeface="Consolas" pitchFamily="49" charset="0"/>
                <a:cs typeface="Consolas" pitchFamily="49" charset="0"/>
              </a:rPr>
              <a:t>Output:</a:t>
            </a:r>
          </a:p>
          <a:p>
            <a:pPr algn="ctr"/>
            <a:r>
              <a:rPr lang="en-US" sz="1867" dirty="0">
                <a:latin typeface="Consolas" pitchFamily="49" charset="0"/>
                <a:cs typeface="Consolas" pitchFamily="49" charset="0"/>
              </a:rPr>
              <a:t>3 5</a:t>
            </a:r>
          </a:p>
        </p:txBody>
      </p:sp>
      <p:sp>
        <p:nvSpPr>
          <p:cNvPr id="17" name="TextBox 16"/>
          <p:cNvSpPr txBox="1"/>
          <p:nvPr/>
        </p:nvSpPr>
        <p:spPr>
          <a:xfrm>
            <a:off x="1219200" y="2209800"/>
            <a:ext cx="2844800" cy="137390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15000"/>
              </a:lnSpc>
            </a:pPr>
            <a:r>
              <a:rPr lang="en-US" sz="1467" dirty="0">
                <a:solidFill>
                  <a:srgbClr val="8000FF"/>
                </a:solidFill>
                <a:latin typeface="Consolas" pitchFamily="49" charset="0"/>
                <a:ea typeface="Calibri"/>
                <a:cs typeface="Consolas" pitchFamily="49" charset="0"/>
              </a:rPr>
              <a:t>void</a:t>
            </a:r>
            <a:r>
              <a:rPr lang="en-US" sz="1467" dirty="0">
                <a:solidFill>
                  <a:srgbClr val="000000"/>
                </a:solidFill>
                <a:latin typeface="Consolas" pitchFamily="49" charset="0"/>
                <a:ea typeface="Calibri"/>
                <a:cs typeface="Consolas" pitchFamily="49" charset="0"/>
              </a:rPr>
              <a:t> show</a:t>
            </a:r>
            <a:r>
              <a:rPr lang="en-US" sz="1467" b="1" dirty="0">
                <a:solidFill>
                  <a:srgbClr val="000080"/>
                </a:solidFill>
                <a:latin typeface="Consolas" pitchFamily="49" charset="0"/>
                <a:ea typeface="Calibri"/>
                <a:cs typeface="Consolas" pitchFamily="49" charset="0"/>
              </a:rPr>
              <a:t>(</a:t>
            </a:r>
            <a:r>
              <a:rPr lang="en-US" sz="1467" dirty="0" err="1">
                <a:solidFill>
                  <a:srgbClr val="8000FF"/>
                </a:solidFill>
                <a:latin typeface="Consolas" pitchFamily="49" charset="0"/>
                <a:ea typeface="Calibri"/>
                <a:cs typeface="Consolas" pitchFamily="49" charset="0"/>
              </a:rPr>
              <a:t>int</a:t>
            </a:r>
            <a:r>
              <a:rPr lang="en-US" sz="1467" dirty="0">
                <a:solidFill>
                  <a:srgbClr val="000000"/>
                </a:solidFill>
                <a:latin typeface="Consolas" pitchFamily="49" charset="0"/>
                <a:ea typeface="Calibri"/>
                <a:cs typeface="Consolas" pitchFamily="49" charset="0"/>
              </a:rPr>
              <a:t> </a:t>
            </a:r>
            <a:r>
              <a:rPr lang="en-US" sz="1467" dirty="0" err="1">
                <a:solidFill>
                  <a:srgbClr val="000000"/>
                </a:solidFill>
                <a:latin typeface="Consolas" pitchFamily="49" charset="0"/>
                <a:ea typeface="Calibri"/>
                <a:cs typeface="Consolas" pitchFamily="49" charset="0"/>
              </a:rPr>
              <a:t>a</a:t>
            </a:r>
            <a:r>
              <a:rPr lang="en-US" sz="1467" b="1" dirty="0" err="1">
                <a:solidFill>
                  <a:srgbClr val="000080"/>
                </a:solidFill>
                <a:latin typeface="Consolas" pitchFamily="49" charset="0"/>
                <a:ea typeface="Calibri"/>
                <a:cs typeface="Consolas" pitchFamily="49" charset="0"/>
              </a:rPr>
              <a:t>,</a:t>
            </a:r>
            <a:r>
              <a:rPr lang="en-US" sz="1467" dirty="0" err="1">
                <a:solidFill>
                  <a:srgbClr val="8000FF"/>
                </a:solidFill>
                <a:latin typeface="Consolas" pitchFamily="49" charset="0"/>
                <a:ea typeface="Calibri"/>
                <a:cs typeface="Consolas" pitchFamily="49" charset="0"/>
              </a:rPr>
              <a:t>int</a:t>
            </a:r>
            <a:r>
              <a:rPr lang="en-US" sz="1467" dirty="0">
                <a:solidFill>
                  <a:srgbClr val="000000"/>
                </a:solidFill>
                <a:latin typeface="Consolas" pitchFamily="49" charset="0"/>
                <a:ea typeface="Calibri"/>
                <a:cs typeface="Consolas" pitchFamily="49" charset="0"/>
              </a:rPr>
              <a:t> b</a:t>
            </a:r>
            <a:r>
              <a:rPr lang="en-US" sz="1467" b="1" dirty="0">
                <a:solidFill>
                  <a:srgbClr val="000080"/>
                </a:solidFill>
                <a:latin typeface="Consolas" pitchFamily="49" charset="0"/>
                <a:ea typeface="Calibri"/>
                <a:cs typeface="Consolas" pitchFamily="49" charset="0"/>
              </a:rPr>
              <a:t>)</a:t>
            </a:r>
            <a:endParaRPr lang="en-US" sz="1467" dirty="0">
              <a:latin typeface="Consolas" pitchFamily="49" charset="0"/>
              <a:ea typeface="Calibri"/>
              <a:cs typeface="Consolas" pitchFamily="49" charset="0"/>
            </a:endParaRPr>
          </a:p>
          <a:p>
            <a:pPr>
              <a:lnSpc>
                <a:spcPct val="115000"/>
              </a:lnSpc>
            </a:pPr>
            <a:r>
              <a:rPr lang="en-US" sz="1467" dirty="0">
                <a:solidFill>
                  <a:srgbClr val="000000"/>
                </a:solidFill>
                <a:latin typeface="Consolas" pitchFamily="49" charset="0"/>
                <a:ea typeface="Calibri"/>
                <a:cs typeface="Consolas" pitchFamily="49" charset="0"/>
              </a:rPr>
              <a:t>    </a:t>
            </a:r>
            <a:r>
              <a:rPr lang="en-US" sz="1467" b="1" dirty="0">
                <a:solidFill>
                  <a:srgbClr val="000080"/>
                </a:solidFill>
                <a:latin typeface="Consolas" pitchFamily="49" charset="0"/>
                <a:ea typeface="Calibri"/>
                <a:cs typeface="Consolas" pitchFamily="49" charset="0"/>
              </a:rPr>
              <a:t>{</a:t>
            </a:r>
            <a:endParaRPr lang="en-US" sz="1467" dirty="0">
              <a:latin typeface="Consolas" pitchFamily="49" charset="0"/>
              <a:ea typeface="Calibri"/>
              <a:cs typeface="Consolas" pitchFamily="49" charset="0"/>
            </a:endParaRPr>
          </a:p>
          <a:p>
            <a:pPr>
              <a:lnSpc>
                <a:spcPct val="115000"/>
              </a:lnSpc>
            </a:pPr>
            <a:r>
              <a:rPr lang="en-US" sz="1467" dirty="0">
                <a:solidFill>
                  <a:srgbClr val="000000"/>
                </a:solidFill>
                <a:latin typeface="Consolas" pitchFamily="49" charset="0"/>
                <a:ea typeface="Calibri"/>
                <a:cs typeface="Consolas" pitchFamily="49" charset="0"/>
              </a:rPr>
              <a:t>       this-&gt;a</a:t>
            </a:r>
            <a:r>
              <a:rPr lang="en-US" sz="1467" b="1" dirty="0">
                <a:solidFill>
                  <a:srgbClr val="000080"/>
                </a:solidFill>
                <a:latin typeface="Consolas" pitchFamily="49" charset="0"/>
                <a:ea typeface="Calibri"/>
                <a:cs typeface="Consolas" pitchFamily="49" charset="0"/>
              </a:rPr>
              <a:t>=</a:t>
            </a:r>
            <a:r>
              <a:rPr lang="en-US" sz="1467" b="1" dirty="0">
                <a:solidFill>
                  <a:srgbClr val="000000"/>
                </a:solidFill>
                <a:latin typeface="Consolas" pitchFamily="49" charset="0"/>
                <a:ea typeface="Calibri"/>
                <a:cs typeface="Consolas" pitchFamily="49" charset="0"/>
              </a:rPr>
              <a:t>a</a:t>
            </a:r>
            <a:r>
              <a:rPr lang="en-US" sz="1467" b="1" dirty="0">
                <a:solidFill>
                  <a:srgbClr val="000080"/>
                </a:solidFill>
                <a:latin typeface="Consolas" pitchFamily="49" charset="0"/>
                <a:ea typeface="Calibri"/>
                <a:cs typeface="Consolas" pitchFamily="49" charset="0"/>
              </a:rPr>
              <a:t>;</a:t>
            </a:r>
            <a:endParaRPr lang="en-US" sz="1467" dirty="0">
              <a:latin typeface="Consolas" pitchFamily="49" charset="0"/>
              <a:ea typeface="Calibri"/>
              <a:cs typeface="Consolas" pitchFamily="49" charset="0"/>
            </a:endParaRPr>
          </a:p>
          <a:p>
            <a:pPr>
              <a:lnSpc>
                <a:spcPct val="115000"/>
              </a:lnSpc>
            </a:pPr>
            <a:r>
              <a:rPr lang="en-US" sz="1467" dirty="0">
                <a:solidFill>
                  <a:srgbClr val="000000"/>
                </a:solidFill>
                <a:latin typeface="Consolas" pitchFamily="49" charset="0"/>
                <a:ea typeface="Calibri"/>
                <a:cs typeface="Consolas" pitchFamily="49" charset="0"/>
              </a:rPr>
              <a:t>       this-&gt;b</a:t>
            </a:r>
            <a:r>
              <a:rPr lang="en-US" sz="1467" b="1" dirty="0">
                <a:solidFill>
                  <a:srgbClr val="000080"/>
                </a:solidFill>
                <a:latin typeface="Consolas" pitchFamily="49" charset="0"/>
                <a:ea typeface="Calibri"/>
                <a:cs typeface="Consolas" pitchFamily="49" charset="0"/>
              </a:rPr>
              <a:t>=</a:t>
            </a:r>
            <a:r>
              <a:rPr lang="en-US" sz="1467" b="1" dirty="0">
                <a:solidFill>
                  <a:srgbClr val="000000"/>
                </a:solidFill>
                <a:latin typeface="Consolas" pitchFamily="49" charset="0"/>
                <a:ea typeface="Calibri"/>
                <a:cs typeface="Consolas" pitchFamily="49" charset="0"/>
              </a:rPr>
              <a:t>b</a:t>
            </a:r>
            <a:r>
              <a:rPr lang="en-US" sz="1467" b="1" dirty="0">
                <a:solidFill>
                  <a:srgbClr val="000080"/>
                </a:solidFill>
                <a:latin typeface="Consolas" pitchFamily="49" charset="0"/>
                <a:ea typeface="Calibri"/>
                <a:cs typeface="Consolas" pitchFamily="49" charset="0"/>
              </a:rPr>
              <a:t>;</a:t>
            </a:r>
            <a:endParaRPr lang="en-US" sz="1467" dirty="0">
              <a:latin typeface="Consolas" pitchFamily="49" charset="0"/>
              <a:ea typeface="Calibri"/>
              <a:cs typeface="Consolas" pitchFamily="49" charset="0"/>
            </a:endParaRPr>
          </a:p>
          <a:p>
            <a:pPr>
              <a:lnSpc>
                <a:spcPct val="115000"/>
              </a:lnSpc>
            </a:pPr>
            <a:r>
              <a:rPr lang="en-US" sz="1467" dirty="0">
                <a:solidFill>
                  <a:srgbClr val="000000"/>
                </a:solidFill>
                <a:latin typeface="Consolas" pitchFamily="49" charset="0"/>
                <a:ea typeface="Calibri"/>
                <a:cs typeface="Consolas" pitchFamily="49" charset="0"/>
              </a:rPr>
              <a:t>    </a:t>
            </a:r>
            <a:r>
              <a:rPr lang="en-US" sz="1467" b="1" dirty="0">
                <a:solidFill>
                  <a:srgbClr val="000080"/>
                </a:solidFill>
                <a:latin typeface="Consolas" pitchFamily="49" charset="0"/>
                <a:ea typeface="Calibri"/>
                <a:cs typeface="Consolas" pitchFamily="49" charset="0"/>
              </a:rPr>
              <a:t>}</a:t>
            </a:r>
            <a:endParaRPr lang="en-US" sz="1467" dirty="0">
              <a:latin typeface="Consolas" pitchFamily="49" charset="0"/>
              <a:ea typeface="Calibri"/>
              <a:cs typeface="Consolas" pitchFamily="49" charset="0"/>
            </a:endParaRPr>
          </a:p>
        </p:txBody>
      </p:sp>
      <p:sp>
        <p:nvSpPr>
          <p:cNvPr id="18" name="Rounded Rectangle 17"/>
          <p:cNvSpPr/>
          <p:nvPr/>
        </p:nvSpPr>
        <p:spPr>
          <a:xfrm>
            <a:off x="4775200" y="2514600"/>
            <a:ext cx="3251200" cy="8128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133" dirty="0"/>
              <a:t>Copying local variables to class variables</a:t>
            </a:r>
          </a:p>
        </p:txBody>
      </p:sp>
      <p:sp>
        <p:nvSpPr>
          <p:cNvPr id="19" name="Rounded Rectangle 18"/>
          <p:cNvSpPr/>
          <p:nvPr/>
        </p:nvSpPr>
        <p:spPr>
          <a:xfrm>
            <a:off x="9144000" y="1905000"/>
            <a:ext cx="2336800" cy="1219200"/>
          </a:xfrm>
          <a:prstGeom prst="roundRect">
            <a:avLst/>
          </a:prstGeom>
          <a:effectLst>
            <a:glow rad="139700">
              <a:schemeClr val="accent1">
                <a:satMod val="175000"/>
                <a:alpha val="40000"/>
              </a:schemeClr>
            </a:glo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67" dirty="0">
                <a:latin typeface="Consolas" pitchFamily="49" charset="0"/>
                <a:cs typeface="Consolas" pitchFamily="49" charset="0"/>
              </a:rPr>
              <a:t>Output:</a:t>
            </a:r>
          </a:p>
          <a:p>
            <a:pPr algn="ctr"/>
            <a:r>
              <a:rPr lang="en-US" sz="1867" dirty="0">
                <a:latin typeface="Consolas" pitchFamily="49" charset="0"/>
                <a:cs typeface="Consolas" pitchFamily="49" charset="0"/>
              </a:rPr>
              <a:t>10 20</a:t>
            </a:r>
          </a:p>
        </p:txBody>
      </p:sp>
      <p:sp>
        <p:nvSpPr>
          <p:cNvPr id="20" name="TextBox 19"/>
          <p:cNvSpPr txBox="1"/>
          <p:nvPr/>
        </p:nvSpPr>
        <p:spPr>
          <a:xfrm>
            <a:off x="1219200" y="2209801"/>
            <a:ext cx="2844800" cy="137390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15000"/>
              </a:lnSpc>
            </a:pPr>
            <a:r>
              <a:rPr lang="en-US" sz="1467" dirty="0">
                <a:solidFill>
                  <a:srgbClr val="8000FF"/>
                </a:solidFill>
                <a:latin typeface="Consolas" pitchFamily="49" charset="0"/>
                <a:ea typeface="Calibri"/>
                <a:cs typeface="Consolas" pitchFamily="49" charset="0"/>
              </a:rPr>
              <a:t>void</a:t>
            </a:r>
            <a:r>
              <a:rPr lang="en-US" sz="1467" dirty="0">
                <a:solidFill>
                  <a:srgbClr val="000000"/>
                </a:solidFill>
                <a:latin typeface="Consolas" pitchFamily="49" charset="0"/>
                <a:ea typeface="Calibri"/>
                <a:cs typeface="Consolas" pitchFamily="49" charset="0"/>
              </a:rPr>
              <a:t> show</a:t>
            </a:r>
            <a:r>
              <a:rPr lang="en-US" sz="1467" b="1" dirty="0">
                <a:solidFill>
                  <a:srgbClr val="000080"/>
                </a:solidFill>
                <a:latin typeface="Consolas" pitchFamily="49" charset="0"/>
                <a:ea typeface="Calibri"/>
                <a:cs typeface="Consolas" pitchFamily="49" charset="0"/>
              </a:rPr>
              <a:t>(</a:t>
            </a:r>
            <a:r>
              <a:rPr lang="en-US" sz="1467" dirty="0" err="1">
                <a:solidFill>
                  <a:srgbClr val="8000FF"/>
                </a:solidFill>
                <a:latin typeface="Consolas" pitchFamily="49" charset="0"/>
                <a:ea typeface="Calibri"/>
                <a:cs typeface="Consolas" pitchFamily="49" charset="0"/>
              </a:rPr>
              <a:t>int</a:t>
            </a:r>
            <a:r>
              <a:rPr lang="en-US" sz="1467" dirty="0">
                <a:solidFill>
                  <a:srgbClr val="000000"/>
                </a:solidFill>
                <a:latin typeface="Consolas" pitchFamily="49" charset="0"/>
                <a:ea typeface="Calibri"/>
                <a:cs typeface="Consolas" pitchFamily="49" charset="0"/>
              </a:rPr>
              <a:t> </a:t>
            </a:r>
            <a:r>
              <a:rPr lang="en-US" sz="1467" dirty="0" err="1">
                <a:solidFill>
                  <a:srgbClr val="000000"/>
                </a:solidFill>
                <a:latin typeface="Consolas" pitchFamily="49" charset="0"/>
                <a:ea typeface="Calibri"/>
                <a:cs typeface="Consolas" pitchFamily="49" charset="0"/>
              </a:rPr>
              <a:t>a</a:t>
            </a:r>
            <a:r>
              <a:rPr lang="en-US" sz="1467" b="1" dirty="0" err="1">
                <a:solidFill>
                  <a:srgbClr val="000080"/>
                </a:solidFill>
                <a:latin typeface="Consolas" pitchFamily="49" charset="0"/>
                <a:ea typeface="Calibri"/>
                <a:cs typeface="Consolas" pitchFamily="49" charset="0"/>
              </a:rPr>
              <a:t>,</a:t>
            </a:r>
            <a:r>
              <a:rPr lang="en-US" sz="1467" dirty="0" err="1">
                <a:solidFill>
                  <a:srgbClr val="8000FF"/>
                </a:solidFill>
                <a:latin typeface="Consolas" pitchFamily="49" charset="0"/>
                <a:ea typeface="Calibri"/>
                <a:cs typeface="Consolas" pitchFamily="49" charset="0"/>
              </a:rPr>
              <a:t>int</a:t>
            </a:r>
            <a:r>
              <a:rPr lang="en-US" sz="1467" dirty="0">
                <a:solidFill>
                  <a:srgbClr val="000000"/>
                </a:solidFill>
                <a:latin typeface="Consolas" pitchFamily="49" charset="0"/>
                <a:ea typeface="Calibri"/>
                <a:cs typeface="Consolas" pitchFamily="49" charset="0"/>
              </a:rPr>
              <a:t> b</a:t>
            </a:r>
            <a:r>
              <a:rPr lang="en-US" sz="1467" b="1" dirty="0">
                <a:solidFill>
                  <a:srgbClr val="000080"/>
                </a:solidFill>
                <a:latin typeface="Consolas" pitchFamily="49" charset="0"/>
                <a:ea typeface="Calibri"/>
                <a:cs typeface="Consolas" pitchFamily="49" charset="0"/>
              </a:rPr>
              <a:t>)</a:t>
            </a:r>
            <a:endParaRPr lang="en-US" sz="1467" dirty="0">
              <a:latin typeface="Consolas" pitchFamily="49" charset="0"/>
              <a:ea typeface="Calibri"/>
              <a:cs typeface="Consolas" pitchFamily="49" charset="0"/>
            </a:endParaRPr>
          </a:p>
          <a:p>
            <a:pPr>
              <a:lnSpc>
                <a:spcPct val="115000"/>
              </a:lnSpc>
            </a:pPr>
            <a:r>
              <a:rPr lang="en-US" sz="1467" dirty="0">
                <a:solidFill>
                  <a:srgbClr val="000000"/>
                </a:solidFill>
                <a:latin typeface="Consolas" pitchFamily="49" charset="0"/>
                <a:ea typeface="Calibri"/>
                <a:cs typeface="Consolas" pitchFamily="49" charset="0"/>
              </a:rPr>
              <a:t>    </a:t>
            </a:r>
            <a:r>
              <a:rPr lang="en-US" sz="1467" b="1" dirty="0">
                <a:solidFill>
                  <a:srgbClr val="000080"/>
                </a:solidFill>
                <a:latin typeface="Consolas" pitchFamily="49" charset="0"/>
                <a:ea typeface="Calibri"/>
                <a:cs typeface="Consolas" pitchFamily="49" charset="0"/>
              </a:rPr>
              <a:t>{</a:t>
            </a:r>
            <a:endParaRPr lang="en-US" sz="1467" dirty="0">
              <a:latin typeface="Consolas" pitchFamily="49" charset="0"/>
              <a:ea typeface="Calibri"/>
              <a:cs typeface="Consolas" pitchFamily="49" charset="0"/>
            </a:endParaRPr>
          </a:p>
          <a:p>
            <a:pPr>
              <a:lnSpc>
                <a:spcPct val="115000"/>
              </a:lnSpc>
            </a:pPr>
            <a:r>
              <a:rPr lang="en-US" sz="1467" dirty="0">
                <a:solidFill>
                  <a:srgbClr val="000000"/>
                </a:solidFill>
                <a:latin typeface="Consolas" pitchFamily="49" charset="0"/>
                <a:ea typeface="Calibri"/>
                <a:cs typeface="Consolas" pitchFamily="49" charset="0"/>
              </a:rPr>
              <a:t>       (*this).a</a:t>
            </a:r>
            <a:r>
              <a:rPr lang="en-US" sz="1467" b="1" dirty="0">
                <a:solidFill>
                  <a:srgbClr val="000080"/>
                </a:solidFill>
                <a:latin typeface="Consolas" pitchFamily="49" charset="0"/>
                <a:ea typeface="Calibri"/>
                <a:cs typeface="Consolas" pitchFamily="49" charset="0"/>
              </a:rPr>
              <a:t>=</a:t>
            </a:r>
            <a:r>
              <a:rPr lang="en-US" sz="1467" b="1" dirty="0">
                <a:solidFill>
                  <a:srgbClr val="000000"/>
                </a:solidFill>
                <a:latin typeface="Consolas" pitchFamily="49" charset="0"/>
                <a:ea typeface="Calibri"/>
                <a:cs typeface="Consolas" pitchFamily="49" charset="0"/>
              </a:rPr>
              <a:t>a</a:t>
            </a:r>
            <a:r>
              <a:rPr lang="en-US" sz="1467" b="1" dirty="0">
                <a:solidFill>
                  <a:srgbClr val="000080"/>
                </a:solidFill>
                <a:latin typeface="Consolas" pitchFamily="49" charset="0"/>
                <a:ea typeface="Calibri"/>
                <a:cs typeface="Consolas" pitchFamily="49" charset="0"/>
              </a:rPr>
              <a:t>;</a:t>
            </a:r>
            <a:endParaRPr lang="en-US" sz="1467" dirty="0">
              <a:latin typeface="Consolas" pitchFamily="49" charset="0"/>
              <a:ea typeface="Calibri"/>
              <a:cs typeface="Consolas" pitchFamily="49" charset="0"/>
            </a:endParaRPr>
          </a:p>
          <a:p>
            <a:pPr>
              <a:lnSpc>
                <a:spcPct val="115000"/>
              </a:lnSpc>
            </a:pPr>
            <a:r>
              <a:rPr lang="en-US" sz="1467" dirty="0">
                <a:solidFill>
                  <a:srgbClr val="000000"/>
                </a:solidFill>
                <a:latin typeface="Consolas" pitchFamily="49" charset="0"/>
                <a:ea typeface="Calibri"/>
                <a:cs typeface="Consolas" pitchFamily="49" charset="0"/>
              </a:rPr>
              <a:t>       (*this).b</a:t>
            </a:r>
            <a:r>
              <a:rPr lang="en-US" sz="1467" b="1" dirty="0">
                <a:solidFill>
                  <a:srgbClr val="000080"/>
                </a:solidFill>
                <a:latin typeface="Consolas" pitchFamily="49" charset="0"/>
                <a:ea typeface="Calibri"/>
                <a:cs typeface="Consolas" pitchFamily="49" charset="0"/>
              </a:rPr>
              <a:t>=</a:t>
            </a:r>
            <a:r>
              <a:rPr lang="en-US" sz="1467" b="1" dirty="0">
                <a:solidFill>
                  <a:srgbClr val="000000"/>
                </a:solidFill>
                <a:latin typeface="Consolas" pitchFamily="49" charset="0"/>
                <a:ea typeface="Calibri"/>
                <a:cs typeface="Consolas" pitchFamily="49" charset="0"/>
              </a:rPr>
              <a:t>b</a:t>
            </a:r>
            <a:r>
              <a:rPr lang="en-US" sz="1467" b="1" dirty="0">
                <a:solidFill>
                  <a:srgbClr val="000080"/>
                </a:solidFill>
                <a:latin typeface="Consolas" pitchFamily="49" charset="0"/>
                <a:ea typeface="Calibri"/>
                <a:cs typeface="Consolas" pitchFamily="49" charset="0"/>
              </a:rPr>
              <a:t>;</a:t>
            </a:r>
            <a:endParaRPr lang="en-US" sz="1467" dirty="0">
              <a:latin typeface="Consolas" pitchFamily="49" charset="0"/>
              <a:ea typeface="Calibri"/>
              <a:cs typeface="Consolas" pitchFamily="49" charset="0"/>
            </a:endParaRPr>
          </a:p>
          <a:p>
            <a:pPr>
              <a:lnSpc>
                <a:spcPct val="115000"/>
              </a:lnSpc>
            </a:pPr>
            <a:r>
              <a:rPr lang="en-US" sz="1467" dirty="0">
                <a:solidFill>
                  <a:srgbClr val="000000"/>
                </a:solidFill>
                <a:latin typeface="Consolas" pitchFamily="49" charset="0"/>
                <a:ea typeface="Calibri"/>
                <a:cs typeface="Consolas" pitchFamily="49" charset="0"/>
              </a:rPr>
              <a:t>    </a:t>
            </a:r>
            <a:r>
              <a:rPr lang="en-US" sz="1467" b="1" dirty="0">
                <a:solidFill>
                  <a:srgbClr val="000080"/>
                </a:solidFill>
                <a:latin typeface="Consolas" pitchFamily="49" charset="0"/>
                <a:ea typeface="Calibri"/>
                <a:cs typeface="Consolas" pitchFamily="49" charset="0"/>
              </a:rPr>
              <a:t>}</a:t>
            </a:r>
            <a:endParaRPr lang="en-US" sz="1467" dirty="0">
              <a:latin typeface="Consolas" pitchFamily="49" charset="0"/>
              <a:ea typeface="Calibri"/>
              <a:cs typeface="Consolas" pitchFamily="49" charset="0"/>
            </a:endParaRPr>
          </a:p>
        </p:txBody>
      </p:sp>
      <p:sp>
        <p:nvSpPr>
          <p:cNvPr id="21" name="Rounded Rectangle 20"/>
          <p:cNvSpPr/>
          <p:nvPr/>
        </p:nvSpPr>
        <p:spPr>
          <a:xfrm>
            <a:off x="9347200" y="2108200"/>
            <a:ext cx="2336800" cy="1219200"/>
          </a:xfrm>
          <a:prstGeom prst="roundRect">
            <a:avLst/>
          </a:prstGeom>
          <a:effectLst>
            <a:glow rad="139700">
              <a:schemeClr val="accent1">
                <a:satMod val="175000"/>
                <a:alpha val="40000"/>
              </a:schemeClr>
            </a:glo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67" dirty="0">
                <a:latin typeface="Consolas" pitchFamily="49" charset="0"/>
                <a:cs typeface="Consolas" pitchFamily="49" charset="0"/>
              </a:rPr>
              <a:t>Output:</a:t>
            </a:r>
          </a:p>
          <a:p>
            <a:pPr algn="ctr"/>
            <a:r>
              <a:rPr lang="en-US" sz="1867" dirty="0">
                <a:latin typeface="Consolas" pitchFamily="49" charset="0"/>
                <a:cs typeface="Consolas" pitchFamily="49" charset="0"/>
              </a:rPr>
              <a:t>10 20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grpId="1" nodeType="clickEffect">
                                  <p:stCondLst>
                                    <p:cond delay="0"/>
                                  </p:stCondLst>
                                  <p:childTnLst>
                                    <p:animEffect transition="out" filter="dissolv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030"/>
                                        </p:tgtEl>
                                        <p:attrNameLst>
                                          <p:attrName>style.visibility</p:attrName>
                                        </p:attrNameLst>
                                      </p:cBhvr>
                                      <p:to>
                                        <p:strVal val="visible"/>
                                      </p:to>
                                    </p:set>
                                    <p:animEffect transition="in" filter="wipe(up)">
                                      <p:cBhvr>
                                        <p:cTn id="41" dur="500"/>
                                        <p:tgtEl>
                                          <p:spTgt spid="103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up)">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xit" presetSubtype="4" fill="hold" nodeType="clickEffect">
                                  <p:stCondLst>
                                    <p:cond delay="0"/>
                                  </p:stCondLst>
                                  <p:childTnLst>
                                    <p:anim calcmode="lin" valueType="num">
                                      <p:cBhvr additive="base">
                                        <p:cTn id="55" dur="500"/>
                                        <p:tgtEl>
                                          <p:spTgt spid="1030"/>
                                        </p:tgtEl>
                                        <p:attrNameLst>
                                          <p:attrName>ppt_x</p:attrName>
                                        </p:attrNameLst>
                                      </p:cBhvr>
                                      <p:tavLst>
                                        <p:tav tm="0">
                                          <p:val>
                                            <p:strVal val="ppt_x"/>
                                          </p:val>
                                        </p:tav>
                                        <p:tav tm="100000">
                                          <p:val>
                                            <p:strVal val="ppt_x"/>
                                          </p:val>
                                        </p:tav>
                                      </p:tavLst>
                                    </p:anim>
                                    <p:anim calcmode="lin" valueType="num">
                                      <p:cBhvr additive="base">
                                        <p:cTn id="56" dur="500"/>
                                        <p:tgtEl>
                                          <p:spTgt spid="1030"/>
                                        </p:tgtEl>
                                        <p:attrNameLst>
                                          <p:attrName>ppt_y</p:attrName>
                                        </p:attrNameLst>
                                      </p:cBhvr>
                                      <p:tavLst>
                                        <p:tav tm="0">
                                          <p:val>
                                            <p:strVal val="ppt_y"/>
                                          </p:val>
                                        </p:tav>
                                        <p:tav tm="100000">
                                          <p:val>
                                            <p:strVal val="1+ppt_h/2"/>
                                          </p:val>
                                        </p:tav>
                                      </p:tavLst>
                                    </p:anim>
                                    <p:set>
                                      <p:cBhvr>
                                        <p:cTn id="57" dur="1" fill="hold">
                                          <p:stCondLst>
                                            <p:cond delay="499"/>
                                          </p:stCondLst>
                                        </p:cTn>
                                        <p:tgtEl>
                                          <p:spTgt spid="103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xit" presetSubtype="0" fill="hold" grpId="1" nodeType="clickEffect">
                                  <p:stCondLst>
                                    <p:cond delay="0"/>
                                  </p:stCondLst>
                                  <p:childTnLst>
                                    <p:animEffect transition="out" filter="dissolve">
                                      <p:cBhvr>
                                        <p:cTn id="66" dur="500"/>
                                        <p:tgtEl>
                                          <p:spTgt spid="18"/>
                                        </p:tgtEl>
                                      </p:cBhvr>
                                    </p:animEffect>
                                    <p:set>
                                      <p:cBhvr>
                                        <p:cTn id="67" dur="1" fill="hold">
                                          <p:stCondLst>
                                            <p:cond delay="499"/>
                                          </p:stCondLst>
                                        </p:cTn>
                                        <p:tgtEl>
                                          <p:spTgt spid="18"/>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up)">
                                      <p:cBhvr>
                                        <p:cTn id="72" dur="5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wipe(left)">
                                      <p:cBhvr>
                                        <p:cTn id="77" dur="500"/>
                                        <p:tgtEl>
                                          <p:spTgt spid="2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ipe(up)">
                                      <p:cBhvr>
                                        <p:cTn id="8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7" grpId="1" animBg="1"/>
      <p:bldP spid="10" grpId="0" animBg="1"/>
      <p:bldP spid="11" grpId="0" animBg="1"/>
      <p:bldP spid="16" grpId="0" animBg="1"/>
      <p:bldP spid="17" grpId="0" animBg="1"/>
      <p:bldP spid="18" grpId="0" animBg="1"/>
      <p:bldP spid="18" grpId="1" animBg="1"/>
      <p:bldP spid="19" grpId="0" animBg="1"/>
      <p:bldP spid="20" grpId="0" animBg="1"/>
      <p:bldP spid="2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TotalTime>
  <Words>859</Words>
  <Application>Microsoft Macintosh PowerPoint</Application>
  <PresentationFormat>Widescreen</PresentationFormat>
  <Paragraphs>207</Paragraphs>
  <Slides>10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Consolas</vt:lpstr>
      <vt:lpstr>Courier New</vt:lpstr>
      <vt:lpstr>Open Sans</vt:lpstr>
      <vt:lpstr>Office Theme</vt:lpstr>
      <vt:lpstr>this keyword  </vt:lpstr>
      <vt:lpstr>Do we have “this” concept in C?</vt:lpstr>
      <vt:lpstr>PowerPoint Presentation</vt:lpstr>
      <vt:lpstr>To get the address of the object:</vt:lpstr>
      <vt:lpstr>To get the address of the object:</vt:lpstr>
      <vt:lpstr>Static members and this keyword</vt:lpstr>
      <vt:lpstr> Example : 1 </vt:lpstr>
      <vt:lpstr> Example : 2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keyword  </dc:title>
  <dc:creator>Sivaraman Gananathan</dc:creator>
  <cp:lastModifiedBy>Sivaraman Gananathan</cp:lastModifiedBy>
  <cp:revision>1</cp:revision>
  <dcterms:created xsi:type="dcterms:W3CDTF">2023-06-08T17:06:41Z</dcterms:created>
  <dcterms:modified xsi:type="dcterms:W3CDTF">2023-06-09T01:00:33Z</dcterms:modified>
</cp:coreProperties>
</file>