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3" d="100"/>
          <a:sy n="73" d="100"/>
        </p:scale>
        <p:origin x="-446" y="-82"/>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028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759512"/>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AQI(AIR QUALITY INDEX)</a:t>
            </a:r>
            <a:endParaRPr lang="en-US" sz="5249" dirty="0"/>
          </a:p>
        </p:txBody>
      </p:sp>
      <p:sp>
        <p:nvSpPr>
          <p:cNvPr id="6" name="Text 2"/>
          <p:cNvSpPr/>
          <p:nvPr/>
        </p:nvSpPr>
        <p:spPr>
          <a:xfrm>
            <a:off x="833199" y="4759166"/>
            <a:ext cx="7477601" cy="710803"/>
          </a:xfrm>
          <a:prstGeom prst="rect">
            <a:avLst/>
          </a:prstGeom>
          <a:noFill/>
          <a:ln/>
        </p:spPr>
        <p:txBody>
          <a:bodyPr wrap="square" rtlCol="0" anchor="t"/>
          <a:lstStyle/>
          <a:p>
            <a:pPr marL="0" indent="0">
              <a:lnSpc>
                <a:spcPts val="2799"/>
              </a:lnSpc>
              <a:buNone/>
            </a:pP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6276569" y="690926"/>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TEAM MEMBERS</a:t>
            </a:r>
          </a:p>
          <a:p>
            <a:pPr marL="0" indent="0">
              <a:lnSpc>
                <a:spcPts val="5468"/>
              </a:lnSpc>
              <a:buNone/>
            </a:pPr>
            <a:r>
              <a:rPr lang="en-US" sz="3200" dirty="0">
                <a:solidFill>
                  <a:srgbClr val="C6BFEE"/>
                </a:solidFill>
                <a:latin typeface="Prompt" pitchFamily="34" charset="0"/>
                <a:cs typeface="Prompt" pitchFamily="34" charset="-120"/>
              </a:rPr>
              <a:t>SHIVAM SHUKLA(E22CSEU1443)</a:t>
            </a:r>
          </a:p>
          <a:p>
            <a:pPr marL="0" indent="0">
              <a:lnSpc>
                <a:spcPts val="5468"/>
              </a:lnSpc>
              <a:buNone/>
            </a:pPr>
            <a:r>
              <a:rPr lang="en-US" sz="3200" dirty="0">
                <a:solidFill>
                  <a:srgbClr val="C6BFEE"/>
                </a:solidFill>
                <a:latin typeface="Prompt" pitchFamily="34" charset="0"/>
                <a:cs typeface="Prompt" pitchFamily="34" charset="-120"/>
              </a:rPr>
              <a:t>AKSHAT PANDE(E22CSEU0025)</a:t>
            </a:r>
          </a:p>
          <a:p>
            <a:pPr marL="0" indent="0">
              <a:lnSpc>
                <a:spcPts val="5468"/>
              </a:lnSpc>
              <a:buNone/>
            </a:pPr>
            <a:r>
              <a:rPr lang="en-US" sz="3200" dirty="0">
                <a:solidFill>
                  <a:srgbClr val="C6BFEE"/>
                </a:solidFill>
                <a:latin typeface="Prompt" pitchFamily="34" charset="0"/>
                <a:cs typeface="Prompt" pitchFamily="34" charset="-120"/>
              </a:rPr>
              <a:t>PRIKSHIT SHARMA(E22CSEU0005</a:t>
            </a:r>
            <a:r>
              <a:rPr lang="en-US" sz="3200" dirty="0" smtClean="0">
                <a:solidFill>
                  <a:srgbClr val="C6BFEE"/>
                </a:solidFill>
                <a:latin typeface="Prompt" pitchFamily="34" charset="0"/>
                <a:cs typeface="Prompt" pitchFamily="34" charset="-120"/>
              </a:rPr>
              <a:t>)</a:t>
            </a:r>
          </a:p>
          <a:p>
            <a:pPr marL="0" indent="0">
              <a:lnSpc>
                <a:spcPts val="5468"/>
              </a:lnSpc>
              <a:buNone/>
            </a:pPr>
            <a:r>
              <a:rPr lang="en-US" sz="3200" dirty="0" smtClean="0">
                <a:solidFill>
                  <a:srgbClr val="C6BFEE"/>
                </a:solidFill>
                <a:latin typeface="Prompt" pitchFamily="34" charset="0"/>
                <a:cs typeface="Prompt" pitchFamily="34" charset="-120"/>
              </a:rPr>
              <a:t>MEHAK GOYAL(E22CSEU1682)</a:t>
            </a:r>
            <a:endParaRPr lang="en-US" sz="3200" dirty="0">
              <a:solidFill>
                <a:srgbClr val="C6BFEE"/>
              </a:solidFill>
              <a:latin typeface="Prompt" pitchFamily="34" charset="0"/>
              <a:cs typeface="Prompt" pitchFamily="34" charset="-120"/>
            </a:endParaRPr>
          </a:p>
          <a:p>
            <a:pPr marL="0" indent="0">
              <a:lnSpc>
                <a:spcPts val="5468"/>
              </a:lnSpc>
              <a:buNone/>
            </a:pPr>
            <a:endParaRPr lang="en-US" sz="3200" dirty="0"/>
          </a:p>
        </p:txBody>
      </p:sp>
      <p:pic>
        <p:nvPicPr>
          <p:cNvPr id="6"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9144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2151578"/>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ABSTRACT:</a:t>
            </a:r>
            <a:endParaRPr lang="en-US" sz="4374" dirty="0"/>
          </a:p>
        </p:txBody>
      </p:sp>
      <p:sp>
        <p:nvSpPr>
          <p:cNvPr id="5" name="Text 2"/>
          <p:cNvSpPr/>
          <p:nvPr/>
        </p:nvSpPr>
        <p:spPr>
          <a:xfrm>
            <a:off x="2624376" y="3401378"/>
            <a:ext cx="8660396" cy="3687911"/>
          </a:xfrm>
          <a:prstGeom prst="rect">
            <a:avLst/>
          </a:prstGeom>
          <a:noFill/>
          <a:ln/>
        </p:spPr>
        <p:txBody>
          <a:bodyPr wrap="square" rtlCol="0" anchor="t"/>
          <a:lstStyle/>
          <a:p>
            <a:pPr marL="342900" indent="-342900">
              <a:lnSpc>
                <a:spcPts val="3281"/>
              </a:lnSpc>
              <a:buFont typeface="Arial" panose="020B0604020202020204" pitchFamily="34" charset="0"/>
              <a:buChar char="•"/>
            </a:pPr>
            <a:r>
              <a:rPr lang="en-US" sz="3200" b="0" i="0" dirty="0">
                <a:solidFill>
                  <a:srgbClr val="D1D5DB"/>
                </a:solidFill>
                <a:effectLst/>
                <a:latin typeface="Söhne"/>
              </a:rPr>
              <a:t>Our project is an innovative solution designed to monitor and manage air quality. It combines data collection, analysis, and visualization to provide actionable insights. The primary objectives are to create a user-friendly AQI system and enhance air quality management. We leverage Python for data processing and analysis and utilize various data sources for accurate monitoring.</a:t>
            </a:r>
            <a:endParaRPr lang="en-US" sz="3200" dirty="0"/>
          </a:p>
        </p:txBody>
      </p:sp>
      <p:sp>
        <p:nvSpPr>
          <p:cNvPr id="6" name="Text 3"/>
          <p:cNvSpPr/>
          <p:nvPr/>
        </p:nvSpPr>
        <p:spPr>
          <a:xfrm>
            <a:off x="2624376" y="4456509"/>
            <a:ext cx="2765465"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939433" y="3401378"/>
            <a:ext cx="2765465" cy="832961"/>
          </a:xfrm>
          <a:prstGeom prst="rect">
            <a:avLst/>
          </a:prstGeom>
          <a:noFill/>
          <a:ln/>
        </p:spPr>
        <p:txBody>
          <a:bodyPr wrap="square" rtlCol="0" anchor="t"/>
          <a:lstStyle/>
          <a:p>
            <a:pPr marL="0" indent="0">
              <a:lnSpc>
                <a:spcPts val="3281"/>
              </a:lnSpc>
              <a:buNone/>
            </a:pPr>
            <a:endParaRPr lang="en-US" sz="2624" dirty="0"/>
          </a:p>
        </p:txBody>
      </p:sp>
      <p:sp>
        <p:nvSpPr>
          <p:cNvPr id="8" name="Text 5"/>
          <p:cNvSpPr/>
          <p:nvPr/>
        </p:nvSpPr>
        <p:spPr>
          <a:xfrm>
            <a:off x="5939433" y="4456509"/>
            <a:ext cx="2765465"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254490" y="3401378"/>
            <a:ext cx="2765465" cy="832961"/>
          </a:xfrm>
          <a:prstGeom prst="rect">
            <a:avLst/>
          </a:prstGeom>
          <a:noFill/>
          <a:ln/>
        </p:spPr>
        <p:txBody>
          <a:bodyPr wrap="square" rtlCol="0" anchor="t"/>
          <a:lstStyle/>
          <a:p>
            <a:pPr marL="0" indent="0">
              <a:lnSpc>
                <a:spcPts val="3281"/>
              </a:lnSpc>
              <a:buNone/>
            </a:pPr>
            <a:endParaRPr lang="en-US" sz="2624" dirty="0"/>
          </a:p>
        </p:txBody>
      </p:sp>
      <p:sp>
        <p:nvSpPr>
          <p:cNvPr id="10" name="Text 7"/>
          <p:cNvSpPr/>
          <p:nvPr/>
        </p:nvSpPr>
        <p:spPr>
          <a:xfrm>
            <a:off x="9254490" y="4456509"/>
            <a:ext cx="2765465" cy="1421606"/>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2624376" y="3067883"/>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INTRODUCTION</a:t>
            </a:r>
            <a:endParaRPr lang="en-US" sz="4374" dirty="0"/>
          </a:p>
        </p:txBody>
      </p:sp>
      <p:sp>
        <p:nvSpPr>
          <p:cNvPr id="7" name="Text 3"/>
          <p:cNvSpPr/>
          <p:nvPr/>
        </p:nvSpPr>
        <p:spPr>
          <a:xfrm>
            <a:off x="2624376" y="4095512"/>
            <a:ext cx="9381649" cy="1066205"/>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Today, We’re here to introduce our Air Quality Index (AQI) project, a significant initiative that addresses the crucial issue of air quality monitoring. Air quality affects our health and the environment, making it essential to track and manage it effectively.</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1687711"/>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METHODS</a:t>
            </a:r>
            <a:endParaRPr lang="en-US" sz="4374" dirty="0"/>
          </a:p>
        </p:txBody>
      </p:sp>
      <p:sp>
        <p:nvSpPr>
          <p:cNvPr id="5" name="Text 2"/>
          <p:cNvSpPr/>
          <p:nvPr/>
        </p:nvSpPr>
        <p:spPr>
          <a:xfrm>
            <a:off x="2624376" y="2937510"/>
            <a:ext cx="2221944"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Data Integration</a:t>
            </a:r>
            <a:endParaRPr lang="en-US" sz="2187" dirty="0"/>
          </a:p>
        </p:txBody>
      </p:sp>
      <p:sp>
        <p:nvSpPr>
          <p:cNvPr id="6" name="Text 3"/>
          <p:cNvSpPr/>
          <p:nvPr/>
        </p:nvSpPr>
        <p:spPr>
          <a:xfrm>
            <a:off x="2624376" y="3506867"/>
            <a:ext cx="2765465"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We used pandas(a data frame library) and </a:t>
            </a:r>
            <a:r>
              <a:rPr lang="en-US" sz="1750" dirty="0" err="1">
                <a:solidFill>
                  <a:srgbClr val="DAD8E9"/>
                </a:solidFill>
                <a:latin typeface="Mukta" pitchFamily="34" charset="0"/>
                <a:ea typeface="Mukta" pitchFamily="34" charset="-122"/>
                <a:cs typeface="Mukta" pitchFamily="34" charset="-120"/>
              </a:rPr>
              <a:t>numpy</a:t>
            </a:r>
            <a:r>
              <a:rPr lang="en-US" sz="1750" dirty="0">
                <a:solidFill>
                  <a:srgbClr val="DAD8E9"/>
                </a:solidFill>
                <a:latin typeface="Mukta" pitchFamily="34" charset="0"/>
                <a:ea typeface="Mukta" pitchFamily="34" charset="-122"/>
                <a:cs typeface="Mukta" pitchFamily="34" charset="-120"/>
              </a:rPr>
              <a:t> to load the dataset.</a:t>
            </a:r>
            <a:endParaRPr lang="en-US" sz="1750" dirty="0"/>
          </a:p>
        </p:txBody>
      </p:sp>
      <p:sp>
        <p:nvSpPr>
          <p:cNvPr id="7" name="Text 4"/>
          <p:cNvSpPr/>
          <p:nvPr/>
        </p:nvSpPr>
        <p:spPr>
          <a:xfrm>
            <a:off x="5939433" y="2937510"/>
            <a:ext cx="2765465"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Machine Learning &amp; Python</a:t>
            </a:r>
            <a:endParaRPr lang="en-US" sz="2187" dirty="0"/>
          </a:p>
        </p:txBody>
      </p:sp>
      <p:sp>
        <p:nvSpPr>
          <p:cNvPr id="8" name="Text 5"/>
          <p:cNvSpPr/>
          <p:nvPr/>
        </p:nvSpPr>
        <p:spPr>
          <a:xfrm>
            <a:off x="5939433" y="3854053"/>
            <a:ext cx="2765465" cy="2487811"/>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We utilize Python for data preprocessing, analysis, and visualization.</a:t>
            </a:r>
          </a:p>
          <a:p>
            <a:pPr marL="0" indent="0">
              <a:lnSpc>
                <a:spcPts val="2799"/>
              </a:lnSpc>
              <a:buNone/>
            </a:pPr>
            <a:r>
              <a:rPr lang="en-US" sz="1600" b="0" i="0" dirty="0">
                <a:solidFill>
                  <a:srgbClr val="D1D5DB"/>
                </a:solidFill>
                <a:effectLst/>
                <a:latin typeface="Söhne"/>
              </a:rPr>
              <a:t>Machine learning models are employed for forecasting and anomaly detection.</a:t>
            </a:r>
            <a:endParaRPr lang="en-US" sz="1750" dirty="0"/>
          </a:p>
        </p:txBody>
      </p:sp>
      <p:sp>
        <p:nvSpPr>
          <p:cNvPr id="9" name="Text 6"/>
          <p:cNvSpPr/>
          <p:nvPr/>
        </p:nvSpPr>
        <p:spPr>
          <a:xfrm>
            <a:off x="9254490" y="2937510"/>
            <a:ext cx="2765465"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Data Visualization</a:t>
            </a:r>
            <a:endParaRPr lang="en-US" sz="2187" dirty="0"/>
          </a:p>
        </p:txBody>
      </p:sp>
      <p:sp>
        <p:nvSpPr>
          <p:cNvPr id="10" name="Text 7"/>
          <p:cNvSpPr/>
          <p:nvPr/>
        </p:nvSpPr>
        <p:spPr>
          <a:xfrm>
            <a:off x="9254490" y="3854053"/>
            <a:ext cx="2765465" cy="1777008"/>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We use libraries like Matplotlib and Seaborn for visual representation of AQI data.</a:t>
            </a:r>
            <a:r>
              <a:rPr lang="en-US" sz="1750" dirty="0">
                <a:solidFill>
                  <a:srgbClr val="DAD8E9"/>
                </a:solidFill>
                <a:latin typeface="Mukta" pitchFamily="34" charset="0"/>
                <a:ea typeface="Mukta" pitchFamily="34" charset="-122"/>
                <a:cs typeface="Mukta" pitchFamily="34" charset="-120"/>
              </a:rPr>
              <a:t>.</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736521"/>
            <a:ext cx="9306401"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Benefits of using an Air Quality Index</a:t>
            </a:r>
            <a:endParaRPr lang="en-US" sz="4374" dirty="0"/>
          </a:p>
        </p:txBody>
      </p:sp>
      <p:sp>
        <p:nvSpPr>
          <p:cNvPr id="6" name="Shape 2"/>
          <p:cNvSpPr/>
          <p:nvPr/>
        </p:nvSpPr>
        <p:spPr>
          <a:xfrm>
            <a:off x="833199" y="2632115"/>
            <a:ext cx="499943" cy="499943"/>
          </a:xfrm>
          <a:prstGeom prst="roundRect">
            <a:avLst>
              <a:gd name="adj" fmla="val 20000"/>
            </a:avLst>
          </a:prstGeom>
          <a:solidFill>
            <a:srgbClr val="542C49"/>
          </a:solidFill>
          <a:ln w="13811">
            <a:solidFill>
              <a:srgbClr val="643557"/>
            </a:solidFill>
            <a:prstDash val="solid"/>
          </a:ln>
        </p:spPr>
      </p:sp>
      <p:sp>
        <p:nvSpPr>
          <p:cNvPr id="7" name="Text 3"/>
          <p:cNvSpPr/>
          <p:nvPr/>
        </p:nvSpPr>
        <p:spPr>
          <a:xfrm>
            <a:off x="1022152" y="2673787"/>
            <a:ext cx="1219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8" name="Text 4"/>
          <p:cNvSpPr/>
          <p:nvPr/>
        </p:nvSpPr>
        <p:spPr>
          <a:xfrm>
            <a:off x="1555313" y="2708434"/>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Public Health</a:t>
            </a:r>
            <a:endParaRPr lang="en-US" sz="2187" dirty="0"/>
          </a:p>
        </p:txBody>
      </p:sp>
      <p:sp>
        <p:nvSpPr>
          <p:cNvPr id="9" name="Text 5"/>
          <p:cNvSpPr/>
          <p:nvPr/>
        </p:nvSpPr>
        <p:spPr>
          <a:xfrm>
            <a:off x="1555313" y="3277791"/>
            <a:ext cx="8584287" cy="710803"/>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Our project contributes to public health by providing real-time air quality information, helping individuals make informed decisions and avoid exposure to harmful pollutants.</a:t>
            </a:r>
            <a:endParaRPr lang="en-US" sz="1750" dirty="0"/>
          </a:p>
        </p:txBody>
      </p:sp>
      <p:sp>
        <p:nvSpPr>
          <p:cNvPr id="10" name="Shape 6"/>
          <p:cNvSpPr/>
          <p:nvPr/>
        </p:nvSpPr>
        <p:spPr>
          <a:xfrm>
            <a:off x="833199" y="4384358"/>
            <a:ext cx="499943" cy="499943"/>
          </a:xfrm>
          <a:prstGeom prst="roundRect">
            <a:avLst>
              <a:gd name="adj" fmla="val 20000"/>
            </a:avLst>
          </a:prstGeom>
          <a:solidFill>
            <a:srgbClr val="542C49"/>
          </a:solidFill>
          <a:ln w="13811">
            <a:solidFill>
              <a:srgbClr val="643557"/>
            </a:solidFill>
            <a:prstDash val="solid"/>
          </a:ln>
        </p:spPr>
      </p:sp>
      <p:sp>
        <p:nvSpPr>
          <p:cNvPr id="11" name="Text 7"/>
          <p:cNvSpPr/>
          <p:nvPr/>
        </p:nvSpPr>
        <p:spPr>
          <a:xfrm>
            <a:off x="984052" y="4426029"/>
            <a:ext cx="1981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2" name="Text 8"/>
          <p:cNvSpPr/>
          <p:nvPr/>
        </p:nvSpPr>
        <p:spPr>
          <a:xfrm>
            <a:off x="1555313" y="4460677"/>
            <a:ext cx="435102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Environmental Impact</a:t>
            </a:r>
            <a:endParaRPr lang="en-US" sz="2187" dirty="0"/>
          </a:p>
        </p:txBody>
      </p:sp>
      <p:sp>
        <p:nvSpPr>
          <p:cNvPr id="13" name="Text 9"/>
          <p:cNvSpPr/>
          <p:nvPr/>
        </p:nvSpPr>
        <p:spPr>
          <a:xfrm>
            <a:off x="1555313" y="5030033"/>
            <a:ext cx="8584287" cy="710803"/>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By monitoring air quality, we can contribute to a cleaner environment and the preservation of ecosystems.</a:t>
            </a:r>
            <a:endParaRPr lang="en-US" sz="1750" dirty="0"/>
          </a:p>
        </p:txBody>
      </p:sp>
      <p:sp>
        <p:nvSpPr>
          <p:cNvPr id="14" name="Shape 10"/>
          <p:cNvSpPr/>
          <p:nvPr/>
        </p:nvSpPr>
        <p:spPr>
          <a:xfrm>
            <a:off x="833199" y="6136600"/>
            <a:ext cx="499943" cy="499943"/>
          </a:xfrm>
          <a:prstGeom prst="roundRect">
            <a:avLst>
              <a:gd name="adj" fmla="val 20000"/>
            </a:avLst>
          </a:prstGeom>
          <a:solidFill>
            <a:srgbClr val="542C49"/>
          </a:solidFill>
          <a:ln w="13811">
            <a:solidFill>
              <a:srgbClr val="643557"/>
            </a:solidFill>
            <a:prstDash val="solid"/>
          </a:ln>
        </p:spPr>
      </p:sp>
      <p:sp>
        <p:nvSpPr>
          <p:cNvPr id="15" name="Text 11"/>
          <p:cNvSpPr/>
          <p:nvPr/>
        </p:nvSpPr>
        <p:spPr>
          <a:xfrm>
            <a:off x="987862" y="6178272"/>
            <a:ext cx="19050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6" name="Text 12"/>
          <p:cNvSpPr/>
          <p:nvPr/>
        </p:nvSpPr>
        <p:spPr>
          <a:xfrm>
            <a:off x="1555313" y="6212919"/>
            <a:ext cx="304038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Early Warning Systems</a:t>
            </a:r>
            <a:endParaRPr lang="en-US" sz="2187" dirty="0"/>
          </a:p>
        </p:txBody>
      </p:sp>
      <p:sp>
        <p:nvSpPr>
          <p:cNvPr id="17" name="Text 13"/>
          <p:cNvSpPr/>
          <p:nvPr/>
        </p:nvSpPr>
        <p:spPr>
          <a:xfrm>
            <a:off x="1555313" y="6782276"/>
            <a:ext cx="8584287" cy="710803"/>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The project aids in creating early warning systems for pollution events, ensuring the safety of residents.</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60900" y="0"/>
            <a:ext cx="14630400" cy="8229600"/>
          </a:xfrm>
          <a:prstGeom prst="rect">
            <a:avLst/>
          </a:prstGeom>
          <a:solidFill>
            <a:srgbClr val="0B0C23">
              <a:alpha val="80000"/>
            </a:srgbClr>
          </a:solidFill>
          <a:ln/>
        </p:spPr>
        <p:txBody>
          <a:bodyPr/>
          <a:lstStyle/>
          <a:p>
            <a:endParaRPr lang="en-IN" dirty="0"/>
          </a:p>
        </p:txBody>
      </p:sp>
      <p:sp>
        <p:nvSpPr>
          <p:cNvPr id="6" name="Text 2"/>
          <p:cNvSpPr/>
          <p:nvPr/>
        </p:nvSpPr>
        <p:spPr>
          <a:xfrm>
            <a:off x="2624376" y="644843"/>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Features to consider in an Air Quality Index</a:t>
            </a:r>
            <a:endParaRPr lang="en-US" sz="4374" dirty="0"/>
          </a:p>
        </p:txBody>
      </p:sp>
      <p:sp>
        <p:nvSpPr>
          <p:cNvPr id="7" name="Shape 3"/>
          <p:cNvSpPr/>
          <p:nvPr/>
        </p:nvSpPr>
        <p:spPr>
          <a:xfrm>
            <a:off x="7293054" y="2366843"/>
            <a:ext cx="44410" cy="5217914"/>
          </a:xfrm>
          <a:prstGeom prst="rect">
            <a:avLst/>
          </a:prstGeom>
          <a:solidFill>
            <a:srgbClr val="643557"/>
          </a:solidFill>
          <a:ln/>
        </p:spPr>
      </p:sp>
      <p:sp>
        <p:nvSpPr>
          <p:cNvPr id="8" name="Shape 4"/>
          <p:cNvSpPr/>
          <p:nvPr/>
        </p:nvSpPr>
        <p:spPr>
          <a:xfrm>
            <a:off x="7565172" y="2768144"/>
            <a:ext cx="777597" cy="44410"/>
          </a:xfrm>
          <a:prstGeom prst="rect">
            <a:avLst/>
          </a:prstGeom>
          <a:solidFill>
            <a:srgbClr val="643557"/>
          </a:solidFill>
          <a:ln/>
        </p:spPr>
      </p:sp>
      <p:sp>
        <p:nvSpPr>
          <p:cNvPr id="9" name="Shape 5"/>
          <p:cNvSpPr/>
          <p:nvPr/>
        </p:nvSpPr>
        <p:spPr>
          <a:xfrm>
            <a:off x="7065228" y="2540437"/>
            <a:ext cx="499943" cy="499943"/>
          </a:xfrm>
          <a:prstGeom prst="roundRect">
            <a:avLst>
              <a:gd name="adj" fmla="val 20000"/>
            </a:avLst>
          </a:prstGeom>
          <a:solidFill>
            <a:srgbClr val="542C49"/>
          </a:solidFill>
          <a:ln w="13811">
            <a:solidFill>
              <a:srgbClr val="643557"/>
            </a:solidFill>
            <a:prstDash val="solid"/>
          </a:ln>
        </p:spPr>
      </p:sp>
      <p:sp>
        <p:nvSpPr>
          <p:cNvPr id="10" name="Text 6"/>
          <p:cNvSpPr/>
          <p:nvPr/>
        </p:nvSpPr>
        <p:spPr>
          <a:xfrm>
            <a:off x="7254180" y="2582108"/>
            <a:ext cx="1219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11" name="Text 7"/>
          <p:cNvSpPr/>
          <p:nvPr/>
        </p:nvSpPr>
        <p:spPr>
          <a:xfrm>
            <a:off x="8537258" y="2589014"/>
            <a:ext cx="3444240" cy="347186"/>
          </a:xfrm>
          <a:prstGeom prst="rect">
            <a:avLst/>
          </a:prstGeom>
          <a:noFill/>
          <a:ln/>
        </p:spPr>
        <p:txBody>
          <a:bodyPr wrap="none" rtlCol="0" anchor="t"/>
          <a:lstStyle/>
          <a:p>
            <a:pPr marL="0" indent="0" algn="l">
              <a:lnSpc>
                <a:spcPts val="2734"/>
              </a:lnSpc>
              <a:buNone/>
            </a:pPr>
            <a:r>
              <a:rPr lang="en-US" sz="2400" dirty="0">
                <a:solidFill>
                  <a:srgbClr val="DAD8E9"/>
                </a:solidFill>
                <a:latin typeface="Mukta" pitchFamily="34" charset="0"/>
                <a:ea typeface="Mukta" pitchFamily="34" charset="-122"/>
                <a:cs typeface="Mukta" pitchFamily="34" charset="-120"/>
              </a:rPr>
              <a:t>Real-Time Monitoring</a:t>
            </a:r>
            <a:endParaRPr lang="en-US" sz="2187" dirty="0"/>
          </a:p>
        </p:txBody>
      </p:sp>
      <p:sp>
        <p:nvSpPr>
          <p:cNvPr id="12" name="Text 8"/>
          <p:cNvSpPr/>
          <p:nvPr/>
        </p:nvSpPr>
        <p:spPr>
          <a:xfrm>
            <a:off x="8537258" y="3158371"/>
            <a:ext cx="3468767" cy="1066205"/>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The project offers real-time data collection and updates.</a:t>
            </a:r>
            <a:endParaRPr lang="en-US" sz="1750" dirty="0"/>
          </a:p>
        </p:txBody>
      </p:sp>
      <p:sp>
        <p:nvSpPr>
          <p:cNvPr id="13" name="Shape 9"/>
          <p:cNvSpPr/>
          <p:nvPr/>
        </p:nvSpPr>
        <p:spPr>
          <a:xfrm>
            <a:off x="6287631" y="3878997"/>
            <a:ext cx="777597" cy="44410"/>
          </a:xfrm>
          <a:prstGeom prst="rect">
            <a:avLst/>
          </a:prstGeom>
          <a:solidFill>
            <a:srgbClr val="643557"/>
          </a:solidFill>
          <a:ln/>
        </p:spPr>
      </p:sp>
      <p:sp>
        <p:nvSpPr>
          <p:cNvPr id="14" name="Shape 10"/>
          <p:cNvSpPr/>
          <p:nvPr/>
        </p:nvSpPr>
        <p:spPr>
          <a:xfrm>
            <a:off x="7065228" y="3651290"/>
            <a:ext cx="499943" cy="499943"/>
          </a:xfrm>
          <a:prstGeom prst="roundRect">
            <a:avLst>
              <a:gd name="adj" fmla="val 20000"/>
            </a:avLst>
          </a:prstGeom>
          <a:solidFill>
            <a:srgbClr val="542C49"/>
          </a:solidFill>
          <a:ln w="13811">
            <a:solidFill>
              <a:srgbClr val="643557"/>
            </a:solidFill>
            <a:prstDash val="solid"/>
          </a:ln>
        </p:spPr>
      </p:sp>
      <p:sp>
        <p:nvSpPr>
          <p:cNvPr id="15" name="Text 11"/>
          <p:cNvSpPr/>
          <p:nvPr/>
        </p:nvSpPr>
        <p:spPr>
          <a:xfrm>
            <a:off x="7216080" y="3692962"/>
            <a:ext cx="1981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6" name="Text 12"/>
          <p:cNvSpPr/>
          <p:nvPr/>
        </p:nvSpPr>
        <p:spPr>
          <a:xfrm>
            <a:off x="2624376" y="3699867"/>
            <a:ext cx="3468767" cy="694373"/>
          </a:xfrm>
          <a:prstGeom prst="rect">
            <a:avLst/>
          </a:prstGeom>
          <a:noFill/>
          <a:ln/>
        </p:spPr>
        <p:txBody>
          <a:bodyPr wrap="square" rtlCol="0" anchor="t"/>
          <a:lstStyle/>
          <a:p>
            <a:pPr marL="0" indent="0" algn="r">
              <a:lnSpc>
                <a:spcPts val="2734"/>
              </a:lnSpc>
              <a:buNone/>
            </a:pPr>
            <a:r>
              <a:rPr lang="en-US" sz="2187" dirty="0">
                <a:solidFill>
                  <a:srgbClr val="DAD8E9"/>
                </a:solidFill>
                <a:latin typeface="Prompt" pitchFamily="34" charset="0"/>
                <a:ea typeface="Prompt" pitchFamily="34" charset="-122"/>
                <a:cs typeface="Prompt" pitchFamily="34" charset="-120"/>
              </a:rPr>
              <a:t>Historical Data Analysis</a:t>
            </a:r>
            <a:endParaRPr lang="en-US" sz="2187" dirty="0"/>
          </a:p>
        </p:txBody>
      </p:sp>
      <p:sp>
        <p:nvSpPr>
          <p:cNvPr id="17" name="Text 13"/>
          <p:cNvSpPr/>
          <p:nvPr/>
        </p:nvSpPr>
        <p:spPr>
          <a:xfrm>
            <a:off x="2624376" y="4616410"/>
            <a:ext cx="3468767" cy="1066205"/>
          </a:xfrm>
          <a:prstGeom prst="rect">
            <a:avLst/>
          </a:prstGeom>
          <a:noFill/>
          <a:ln/>
        </p:spPr>
        <p:txBody>
          <a:bodyPr wrap="square" rtlCol="0" anchor="t"/>
          <a:lstStyle/>
          <a:p>
            <a:pPr marL="0" indent="0" algn="r">
              <a:lnSpc>
                <a:spcPts val="2799"/>
              </a:lnSpc>
              <a:buNone/>
            </a:pPr>
            <a:r>
              <a:rPr lang="en-US" sz="1600" b="0" i="0" dirty="0">
                <a:solidFill>
                  <a:srgbClr val="D1D5DB"/>
                </a:solidFill>
                <a:effectLst/>
                <a:latin typeface="Söhne"/>
              </a:rPr>
              <a:t>Users can access historical data to identify trends.</a:t>
            </a:r>
            <a:endParaRPr lang="en-US" sz="1750" dirty="0"/>
          </a:p>
        </p:txBody>
      </p:sp>
      <p:sp>
        <p:nvSpPr>
          <p:cNvPr id="18" name="Shape 14"/>
          <p:cNvSpPr/>
          <p:nvPr/>
        </p:nvSpPr>
        <p:spPr>
          <a:xfrm>
            <a:off x="7565172" y="5203567"/>
            <a:ext cx="777597" cy="44410"/>
          </a:xfrm>
          <a:prstGeom prst="rect">
            <a:avLst/>
          </a:prstGeom>
          <a:solidFill>
            <a:srgbClr val="643557"/>
          </a:solidFill>
          <a:ln/>
        </p:spPr>
      </p:sp>
      <p:sp>
        <p:nvSpPr>
          <p:cNvPr id="19" name="Shape 15"/>
          <p:cNvSpPr/>
          <p:nvPr/>
        </p:nvSpPr>
        <p:spPr>
          <a:xfrm>
            <a:off x="7065228" y="4975860"/>
            <a:ext cx="499943" cy="499943"/>
          </a:xfrm>
          <a:prstGeom prst="roundRect">
            <a:avLst>
              <a:gd name="adj" fmla="val 20000"/>
            </a:avLst>
          </a:prstGeom>
          <a:solidFill>
            <a:srgbClr val="542C49"/>
          </a:solidFill>
          <a:ln w="13811">
            <a:solidFill>
              <a:srgbClr val="643557"/>
            </a:solidFill>
            <a:prstDash val="solid"/>
          </a:ln>
        </p:spPr>
      </p:sp>
      <p:sp>
        <p:nvSpPr>
          <p:cNvPr id="20" name="Text 16"/>
          <p:cNvSpPr/>
          <p:nvPr/>
        </p:nvSpPr>
        <p:spPr>
          <a:xfrm>
            <a:off x="7219890" y="5017532"/>
            <a:ext cx="19050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21" name="Text 17"/>
          <p:cNvSpPr/>
          <p:nvPr/>
        </p:nvSpPr>
        <p:spPr>
          <a:xfrm>
            <a:off x="8537258" y="5024438"/>
            <a:ext cx="3468767" cy="694373"/>
          </a:xfrm>
          <a:prstGeom prst="rect">
            <a:avLst/>
          </a:prstGeom>
          <a:noFill/>
          <a:ln/>
        </p:spPr>
        <p:txBody>
          <a:bodyPr wrap="squar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Machine Learning Predictions &amp; Custom Alerts</a:t>
            </a:r>
            <a:endParaRPr lang="en-US" sz="2187" dirty="0"/>
          </a:p>
        </p:txBody>
      </p:sp>
      <p:sp>
        <p:nvSpPr>
          <p:cNvPr id="22" name="Text 18"/>
          <p:cNvSpPr/>
          <p:nvPr/>
        </p:nvSpPr>
        <p:spPr>
          <a:xfrm>
            <a:off x="8537258" y="6037800"/>
            <a:ext cx="3468767" cy="1421606"/>
          </a:xfrm>
          <a:prstGeom prst="rect">
            <a:avLst/>
          </a:prstGeom>
          <a:noFill/>
          <a:ln/>
        </p:spPr>
        <p:txBody>
          <a:bodyPr wrap="square" rtlCol="0" anchor="t"/>
          <a:lstStyle/>
          <a:p>
            <a:pPr marL="0" indent="0" algn="l">
              <a:lnSpc>
                <a:spcPts val="2799"/>
              </a:lnSpc>
              <a:buNone/>
            </a:pPr>
            <a:r>
              <a:rPr lang="en-US" sz="1600" b="0" i="0" dirty="0">
                <a:solidFill>
                  <a:srgbClr val="D1D5DB"/>
                </a:solidFill>
                <a:effectLst/>
                <a:latin typeface="Söhne"/>
              </a:rPr>
              <a:t>Machine learning models predict future air quality conditions. Users can set custom alerts based on their preferred AQI levels.</a:t>
            </a:r>
            <a:endParaRPr lang="en-US" sz="1750" dirty="0"/>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484527" y="222053"/>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Case studies of successful Air Quality Index</a:t>
            </a:r>
            <a:endParaRPr lang="en-US" sz="4374" dirty="0"/>
          </a:p>
        </p:txBody>
      </p:sp>
      <p:sp>
        <p:nvSpPr>
          <p:cNvPr id="6" name="Text 2"/>
          <p:cNvSpPr/>
          <p:nvPr/>
        </p:nvSpPr>
        <p:spPr>
          <a:xfrm>
            <a:off x="505119" y="1912464"/>
            <a:ext cx="5626739" cy="347186"/>
          </a:xfrm>
          <a:prstGeom prst="rect">
            <a:avLst/>
          </a:prstGeom>
          <a:noFill/>
          <a:ln/>
        </p:spPr>
        <p:txBody>
          <a:bodyPr wrap="none" rtlCol="0" anchor="t"/>
          <a:lstStyle/>
          <a:p>
            <a:pPr algn="l"/>
            <a:r>
              <a:rPr lang="en-US" sz="2400" b="1" i="0" dirty="0">
                <a:solidFill>
                  <a:srgbClr val="D1D5DB"/>
                </a:solidFill>
                <a:effectLst/>
                <a:latin typeface="Söhne"/>
              </a:rPr>
              <a:t>Delhi, India: Battling Air Quality Challenges</a:t>
            </a:r>
            <a:endParaRPr lang="en-US" sz="2400" b="0" i="0" dirty="0">
              <a:solidFill>
                <a:srgbClr val="D1D5DB"/>
              </a:solidFill>
              <a:effectLst/>
              <a:latin typeface="Söhne"/>
            </a:endParaRPr>
          </a:p>
        </p:txBody>
      </p:sp>
      <p:sp>
        <p:nvSpPr>
          <p:cNvPr id="7" name="Text 3"/>
          <p:cNvSpPr/>
          <p:nvPr/>
        </p:nvSpPr>
        <p:spPr>
          <a:xfrm>
            <a:off x="505119" y="2373869"/>
            <a:ext cx="8171307" cy="3816749"/>
          </a:xfrm>
          <a:prstGeom prst="rect">
            <a:avLst/>
          </a:prstGeom>
          <a:noFill/>
          <a:ln/>
        </p:spPr>
        <p:txBody>
          <a:bodyPr wrap="square" rtlCol="0" anchor="t"/>
          <a:lstStyle/>
          <a:p>
            <a:pPr algn="l"/>
            <a:r>
              <a:rPr lang="en-US" sz="2000" b="0" i="0" dirty="0">
                <a:solidFill>
                  <a:srgbClr val="D1D5DB"/>
                </a:solidFill>
                <a:effectLst/>
                <a:latin typeface="Söhne"/>
              </a:rPr>
              <a:t>Delhi, one of the most polluted cities in the world, has been grappling with hazardous air quality. The government of Delhi introduced an AQI system to monitor air quality and alert residents to take necessary precautions. The project has not only increased awareness but has also influenced government policy. Stricter regulations have been put in place to control emissions from vehicles and industries. The AQI project has played a crucial role in advocating for cleaner air and improving the quality of life for Delhi's residents.</a:t>
            </a:r>
          </a:p>
        </p:txBody>
      </p:sp>
      <p:sp>
        <p:nvSpPr>
          <p:cNvPr id="9" name="Text 4"/>
          <p:cNvSpPr/>
          <p:nvPr/>
        </p:nvSpPr>
        <p:spPr>
          <a:xfrm>
            <a:off x="571653" y="4808479"/>
            <a:ext cx="7105006" cy="347186"/>
          </a:xfrm>
          <a:prstGeom prst="rect">
            <a:avLst/>
          </a:prstGeom>
          <a:noFill/>
          <a:ln/>
        </p:spPr>
        <p:txBody>
          <a:bodyPr wrap="none" rtlCol="0" anchor="t"/>
          <a:lstStyle/>
          <a:p>
            <a:pPr marL="0" indent="0" algn="l">
              <a:lnSpc>
                <a:spcPts val="2734"/>
              </a:lnSpc>
              <a:buNone/>
            </a:pPr>
            <a:r>
              <a:rPr lang="en-US" sz="2187" dirty="0">
                <a:solidFill>
                  <a:srgbClr val="C6BFEE"/>
                </a:solidFill>
                <a:latin typeface="Prompt" pitchFamily="34" charset="0"/>
                <a:ea typeface="Prompt" pitchFamily="34" charset="-122"/>
                <a:cs typeface="Prompt" pitchFamily="34" charset="-120"/>
              </a:rPr>
              <a:t>London, United Kingdom: Air Quality Management</a:t>
            </a:r>
            <a:endParaRPr lang="en-US" sz="2187" dirty="0"/>
          </a:p>
        </p:txBody>
      </p:sp>
      <p:sp>
        <p:nvSpPr>
          <p:cNvPr id="10" name="Text 5"/>
          <p:cNvSpPr/>
          <p:nvPr/>
        </p:nvSpPr>
        <p:spPr>
          <a:xfrm>
            <a:off x="571653" y="5237060"/>
            <a:ext cx="9142502" cy="2737552"/>
          </a:xfrm>
          <a:prstGeom prst="rect">
            <a:avLst/>
          </a:prstGeom>
          <a:noFill/>
          <a:ln/>
        </p:spPr>
        <p:txBody>
          <a:bodyPr wrap="square" rtlCol="0" anchor="t"/>
          <a:lstStyle/>
          <a:p>
            <a:pPr marL="0" indent="0" algn="l">
              <a:lnSpc>
                <a:spcPts val="2799"/>
              </a:lnSpc>
              <a:buNone/>
            </a:pPr>
            <a:r>
              <a:rPr lang="en-US" sz="2000" b="0" i="0" dirty="0">
                <a:solidFill>
                  <a:srgbClr val="D1D5DB"/>
                </a:solidFill>
                <a:effectLst/>
                <a:latin typeface="Söhne"/>
              </a:rPr>
              <a:t>The city of London has implemented a comprehensive AQI project to monitor air quality. It combines data from numerous monitoring stations and uses advanced analytics to forecast air quality conditions. This system is instrumental in helping city authorities enforce low emission zones and promote public transportation. Over time, London has witnessed a significant reduction in air pollution levels, leading to improved public health and environmental benefits.</a:t>
            </a:r>
            <a:endParaRPr lang="en-US" sz="2000" dirty="0"/>
          </a:p>
        </p:txBody>
      </p:sp>
      <p:sp>
        <p:nvSpPr>
          <p:cNvPr id="12" name="Text 6"/>
          <p:cNvSpPr/>
          <p:nvPr/>
        </p:nvSpPr>
        <p:spPr>
          <a:xfrm>
            <a:off x="9100899" y="4894659"/>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7"/>
          <p:cNvSpPr/>
          <p:nvPr/>
        </p:nvSpPr>
        <p:spPr>
          <a:xfrm>
            <a:off x="9100899" y="5464016"/>
            <a:ext cx="2905125" cy="1777008"/>
          </a:xfrm>
          <a:prstGeom prst="rect">
            <a:avLst/>
          </a:prstGeom>
          <a:noFill/>
          <a:ln/>
        </p:spPr>
        <p:txBody>
          <a:bodyPr wrap="square" rtlCol="0" anchor="t"/>
          <a:lstStyle/>
          <a:p>
            <a:pPr marL="0" indent="0" algn="l">
              <a:lnSpc>
                <a:spcPts val="2799"/>
              </a:lnSpc>
              <a:buNone/>
            </a:pPr>
            <a:endParaRPr lang="en-US" sz="1750" dirty="0"/>
          </a:p>
        </p:txBody>
      </p:sp>
      <p:pic>
        <p:nvPicPr>
          <p:cNvPr id="14"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2834640"/>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a:t>
            </a:r>
            <a:endParaRPr lang="en-US" sz="4374" dirty="0"/>
          </a:p>
        </p:txBody>
      </p:sp>
      <p:sp>
        <p:nvSpPr>
          <p:cNvPr id="5" name="Text 2"/>
          <p:cNvSpPr/>
          <p:nvPr/>
        </p:nvSpPr>
        <p:spPr>
          <a:xfrm>
            <a:off x="2624376" y="3973354"/>
            <a:ext cx="9381649" cy="1421606"/>
          </a:xfrm>
          <a:prstGeom prst="rect">
            <a:avLst/>
          </a:prstGeom>
          <a:noFill/>
          <a:ln/>
        </p:spPr>
        <p:txBody>
          <a:bodyPr wrap="square" rtlCol="0" anchor="t"/>
          <a:lstStyle/>
          <a:p>
            <a:pPr marL="0" indent="0">
              <a:lnSpc>
                <a:spcPts val="2799"/>
              </a:lnSpc>
              <a:buNone/>
            </a:pPr>
            <a:r>
              <a:rPr lang="en-US" sz="2800" dirty="0">
                <a:solidFill>
                  <a:srgbClr val="DAD8E9"/>
                </a:solidFill>
                <a:latin typeface="Mukta" pitchFamily="34" charset="0"/>
                <a:ea typeface="Mukta" pitchFamily="34" charset="-122"/>
                <a:cs typeface="Mukta" pitchFamily="34" charset="-120"/>
              </a:rPr>
              <a:t>In conclusion, our AQI Python project is a game-changer in air quality monitoring. It not only benefits public health but also has a positive impact on the environment and policy-making. We encourage further research and development in this field to ensure a cleaner and healthier future for all. Thank you for your attention.</a:t>
            </a:r>
            <a:endParaRPr lang="en-US" sz="280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583</Words>
  <Application>Microsoft Office PowerPoint</Application>
  <PresentationFormat>Custom</PresentationFormat>
  <Paragraphs>54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3</cp:revision>
  <dcterms:created xsi:type="dcterms:W3CDTF">2023-11-05T13:17:16Z</dcterms:created>
  <dcterms:modified xsi:type="dcterms:W3CDTF">2023-11-06T08:30:58Z</dcterms:modified>
</cp:coreProperties>
</file>