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ED0D1"/>
          </a:solidFill>
        </a:fill>
      </a:tcStyle>
    </a:wholeTbl>
    <a:band2H>
      <a:tcTxStyle b="def" i="def"/>
      <a:tcStyle>
        <a:tcBdr/>
        <a:fill>
          <a:solidFill>
            <a:srgbClr val="E8E9E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FCECC"/>
          </a:solidFill>
        </a:fill>
      </a:tcStyle>
    </a:wholeTbl>
    <a:band2H>
      <a:tcTxStyle b="def" i="def"/>
      <a:tcStyle>
        <a:tcBdr/>
        <a:fill>
          <a:solidFill>
            <a:srgbClr val="E8E8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F0E2"/>
          </a:solidFill>
        </a:fill>
      </a:tcStyle>
    </a:wholeTbl>
    <a:band2H>
      <a:tcTxStyle b="def" i="def"/>
      <a:tcStyle>
        <a:tcBdr/>
        <a:fill>
          <a:solidFill>
            <a:srgbClr val="F3F7F1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1600200" y="2492375"/>
            <a:ext cx="6762750" cy="1470025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600200" y="3966881"/>
            <a:ext cx="6762751" cy="175260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1pPr>
            <a:lvl2pPr marL="0" indent="45720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2pPr>
            <a:lvl3pPr marL="0" indent="91440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3pPr>
            <a:lvl4pPr marL="0" indent="137160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4pPr>
            <a:lvl5pPr marL="0" indent="1828800" algn="r">
              <a:spcBef>
                <a:spcPts val="600"/>
              </a:spcBef>
              <a:buSzTx/>
              <a:buNone/>
              <a:defRPr sz="1800">
                <a:solidFill>
                  <a:srgbClr val="50515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Footer Placeholder 4"/>
          <p:cNvSpPr txBox="1"/>
          <p:nvPr/>
        </p:nvSpPr>
        <p:spPr>
          <a:xfrm>
            <a:off x="3276600" y="6296342"/>
            <a:ext cx="263898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914400">
              <a:defRPr sz="1200">
                <a:solidFill>
                  <a:srgbClr val="3C3D40"/>
                </a:solidFill>
              </a:defRPr>
            </a:lvl1pPr>
          </a:lstStyle>
          <a:p>
            <a:pPr/>
            <a:r>
              <a:t>In Time Tec – Company Confidential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le Text"/>
          <p:cNvSpPr txBox="1"/>
          <p:nvPr>
            <p:ph type="title"/>
          </p:nvPr>
        </p:nvSpPr>
        <p:spPr>
          <a:xfrm>
            <a:off x="779464" y="590550"/>
            <a:ext cx="3657601" cy="116205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half" idx="1"/>
          </p:nvPr>
        </p:nvSpPr>
        <p:spPr>
          <a:xfrm>
            <a:off x="4693022" y="739587"/>
            <a:ext cx="3657601" cy="53087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8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Text Placeholder 3"/>
          <p:cNvSpPr/>
          <p:nvPr>
            <p:ph type="body" sz="half" idx="13"/>
          </p:nvPr>
        </p:nvSpPr>
        <p:spPr>
          <a:xfrm>
            <a:off x="779464" y="1816100"/>
            <a:ext cx="3657601" cy="38227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800"/>
            </a:pP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4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itle Text"/>
          <p:cNvSpPr txBox="1"/>
          <p:nvPr>
            <p:ph type="title"/>
          </p:nvPr>
        </p:nvSpPr>
        <p:spPr>
          <a:xfrm>
            <a:off x="3886200" y="533400"/>
            <a:ext cx="4476750" cy="12525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3886124" y="1828800"/>
            <a:ext cx="4474539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2"/>
          <p:cNvSpPr/>
          <p:nvPr>
            <p:ph type="pic" sz="half" idx="13"/>
          </p:nvPr>
        </p:nvSpPr>
        <p:spPr>
          <a:xfrm flipH="1">
            <a:off x="188252" y="179291"/>
            <a:ext cx="3281088" cy="6483098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itle Text"/>
          <p:cNvSpPr txBox="1"/>
          <p:nvPr>
            <p:ph type="title"/>
          </p:nvPr>
        </p:nvSpPr>
        <p:spPr>
          <a:xfrm>
            <a:off x="4710953" y="533400"/>
            <a:ext cx="3657601" cy="12525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64" name="Picture Placeholder 2"/>
          <p:cNvSpPr/>
          <p:nvPr>
            <p:ph type="pic" sz="half" idx="13"/>
          </p:nvPr>
        </p:nvSpPr>
        <p:spPr>
          <a:xfrm flipH="1">
            <a:off x="596153" y="1600199"/>
            <a:ext cx="3657601" cy="3657602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5" name="Body Level One…"/>
          <p:cNvSpPr txBox="1"/>
          <p:nvPr>
            <p:ph type="body" sz="half" idx="1"/>
          </p:nvPr>
        </p:nvSpPr>
        <p:spPr>
          <a:xfrm>
            <a:off x="4710412" y="1828800"/>
            <a:ext cx="3657601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7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Text"/>
          <p:cNvSpPr txBox="1"/>
          <p:nvPr>
            <p:ph type="title"/>
          </p:nvPr>
        </p:nvSpPr>
        <p:spPr>
          <a:xfrm>
            <a:off x="808037" y="3778624"/>
            <a:ext cx="7560517" cy="11026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7" name="Picture Placeholder 2"/>
          <p:cNvSpPr/>
          <p:nvPr>
            <p:ph type="pic" sz="half" idx="13"/>
          </p:nvPr>
        </p:nvSpPr>
        <p:spPr>
          <a:xfrm flipH="1">
            <a:off x="871584" y="761999"/>
            <a:ext cx="7427726" cy="2989732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808034" y="4827492"/>
            <a:ext cx="7559978" cy="12208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1800"/>
            </a:lvl1pPr>
            <a:lvl2pPr marL="0" indent="457200">
              <a:spcBef>
                <a:spcPts val="600"/>
              </a:spcBef>
              <a:buSzTx/>
              <a:buNone/>
              <a:defRPr sz="1800"/>
            </a:lvl2pPr>
            <a:lvl3pPr marL="0" indent="914400">
              <a:spcBef>
                <a:spcPts val="600"/>
              </a:spcBef>
              <a:buSzTx/>
              <a:buNone/>
              <a:defRPr sz="1800"/>
            </a:lvl3pPr>
            <a:lvl4pPr marL="0" indent="1371600">
              <a:spcBef>
                <a:spcPts val="600"/>
              </a:spcBef>
              <a:buSzTx/>
              <a:buNone/>
              <a:defRPr sz="1800"/>
            </a:lvl4pPr>
            <a:lvl5pPr marL="0" indent="1828800">
              <a:spcBef>
                <a:spcPts val="600"/>
              </a:spcBef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8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xfrm>
            <a:off x="7328645" y="779462"/>
            <a:ext cx="1358154" cy="52689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idx="1"/>
          </p:nvPr>
        </p:nvSpPr>
        <p:spPr>
          <a:xfrm>
            <a:off x="779462" y="779464"/>
            <a:ext cx="6170613" cy="526891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/>
          <p:nvPr>
            <p:ph type="title"/>
          </p:nvPr>
        </p:nvSpPr>
        <p:spPr>
          <a:xfrm>
            <a:off x="779462" y="2591360"/>
            <a:ext cx="7583488" cy="1362076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79462" y="3950353"/>
            <a:ext cx="7583488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1pPr>
            <a:lvl2pPr marL="0" indent="45720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2pPr>
            <a:lvl3pPr marL="0" indent="91440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3pPr>
            <a:lvl4pPr marL="0" indent="137160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4pPr>
            <a:lvl5pPr marL="0" indent="1828800">
              <a:spcBef>
                <a:spcPts val="600"/>
              </a:spcBef>
              <a:buSzTx/>
              <a:buNone/>
              <a:defRPr sz="2000">
                <a:solidFill>
                  <a:srgbClr val="50515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779462" y="1828800"/>
            <a:ext cx="3657601" cy="42195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8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779462" y="1438835"/>
            <a:ext cx="3657601" cy="78982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1pPr>
            <a:lvl2pPr marL="0" indent="45720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2pPr>
            <a:lvl3pPr marL="0" indent="91440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3pPr>
            <a:lvl4pPr marL="0" indent="137160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4pPr>
            <a:lvl5pPr marL="0" indent="182880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/>
          <p:nvPr>
            <p:ph type="body" sz="quarter" idx="13"/>
          </p:nvPr>
        </p:nvSpPr>
        <p:spPr>
          <a:xfrm>
            <a:off x="4705350" y="1438835"/>
            <a:ext cx="3657600" cy="789829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ts val="3000"/>
              </a:lnSpc>
              <a:spcBef>
                <a:spcPts val="0"/>
              </a:spcBef>
              <a:buSzTx/>
              <a:buNone/>
              <a:defRPr sz="2800"/>
            </a:pPr>
          </a:p>
        </p:txBody>
      </p:sp>
      <p:sp>
        <p:nvSpPr>
          <p:cNvPr id="66" name="Straight Connector 11"/>
          <p:cNvSpPr/>
          <p:nvPr/>
        </p:nvSpPr>
        <p:spPr>
          <a:xfrm>
            <a:off x="874058" y="2285999"/>
            <a:ext cx="3563005" cy="159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traight Connector 12"/>
          <p:cNvSpPr/>
          <p:nvPr/>
        </p:nvSpPr>
        <p:spPr>
          <a:xfrm>
            <a:off x="4815839" y="2285999"/>
            <a:ext cx="3566161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traight Connector 14"/>
          <p:cNvSpPr/>
          <p:nvPr/>
        </p:nvSpPr>
        <p:spPr>
          <a:xfrm>
            <a:off x="874058" y="2285999"/>
            <a:ext cx="3563005" cy="159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traight Connector 15"/>
          <p:cNvSpPr/>
          <p:nvPr/>
        </p:nvSpPr>
        <p:spPr>
          <a:xfrm>
            <a:off x="4815839" y="2285999"/>
            <a:ext cx="3566161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779462" y="1828800"/>
            <a:ext cx="7585076" cy="20574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8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710953" y="1828800"/>
            <a:ext cx="3657601" cy="20574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8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779462" y="1828800"/>
            <a:ext cx="3657601" cy="20574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10658" indent="-328083">
              <a:defRPr sz="2000"/>
            </a:lvl2pPr>
            <a:lvl3pPr marL="891822" indent="-313972">
              <a:defRPr sz="2000"/>
            </a:lvl3pPr>
            <a:lvl4pPr marL="1174397" indent="-313972">
              <a:defRPr sz="2000"/>
            </a:lvl4pPr>
            <a:lvl5pPr marL="1456972" indent="-313972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/>
          <p:cNvSpPr/>
          <p:nvPr/>
        </p:nvSpPr>
        <p:spPr>
          <a:xfrm>
            <a:off x="-1" y="-1"/>
            <a:ext cx="9144001" cy="6858001"/>
          </a:xfrm>
          <a:prstGeom prst="rect">
            <a:avLst/>
          </a:prstGeom>
          <a:gradFill>
            <a:gsLst>
              <a:gs pos="16000">
                <a:srgbClr val="FF9214"/>
              </a:gs>
              <a:gs pos="100000">
                <a:srgbClr val="FFEA04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9755" y="6174792"/>
            <a:ext cx="2757715" cy="61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779462" y="381000"/>
            <a:ext cx="7583488" cy="104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779462" y="1828800"/>
            <a:ext cx="7583488" cy="4208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33488" y="26757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3C3D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82575" marR="0" indent="-28257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1pPr>
      <a:lvl2pPr marL="607377" marR="0" indent="-324802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2pPr>
      <a:lvl3pPr marL="923219" marR="0" indent="-34536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3pPr>
      <a:lvl4pPr marL="1205794" marR="0" indent="-34536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4pPr>
      <a:lvl5pPr marL="1488369" marR="0" indent="-34536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5pPr>
      <a:lvl6pPr marL="2537460" marR="0" indent="-25146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6pPr>
      <a:lvl7pPr marL="2994660" marR="0" indent="-25146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7pPr>
      <a:lvl8pPr marL="3451859" marR="0" indent="-25145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8pPr>
      <a:lvl9pPr marL="3909059" marR="0" indent="-25145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3C3D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ctrTitle"/>
          </p:nvPr>
        </p:nvSpPr>
        <p:spPr>
          <a:xfrm>
            <a:off x="1600199" y="2492375"/>
            <a:ext cx="6762751" cy="1470025"/>
          </a:xfrm>
          <a:prstGeom prst="rect">
            <a:avLst/>
          </a:prstGeom>
        </p:spPr>
        <p:txBody>
          <a:bodyPr/>
          <a:lstStyle/>
          <a:p>
            <a:pPr defTabSz="557784">
              <a:defRPr sz="2257"/>
            </a:pPr>
            <a:r>
              <a:t>Learn &amp; Code Assignment</a:t>
            </a:r>
          </a:p>
          <a:p>
            <a:pPr defTabSz="557784">
              <a:defRPr sz="2257"/>
            </a:pPr>
          </a:p>
          <a:p>
            <a:pPr defTabSz="557784">
              <a:defRPr sz="2257"/>
            </a:pPr>
          </a:p>
          <a:p>
            <a:pPr defTabSz="557784">
              <a:defRPr sz="2684"/>
            </a:pPr>
            <a:r>
              <a:t>The Task Distribution System</a:t>
            </a:r>
          </a:p>
        </p:txBody>
      </p:sp>
      <p:sp>
        <p:nvSpPr>
          <p:cNvPr id="210" name="Subtitle 2"/>
          <p:cNvSpPr txBox="1"/>
          <p:nvPr>
            <p:ph type="subTitle" sz="quarter" idx="1"/>
          </p:nvPr>
        </p:nvSpPr>
        <p:spPr>
          <a:xfrm>
            <a:off x="1600200" y="3966881"/>
            <a:ext cx="6762751" cy="1752601"/>
          </a:xfrm>
          <a:prstGeom prst="rect">
            <a:avLst/>
          </a:prstGeom>
        </p:spPr>
        <p:txBody>
          <a:bodyPr/>
          <a:lstStyle/>
          <a:p>
            <a:pPr/>
            <a:r>
              <a:t>CTO – Rakesh Sawan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38"/>
          <p:cNvGrpSpPr/>
          <p:nvPr/>
        </p:nvGrpSpPr>
        <p:grpSpPr>
          <a:xfrm>
            <a:off x="6599157" y="2935005"/>
            <a:ext cx="1887495" cy="1144433"/>
            <a:chOff x="0" y="0"/>
            <a:chExt cx="1887494" cy="1144431"/>
          </a:xfrm>
        </p:grpSpPr>
        <p:grpSp>
          <p:nvGrpSpPr>
            <p:cNvPr id="214" name="Rectangle 41"/>
            <p:cNvGrpSpPr/>
            <p:nvPr/>
          </p:nvGrpSpPr>
          <p:grpSpPr>
            <a:xfrm>
              <a:off x="-1" y="0"/>
              <a:ext cx="1887496" cy="1144432"/>
              <a:chOff x="0" y="0"/>
              <a:chExt cx="1887494" cy="1144431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-1" y="0"/>
                <a:ext cx="1887496" cy="11444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atOff val="3684"/>
                      <a:lumOff val="-8840"/>
                    </a:schemeClr>
                  </a:gs>
                  <a:gs pos="80000">
                    <a:srgbClr val="465860"/>
                  </a:gs>
                  <a:gs pos="100000">
                    <a:schemeClr val="accent1">
                      <a:satOff val="4298"/>
                    </a:schemeClr>
                  </a:gs>
                </a:gsLst>
                <a:lin ang="16200000" scaled="0"/>
              </a:gradFill>
              <a:ln w="9525" cap="flat">
                <a:solidFill>
                  <a:srgbClr val="49585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Node 2"/>
              <p:cNvSpPr txBox="1"/>
              <p:nvPr/>
            </p:nvSpPr>
            <p:spPr>
              <a:xfrm>
                <a:off x="-1" y="0"/>
                <a:ext cx="1887496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Node 2</a:t>
                </a:r>
              </a:p>
            </p:txBody>
          </p:sp>
        </p:grpSp>
        <p:grpSp>
          <p:nvGrpSpPr>
            <p:cNvPr id="217" name="Rounded Rectangle 42"/>
            <p:cNvGrpSpPr/>
            <p:nvPr/>
          </p:nvGrpSpPr>
          <p:grpSpPr>
            <a:xfrm>
              <a:off x="170478" y="361821"/>
              <a:ext cx="1466619" cy="624841"/>
              <a:chOff x="0" y="0"/>
              <a:chExt cx="1466618" cy="624840"/>
            </a:xfrm>
          </p:grpSpPr>
          <p:sp>
            <p:nvSpPr>
              <p:cNvPr id="215" name="Rounded Rectangle"/>
              <p:cNvSpPr/>
              <p:nvPr/>
            </p:nvSpPr>
            <p:spPr>
              <a:xfrm>
                <a:off x="0" y="77216"/>
                <a:ext cx="1466619" cy="47040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satOff val="14150"/>
                      <a:lumOff val="-10960"/>
                    </a:schemeClr>
                  </a:gs>
                  <a:gs pos="80000">
                    <a:srgbClr val="A54828"/>
                  </a:gs>
                  <a:gs pos="100000">
                    <a:schemeClr val="accent2">
                      <a:satOff val="16509"/>
                      <a:lumOff val="-1152"/>
                    </a:schemeClr>
                  </a:gs>
                </a:gsLst>
                <a:lin ang="16200000" scaled="0"/>
              </a:gradFill>
              <a:ln w="9525" cap="flat">
                <a:solidFill>
                  <a:srgbClr val="9B4F3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Task Executor"/>
              <p:cNvSpPr txBox="1"/>
              <p:nvPr/>
            </p:nvSpPr>
            <p:spPr>
              <a:xfrm>
                <a:off x="22962" y="-1"/>
                <a:ext cx="1420694" cy="624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Task Executor</a:t>
                </a:r>
              </a:p>
            </p:txBody>
          </p:sp>
        </p:grpSp>
      </p:grpSp>
      <p:grpSp>
        <p:nvGrpSpPr>
          <p:cNvPr id="225" name="Group 35"/>
          <p:cNvGrpSpPr/>
          <p:nvPr/>
        </p:nvGrpSpPr>
        <p:grpSpPr>
          <a:xfrm>
            <a:off x="6599157" y="1119777"/>
            <a:ext cx="1887495" cy="1144433"/>
            <a:chOff x="0" y="0"/>
            <a:chExt cx="1887494" cy="1144431"/>
          </a:xfrm>
        </p:grpSpPr>
        <p:grpSp>
          <p:nvGrpSpPr>
            <p:cNvPr id="221" name="Rectangle 5"/>
            <p:cNvGrpSpPr/>
            <p:nvPr/>
          </p:nvGrpSpPr>
          <p:grpSpPr>
            <a:xfrm>
              <a:off x="-1" y="0"/>
              <a:ext cx="1887496" cy="1144432"/>
              <a:chOff x="0" y="0"/>
              <a:chExt cx="1887494" cy="1144431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-1" y="0"/>
                <a:ext cx="1887496" cy="11444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atOff val="3684"/>
                      <a:lumOff val="-8840"/>
                    </a:schemeClr>
                  </a:gs>
                  <a:gs pos="80000">
                    <a:srgbClr val="465860"/>
                  </a:gs>
                  <a:gs pos="100000">
                    <a:schemeClr val="accent1">
                      <a:satOff val="4298"/>
                    </a:schemeClr>
                  </a:gs>
                </a:gsLst>
                <a:lin ang="16200000" scaled="0"/>
              </a:gradFill>
              <a:ln w="9525" cap="flat">
                <a:solidFill>
                  <a:srgbClr val="49585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Node 1"/>
              <p:cNvSpPr txBox="1"/>
              <p:nvPr/>
            </p:nvSpPr>
            <p:spPr>
              <a:xfrm>
                <a:off x="-1" y="0"/>
                <a:ext cx="1887496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Node 1</a:t>
                </a:r>
              </a:p>
            </p:txBody>
          </p:sp>
        </p:grpSp>
        <p:grpSp>
          <p:nvGrpSpPr>
            <p:cNvPr id="224" name="Rounded Rectangle 34"/>
            <p:cNvGrpSpPr/>
            <p:nvPr/>
          </p:nvGrpSpPr>
          <p:grpSpPr>
            <a:xfrm>
              <a:off x="170478" y="361821"/>
              <a:ext cx="1466619" cy="624841"/>
              <a:chOff x="0" y="0"/>
              <a:chExt cx="1466618" cy="624840"/>
            </a:xfrm>
          </p:grpSpPr>
          <p:sp>
            <p:nvSpPr>
              <p:cNvPr id="222" name="Rounded Rectangle"/>
              <p:cNvSpPr/>
              <p:nvPr/>
            </p:nvSpPr>
            <p:spPr>
              <a:xfrm>
                <a:off x="0" y="77216"/>
                <a:ext cx="1466619" cy="47040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2">
                      <a:satOff val="14150"/>
                      <a:lumOff val="-10960"/>
                    </a:schemeClr>
                  </a:gs>
                  <a:gs pos="80000">
                    <a:srgbClr val="A54828"/>
                  </a:gs>
                  <a:gs pos="100000">
                    <a:schemeClr val="accent2">
                      <a:satOff val="16509"/>
                      <a:lumOff val="-1152"/>
                    </a:schemeClr>
                  </a:gs>
                </a:gsLst>
                <a:lin ang="16200000" scaled="0"/>
              </a:gradFill>
              <a:ln w="9525" cap="flat">
                <a:solidFill>
                  <a:srgbClr val="9B4F3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Task Executor"/>
              <p:cNvSpPr txBox="1"/>
              <p:nvPr/>
            </p:nvSpPr>
            <p:spPr>
              <a:xfrm>
                <a:off x="22962" y="-1"/>
                <a:ext cx="1420694" cy="624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Task Executor</a:t>
                </a:r>
              </a:p>
            </p:txBody>
          </p:sp>
        </p:grpSp>
      </p:grpSp>
      <p:sp>
        <p:nvSpPr>
          <p:cNvPr id="226" name="Title 1"/>
          <p:cNvSpPr txBox="1"/>
          <p:nvPr>
            <p:ph type="title"/>
          </p:nvPr>
        </p:nvSpPr>
        <p:spPr>
          <a:xfrm>
            <a:off x="779463" y="119118"/>
            <a:ext cx="7583486" cy="685865"/>
          </a:xfrm>
          <a:prstGeom prst="rect">
            <a:avLst/>
          </a:prstGeom>
        </p:spPr>
        <p:txBody>
          <a:bodyPr/>
          <a:lstStyle/>
          <a:p>
            <a:pPr/>
            <a:r>
              <a:t>Task Distribution System</a:t>
            </a:r>
          </a:p>
        </p:txBody>
      </p:sp>
      <p:grpSp>
        <p:nvGrpSpPr>
          <p:cNvPr id="229" name="Rectangle 3"/>
          <p:cNvGrpSpPr/>
          <p:nvPr/>
        </p:nvGrpSpPr>
        <p:grpSpPr>
          <a:xfrm>
            <a:off x="2546157" y="2043595"/>
            <a:ext cx="3312595" cy="1077418"/>
            <a:chOff x="0" y="0"/>
            <a:chExt cx="3312593" cy="1077416"/>
          </a:xfrm>
        </p:grpSpPr>
        <p:sp>
          <p:nvSpPr>
            <p:cNvPr id="227" name="Rectangle"/>
            <p:cNvSpPr/>
            <p:nvPr/>
          </p:nvSpPr>
          <p:spPr>
            <a:xfrm>
              <a:off x="-1" y="0"/>
              <a:ext cx="3312595" cy="107741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atOff val="3684"/>
                    <a:lumOff val="-8840"/>
                  </a:schemeClr>
                </a:gs>
                <a:gs pos="80000">
                  <a:srgbClr val="465860"/>
                </a:gs>
                <a:gs pos="100000">
                  <a:schemeClr val="accent1">
                    <a:satOff val="4298"/>
                  </a:schemeClr>
                </a:gs>
              </a:gsLst>
              <a:lin ang="16200000" scaled="0"/>
            </a:gradFill>
            <a:ln w="9525" cap="flat">
              <a:solidFill>
                <a:srgbClr val="49585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Task Coordinator"/>
            <p:cNvSpPr txBox="1"/>
            <p:nvPr/>
          </p:nvSpPr>
          <p:spPr>
            <a:xfrm>
              <a:off x="-1" y="0"/>
              <a:ext cx="331259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Task Coordinator</a:t>
              </a:r>
            </a:p>
          </p:txBody>
        </p:sp>
      </p:grpSp>
      <p:grpSp>
        <p:nvGrpSpPr>
          <p:cNvPr id="232" name="Rounded Rectangle 4"/>
          <p:cNvGrpSpPr/>
          <p:nvPr/>
        </p:nvGrpSpPr>
        <p:grpSpPr>
          <a:xfrm>
            <a:off x="628408" y="914521"/>
            <a:ext cx="1178394" cy="3273725"/>
            <a:chOff x="0" y="0"/>
            <a:chExt cx="1178392" cy="3273723"/>
          </a:xfrm>
        </p:grpSpPr>
        <p:sp>
          <p:nvSpPr>
            <p:cNvPr id="230" name="Rounded Rectangle"/>
            <p:cNvSpPr/>
            <p:nvPr/>
          </p:nvSpPr>
          <p:spPr>
            <a:xfrm>
              <a:off x="0" y="0"/>
              <a:ext cx="1178393" cy="32737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satOff val="3684"/>
                    <a:lumOff val="-8840"/>
                  </a:schemeClr>
                </a:gs>
                <a:gs pos="80000">
                  <a:srgbClr val="465860"/>
                </a:gs>
                <a:gs pos="100000">
                  <a:schemeClr val="accent1">
                    <a:satOff val="4298"/>
                  </a:schemeClr>
                </a:gs>
              </a:gsLst>
              <a:lin ang="16200000" scaled="0"/>
            </a:gradFill>
            <a:ln w="9525" cap="flat">
              <a:solidFill>
                <a:srgbClr val="49585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" name="Client Machine…"/>
            <p:cNvSpPr txBox="1"/>
            <p:nvPr/>
          </p:nvSpPr>
          <p:spPr>
            <a:xfrm>
              <a:off x="57524" y="57523"/>
              <a:ext cx="1063345" cy="275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Client Machine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TASK 1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TASK 2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TASK 3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TASK 4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TASK 5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r>
                <a:t>TASK 6</a:t>
              </a:r>
            </a:p>
          </p:txBody>
        </p:sp>
      </p:grpSp>
      <p:sp>
        <p:nvSpPr>
          <p:cNvPr id="250" name="Straight Arrow Connector 9"/>
          <p:cNvSpPr/>
          <p:nvPr/>
        </p:nvSpPr>
        <p:spPr>
          <a:xfrm>
            <a:off x="1811493" y="2557535"/>
            <a:ext cx="729903" cy="7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1750">
            <a:solidFill>
              <a:srgbClr val="55814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1" name="Straight Arrow Connector 13"/>
          <p:cNvSpPr/>
          <p:nvPr/>
        </p:nvSpPr>
        <p:spPr>
          <a:xfrm>
            <a:off x="5649077" y="2937875"/>
            <a:ext cx="945319" cy="284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1750">
            <a:solidFill>
              <a:srgbClr val="55814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5" name="Straight Arrow Connector 11"/>
          <p:cNvSpPr/>
          <p:nvPr/>
        </p:nvSpPr>
        <p:spPr>
          <a:xfrm flipV="1">
            <a:off x="5674327" y="2043594"/>
            <a:ext cx="1095309" cy="667665"/>
          </a:xfrm>
          <a:prstGeom prst="line">
            <a:avLst/>
          </a:prstGeom>
          <a:ln w="31750">
            <a:solidFill>
              <a:srgbClr val="55814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8" name="Rounded Rectangle 28"/>
          <p:cNvGrpSpPr/>
          <p:nvPr/>
        </p:nvGrpSpPr>
        <p:grpSpPr>
          <a:xfrm>
            <a:off x="2662881" y="2398839"/>
            <a:ext cx="1230767" cy="624841"/>
            <a:chOff x="0" y="0"/>
            <a:chExt cx="1230765" cy="624840"/>
          </a:xfrm>
        </p:grpSpPr>
        <p:sp>
          <p:nvSpPr>
            <p:cNvPr id="236" name="Rounded Rectangle"/>
            <p:cNvSpPr/>
            <p:nvPr/>
          </p:nvSpPr>
          <p:spPr>
            <a:xfrm>
              <a:off x="0" y="70062"/>
              <a:ext cx="1230766" cy="48471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satOff val="-15893"/>
                    <a:lumOff val="-20007"/>
                  </a:schemeClr>
                </a:gs>
                <a:gs pos="80000">
                  <a:srgbClr val="B2D5A1"/>
                </a:gs>
                <a:gs pos="100000">
                  <a:schemeClr val="accent6">
                    <a:satOff val="6907"/>
                    <a:lumOff val="-2104"/>
                  </a:schemeClr>
                </a:gs>
              </a:gsLst>
              <a:lin ang="16200000" scaled="0"/>
            </a:gradFill>
            <a:ln w="9525" cap="flat">
              <a:solidFill>
                <a:srgbClr val="B5D2A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Task Queue"/>
            <p:cNvSpPr txBox="1"/>
            <p:nvPr/>
          </p:nvSpPr>
          <p:spPr>
            <a:xfrm>
              <a:off x="23662" y="-1"/>
              <a:ext cx="118344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Task Queue</a:t>
              </a:r>
            </a:p>
          </p:txBody>
        </p:sp>
      </p:grpSp>
      <p:grpSp>
        <p:nvGrpSpPr>
          <p:cNvPr id="241" name="Rounded Rectangle 31"/>
          <p:cNvGrpSpPr/>
          <p:nvPr/>
        </p:nvGrpSpPr>
        <p:grpSpPr>
          <a:xfrm>
            <a:off x="4116230" y="2468902"/>
            <a:ext cx="1558098" cy="484715"/>
            <a:chOff x="0" y="0"/>
            <a:chExt cx="1558097" cy="484714"/>
          </a:xfrm>
        </p:grpSpPr>
        <p:sp>
          <p:nvSpPr>
            <p:cNvPr id="239" name="Rounded Rectangle"/>
            <p:cNvSpPr/>
            <p:nvPr/>
          </p:nvSpPr>
          <p:spPr>
            <a:xfrm>
              <a:off x="0" y="0"/>
              <a:ext cx="1558098" cy="48471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satOff val="-15893"/>
                    <a:lumOff val="-20007"/>
                  </a:schemeClr>
                </a:gs>
                <a:gs pos="80000">
                  <a:srgbClr val="B2D5A1"/>
                </a:gs>
                <a:gs pos="100000">
                  <a:schemeClr val="accent6">
                    <a:satOff val="6907"/>
                    <a:lumOff val="-2104"/>
                  </a:schemeClr>
                </a:gs>
              </a:gsLst>
              <a:lin ang="16200000" scaled="0"/>
            </a:gradFill>
            <a:ln w="9525" cap="flat">
              <a:solidFill>
                <a:srgbClr val="B5D2A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" name="Distributor"/>
            <p:cNvSpPr txBox="1"/>
            <p:nvPr/>
          </p:nvSpPr>
          <p:spPr>
            <a:xfrm>
              <a:off x="23662" y="63287"/>
              <a:ext cx="15107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Distributor</a:t>
              </a:r>
            </a:p>
          </p:txBody>
        </p:sp>
      </p:grpSp>
      <p:sp>
        <p:nvSpPr>
          <p:cNvPr id="252" name="Straight Arrow Connector 39"/>
          <p:cNvSpPr/>
          <p:nvPr/>
        </p:nvSpPr>
        <p:spPr>
          <a:xfrm>
            <a:off x="3898352" y="2711259"/>
            <a:ext cx="2131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6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3" name="TextBox 40"/>
          <p:cNvSpPr txBox="1"/>
          <p:nvPr/>
        </p:nvSpPr>
        <p:spPr>
          <a:xfrm>
            <a:off x="357710" y="4196419"/>
            <a:ext cx="8786291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Client Machine</a:t>
            </a:r>
            <a:r>
              <a:rPr b="0"/>
              <a:t>– A PC/ Laptop using which a user can send task for execution.</a:t>
            </a:r>
            <a:endParaRPr b="0"/>
          </a:p>
          <a:p>
            <a:pPr>
              <a:defRPr b="1">
                <a:solidFill>
                  <a:srgbClr val="000000"/>
                </a:solidFill>
              </a:defRPr>
            </a:pPr>
            <a:r>
              <a:t>Co-coordinator </a:t>
            </a:r>
            <a:r>
              <a:rPr b="0"/>
              <a:t>– Queues the task and distributes to available node.</a:t>
            </a:r>
            <a:endParaRPr b="0"/>
          </a:p>
          <a:p>
            <a:pPr>
              <a:defRPr b="1">
                <a:solidFill>
                  <a:srgbClr val="000000"/>
                </a:solidFill>
              </a:defRPr>
            </a:pPr>
            <a:r>
              <a:t>Node</a:t>
            </a:r>
            <a:r>
              <a:rPr b="0"/>
              <a:t> – A PC/Laptop or a mobile device where a task will be executed.</a:t>
            </a:r>
            <a:endParaRPr b="0"/>
          </a:p>
          <a:p>
            <a:pPr>
              <a:defRPr b="1">
                <a:solidFill>
                  <a:srgbClr val="000000"/>
                </a:solidFill>
              </a:defRPr>
            </a:pPr>
            <a:r>
              <a:t>Task Executor </a:t>
            </a:r>
            <a:r>
              <a:rPr b="0"/>
              <a:t>– Every node will have an agent that is responsible for execution of the tasks, will report the node status to the coordinator</a:t>
            </a:r>
            <a:endParaRPr b="0"/>
          </a:p>
          <a:p>
            <a:pPr>
              <a:defRPr b="1">
                <a:solidFill>
                  <a:srgbClr val="000000"/>
                </a:solidFill>
              </a:defRPr>
            </a:pPr>
            <a:r>
              <a:t>Task</a:t>
            </a:r>
            <a:r>
              <a:rPr b="0"/>
              <a:t> – is an independent unit of instructions, typically a self contained program.</a:t>
            </a:r>
            <a:endParaRPr b="0"/>
          </a:p>
          <a:p>
            <a:pPr>
              <a:defRPr b="1">
                <a:solidFill>
                  <a:srgbClr val="660066"/>
                </a:solidFill>
              </a:defRPr>
            </a:pPr>
            <a:r>
              <a:t>Communication Protocol – Communication between client machine -&gt; Coordiantor-&gt; Node should be based on TCP/IP.</a:t>
            </a:r>
          </a:p>
        </p:txBody>
      </p:sp>
      <p:grpSp>
        <p:nvGrpSpPr>
          <p:cNvPr id="246" name="Rounded Rectangle 46"/>
          <p:cNvGrpSpPr/>
          <p:nvPr/>
        </p:nvGrpSpPr>
        <p:grpSpPr>
          <a:xfrm>
            <a:off x="3195123" y="871466"/>
            <a:ext cx="1842215" cy="626473"/>
            <a:chOff x="0" y="0"/>
            <a:chExt cx="1842213" cy="626471"/>
          </a:xfrm>
        </p:grpSpPr>
        <p:sp>
          <p:nvSpPr>
            <p:cNvPr id="244" name="Rounded Rectangle"/>
            <p:cNvSpPr/>
            <p:nvPr/>
          </p:nvSpPr>
          <p:spPr>
            <a:xfrm>
              <a:off x="0" y="0"/>
              <a:ext cx="1842214" cy="62647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satOff val="-15893"/>
                    <a:lumOff val="-20007"/>
                  </a:schemeClr>
                </a:gs>
                <a:gs pos="80000">
                  <a:srgbClr val="B2D5A1"/>
                </a:gs>
                <a:gs pos="100000">
                  <a:schemeClr val="accent6">
                    <a:satOff val="6907"/>
                    <a:lumOff val="-2104"/>
                  </a:schemeClr>
                </a:gs>
              </a:gsLst>
              <a:lin ang="16200000" scaled="0"/>
            </a:gradFill>
            <a:ln w="9525" cap="flat">
              <a:solidFill>
                <a:srgbClr val="B5D2A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5" name="Task Database"/>
            <p:cNvSpPr txBox="1"/>
            <p:nvPr/>
          </p:nvSpPr>
          <p:spPr>
            <a:xfrm>
              <a:off x="30581" y="134166"/>
              <a:ext cx="178105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Task Database</a:t>
              </a:r>
            </a:p>
          </p:txBody>
        </p:sp>
      </p:grpSp>
      <p:sp>
        <p:nvSpPr>
          <p:cNvPr id="247" name="Straight Arrow Connector 48"/>
          <p:cNvSpPr/>
          <p:nvPr/>
        </p:nvSpPr>
        <p:spPr>
          <a:xfrm flipV="1">
            <a:off x="4116231" y="2001391"/>
            <a:ext cx="1" cy="42205"/>
          </a:xfrm>
          <a:prstGeom prst="line">
            <a:avLst/>
          </a:prstGeom>
          <a:ln w="317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TextBox 52"/>
          <p:cNvSpPr txBox="1"/>
          <p:nvPr/>
        </p:nvSpPr>
        <p:spPr>
          <a:xfrm>
            <a:off x="5947559" y="2468901"/>
            <a:ext cx="9108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TCP/IP</a:t>
            </a:r>
          </a:p>
        </p:txBody>
      </p:sp>
      <p:sp>
        <p:nvSpPr>
          <p:cNvPr id="249" name="TextBox 53"/>
          <p:cNvSpPr txBox="1"/>
          <p:nvPr/>
        </p:nvSpPr>
        <p:spPr>
          <a:xfrm>
            <a:off x="1751995" y="2653566"/>
            <a:ext cx="91088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TCP/IP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/>
          <a:p>
            <a:pPr/>
            <a:r>
              <a:t>Task Distribution Interface</a:t>
            </a:r>
          </a:p>
        </p:txBody>
      </p:sp>
      <p:sp>
        <p:nvSpPr>
          <p:cNvPr id="255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700"/>
            </a:pPr>
            <a:r>
              <a:t>C:&gt;taskmgr queue “program1.exe”</a:t>
            </a:r>
          </a:p>
          <a:p>
            <a:pPr marL="0" indent="0">
              <a:lnSpc>
                <a:spcPct val="80000"/>
              </a:lnSpc>
              <a:buSzTx/>
              <a:buFont typeface="Wingdings 2"/>
              <a:buNone/>
              <a:defRPr sz="1700"/>
            </a:pPr>
            <a:r>
              <a:t>queued, task ID 1</a:t>
            </a:r>
          </a:p>
          <a:p>
            <a:pPr>
              <a:lnSpc>
                <a:spcPct val="80000"/>
              </a:lnSpc>
              <a:defRPr sz="1700"/>
            </a:pPr>
            <a:r>
              <a:t>C:&gt;taskmgr query 1</a:t>
            </a:r>
          </a:p>
          <a:p>
            <a:pPr>
              <a:lnSpc>
                <a:spcPct val="80000"/>
              </a:lnSpc>
              <a:defRPr sz="1700"/>
            </a:pPr>
            <a:r>
              <a:t>Status: queued or executing or completed</a:t>
            </a:r>
          </a:p>
          <a:p>
            <a:pPr>
              <a:lnSpc>
                <a:spcPct val="80000"/>
              </a:lnSpc>
              <a:defRPr sz="1700"/>
            </a:pPr>
            <a:r>
              <a:t>C:\&gt;taskmgr result 1</a:t>
            </a:r>
          </a:p>
          <a:p>
            <a:pPr marL="0" indent="0">
              <a:lnSpc>
                <a:spcPct val="80000"/>
              </a:lnSpc>
              <a:buSzTx/>
              <a:buFont typeface="Wingdings 2"/>
              <a:buNone/>
              <a:defRPr sz="1700"/>
            </a:pPr>
            <a:r>
              <a:t>“Hello World 1”</a:t>
            </a:r>
          </a:p>
          <a:p>
            <a:pPr>
              <a:lnSpc>
                <a:spcPct val="80000"/>
              </a:lnSpc>
              <a:defRPr sz="1700"/>
            </a:pPr>
          </a:p>
          <a:p>
            <a:pPr>
              <a:lnSpc>
                <a:spcPct val="80000"/>
              </a:lnSpc>
              <a:defRPr sz="1700"/>
            </a:pPr>
          </a:p>
          <a:p>
            <a:pPr marL="0" indent="0">
              <a:lnSpc>
                <a:spcPct val="80000"/>
              </a:lnSpc>
              <a:buSzTx/>
              <a:buFont typeface="Wingdings 2"/>
              <a:buNone/>
              <a:defRPr sz="1700"/>
            </a:pPr>
            <a:r>
              <a:t>The program that is queued needs to be transferred the node where the execution needs to be performed.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>
            <a:lvl1pPr defTabSz="777240">
              <a:defRPr sz="3230"/>
            </a:lvl1pPr>
          </a:lstStyle>
          <a:p>
            <a:pPr/>
            <a:r>
              <a:t>List of nouns from the main problem statement</a:t>
            </a:r>
          </a:p>
        </p:txBody>
      </p:sp>
      <p:sp>
        <p:nvSpPr>
          <p:cNvPr id="258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Co-ordinator</a:t>
            </a:r>
          </a:p>
          <a:p>
            <a:pPr>
              <a:lnSpc>
                <a:spcPct val="90000"/>
              </a:lnSpc>
              <a:defRPr sz="2000"/>
            </a:pPr>
            <a:r>
              <a:t>Client</a:t>
            </a:r>
          </a:p>
          <a:p>
            <a:pPr>
              <a:lnSpc>
                <a:spcPct val="90000"/>
              </a:lnSpc>
              <a:defRPr sz="2000"/>
            </a:pPr>
            <a:r>
              <a:t>User</a:t>
            </a:r>
          </a:p>
          <a:p>
            <a:pPr>
              <a:lnSpc>
                <a:spcPct val="90000"/>
              </a:lnSpc>
              <a:defRPr sz="2000"/>
            </a:pPr>
            <a:r>
              <a:t>Node ( Mobile,Desktop)</a:t>
            </a:r>
          </a:p>
          <a:p>
            <a:pPr>
              <a:lnSpc>
                <a:spcPct val="90000"/>
              </a:lnSpc>
              <a:defRPr sz="2000"/>
            </a:pPr>
            <a:r>
              <a:t>Task</a:t>
            </a:r>
          </a:p>
          <a:p>
            <a:pPr>
              <a:lnSpc>
                <a:spcPct val="90000"/>
              </a:lnSpc>
              <a:defRPr sz="2000"/>
            </a:pPr>
            <a:r>
              <a:t>Agent ( TaskExecutor)</a:t>
            </a:r>
          </a:p>
          <a:p>
            <a:pPr>
              <a:lnSpc>
                <a:spcPct val="90000"/>
              </a:lnSpc>
              <a:defRPr sz="2000"/>
            </a:pPr>
            <a:r>
              <a:t>NodeStatus</a:t>
            </a:r>
          </a:p>
          <a:p>
            <a:pPr>
              <a:lnSpc>
                <a:spcPct val="90000"/>
              </a:lnSpc>
              <a:defRPr sz="2000"/>
            </a:pPr>
            <a:r>
              <a:t>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/>
          <a:p>
            <a:pPr/>
            <a:r>
              <a:t>Datbase Layer problem statement</a:t>
            </a:r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/>
            <a:r>
              <a:t>Database layer allows us to store/retrieve/ the task and it’s parameters(Task Context).</a:t>
            </a:r>
          </a:p>
          <a:p>
            <a:pPr/>
            <a:r>
              <a:t>Database layer allows us to retrieve the task result</a:t>
            </a:r>
          </a:p>
          <a:p>
            <a:pPr/>
            <a:r>
              <a:t>Datbase layer allow us to store/retrieve the Node information(Node Context) and it’s status.</a:t>
            </a:r>
          </a:p>
          <a:p>
            <a:pPr/>
            <a:r>
              <a:t>Database layer allows us to store user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>
            <p:ph type="title"/>
          </p:nvPr>
        </p:nvSpPr>
        <p:spPr>
          <a:xfrm>
            <a:off x="779463" y="381000"/>
            <a:ext cx="7583486" cy="1044388"/>
          </a:xfrm>
          <a:prstGeom prst="rect">
            <a:avLst/>
          </a:prstGeom>
        </p:spPr>
        <p:txBody>
          <a:bodyPr/>
          <a:lstStyle/>
          <a:p>
            <a:pPr/>
            <a:r>
              <a:t>Communication Layer</a:t>
            </a:r>
          </a:p>
        </p:txBody>
      </p:sp>
      <p:sp>
        <p:nvSpPr>
          <p:cNvPr id="264" name="Content Placeholder 2"/>
          <p:cNvSpPr txBox="1"/>
          <p:nvPr>
            <p:ph type="body" idx="1"/>
          </p:nvPr>
        </p:nvSpPr>
        <p:spPr>
          <a:xfrm>
            <a:off x="779463" y="1828800"/>
            <a:ext cx="7583486" cy="4208930"/>
          </a:xfrm>
          <a:prstGeom prst="rect">
            <a:avLst/>
          </a:prstGeom>
        </p:spPr>
        <p:txBody>
          <a:bodyPr/>
          <a:lstStyle/>
          <a:p>
            <a:pPr/>
            <a:r>
              <a:t>Should allow to me send a request and a response back should be sent.</a:t>
            </a:r>
          </a:p>
          <a:p>
            <a:pPr/>
            <a:r>
              <a:t>The various request types can be following</a:t>
            </a:r>
          </a:p>
          <a:p>
            <a:pPr lvl="1" marL="577850" indent="-295275">
              <a:spcBef>
                <a:spcPts val="600"/>
              </a:spcBef>
              <a:defRPr sz="2000"/>
            </a:pPr>
            <a:r>
              <a:t>Send a task for execution</a:t>
            </a:r>
          </a:p>
          <a:p>
            <a:pPr lvl="1" marL="577850" indent="-295275">
              <a:spcBef>
                <a:spcPts val="600"/>
              </a:spcBef>
              <a:defRPr sz="2000"/>
            </a:pPr>
            <a:r>
              <a:t>Send a request for getting the result</a:t>
            </a:r>
          </a:p>
          <a:p>
            <a:pPr lvl="1" marL="577850" indent="-295275">
              <a:spcBef>
                <a:spcPts val="600"/>
              </a:spcBef>
              <a:defRPr sz="2000"/>
            </a:pPr>
            <a:r>
              <a:t>Send a request for checking the status of the node.</a:t>
            </a:r>
          </a:p>
          <a:p>
            <a:pPr/>
            <a:r>
              <a:t>Communication layer protocol should be generic so that any kind of request/response can be sent across.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0000FF"/>
      </a:hlink>
      <a:folHlink>
        <a:srgbClr val="FF00FF"/>
      </a:folHlink>
    </a:clrScheme>
    <a:fontScheme name="Revolutio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Revolu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0000FF"/>
      </a:hlink>
      <a:folHlink>
        <a:srgbClr val="FF00FF"/>
      </a:folHlink>
    </a:clrScheme>
    <a:fontScheme name="Revolutio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Revolu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