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 Slab"/>
      <p:regular r:id="rId14"/>
      <p:bold r:id="rId15"/>
    </p:embeddedFont>
    <p:embeddedFont>
      <p:font typeface="Montserrat SemiBold"/>
      <p:regular r:id="rId16"/>
      <p:bold r:id="rId17"/>
      <p:italic r:id="rId18"/>
      <p:boldItalic r:id="rId19"/>
    </p:embeddedFont>
    <p:embeddedFont>
      <p:font typeface="Roboto"/>
      <p:regular r:id="rId20"/>
      <p:bold r:id="rId21"/>
      <p:italic r:id="rId22"/>
      <p:boldItalic r:id="rId23"/>
    </p:embeddedFont>
    <p:embeddedFont>
      <p:font typeface="Montserrat"/>
      <p:regular r:id="rId24"/>
      <p:bold r:id="rId25"/>
      <p:italic r:id="rId26"/>
      <p:boldItalic r:id="rId27"/>
    </p:embeddedFont>
    <p:embeddedFont>
      <p:font typeface="Montserrat Medium"/>
      <p:regular r:id="rId28"/>
      <p:bold r:id="rId29"/>
      <p:italic r:id="rId30"/>
      <p:boldItalic r:id="rId31"/>
    </p:embeddedFont>
    <p:embeddedFont>
      <p:font typeface="Average"/>
      <p:regular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22" Type="http://schemas.openxmlformats.org/officeDocument/2006/relationships/font" Target="fonts/Roboto-italic.fntdata"/><Relationship Id="rId21" Type="http://schemas.openxmlformats.org/officeDocument/2006/relationships/font" Target="fonts/Roboto-bold.fntdata"/><Relationship Id="rId24" Type="http://schemas.openxmlformats.org/officeDocument/2006/relationships/font" Target="fonts/Montserrat-regular.fntdata"/><Relationship Id="rId23" Type="http://schemas.openxmlformats.org/officeDocument/2006/relationships/font" Target="fonts/Robo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italic.fntdata"/><Relationship Id="rId25" Type="http://schemas.openxmlformats.org/officeDocument/2006/relationships/font" Target="fonts/Montserrat-bold.fntdata"/><Relationship Id="rId28" Type="http://schemas.openxmlformats.org/officeDocument/2006/relationships/font" Target="fonts/MontserratMedium-regular.fntdata"/><Relationship Id="rId27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Medium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Medium-boldItalic.fntdata"/><Relationship Id="rId30" Type="http://schemas.openxmlformats.org/officeDocument/2006/relationships/font" Target="fonts/MontserratMedium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Average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RobotoSlab-bold.fntdata"/><Relationship Id="rId14" Type="http://schemas.openxmlformats.org/officeDocument/2006/relationships/font" Target="fonts/RobotoSlab-regular.fntdata"/><Relationship Id="rId17" Type="http://schemas.openxmlformats.org/officeDocument/2006/relationships/font" Target="fonts/MontserratSemiBold-bold.fntdata"/><Relationship Id="rId16" Type="http://schemas.openxmlformats.org/officeDocument/2006/relationships/font" Target="fonts/MontserratSemiBold-regular.fntdata"/><Relationship Id="rId19" Type="http://schemas.openxmlformats.org/officeDocument/2006/relationships/font" Target="fonts/MontserratSemiBold-boldItalic.fntdata"/><Relationship Id="rId18" Type="http://schemas.openxmlformats.org/officeDocument/2006/relationships/font" Target="fonts/MontserratSemiBold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c6f75fce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c6f75fce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6f75fce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6f75fce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c6f75fce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c6f75fce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c6f75fceb_0_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c6f75fceb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131ed85fac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131ed85fa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c6f75fceb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c6f75fceb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c6f75fceb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c6f75fceb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c6f75fceb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c6f75fceb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61825" y="2637975"/>
            <a:ext cx="8186100" cy="203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5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Presented by</a:t>
            </a:r>
            <a:r>
              <a:rPr i="1" lang="en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Shivanand Reddy, </a:t>
            </a:r>
            <a:endParaRPr i="1" sz="2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 Vikranth Subramanyam, </a:t>
            </a:r>
            <a:endParaRPr i="1" sz="2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 Kushal Rajpurohit</a:t>
            </a:r>
            <a:endParaRPr i="1" sz="2500">
              <a:solidFill>
                <a:schemeClr val="dk1"/>
              </a:solidFill>
            </a:endParaRPr>
          </a:p>
        </p:txBody>
      </p:sp>
      <p:sp>
        <p:nvSpPr>
          <p:cNvPr id="64" name="Google Shape;64;p13"/>
          <p:cNvSpPr txBox="1"/>
          <p:nvPr/>
        </p:nvSpPr>
        <p:spPr>
          <a:xfrm>
            <a:off x="1595550" y="1094900"/>
            <a:ext cx="5952900" cy="16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3500" u="sng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Round Robin CPU Scheduler</a:t>
            </a:r>
            <a:endParaRPr b="1" i="1" sz="3500" u="sng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65" name="Google Shape;65;p13"/>
          <p:cNvSpPr txBox="1"/>
          <p:nvPr/>
        </p:nvSpPr>
        <p:spPr>
          <a:xfrm>
            <a:off x="1598100" y="1940850"/>
            <a:ext cx="5783400" cy="6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3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Project  Presentation</a:t>
            </a:r>
            <a:endParaRPr b="1" i="1" sz="3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6" name="Google Shape;6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43675" y="0"/>
            <a:ext cx="2300325" cy="1160525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3"/>
          <p:cNvSpPr txBox="1"/>
          <p:nvPr/>
        </p:nvSpPr>
        <p:spPr>
          <a:xfrm>
            <a:off x="155450" y="4233675"/>
            <a:ext cx="57834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800" u="sng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Subject:</a:t>
            </a:r>
            <a:r>
              <a:rPr b="1" i="1"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 Operating Systems and System Software </a:t>
            </a:r>
            <a:endParaRPr b="1" i="1"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2549400" y="294175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u="sng">
                <a:latin typeface="Montserrat Medium"/>
                <a:ea typeface="Montserrat Medium"/>
                <a:cs typeface="Montserrat Medium"/>
                <a:sym typeface="Montserrat Medium"/>
              </a:rPr>
              <a:t>Introduction</a:t>
            </a:r>
            <a:endParaRPr i="1" u="sng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73" name="Google Shape;73;p14"/>
          <p:cNvSpPr txBox="1"/>
          <p:nvPr/>
        </p:nvSpPr>
        <p:spPr>
          <a:xfrm>
            <a:off x="772675" y="1257300"/>
            <a:ext cx="7173600" cy="13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Importance of CPU scheduling in operating systems.</a:t>
            </a:r>
            <a:endParaRPr sz="2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" name="Google Shape;74;p14"/>
          <p:cNvSpPr txBox="1"/>
          <p:nvPr/>
        </p:nvSpPr>
        <p:spPr>
          <a:xfrm>
            <a:off x="772675" y="2299725"/>
            <a:ext cx="6871800" cy="21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 u="sng">
                <a:solidFill>
                  <a:schemeClr val="dk1"/>
                </a:solidFill>
              </a:rPr>
              <a:t>Round Robin Scheduling:</a:t>
            </a:r>
            <a:r>
              <a:rPr lang="en" sz="2500">
                <a:solidFill>
                  <a:schemeClr val="dk1"/>
                </a:solidFill>
              </a:rPr>
              <a:t> Brief overview of Round Robin as a preemptive scheduling algorithm used in time-sharing systems.</a:t>
            </a:r>
            <a:endParaRPr sz="2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5" name="Google Shape;75;p14"/>
          <p:cNvSpPr txBox="1"/>
          <p:nvPr/>
        </p:nvSpPr>
        <p:spPr>
          <a:xfrm>
            <a:off x="854975" y="3767325"/>
            <a:ext cx="7749600" cy="9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500" u="sng">
                <a:solidFill>
                  <a:schemeClr val="dk1"/>
                </a:solidFill>
              </a:rPr>
              <a:t>Objective:</a:t>
            </a:r>
            <a:r>
              <a:rPr lang="en" sz="2500">
                <a:solidFill>
                  <a:schemeClr val="dk1"/>
                </a:solidFill>
              </a:rPr>
              <a:t> To develop a simulator demonstrating the Round Robin algorithm’s performance.</a:t>
            </a:r>
            <a:endParaRPr sz="2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3300" u="sng">
                <a:latin typeface="Montserrat Medium"/>
                <a:ea typeface="Montserrat Medium"/>
                <a:cs typeface="Montserrat Medium"/>
                <a:sym typeface="Montserrat Medium"/>
              </a:rPr>
              <a:t>Problem Statement</a:t>
            </a:r>
            <a:endParaRPr i="1" sz="3300" u="sng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 u="sng">
                <a:latin typeface="Arial"/>
                <a:ea typeface="Arial"/>
                <a:cs typeface="Arial"/>
                <a:sym typeface="Arial"/>
              </a:rPr>
              <a:t>Challenges in CPU Scheduling:</a:t>
            </a:r>
            <a:r>
              <a:rPr lang="en" sz="2500">
                <a:latin typeface="Arial"/>
                <a:ea typeface="Arial"/>
                <a:cs typeface="Arial"/>
                <a:sym typeface="Arial"/>
              </a:rPr>
              <a:t> Balancing system performance, minimizing response time, and ensuring fairness.</a:t>
            </a:r>
            <a:endParaRPr sz="2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500" u="sng">
                <a:latin typeface="Arial"/>
                <a:ea typeface="Arial"/>
                <a:cs typeface="Arial"/>
                <a:sym typeface="Arial"/>
              </a:rPr>
              <a:t>Simulator Goal:</a:t>
            </a:r>
            <a:r>
              <a:rPr lang="en" sz="2500">
                <a:latin typeface="Arial"/>
                <a:ea typeface="Arial"/>
                <a:cs typeface="Arial"/>
                <a:sym typeface="Arial"/>
              </a:rPr>
              <a:t> Visualize Round Robin scheduling, including Gantt chart, Turnaround Time (TAT), and Waiting Time (WT) metrics, and analyze the effect of different quantum values.</a:t>
            </a:r>
            <a:endParaRPr sz="2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500"/>
          </a:p>
        </p:txBody>
      </p:sp>
      <p:pic>
        <p:nvPicPr>
          <p:cNvPr id="82" name="Google Shape;8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9675" y="179287"/>
            <a:ext cx="1604599" cy="124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idx="4294967295" type="title"/>
          </p:nvPr>
        </p:nvSpPr>
        <p:spPr>
          <a:xfrm>
            <a:off x="311700" y="345075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3400" u="sng">
                <a:latin typeface="Montserrat Medium"/>
                <a:ea typeface="Montserrat Medium"/>
                <a:cs typeface="Montserrat Medium"/>
                <a:sym typeface="Montserrat Medium"/>
              </a:rPr>
              <a:t>Methodology</a:t>
            </a:r>
            <a:endParaRPr i="1" sz="3400" u="sng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cxnSp>
        <p:nvCxnSpPr>
          <p:cNvPr id="88" name="Google Shape;88;p16"/>
          <p:cNvCxnSpPr/>
          <p:nvPr/>
        </p:nvCxnSpPr>
        <p:spPr>
          <a:xfrm>
            <a:off x="418675" y="1784458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9" name="Google Shape;89;p16"/>
          <p:cNvCxnSpPr/>
          <p:nvPr/>
        </p:nvCxnSpPr>
        <p:spPr>
          <a:xfrm>
            <a:off x="5012725" y="1784458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0" name="Google Shape;90;p16"/>
          <p:cNvSpPr txBox="1"/>
          <p:nvPr/>
        </p:nvSpPr>
        <p:spPr>
          <a:xfrm>
            <a:off x="429775" y="1175000"/>
            <a:ext cx="7968900" cy="36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verage"/>
              <a:buChar char="●"/>
            </a:pPr>
            <a:r>
              <a:rPr b="1" lang="en" sz="2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Step 1: Requirements Analysis : </a:t>
            </a:r>
            <a:r>
              <a:rPr lang="en" sz="2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User inputs for process details, quantum time, and Gantt chart visualization.</a:t>
            </a:r>
            <a:endParaRPr sz="20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verage"/>
              <a:buChar char="●"/>
            </a:pPr>
            <a:r>
              <a:rPr b="1" lang="en" sz="2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Step 2: Design : </a:t>
            </a:r>
            <a:r>
              <a:rPr lang="en" sz="2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UI/UX specifications for inputs, Gantt chart display, and metrics output.</a:t>
            </a:r>
            <a:endParaRPr sz="20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verage"/>
              <a:buChar char="●"/>
            </a:pPr>
            <a:r>
              <a:rPr b="1" lang="en" sz="2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Step 3: Development : </a:t>
            </a:r>
            <a:r>
              <a:rPr lang="en" sz="2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Implementation of Round Robin using JavaScript with cyclic execution model.</a:t>
            </a:r>
            <a:endParaRPr sz="20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verage"/>
              <a:buChar char="●"/>
            </a:pPr>
            <a:r>
              <a:rPr b="1" lang="en" sz="2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Step 4: Testing : </a:t>
            </a:r>
            <a:r>
              <a:rPr lang="en" sz="2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Validation under different scenarios to ensure accuracy.</a:t>
            </a:r>
            <a:endParaRPr sz="20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verage"/>
              <a:buChar char="●"/>
            </a:pPr>
            <a:r>
              <a:rPr b="1" lang="en" sz="2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Step 5: Analysis : </a:t>
            </a:r>
            <a:r>
              <a:rPr lang="en" sz="2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Comparison of TAT and WT under various quantum settings.</a:t>
            </a:r>
            <a:endParaRPr sz="20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5" name="Google Shape;95;p17"/>
          <p:cNvCxnSpPr/>
          <p:nvPr/>
        </p:nvCxnSpPr>
        <p:spPr>
          <a:xfrm>
            <a:off x="418675" y="1784458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6" name="Google Shape;96;p17"/>
          <p:cNvCxnSpPr/>
          <p:nvPr/>
        </p:nvCxnSpPr>
        <p:spPr>
          <a:xfrm>
            <a:off x="5012725" y="1784458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7" name="Google Shape;97;p17"/>
          <p:cNvSpPr txBox="1"/>
          <p:nvPr/>
        </p:nvSpPr>
        <p:spPr>
          <a:xfrm>
            <a:off x="429775" y="1175000"/>
            <a:ext cx="7968900" cy="36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verage"/>
              <a:buChar char="●"/>
            </a:pPr>
            <a:r>
              <a:rPr b="1" lang="en" sz="23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Frontend Development</a:t>
            </a:r>
            <a:endParaRPr b="1" sz="23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746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verage"/>
              <a:buChar char="○"/>
            </a:pPr>
            <a:r>
              <a:rPr lang="en" sz="23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HTML, CSS, JavaScript used for UI and animations.</a:t>
            </a:r>
            <a:endParaRPr sz="23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verage"/>
              <a:buChar char="●"/>
            </a:pPr>
            <a:r>
              <a:rPr b="1" lang="en" sz="23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Algorithm Implementation</a:t>
            </a:r>
            <a:endParaRPr b="1" sz="23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746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verage"/>
              <a:buChar char="○"/>
            </a:pPr>
            <a:r>
              <a:rPr lang="en" sz="23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Inputs: Process data and quantum time.</a:t>
            </a:r>
            <a:endParaRPr sz="23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746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verage"/>
              <a:buChar char="○"/>
            </a:pPr>
            <a:r>
              <a:rPr lang="en" sz="23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Execution model: Queues processes based on quantum.</a:t>
            </a:r>
            <a:endParaRPr sz="23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verage"/>
              <a:buChar char="●"/>
            </a:pPr>
            <a:r>
              <a:rPr b="1" lang="en" sz="23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Visualization</a:t>
            </a:r>
            <a:endParaRPr b="1" sz="23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746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verage"/>
              <a:buChar char="○"/>
            </a:pPr>
            <a:r>
              <a:rPr lang="en" sz="23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JavaScript animations represent process transitions in the Gantt chart.</a:t>
            </a:r>
            <a:endParaRPr sz="23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98" name="Google Shape;98;p17"/>
          <p:cNvSpPr txBox="1"/>
          <p:nvPr/>
        </p:nvSpPr>
        <p:spPr>
          <a:xfrm>
            <a:off x="566925" y="324600"/>
            <a:ext cx="7831800" cy="7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3300" u="sng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Implementation</a:t>
            </a:r>
            <a:endParaRPr i="1" sz="3300" u="sng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type="title"/>
          </p:nvPr>
        </p:nvSpPr>
        <p:spPr>
          <a:xfrm>
            <a:off x="265500" y="1818600"/>
            <a:ext cx="4045200" cy="150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>
                <a:latin typeface="Montserrat Medium"/>
                <a:ea typeface="Montserrat Medium"/>
                <a:cs typeface="Montserrat Medium"/>
                <a:sym typeface="Montserrat Medium"/>
              </a:rPr>
              <a:t>Results</a:t>
            </a:r>
            <a:endParaRPr sz="41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04" name="Google Shape;104;p18"/>
          <p:cNvSpPr txBox="1"/>
          <p:nvPr>
            <p:ph idx="2" type="body"/>
          </p:nvPr>
        </p:nvSpPr>
        <p:spPr>
          <a:xfrm>
            <a:off x="4953200" y="8065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rage"/>
              <a:buChar char="●"/>
            </a:pPr>
            <a:r>
              <a:rPr b="1" lang="en">
                <a:latin typeface="Average"/>
                <a:ea typeface="Average"/>
                <a:cs typeface="Average"/>
                <a:sym typeface="Average"/>
              </a:rPr>
              <a:t>Observations:</a:t>
            </a:r>
            <a:endParaRPr b="1">
              <a:latin typeface="Average"/>
              <a:ea typeface="Average"/>
              <a:cs typeface="Average"/>
              <a:sym typeface="Average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</a:pPr>
            <a:r>
              <a:rPr b="1" lang="en" sz="1800">
                <a:latin typeface="Average"/>
                <a:ea typeface="Average"/>
                <a:cs typeface="Average"/>
                <a:sym typeface="Average"/>
              </a:rPr>
              <a:t>Fairness:</a:t>
            </a: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 Equal opportunity for all processes.</a:t>
            </a:r>
            <a:endParaRPr sz="1800">
              <a:latin typeface="Average"/>
              <a:ea typeface="Average"/>
              <a:cs typeface="Average"/>
              <a:sym typeface="Average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</a:pPr>
            <a:r>
              <a:rPr b="1" lang="en" sz="1800">
                <a:latin typeface="Average"/>
                <a:ea typeface="Average"/>
                <a:cs typeface="Average"/>
                <a:sym typeface="Average"/>
              </a:rPr>
              <a:t>Efficiency:</a:t>
            </a: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 Impact of quantum time on response time and context switches.</a:t>
            </a:r>
            <a:endParaRPr sz="1800">
              <a:latin typeface="Average"/>
              <a:ea typeface="Average"/>
              <a:cs typeface="Average"/>
              <a:sym typeface="Average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</a:pPr>
            <a:r>
              <a:rPr b="1" lang="en" sz="1800">
                <a:latin typeface="Average"/>
                <a:ea typeface="Average"/>
                <a:cs typeface="Average"/>
                <a:sym typeface="Average"/>
              </a:rPr>
              <a:t>Gantt Chart:</a:t>
            </a: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 Visualizes process execution order.</a:t>
            </a:r>
            <a:endParaRPr sz="1800"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rage"/>
              <a:buChar char="●"/>
            </a:pPr>
            <a:r>
              <a:rPr b="1" lang="en">
                <a:latin typeface="Average"/>
                <a:ea typeface="Average"/>
                <a:cs typeface="Average"/>
                <a:sym typeface="Average"/>
              </a:rPr>
              <a:t>Testing Insights:</a:t>
            </a:r>
            <a:endParaRPr b="1">
              <a:latin typeface="Average"/>
              <a:ea typeface="Average"/>
              <a:cs typeface="Average"/>
              <a:sym typeface="Average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rage"/>
              <a:buChar char="○"/>
            </a:pP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Smaller quantum values increase context switching.</a:t>
            </a:r>
            <a:endParaRPr sz="1800">
              <a:latin typeface="Average"/>
              <a:ea typeface="Average"/>
              <a:cs typeface="Average"/>
              <a:sym typeface="Average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rage"/>
              <a:buChar char="○"/>
            </a:pP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Larger quantum values increase waiting time.</a:t>
            </a:r>
            <a:endParaRPr sz="1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idx="2" type="body"/>
          </p:nvPr>
        </p:nvSpPr>
        <p:spPr>
          <a:xfrm>
            <a:off x="4966950" y="10671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●"/>
            </a:pPr>
            <a:r>
              <a:rPr b="1" lang="en" sz="1900">
                <a:latin typeface="Average"/>
                <a:ea typeface="Average"/>
                <a:cs typeface="Average"/>
                <a:sym typeface="Average"/>
              </a:rPr>
              <a:t>Summary:</a:t>
            </a:r>
            <a:r>
              <a:rPr lang="en" sz="1900">
                <a:latin typeface="Average"/>
                <a:ea typeface="Average"/>
                <a:cs typeface="Average"/>
                <a:sym typeface="Average"/>
              </a:rPr>
              <a:t> Simulator effectively demonstrates Round Robin </a:t>
            </a:r>
            <a:r>
              <a:rPr lang="en" sz="1900">
                <a:latin typeface="Average"/>
                <a:ea typeface="Average"/>
                <a:cs typeface="Average"/>
                <a:sym typeface="Average"/>
              </a:rPr>
              <a:t>scheduling</a:t>
            </a:r>
            <a:r>
              <a:rPr lang="en" sz="1900">
                <a:latin typeface="Average"/>
                <a:ea typeface="Average"/>
                <a:cs typeface="Average"/>
                <a:sym typeface="Average"/>
              </a:rPr>
              <a:t> principles.</a:t>
            </a:r>
            <a:endParaRPr sz="1900">
              <a:latin typeface="Average"/>
              <a:ea typeface="Average"/>
              <a:cs typeface="Average"/>
              <a:sym typeface="Average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●"/>
            </a:pPr>
            <a:r>
              <a:rPr b="1" lang="en" sz="1900">
                <a:latin typeface="Average"/>
                <a:ea typeface="Average"/>
                <a:cs typeface="Average"/>
                <a:sym typeface="Average"/>
              </a:rPr>
              <a:t>Educational Value:</a:t>
            </a:r>
            <a:r>
              <a:rPr lang="en" sz="1900">
                <a:latin typeface="Average"/>
                <a:ea typeface="Average"/>
                <a:cs typeface="Average"/>
                <a:sym typeface="Average"/>
              </a:rPr>
              <a:t> Highlights balance between fairness and efficiency in CPU scheduling.</a:t>
            </a:r>
            <a:endParaRPr sz="1900">
              <a:latin typeface="Average"/>
              <a:ea typeface="Average"/>
              <a:cs typeface="Average"/>
              <a:sym typeface="Average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●"/>
            </a:pPr>
            <a:r>
              <a:rPr b="1" lang="en" sz="1900">
                <a:latin typeface="Average"/>
                <a:ea typeface="Average"/>
                <a:cs typeface="Average"/>
                <a:sym typeface="Average"/>
              </a:rPr>
              <a:t>Future Enhancements:</a:t>
            </a:r>
            <a:r>
              <a:rPr lang="en" sz="1900">
                <a:latin typeface="Average"/>
                <a:ea typeface="Average"/>
                <a:cs typeface="Average"/>
                <a:sym typeface="Average"/>
              </a:rPr>
              <a:t> Include advanced algorithms and improved visualizations for comparative analysis.</a:t>
            </a:r>
            <a:endParaRPr sz="19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 sz="1900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10" name="Google Shape;110;p19"/>
          <p:cNvSpPr txBox="1"/>
          <p:nvPr>
            <p:ph type="title"/>
          </p:nvPr>
        </p:nvSpPr>
        <p:spPr>
          <a:xfrm>
            <a:off x="265500" y="1818600"/>
            <a:ext cx="4045200" cy="150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>
                <a:latin typeface="Montserrat Medium"/>
                <a:ea typeface="Montserrat Medium"/>
                <a:cs typeface="Montserrat Medium"/>
                <a:sym typeface="Montserrat Medium"/>
              </a:rPr>
              <a:t>Conclusion</a:t>
            </a:r>
            <a:endParaRPr sz="41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/>
        </p:nvSpPr>
        <p:spPr>
          <a:xfrm>
            <a:off x="1074425" y="475475"/>
            <a:ext cx="6720900" cy="34977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50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</a:t>
            </a:r>
            <a:endParaRPr i="1" sz="50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50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50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       </a:t>
            </a:r>
            <a:r>
              <a:rPr i="1" lang="en" sz="50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Thank you!!</a:t>
            </a:r>
            <a:endParaRPr i="1" sz="50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