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69" r:id="rId5"/>
    <p:sldId id="260" r:id="rId6"/>
    <p:sldId id="261" r:id="rId7"/>
    <p:sldId id="262" r:id="rId8"/>
    <p:sldId id="263" r:id="rId9"/>
    <p:sldId id="265" r:id="rId10"/>
    <p:sldId id="267" r:id="rId11"/>
  </p:sldIdLst>
  <p:sldSz cx="12192000" cy="6858000"/>
  <p:notesSz cx="6858000" cy="9144000"/>
  <p:embeddedFontLst>
    <p:embeddedFont>
      <p:font typeface="Cantarell" panose="020B0604020202020204" charset="0"/>
      <p:regular r:id="rId13"/>
      <p:bold r:id="rId14"/>
      <p:italic r:id="rId15"/>
      <p:boldItalic r:id="rId16"/>
    </p:embeddedFont>
    <p:embeddedFont>
      <p:font typeface="Comfortaa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A8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e92e19b9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e92e19b9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34e92e19b9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233039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6000"/>
              <a:buFont typeface="Cantarell"/>
              <a:buNone/>
              <a:defRPr sz="60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400"/>
              <a:buNone/>
              <a:defRPr sz="24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solidFill>
          <a:srgbClr val="233039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3200"/>
              <a:buFont typeface="Cantarell"/>
              <a:buNone/>
              <a:defRPr sz="32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>
            <a:spLocks noGrp="1"/>
          </p:cNvSpPr>
          <p:nvPr>
            <p:ph type="pic" idx="2"/>
          </p:nvPr>
        </p:nvSpPr>
        <p:spPr>
          <a:xfrm>
            <a:off x="5183188" y="1116000"/>
            <a:ext cx="6172200" cy="474505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1600"/>
              <a:buNone/>
              <a:defRPr sz="16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solidFill>
          <a:srgbClr val="233039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6777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solidFill>
          <a:srgbClr val="233039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 rot="5400000">
            <a:off x="7596486" y="2419648"/>
            <a:ext cx="488572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rgbClr val="233039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88584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533400" y="987425"/>
            <a:ext cx="11053200" cy="5364900"/>
          </a:xfrm>
          <a:prstGeom prst="rect">
            <a:avLst/>
          </a:prstGeom>
          <a:solidFill>
            <a:srgbClr val="233039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FF00"/>
              </a:buClr>
              <a:buSzPts val="1800"/>
              <a:buChar char="•"/>
              <a:defRPr>
                <a:solidFill>
                  <a:srgbClr val="FFFF00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</a:defRPr>
            </a:lvl9pPr>
          </a:lstStyle>
          <a:p>
            <a:endParaRPr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rgbClr val="233039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88582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233039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6000"/>
              <a:buFont typeface="Cantarell"/>
              <a:buNone/>
              <a:defRPr sz="60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400"/>
              <a:buNone/>
              <a:defRPr sz="24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1" name="Google Shape;5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97385" y="90169"/>
            <a:ext cx="2073324" cy="103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bg>
      <p:bgPr>
        <a:solidFill>
          <a:srgbClr val="233039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88566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400"/>
              <a:buNone/>
              <a:defRPr sz="2400" b="1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400"/>
              <a:buNone/>
              <a:defRPr sz="2400" b="1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  <a:defRPr>
                <a:solidFill>
                  <a:srgbClr val="D0A863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Char char="•"/>
              <a:defRPr>
                <a:solidFill>
                  <a:srgbClr val="D0A863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>
                <a:solidFill>
                  <a:srgbClr val="D0A863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solidFill>
          <a:srgbClr val="233039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838199" y="365125"/>
            <a:ext cx="884872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Char char="•"/>
              <a:defRPr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233039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solidFill>
          <a:srgbClr val="233039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3200"/>
              <a:buFont typeface="Cantarell"/>
              <a:buNone/>
              <a:defRPr sz="32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5183188" y="1116000"/>
            <a:ext cx="6172200" cy="474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3200"/>
              <a:buChar char="•"/>
              <a:defRPr sz="32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800"/>
              <a:buChar char="•"/>
              <a:defRPr sz="28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Char char="•"/>
              <a:defRPr sz="24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 sz="20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Char char="•"/>
              <a:defRPr sz="2000">
                <a:solidFill>
                  <a:srgbClr val="D0A863"/>
                </a:solidFill>
                <a:latin typeface="Cantarell"/>
                <a:ea typeface="Cantarell"/>
                <a:cs typeface="Cantarell"/>
                <a:sym typeface="Cantarell"/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0" y="6352197"/>
            <a:ext cx="12192002" cy="130971"/>
          </a:xfrm>
          <a:prstGeom prst="rect">
            <a:avLst/>
          </a:prstGeom>
          <a:solidFill>
            <a:srgbClr val="D0A86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3"/>
              <a:buFont typeface="Arial"/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13907" y="0"/>
            <a:ext cx="2378094" cy="11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D0A8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D0A8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D0A86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D0A86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0A86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0A86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D0A86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ctrTitle"/>
          </p:nvPr>
        </p:nvSpPr>
        <p:spPr>
          <a:xfrm>
            <a:off x="2555500" y="778600"/>
            <a:ext cx="9417964" cy="32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000"/>
              <a:buFont typeface="Cantarell"/>
              <a:buNone/>
            </a:pPr>
            <a:r>
              <a:rPr lang="en-IN" sz="3000" dirty="0"/>
              <a:t>CS1802</a:t>
            </a:r>
            <a:endParaRPr sz="3000" dirty="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000"/>
              <a:buFont typeface="Cantarell"/>
              <a:buNone/>
            </a:pPr>
            <a:r>
              <a:rPr lang="en-IN" sz="3000" dirty="0"/>
              <a:t>Laplace Transform </a:t>
            </a:r>
            <a:endParaRPr sz="3000" dirty="0"/>
          </a:p>
        </p:txBody>
      </p:sp>
      <p:sp>
        <p:nvSpPr>
          <p:cNvPr id="117" name="Google Shape;117;p14"/>
          <p:cNvSpPr txBox="1">
            <a:spLocks noGrp="1"/>
          </p:cNvSpPr>
          <p:nvPr>
            <p:ph type="dt" idx="10"/>
          </p:nvPr>
        </p:nvSpPr>
        <p:spPr>
          <a:xfrm>
            <a:off x="8382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03-06-2022</a:t>
            </a:r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ftr" idx="11"/>
          </p:nvPr>
        </p:nvSpPr>
        <p:spPr>
          <a:xfrm>
            <a:off x="4038600" y="6471138"/>
            <a:ext cx="41148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Corporate presentation</a:t>
            </a:r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pic>
        <p:nvPicPr>
          <p:cNvPr id="120" name="Google Shape;120;p14" descr="R.V. College of Engineering - Wikiwa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876" y="335145"/>
            <a:ext cx="900647" cy="9006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 descr="RV University Launches Ph.D. Programme to Promote Research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400" y="1508682"/>
            <a:ext cx="5937849" cy="445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>
            <a:spLocks noGrp="1"/>
          </p:cNvSpPr>
          <p:nvPr>
            <p:ph type="ctrTitle"/>
          </p:nvPr>
        </p:nvSpPr>
        <p:spPr>
          <a:xfrm>
            <a:off x="1344600" y="16805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6000"/>
              <a:buFont typeface="Cantarell"/>
              <a:buNone/>
            </a:pPr>
            <a:r>
              <a:rPr lang="en-IN">
                <a:latin typeface="Comfortaa"/>
                <a:ea typeface="Comfortaa"/>
                <a:cs typeface="Comfortaa"/>
                <a:sym typeface="Comfortaa"/>
              </a:rPr>
              <a:t>Thank you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3" name="Google Shape;203;p25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>
            <a:spLocks noGrp="1"/>
          </p:cNvSpPr>
          <p:nvPr>
            <p:ph type="ctrTitle"/>
          </p:nvPr>
        </p:nvSpPr>
        <p:spPr>
          <a:xfrm>
            <a:off x="553875" y="953728"/>
            <a:ext cx="11454000" cy="131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/>
              <a:t>Newton’s Law of Cooling Using Laplace Transforms</a:t>
            </a:r>
            <a:endParaRPr sz="3600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1"/>
          </p:nvPr>
        </p:nvSpPr>
        <p:spPr>
          <a:xfrm>
            <a:off x="1868129" y="2931050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ct val="94117"/>
              <a:buNone/>
            </a:pPr>
            <a:r>
              <a:rPr lang="en-IN" sz="2550" dirty="0"/>
              <a:t>  Shivakumar Rs 1RVU23CSE429</a:t>
            </a:r>
          </a:p>
          <a:p>
            <a:pPr>
              <a:buSzPct val="94117"/>
            </a:pPr>
            <a:r>
              <a:rPr lang="en-IN" sz="2550" dirty="0"/>
              <a:t>    Shivanandreddy 1RVU23CSE431</a:t>
            </a:r>
          </a:p>
          <a:p>
            <a:pPr>
              <a:buSzPct val="94117"/>
            </a:pPr>
            <a:r>
              <a:rPr lang="en-IN" sz="2550" dirty="0"/>
              <a:t>Sharanappa  1RVU23CSE429</a:t>
            </a:r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ct val="94117"/>
              <a:buNone/>
            </a:pPr>
            <a:endParaRPr sz="2550" dirty="0"/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ct val="100000"/>
              <a:buNone/>
            </a:pPr>
            <a:endParaRPr dirty="0"/>
          </a:p>
          <a:p>
            <a: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0A863"/>
              </a:buClr>
              <a:buSzPct val="100000"/>
              <a:buNone/>
            </a:pPr>
            <a:endParaRPr dirty="0"/>
          </a:p>
        </p:txBody>
      </p:sp>
      <p:sp>
        <p:nvSpPr>
          <p:cNvPr id="128" name="Google Shape;128;p15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body" idx="1"/>
          </p:nvPr>
        </p:nvSpPr>
        <p:spPr>
          <a:xfrm>
            <a:off x="345642" y="136525"/>
            <a:ext cx="10423800" cy="3039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3000" b="1" dirty="0"/>
              <a:t>Introduction</a:t>
            </a:r>
            <a:endParaRPr lang="en-US" sz="3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Newton’s Law of Cooling describes how an object’s temperature decreases over time when placed in a cooler environment.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The rate of cooling is proportional to the temperature difference between the object and its surroundings.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Laplace Transforms offer a systematic method to solve the differential equation involved.</a:t>
            </a:r>
          </a:p>
          <a:p>
            <a:pPr marL="50800" indent="0">
              <a:buNone/>
            </a:pPr>
            <a:br>
              <a:rPr lang="en-IN" sz="1400" dirty="0"/>
            </a:br>
            <a:endParaRPr lang="en-IN" sz="1400" dirty="0"/>
          </a:p>
          <a:p>
            <a:pPr>
              <a:buNone/>
            </a:pPr>
            <a:r>
              <a:rPr lang="en-US" sz="3000" b="1" dirty="0"/>
              <a:t>Objectives</a:t>
            </a:r>
            <a:endParaRPr lang="en-US" sz="3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To solve the differential equation using Laplace Transforms.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To interpret the physical behavior of the solution.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To visualize the temperature change graphically.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To explore the real-life applications of the model.</a:t>
            </a:r>
          </a:p>
          <a:p>
            <a:pPr marL="50800" indent="0">
              <a:buNone/>
            </a:pPr>
            <a:endParaRPr lang="en-IN" sz="1400" dirty="0"/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0A863"/>
              </a:buClr>
              <a:buSzPts val="2800"/>
              <a:buNone/>
            </a:pPr>
            <a:endParaRPr sz="1400" dirty="0"/>
          </a:p>
        </p:txBody>
      </p:sp>
      <p:sp>
        <p:nvSpPr>
          <p:cNvPr id="135" name="Google Shape;135;p16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9D88-76B3-6448-E1C7-C98D12E9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0"/>
            <a:ext cx="9488129" cy="829800"/>
          </a:xfrm>
        </p:spPr>
        <p:txBody>
          <a:bodyPr>
            <a:noAutofit/>
          </a:bodyPr>
          <a:lstStyle/>
          <a:p>
            <a:br>
              <a:rPr lang="en-IN" sz="3000" dirty="0"/>
            </a:br>
            <a:r>
              <a:rPr lang="en-IN" sz="3000" dirty="0"/>
              <a:t>Overview of </a:t>
            </a:r>
            <a:r>
              <a:rPr lang="en-US" sz="3000" dirty="0"/>
              <a:t>Newton’s Law of Cooling </a:t>
            </a:r>
            <a:endParaRPr lang="en-IN" sz="3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37758-A263-95B1-4336-FF971E160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Describes how a hot object cools over time when placed in a cooler environment.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The rate of temperature change is proportional to the temperature difference between the object and its surroundings.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Represented by a first-order differential equation.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Predicts exponential decay in temperature over time.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Assumes the ambient (surrounding) temperature remains constant.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Commonly applied in: Forensic science (estimating time of death), Food safety and preservation, Engineering (cooling systems), Physics experiments</a:t>
            </a:r>
            <a:endParaRPr lang="en-IN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2C15D-6049-6F1B-DE76-DF7CFA77FE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4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609600" y="232000"/>
            <a:ext cx="88584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</a:pPr>
            <a:r>
              <a:rPr lang="en-IN" sz="3000" dirty="0">
                <a:latin typeface="Comfortaa"/>
                <a:ea typeface="Comfortaa"/>
                <a:cs typeface="Comfortaa"/>
                <a:sym typeface="Comfortaa"/>
              </a:rPr>
              <a:t>The Model</a:t>
            </a:r>
          </a:p>
        </p:txBody>
      </p:sp>
      <p:sp>
        <p:nvSpPr>
          <p:cNvPr id="148" name="Google Shape;148;p18"/>
          <p:cNvSpPr txBox="1">
            <a:spLocks noGrp="1"/>
          </p:cNvSpPr>
          <p:nvPr>
            <p:ph type="body" idx="1"/>
          </p:nvPr>
        </p:nvSpPr>
        <p:spPr>
          <a:xfrm>
            <a:off x="792175" y="1335599"/>
            <a:ext cx="11098800" cy="471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None/>
            </a:pPr>
            <a:r>
              <a:rPr lang="en-US" b="1" dirty="0"/>
              <a:t>Phenomenal Description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Newton’s Law of Cooling models how a hot object cools in a cooler environment.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The cooling rate is proportional to the temperature difference between the object and surroundings.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It follows a first-order linear differential equation.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/>
              <a:t>Mathematical Formulation: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lang="en-IN" b="1" dirty="0"/>
              <a:t>Variables &amp; Parameters</a:t>
            </a:r>
            <a:r>
              <a:rPr lang="en-IN" dirty="0"/>
              <a:t>:</a:t>
            </a:r>
            <a:br>
              <a:rPr lang="en-IN" sz="1600" dirty="0"/>
            </a:br>
            <a:r>
              <a:rPr lang="en-IN" sz="1600" dirty="0"/>
              <a:t> </a:t>
            </a:r>
            <a:r>
              <a:rPr lang="en-IN" sz="2200" i="1" dirty="0"/>
              <a:t>T(t)</a:t>
            </a:r>
            <a:r>
              <a:rPr lang="en-IN" sz="2200" dirty="0"/>
              <a:t> - Temperature at time </a:t>
            </a:r>
            <a:r>
              <a:rPr lang="en-IN" sz="2200" i="1" dirty="0"/>
              <a:t>t</a:t>
            </a:r>
            <a:r>
              <a:rPr lang="en-IN" sz="2200" dirty="0"/>
              <a:t>, </a:t>
            </a:r>
            <a:r>
              <a:rPr lang="en-IN" sz="2200" i="1" dirty="0"/>
              <a:t>T₀</a:t>
            </a:r>
            <a:r>
              <a:rPr lang="en-IN" sz="2200" dirty="0"/>
              <a:t> - Initial temperature, </a:t>
            </a:r>
            <a:r>
              <a:rPr lang="en-IN" sz="2200" i="1" dirty="0"/>
              <a:t>T∞</a:t>
            </a:r>
            <a:r>
              <a:rPr lang="en-IN" sz="2200" dirty="0"/>
              <a:t> - Ambient temperature, </a:t>
            </a:r>
            <a:r>
              <a:rPr lang="en-IN" sz="2200" i="1" dirty="0"/>
              <a:t>k</a:t>
            </a:r>
            <a:r>
              <a:rPr lang="en-IN" sz="2200" dirty="0"/>
              <a:t> - Cooling constant, </a:t>
            </a:r>
            <a:r>
              <a:rPr lang="en-IN" sz="2200" i="1" dirty="0"/>
              <a:t>dT/dt</a:t>
            </a:r>
            <a:r>
              <a:rPr lang="en-IN" sz="2200" dirty="0"/>
              <a:t> - Rate of temperature change</a:t>
            </a:r>
            <a:endParaRPr sz="2200" b="1" dirty="0">
              <a:solidFill>
                <a:srgbClr val="D0A863"/>
              </a:solidFill>
            </a:endParaRPr>
          </a:p>
        </p:txBody>
      </p:sp>
      <p:sp>
        <p:nvSpPr>
          <p:cNvPr id="149" name="Google Shape;149;p18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5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2F9F81-F712-034B-51C8-5929308F0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800" y="3429000"/>
            <a:ext cx="2343477" cy="6668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>
            <a:off x="372600" y="669555"/>
            <a:ext cx="107442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latin typeface="Comfortaa"/>
                <a:ea typeface="Comfortaa"/>
                <a:cs typeface="Comfortaa"/>
                <a:sym typeface="Comfortaa"/>
              </a:rPr>
              <a:t>Solving the Algebraic Equation (Laplace Domain)</a:t>
            </a:r>
            <a:endParaRPr sz="3000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6" name="Google Shape;156;p19"/>
          <p:cNvSpPr txBox="1">
            <a:spLocks noGrp="1"/>
          </p:cNvSpPr>
          <p:nvPr>
            <p:ph type="body" idx="1"/>
          </p:nvPr>
        </p:nvSpPr>
        <p:spPr>
          <a:xfrm>
            <a:off x="720600" y="1335600"/>
            <a:ext cx="11098800" cy="55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dirty="0">
              <a:solidFill>
                <a:srgbClr val="D0A86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0A863"/>
              </a:buClr>
              <a:buSzPts val="1800"/>
              <a:buAutoNum type="arabicPeriod"/>
            </a:pPr>
            <a:r>
              <a:rPr lang="en-US" sz="1800" dirty="0">
                <a:solidFill>
                  <a:srgbClr val="D0A863"/>
                </a:solidFill>
                <a:latin typeface="Arial"/>
                <a:ea typeface="Arial"/>
                <a:cs typeface="Arial"/>
                <a:sym typeface="Arial"/>
              </a:rPr>
              <a:t>The algebraic equation derived using the Laplace Transform is:</a:t>
            </a:r>
            <a:br>
              <a:rPr lang="en-US" sz="1800" dirty="0">
                <a:solidFill>
                  <a:srgbClr val="D0A86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dirty="0">
                <a:solidFill>
                  <a:srgbClr val="D0A863"/>
                </a:solidFill>
                <a:latin typeface="Arial"/>
                <a:ea typeface="Arial"/>
                <a:cs typeface="Arial"/>
                <a:sym typeface="Arial"/>
              </a:rPr>
              <a:t>   ​</a:t>
            </a:r>
            <a:endParaRPr lang="en-IN" sz="1800" dirty="0">
              <a:solidFill>
                <a:srgbClr val="D0A86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0A863"/>
              </a:buClr>
              <a:buSzPts val="1800"/>
              <a:buAutoNum type="arabicPeriod"/>
            </a:pPr>
            <a:endParaRPr lang="en-IN" sz="1800" dirty="0">
              <a:solidFill>
                <a:srgbClr val="D0A86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1800"/>
              <a:buAutoNum type="arabicPeriod"/>
            </a:pPr>
            <a:r>
              <a:rPr lang="en-IN" sz="1800" dirty="0">
                <a:solidFill>
                  <a:srgbClr val="D0A863"/>
                </a:solidFill>
                <a:latin typeface="Arial"/>
                <a:ea typeface="Arial"/>
                <a:cs typeface="Arial"/>
                <a:sym typeface="Arial"/>
              </a:rPr>
              <a:t>Using partial fraction decomposition, the expression is rewritten as:</a:t>
            </a:r>
            <a:br>
              <a:rPr lang="en-IN" sz="1800" dirty="0">
                <a:solidFill>
                  <a:srgbClr val="D0A86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800" dirty="0">
                <a:solidFill>
                  <a:srgbClr val="D0A863"/>
                </a:solidFill>
                <a:latin typeface="Arial"/>
                <a:ea typeface="Arial"/>
                <a:cs typeface="Arial"/>
                <a:sym typeface="Arial"/>
              </a:rPr>
              <a:t>  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1800"/>
              <a:buAutoNum type="arabicPeriod"/>
            </a:pPr>
            <a:endParaRPr lang="en-IN" sz="1800" dirty="0">
              <a:solidFill>
                <a:srgbClr val="D0A86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1800"/>
              <a:buAutoNum type="arabicPeriod"/>
            </a:pPr>
            <a:r>
              <a:rPr lang="en-IN" sz="1800" dirty="0">
                <a:solidFill>
                  <a:srgbClr val="D0A863"/>
                </a:solidFill>
                <a:latin typeface="Arial"/>
                <a:ea typeface="Arial"/>
                <a:cs typeface="Arial"/>
                <a:sym typeface="Arial"/>
              </a:rPr>
              <a:t>Taking the inverse Laplace Transform gives the final time-domain solution:</a:t>
            </a:r>
            <a:br>
              <a:rPr lang="en-IN" sz="1800" dirty="0">
                <a:solidFill>
                  <a:srgbClr val="D0A86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800" dirty="0">
                <a:solidFill>
                  <a:srgbClr val="D0A863"/>
                </a:solidFill>
                <a:latin typeface="Arial"/>
                <a:ea typeface="Arial"/>
                <a:cs typeface="Arial"/>
                <a:sym typeface="Arial"/>
              </a:rPr>
              <a:t>   </a:t>
            </a:r>
            <a:endParaRPr sz="1800" b="1" dirty="0">
              <a:solidFill>
                <a:srgbClr val="D0A8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9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1C58E-F68A-15A2-D104-2426F61C8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968" y="1847561"/>
            <a:ext cx="2534004" cy="685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2BEDC-D7F7-5EF9-8B5C-ECB079C83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638" y="2905756"/>
            <a:ext cx="3134162" cy="752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38B115-B4B6-3B16-349B-05A4B9D5A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9858" y="3932577"/>
            <a:ext cx="2989542" cy="547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377250" y="115050"/>
            <a:ext cx="8718600" cy="660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500" dirty="0"/>
              <a:t>Graph</a:t>
            </a:r>
            <a:endParaRPr sz="3500" dirty="0"/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E3A3EFF-4142-A1CC-A8FB-94EA56222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250" y="906156"/>
            <a:ext cx="11053200" cy="5364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The temperature-time graph below shows the exponential decay of temperature as the object cools down.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F87EC5-8699-D960-7914-6CADD9C91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280" y="2051206"/>
            <a:ext cx="7355139" cy="39812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609600" y="231975"/>
            <a:ext cx="88584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4400"/>
              <a:buFont typeface="Cantarell"/>
              <a:buNone/>
            </a:pPr>
            <a:r>
              <a:rPr lang="en-IN" sz="3000" dirty="0">
                <a:latin typeface="Comfortaa"/>
                <a:ea typeface="Comfortaa"/>
                <a:cs typeface="Comfortaa"/>
                <a:sym typeface="Comfortaa"/>
              </a:rPr>
              <a:t>Qualitative Analysis</a:t>
            </a:r>
          </a:p>
        </p:txBody>
      </p:sp>
      <p:sp>
        <p:nvSpPr>
          <p:cNvPr id="175" name="Google Shape;175;p21"/>
          <p:cNvSpPr txBox="1">
            <a:spLocks noGrp="1"/>
          </p:cNvSpPr>
          <p:nvPr>
            <p:ph type="body" idx="1"/>
          </p:nvPr>
        </p:nvSpPr>
        <p:spPr>
          <a:xfrm>
            <a:off x="725600" y="1005257"/>
            <a:ext cx="11098800" cy="55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IN" sz="2200" dirty="0">
                <a:latin typeface="Arial"/>
                <a:ea typeface="Arial"/>
                <a:cs typeface="Arial"/>
                <a:sym typeface="Arial"/>
              </a:rPr>
              <a:t>Initial Behavior:</a:t>
            </a:r>
            <a:br>
              <a:rPr lang="en-IN" sz="2200" dirty="0">
                <a:latin typeface="Arial"/>
                <a:ea typeface="Arial"/>
                <a:cs typeface="Arial"/>
                <a:sym typeface="Arial"/>
              </a:rPr>
            </a:br>
            <a:r>
              <a:rPr lang="en-IN" sz="2200" dirty="0">
                <a:latin typeface="Arial"/>
                <a:ea typeface="Arial"/>
                <a:cs typeface="Arial"/>
                <a:sym typeface="Arial"/>
              </a:rPr>
              <a:t>At t=0, the object’s temperature is at T0 (initially hot, e.g., 90°C).</a:t>
            </a:r>
          </a:p>
          <a:p>
            <a:pPr lvl="0" indent="-4572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Arial"/>
                <a:ea typeface="Arial"/>
                <a:cs typeface="Arial"/>
                <a:sym typeface="Arial"/>
              </a:rPr>
              <a:t>Exponential Decay:</a:t>
            </a:r>
            <a:br>
              <a:rPr lang="en-IN" sz="2200" dirty="0">
                <a:latin typeface="Arial"/>
                <a:ea typeface="Arial"/>
                <a:cs typeface="Arial"/>
                <a:sym typeface="Arial"/>
              </a:rPr>
            </a:br>
            <a:r>
              <a:rPr lang="en-IN" sz="2200" dirty="0">
                <a:latin typeface="Arial"/>
                <a:ea typeface="Arial"/>
                <a:cs typeface="Arial"/>
                <a:sym typeface="Arial"/>
              </a:rPr>
              <a:t>The temperature decreases exponentially over time due to heat transfer to the surrounding air.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IN" sz="2200" dirty="0">
                <a:latin typeface="Arial"/>
                <a:ea typeface="Arial"/>
                <a:cs typeface="Arial"/>
                <a:sym typeface="Arial"/>
              </a:rPr>
              <a:t>Asymptotic Behavior:</a:t>
            </a:r>
            <a:br>
              <a:rPr lang="en-IN" sz="2200" dirty="0">
                <a:latin typeface="Arial"/>
                <a:ea typeface="Arial"/>
                <a:cs typeface="Arial"/>
                <a:sym typeface="Arial"/>
              </a:rPr>
            </a:br>
            <a:r>
              <a:rPr lang="en-IN" sz="2200" dirty="0">
                <a:latin typeface="Arial"/>
                <a:ea typeface="Arial"/>
                <a:cs typeface="Arial"/>
                <a:sym typeface="Arial"/>
              </a:rPr>
              <a:t>As time increases, e−kt→0, so T(t)→T∞​.</a:t>
            </a:r>
            <a:br>
              <a:rPr lang="en-IN" sz="2200" dirty="0">
                <a:latin typeface="Arial"/>
                <a:ea typeface="Arial"/>
                <a:cs typeface="Arial"/>
                <a:sym typeface="Arial"/>
              </a:rPr>
            </a:br>
            <a:r>
              <a:rPr lang="en-IN" sz="2200" dirty="0">
                <a:latin typeface="Arial"/>
                <a:ea typeface="Arial"/>
                <a:cs typeface="Arial"/>
                <a:sym typeface="Arial"/>
              </a:rPr>
              <a:t>The curve approaches the ambient temperature (e.g., 30°C) but never drops below it.</a:t>
            </a:r>
          </a:p>
          <a:p>
            <a:pPr marL="3429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Arial"/>
                <a:ea typeface="Arial"/>
                <a:cs typeface="Arial"/>
                <a:sym typeface="Arial"/>
              </a:rPr>
              <a:t>Effect of Cooling Constant k:</a:t>
            </a:r>
            <a:br>
              <a:rPr lang="en-IN" sz="2200" dirty="0">
                <a:latin typeface="Arial"/>
                <a:ea typeface="Arial"/>
                <a:cs typeface="Arial"/>
                <a:sym typeface="Arial"/>
              </a:rPr>
            </a:br>
            <a:r>
              <a:rPr lang="en-IN" sz="2200" dirty="0">
                <a:latin typeface="Arial"/>
                <a:ea typeface="Arial"/>
                <a:cs typeface="Arial"/>
                <a:sym typeface="Arial"/>
              </a:rPr>
              <a:t>A larger k results in faster cooling (steeper curve). A smaller k leads to slower cooling (gentle slope).</a:t>
            </a: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IN"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2590"/>
              <a:buNone/>
            </a:pPr>
            <a:endParaRPr sz="2595" dirty="0">
              <a:solidFill>
                <a:srgbClr val="D0A8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sldNum" idx="12"/>
          </p:nvPr>
        </p:nvSpPr>
        <p:spPr>
          <a:xfrm>
            <a:off x="8610600" y="6471138"/>
            <a:ext cx="2743200" cy="2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9</a:t>
            </a:fld>
            <a:endParaRPr dirty="0"/>
          </a:p>
        </p:txBody>
      </p:sp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690650" y="354450"/>
            <a:ext cx="8858400" cy="8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0A863"/>
              </a:buClr>
              <a:buSzPts val="3960"/>
              <a:buFont typeface="Cantarell"/>
              <a:buNone/>
            </a:pPr>
            <a:r>
              <a:rPr lang="en-IN" sz="3000" dirty="0">
                <a:latin typeface="Comfortaa"/>
                <a:ea typeface="Comfortaa"/>
                <a:cs typeface="Comfortaa"/>
                <a:sym typeface="Comfortaa"/>
              </a:rPr>
              <a:t>Conclusion</a:t>
            </a:r>
            <a:endParaRPr sz="3000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E405E-7227-09A3-432F-C383521F559C}"/>
              </a:ext>
            </a:extLst>
          </p:cNvPr>
          <p:cNvSpPr txBox="1"/>
          <p:nvPr/>
        </p:nvSpPr>
        <p:spPr>
          <a:xfrm>
            <a:off x="1183512" y="1740424"/>
            <a:ext cx="609407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Newton’s Law of Cooling effectively models the cooling behavior of objects placed in a cooler environment.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dirty="0"/>
              <a:t>By applying </a:t>
            </a:r>
            <a:r>
              <a:rPr lang="en-IN" sz="2000" b="1" dirty="0"/>
              <a:t>Laplace Transforms</a:t>
            </a:r>
            <a:r>
              <a:rPr lang="en-IN" sz="2000" dirty="0"/>
              <a:t>, the complex differential equation becomes easier to solve algebraically.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sz="2000" dirty="0"/>
              <a:t>The final solution T(t)=T∞+(T0−T∞)e−</a:t>
            </a:r>
            <a:r>
              <a:rPr lang="en-IN" sz="2000" dirty="0" err="1"/>
              <a:t>ktT</a:t>
            </a:r>
            <a:r>
              <a:rPr lang="en-IN" sz="2000" dirty="0"/>
              <a:t>(t) = T_\</a:t>
            </a:r>
            <a:r>
              <a:rPr lang="en-IN" sz="2000" dirty="0" err="1"/>
              <a:t>infty</a:t>
            </a:r>
            <a:r>
              <a:rPr lang="en-IN" sz="2000" dirty="0"/>
              <a:t> + (T_0 - T_\</a:t>
            </a:r>
            <a:r>
              <a:rPr lang="en-IN" sz="2000" dirty="0" err="1"/>
              <a:t>infty</a:t>
            </a:r>
            <a:r>
              <a:rPr lang="en-IN" sz="2000" dirty="0"/>
              <a:t>)e^{-kt}T(t)=T∞​+(T0​−T∞​)e−kt closely mirrors real-world cooling behavior observed in daily life and various scientific domains.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904902D-EE44-1035-E98D-937CE15FF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/>
              <a:t>Newton’s Law of Cooling effectively models the cooling behavior of objects placed in a cooler environment.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/>
              <a:t>By applying </a:t>
            </a:r>
            <a:r>
              <a:rPr lang="en-IN" sz="2200" b="1" dirty="0"/>
              <a:t>Laplace Transforms</a:t>
            </a:r>
            <a:r>
              <a:rPr lang="en-IN" sz="2200" dirty="0"/>
              <a:t>, the complex differential equation becomes easier to solve algebraically.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200" dirty="0"/>
              <a:t>The final solution T(t)=T∞​+(T0​−T∞​)e−kt closely mirrors real-world cooling behavior observed in daily life and various scientific domains.</a:t>
            </a:r>
          </a:p>
          <a:p>
            <a:pPr marL="5080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647</Words>
  <Application>Microsoft Office PowerPoint</Application>
  <PresentationFormat>Widescreen</PresentationFormat>
  <Paragraphs>68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Cantarell</vt:lpstr>
      <vt:lpstr>Wingdings</vt:lpstr>
      <vt:lpstr>Arial</vt:lpstr>
      <vt:lpstr>Calibri</vt:lpstr>
      <vt:lpstr>Comfortaa</vt:lpstr>
      <vt:lpstr>Office Theme</vt:lpstr>
      <vt:lpstr>CS1802 Laplace Transform </vt:lpstr>
      <vt:lpstr>Newton’s Law of Cooling Using Laplace Transforms</vt:lpstr>
      <vt:lpstr>PowerPoint Presentation</vt:lpstr>
      <vt:lpstr> Overview of Newton’s Law of Cooling </vt:lpstr>
      <vt:lpstr>The Model</vt:lpstr>
      <vt:lpstr>Solving the Algebraic Equation (Laplace Domain)</vt:lpstr>
      <vt:lpstr>Graph</vt:lpstr>
      <vt:lpstr>Qualitative Analysis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Shivanand Reddy</dc:creator>
  <cp:lastModifiedBy>Shivanand Reddy</cp:lastModifiedBy>
  <cp:revision>7</cp:revision>
  <dcterms:modified xsi:type="dcterms:W3CDTF">2025-04-15T10:23:47Z</dcterms:modified>
</cp:coreProperties>
</file>