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2"/>
  </p:notesMasterIdLst>
  <p:sldIdLst>
    <p:sldId id="256" r:id="rId2"/>
    <p:sldId id="257" r:id="rId3"/>
    <p:sldId id="258" r:id="rId4"/>
    <p:sldId id="285" r:id="rId5"/>
    <p:sldId id="259" r:id="rId6"/>
    <p:sldId id="283" r:id="rId7"/>
    <p:sldId id="269" r:id="rId8"/>
    <p:sldId id="265" r:id="rId9"/>
    <p:sldId id="261" r:id="rId10"/>
    <p:sldId id="286" r:id="rId11"/>
    <p:sldId id="273" r:id="rId12"/>
    <p:sldId id="281" r:id="rId13"/>
    <p:sldId id="282" r:id="rId14"/>
    <p:sldId id="284" r:id="rId15"/>
    <p:sldId id="274" r:id="rId16"/>
    <p:sldId id="275" r:id="rId17"/>
    <p:sldId id="280" r:id="rId18"/>
    <p:sldId id="276" r:id="rId19"/>
    <p:sldId id="270" r:id="rId20"/>
    <p:sldId id="272"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2" autoAdjust="0"/>
    <p:restoredTop sz="94660"/>
  </p:normalViewPr>
  <p:slideViewPr>
    <p:cSldViewPr snapToGrid="0">
      <p:cViewPr varScale="1">
        <p:scale>
          <a:sx n="82" d="100"/>
          <a:sy n="82" d="100"/>
        </p:scale>
        <p:origin x="720"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t>5/6/2025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3A1C593-65D0-4073-BCC9-577B9352EA97}" type="datetimeFigureOut">
              <a:rPr lang="en-US" smtClean="0"/>
              <a:t>5/6/2025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5/6/2025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5/6/2025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5/6/2025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5/6/2025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5/6/2025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3A1C593-65D0-4073-BCC9-577B9352EA97}" type="datetimeFigureOut">
              <a:rPr lang="en-US" smtClean="0"/>
              <a:t>5/6/2025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3A1C593-65D0-4073-BCC9-577B9352EA97}" type="datetimeFigureOut">
              <a:rPr lang="en-US" smtClean="0"/>
              <a:t>5/6/2025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3A1C593-65D0-4073-BCC9-577B9352EA97}" type="datetimeFigureOut">
              <a:rPr lang="en-US" smtClean="0"/>
              <a:t>5/6/2025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t>5/6/2025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5/6/2025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5/6/2025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t>5/6/2025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1.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13105" y="219075"/>
            <a:ext cx="10939780" cy="1670685"/>
          </a:xfrm>
        </p:spPr>
        <p:txBody>
          <a:bodyPr>
            <a:normAutofit/>
          </a:bodyPr>
          <a:lstStyle/>
          <a:p>
            <a:r>
              <a:rPr lang="en-US" sz="2665" b="1" dirty="0">
                <a:latin typeface="Trebuchet MS" panose="020B0603020202020204" charset="0"/>
                <a:cs typeface="Trebuchet MS" panose="020B0603020202020204" charset="0"/>
              </a:rPr>
              <a:t>MADANAPALLE INSTITUTE OF TECHNOLOGY &amp; SCIENCE</a:t>
            </a:r>
            <a:br>
              <a:rPr lang="en-US" sz="2665" b="1" dirty="0">
                <a:latin typeface="Trebuchet MS" panose="020B0603020202020204" charset="0"/>
                <a:cs typeface="Trebuchet MS" panose="020B0603020202020204" charset="0"/>
              </a:rPr>
            </a:br>
            <a:r>
              <a:rPr lang="en-US" sz="2665" b="1" dirty="0">
                <a:latin typeface="Trebuchet MS" panose="020B0603020202020204" charset="0"/>
                <a:cs typeface="Trebuchet MS" panose="020B0603020202020204" charset="0"/>
              </a:rPr>
              <a:t>(UGC-AUTONOMOUS INSTITUTION) </a:t>
            </a:r>
            <a:br>
              <a:rPr lang="en-US" sz="2220" dirty="0">
                <a:latin typeface="Trebuchet MS" panose="020B0603020202020204" charset="0"/>
                <a:cs typeface="Trebuchet MS" panose="020B0603020202020204" charset="0"/>
              </a:rPr>
            </a:br>
            <a:r>
              <a:rPr lang="en-US" sz="1555" b="1" dirty="0">
                <a:latin typeface="Trebuchet MS" panose="020B0603020202020204" charset="0"/>
                <a:cs typeface="Trebuchet MS" panose="020B0603020202020204" charset="0"/>
              </a:rPr>
              <a:t>Affiliated to JNTUA, </a:t>
            </a:r>
            <a:r>
              <a:rPr lang="en-US" sz="1555" b="1" dirty="0" err="1">
                <a:latin typeface="Trebuchet MS" panose="020B0603020202020204" charset="0"/>
                <a:cs typeface="Trebuchet MS" panose="020B0603020202020204" charset="0"/>
              </a:rPr>
              <a:t>Ananthapuramu</a:t>
            </a:r>
            <a:r>
              <a:rPr lang="en-US" sz="1555" b="1" dirty="0">
                <a:latin typeface="Trebuchet MS" panose="020B0603020202020204" charset="0"/>
                <a:cs typeface="Trebuchet MS" panose="020B0603020202020204" charset="0"/>
              </a:rPr>
              <a:t> &amp; Approved by AICTE, New Delhi</a:t>
            </a:r>
            <a:br>
              <a:rPr lang="en-US" sz="1555" b="1" dirty="0">
                <a:latin typeface="Trebuchet MS" panose="020B0603020202020204" charset="0"/>
                <a:cs typeface="Trebuchet MS" panose="020B0603020202020204" charset="0"/>
              </a:rPr>
            </a:br>
            <a:r>
              <a:rPr lang="en-US" sz="1555" b="1" dirty="0">
                <a:latin typeface="Trebuchet MS" panose="020B0603020202020204" charset="0"/>
                <a:cs typeface="Trebuchet MS" panose="020B0603020202020204" charset="0"/>
              </a:rPr>
              <a:t>NAAC Accredited with A+ Grade, NIRF India Rankings 2021 - Band: 201-250 (</a:t>
            </a:r>
            <a:r>
              <a:rPr lang="en-US" sz="1555" b="1" dirty="0" err="1">
                <a:latin typeface="Trebuchet MS" panose="020B0603020202020204" charset="0"/>
                <a:cs typeface="Trebuchet MS" panose="020B0603020202020204" charset="0"/>
              </a:rPr>
              <a:t>Engg</a:t>
            </a:r>
            <a:r>
              <a:rPr lang="en-US" sz="1555" b="1" dirty="0">
                <a:latin typeface="Trebuchet MS" panose="020B0603020202020204" charset="0"/>
                <a:cs typeface="Trebuchet MS" panose="020B0603020202020204" charset="0"/>
              </a:rPr>
              <a:t>.)</a:t>
            </a:r>
            <a:br>
              <a:rPr lang="en-US" sz="1555" b="1" dirty="0">
                <a:latin typeface="Trebuchet MS" panose="020B0603020202020204" charset="0"/>
                <a:cs typeface="Trebuchet MS" panose="020B0603020202020204" charset="0"/>
              </a:rPr>
            </a:br>
            <a:r>
              <a:rPr lang="en-US" sz="1555" b="1" dirty="0">
                <a:latin typeface="Trebuchet MS" panose="020B0603020202020204" charset="0"/>
                <a:cs typeface="Trebuchet MS" panose="020B0603020202020204" charset="0"/>
              </a:rPr>
              <a:t>NBA Accredited - B.Tech. (CIVIL, CSE, ECE, EEE, MECH), MBA &amp; MCA</a:t>
            </a:r>
          </a:p>
        </p:txBody>
      </p:sp>
      <p:sp>
        <p:nvSpPr>
          <p:cNvPr id="3" name="Subtitle 2"/>
          <p:cNvSpPr>
            <a:spLocks noGrp="1"/>
          </p:cNvSpPr>
          <p:nvPr>
            <p:ph type="subTitle" idx="1"/>
          </p:nvPr>
        </p:nvSpPr>
        <p:spPr>
          <a:xfrm>
            <a:off x="713105" y="2064385"/>
            <a:ext cx="10939780" cy="4201160"/>
          </a:xfrm>
        </p:spPr>
        <p:txBody>
          <a:bodyPr/>
          <a:lstStyle/>
          <a:p>
            <a:pPr algn="ctr"/>
            <a:r>
              <a:rPr lang="en-US" b="1" dirty="0">
                <a:latin typeface="Times New Roman" panose="02020603050405020304" charset="0"/>
                <a:cs typeface="Times New Roman" panose="02020603050405020304" charset="0"/>
              </a:rPr>
              <a:t>Department of Computer Science &amp; Engineering ( Data Science)</a:t>
            </a:r>
          </a:p>
          <a:p>
            <a:r>
              <a:rPr lang="en-IN" altLang="en-US" sz="2800" b="1" dirty="0">
                <a:solidFill>
                  <a:srgbClr val="0070C0"/>
                </a:solidFill>
                <a:latin typeface="Times New Roman" panose="02020603050405020304" charset="0"/>
                <a:cs typeface="Times New Roman" panose="02020603050405020304" charset="0"/>
              </a:rPr>
              <a:t>Optimizat</a:t>
            </a:r>
            <a:r>
              <a:rPr lang="en-US" altLang="en-IN" sz="2800" b="1" dirty="0">
                <a:solidFill>
                  <a:srgbClr val="0070C0"/>
                </a:solidFill>
                <a:latin typeface="Times New Roman" panose="02020603050405020304" charset="0"/>
                <a:cs typeface="Times New Roman" panose="02020603050405020304" charset="0"/>
              </a:rPr>
              <a:t>ing</a:t>
            </a:r>
            <a:r>
              <a:rPr lang="en-IN" altLang="en-US" sz="2800" b="1" dirty="0">
                <a:solidFill>
                  <a:srgbClr val="0070C0"/>
                </a:solidFill>
                <a:latin typeface="Times New Roman" panose="02020603050405020304" charset="0"/>
                <a:cs typeface="Times New Roman" panose="02020603050405020304" charset="0"/>
              </a:rPr>
              <a:t> Skin Cancer Detection </a:t>
            </a:r>
            <a:r>
              <a:rPr lang="en-US" altLang="en-IN" sz="2800" b="1" dirty="0">
                <a:solidFill>
                  <a:srgbClr val="0070C0"/>
                </a:solidFill>
                <a:latin typeface="Times New Roman" panose="02020603050405020304" charset="0"/>
                <a:cs typeface="Times New Roman" panose="02020603050405020304" charset="0"/>
              </a:rPr>
              <a:t>Using The MobileNet Deep Learning Model: A Lightweight and Efficient Approach</a:t>
            </a:r>
            <a:endParaRPr lang="en-IN" altLang="en-US" sz="2800" b="1" dirty="0">
              <a:solidFill>
                <a:srgbClr val="0070C0"/>
              </a:solidFill>
              <a:latin typeface="Times New Roman" panose="02020603050405020304" charset="0"/>
              <a:cs typeface="Times New Roman" panose="02020603050405020304" charset="0"/>
            </a:endParaRPr>
          </a:p>
          <a:p>
            <a:pPr algn="just"/>
            <a:r>
              <a:rPr lang="en-US" dirty="0">
                <a:latin typeface="Times New Roman" panose="02020603050405020304" charset="0"/>
                <a:cs typeface="Times New Roman" panose="02020603050405020304" charset="0"/>
              </a:rPr>
              <a:t>Team Members </a:t>
            </a:r>
            <a:r>
              <a:rPr lang="en-US" dirty="0"/>
              <a:t>				              </a:t>
            </a:r>
            <a:r>
              <a:rPr lang="en-US" dirty="0">
                <a:latin typeface="Times New Roman" panose="02020603050405020304" charset="0"/>
                <a:cs typeface="Times New Roman" panose="02020603050405020304" charset="0"/>
              </a:rPr>
              <a:t>Guided By</a:t>
            </a:r>
          </a:p>
          <a:p>
            <a:pPr algn="just"/>
            <a:r>
              <a:rPr lang="en-US" dirty="0">
                <a:latin typeface="Times New Roman" panose="02020603050405020304" charset="0"/>
                <a:cs typeface="Times New Roman" panose="02020603050405020304" charset="0"/>
              </a:rPr>
              <a:t>B. Praveen                     - 21691A3269</a:t>
            </a:r>
            <a:r>
              <a:rPr lang="en-US" dirty="0"/>
              <a:t>		 </a:t>
            </a:r>
            <a:r>
              <a:rPr lang="en-US" i="0" u="none" strike="noStrike" kern="1200" spc="0" baseline="0" dirty="0">
                <a:ln>
                  <a:noFill/>
                </a:ln>
                <a:solidFill>
                  <a:srgbClr val="000000"/>
                </a:solidFill>
                <a:effectLst/>
                <a:latin typeface="Times New Roman" panose="02020603050405020304" charset="0"/>
                <a:cs typeface="Times New Roman" panose="02020603050405020304" charset="0"/>
              </a:rPr>
              <a:t>Mr. T. </a:t>
            </a:r>
            <a:r>
              <a:rPr lang="en-US" dirty="0">
                <a:solidFill>
                  <a:srgbClr val="000000"/>
                </a:solidFill>
                <a:latin typeface="Times New Roman" panose="02020603050405020304" charset="0"/>
                <a:cs typeface="Times New Roman" panose="02020603050405020304" charset="0"/>
              </a:rPr>
              <a:t>B</a:t>
            </a:r>
            <a:r>
              <a:rPr lang="en-US" i="0" u="none" strike="noStrike" kern="1200" spc="0" baseline="0" dirty="0">
                <a:ln>
                  <a:noFill/>
                </a:ln>
                <a:solidFill>
                  <a:srgbClr val="000000"/>
                </a:solidFill>
                <a:effectLst/>
                <a:latin typeface="Times New Roman" panose="02020603050405020304" charset="0"/>
                <a:cs typeface="Times New Roman" panose="02020603050405020304" charset="0"/>
              </a:rPr>
              <a:t>alaji , M. Tech,( Ph. D) </a:t>
            </a:r>
          </a:p>
          <a:p>
            <a:pPr algn="l"/>
            <a:r>
              <a:rPr lang="en-US" dirty="0">
                <a:solidFill>
                  <a:srgbClr val="000000"/>
                </a:solidFill>
                <a:latin typeface="Times New Roman" panose="02020603050405020304" charset="0"/>
                <a:cs typeface="Times New Roman" panose="02020603050405020304" charset="0"/>
              </a:rPr>
              <a:t>C. </a:t>
            </a:r>
            <a:r>
              <a:rPr lang="en-US" dirty="0" err="1">
                <a:solidFill>
                  <a:srgbClr val="000000"/>
                </a:solidFill>
                <a:latin typeface="Times New Roman" panose="02020603050405020304" charset="0"/>
                <a:cs typeface="Times New Roman" panose="02020603050405020304" charset="0"/>
              </a:rPr>
              <a:t>Revanth</a:t>
            </a:r>
            <a:r>
              <a:rPr lang="en-US" dirty="0">
                <a:solidFill>
                  <a:srgbClr val="000000"/>
                </a:solidFill>
                <a:latin typeface="Times New Roman" panose="02020603050405020304" charset="0"/>
                <a:cs typeface="Times New Roman" panose="02020603050405020304" charset="0"/>
              </a:rPr>
              <a:t>                    - 21691A3278</a:t>
            </a:r>
            <a:r>
              <a:rPr lang="en-US" dirty="0">
                <a:latin typeface="Times New Roman" panose="02020603050405020304" charset="0"/>
                <a:cs typeface="Times New Roman" panose="02020603050405020304" charset="0"/>
              </a:rPr>
              <a:t> </a:t>
            </a:r>
            <a:r>
              <a:rPr lang="en-US" dirty="0"/>
              <a:t>                        </a:t>
            </a:r>
            <a:r>
              <a:rPr lang="en-US" sz="2400" i="0" u="none" strike="noStrike" kern="1200" spc="0" baseline="0" dirty="0">
                <a:ln>
                  <a:noFill/>
                </a:ln>
                <a:solidFill>
                  <a:srgbClr val="000000"/>
                </a:solidFill>
                <a:effectLst/>
                <a:latin typeface="Times New Roman" panose="02020603050405020304" charset="0"/>
                <a:cs typeface="Times New Roman" panose="02020603050405020304" charset="0"/>
              </a:rPr>
              <a:t>Assistant Professor</a:t>
            </a:r>
          </a:p>
          <a:p>
            <a:pPr algn="just"/>
            <a:r>
              <a:rPr lang="en-US" dirty="0">
                <a:solidFill>
                  <a:srgbClr val="000000"/>
                </a:solidFill>
                <a:latin typeface="Times New Roman" panose="02020603050405020304" charset="0"/>
                <a:cs typeface="Times New Roman" panose="02020603050405020304" charset="0"/>
              </a:rPr>
              <a:t>G. Sai Haritha               - 21691A3286</a:t>
            </a:r>
          </a:p>
          <a:p>
            <a:pPr algn="just"/>
            <a:r>
              <a:rPr lang="en-US" sz="2400" i="0" u="none" strike="noStrike" dirty="0">
                <a:solidFill>
                  <a:srgbClr val="000000"/>
                </a:solidFill>
                <a:effectLst/>
                <a:latin typeface="Times New Roman" panose="02020603050405020304" charset="0"/>
                <a:cs typeface="Times New Roman" panose="02020603050405020304" charset="0"/>
              </a:rPr>
              <a:t>D. </a:t>
            </a:r>
            <a:r>
              <a:rPr lang="en-US" dirty="0">
                <a:solidFill>
                  <a:srgbClr val="000000"/>
                </a:solidFill>
                <a:latin typeface="Times New Roman" panose="02020603050405020304" charset="0"/>
                <a:cs typeface="Times New Roman" panose="02020603050405020304" charset="0"/>
              </a:rPr>
              <a:t>Siva Kumar Goud</a:t>
            </a:r>
            <a:r>
              <a:rPr lang="en-US" sz="2400" i="0" u="none" strike="noStrike" dirty="0">
                <a:solidFill>
                  <a:srgbClr val="000000"/>
                </a:solidFill>
                <a:effectLst/>
                <a:latin typeface="Times New Roman" panose="02020603050405020304" charset="0"/>
                <a:cs typeface="Times New Roman" panose="02020603050405020304" charset="0"/>
              </a:rPr>
              <a:t>    - 21691A32A2</a:t>
            </a:r>
            <a:endParaRPr lang="en-IN" sz="2400" i="0" u="none" strike="noStrike" dirty="0">
              <a:effectLst/>
              <a:latin typeface="Times New Roman" panose="02020603050405020304" charset="0"/>
              <a:cs typeface="Times New Roman" panose="02020603050405020304" charset="0"/>
            </a:endParaRPr>
          </a:p>
        </p:txBody>
      </p:sp>
      <p:pic>
        <p:nvPicPr>
          <p:cNvPr id="20" name="Picture 20" descr="C:\Users\user1\Desktop\logo mits.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a:xfrm>
            <a:off x="713105" y="443865"/>
            <a:ext cx="1105535" cy="1011555"/>
          </a:xfrm>
          <a:prstGeom prst="rect">
            <a:avLst/>
          </a:prstGeom>
          <a:noFill/>
          <a:ln>
            <a:noFill/>
          </a:ln>
        </p:spPr>
      </p:pic>
      <p:pic>
        <p:nvPicPr>
          <p:cNvPr id="4" name="Picture 1" descr="IMG_256"/>
          <p:cNvPicPr>
            <a:picLocks noChangeAspect="1"/>
          </p:cNvPicPr>
          <p:nvPr/>
        </p:nvPicPr>
        <p:blipFill>
          <a:blip r:embed="rId3"/>
          <a:stretch>
            <a:fillRect/>
          </a:stretch>
        </p:blipFill>
        <p:spPr>
          <a:xfrm>
            <a:off x="10467340" y="443865"/>
            <a:ext cx="1011555" cy="1011555"/>
          </a:xfrm>
          <a:prstGeom prst="rect">
            <a:avLst/>
          </a:prstGeom>
          <a:noFill/>
          <a:ln w="9525">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17BE02-6216-94EF-ED44-8B74EA67A5C3}"/>
              </a:ext>
            </a:extLst>
          </p:cNvPr>
          <p:cNvSpPr>
            <a:spLocks noGrp="1"/>
          </p:cNvSpPr>
          <p:nvPr>
            <p:ph type="title"/>
          </p:nvPr>
        </p:nvSpPr>
        <p:spPr>
          <a:xfrm>
            <a:off x="838200" y="365125"/>
            <a:ext cx="10515600" cy="829193"/>
          </a:xfrm>
        </p:spPr>
        <p:txBody>
          <a:bodyPr/>
          <a:lstStyle/>
          <a:p>
            <a:r>
              <a:rPr lang="en-US" dirty="0">
                <a:latin typeface="Times New Roman" panose="02020603050405020304" charset="0"/>
                <a:cs typeface="Times New Roman" panose="02020603050405020304" charset="0"/>
              </a:rPr>
              <a:t>Module Description</a:t>
            </a:r>
            <a:endParaRPr lang="en-IN" dirty="0"/>
          </a:p>
        </p:txBody>
      </p:sp>
      <p:sp>
        <p:nvSpPr>
          <p:cNvPr id="3" name="Content Placeholder 2">
            <a:extLst>
              <a:ext uri="{FF2B5EF4-FFF2-40B4-BE49-F238E27FC236}">
                <a16:creationId xmlns:a16="http://schemas.microsoft.com/office/drawing/2014/main" id="{9CDBA858-DB3F-DC35-7FCF-8FBA4CFA3015}"/>
              </a:ext>
            </a:extLst>
          </p:cNvPr>
          <p:cNvSpPr>
            <a:spLocks noGrp="1"/>
          </p:cNvSpPr>
          <p:nvPr>
            <p:ph sz="half" idx="1"/>
          </p:nvPr>
        </p:nvSpPr>
        <p:spPr/>
        <p:txBody>
          <a:bodyPr>
            <a:normAutofit lnSpcReduction="10000"/>
          </a:bodyPr>
          <a:lstStyle/>
          <a:p>
            <a:pPr marL="0" indent="0" algn="just">
              <a:buNone/>
            </a:pPr>
            <a:r>
              <a:rPr lang="en-IN" altLang="en-US" sz="2000" b="1" dirty="0">
                <a:latin typeface="Times New Roman" panose="02020603050405020304" charset="0"/>
                <a:cs typeface="Times New Roman" panose="02020603050405020304" charset="0"/>
              </a:rPr>
              <a:t>1</a:t>
            </a:r>
            <a:r>
              <a:rPr lang="en-US" altLang="en-GB" sz="2000" b="1" dirty="0">
                <a:latin typeface="Times New Roman" panose="02020603050405020304" charset="0"/>
                <a:cs typeface="Times New Roman" panose="02020603050405020304" charset="0"/>
              </a:rPr>
              <a:t>.</a:t>
            </a:r>
            <a:r>
              <a:rPr lang="en-US" altLang="en-GB" sz="2000" dirty="0">
                <a:latin typeface="Times New Roman" panose="02020603050405020304" charset="0"/>
                <a:cs typeface="Times New Roman" panose="02020603050405020304" charset="0"/>
              </a:rPr>
              <a:t> </a:t>
            </a:r>
            <a:r>
              <a:rPr lang="en-US" altLang="en-GB" sz="2000" b="1" dirty="0">
                <a:latin typeface="Times New Roman" panose="02020603050405020304" charset="0"/>
                <a:cs typeface="Times New Roman" panose="02020603050405020304" charset="0"/>
              </a:rPr>
              <a:t>Data Preprocessing</a:t>
            </a:r>
            <a:endParaRPr lang="en-US" altLang="en-GB" sz="2000" dirty="0">
              <a:latin typeface="Times New Roman" panose="02020603050405020304" charset="0"/>
              <a:cs typeface="Times New Roman" panose="02020603050405020304" charset="0"/>
            </a:endParaRPr>
          </a:p>
          <a:p>
            <a:pPr lvl="1" algn="just">
              <a:lnSpc>
                <a:spcPct val="150000"/>
              </a:lnSpc>
            </a:pPr>
            <a:r>
              <a:rPr lang="en-US" altLang="en-GB" sz="2000" dirty="0">
                <a:latin typeface="Times New Roman" panose="02020603050405020304" charset="0"/>
                <a:cs typeface="Times New Roman" panose="02020603050405020304" charset="0"/>
              </a:rPr>
              <a:t>The images were resized to fit the input dimensions required by </a:t>
            </a:r>
            <a:r>
              <a:rPr lang="en-US" altLang="en-GB" sz="2000" dirty="0" err="1">
                <a:latin typeface="Times New Roman" panose="02020603050405020304" charset="0"/>
                <a:cs typeface="Times New Roman" panose="02020603050405020304" charset="0"/>
              </a:rPr>
              <a:t>MobileNet</a:t>
            </a:r>
            <a:r>
              <a:rPr lang="en-US" altLang="en-GB" sz="2000" dirty="0">
                <a:latin typeface="Times New Roman" panose="02020603050405020304" charset="0"/>
                <a:cs typeface="Times New Roman" panose="02020603050405020304" charset="0"/>
              </a:rPr>
              <a:t>. Label encoding was applied to convert categorical lesion types into numerical form. The dataset was also split into training, validation, and test sets, and normalization was performed to scale pixel values for better model convergence.</a:t>
            </a:r>
          </a:p>
          <a:p>
            <a:endParaRPr lang="en-IN" dirty="0"/>
          </a:p>
        </p:txBody>
      </p:sp>
      <p:pic>
        <p:nvPicPr>
          <p:cNvPr id="5" name="Content Placeholder 4">
            <a:extLst>
              <a:ext uri="{FF2B5EF4-FFF2-40B4-BE49-F238E27FC236}">
                <a16:creationId xmlns:a16="http://schemas.microsoft.com/office/drawing/2014/main" id="{054C7F68-6087-40D0-F903-03B80A88CFFC}"/>
              </a:ext>
            </a:extLst>
          </p:cNvPr>
          <p:cNvPicPr>
            <a:picLocks noGrp="1" noChangeAspect="1"/>
          </p:cNvPicPr>
          <p:nvPr>
            <p:ph sz="half" idx="2"/>
          </p:nvPr>
        </p:nvPicPr>
        <p:blipFill>
          <a:blip r:embed="rId2"/>
          <a:stretch>
            <a:fillRect/>
          </a:stretch>
        </p:blipFill>
        <p:spPr>
          <a:xfrm>
            <a:off x="6172199" y="1446246"/>
            <a:ext cx="5481735" cy="4562668"/>
          </a:xfrm>
          <a:prstGeom prst="rect">
            <a:avLst/>
          </a:prstGeom>
        </p:spPr>
      </p:pic>
    </p:spTree>
    <p:extLst>
      <p:ext uri="{BB962C8B-B14F-4D97-AF65-F5344CB8AC3E}">
        <p14:creationId xmlns:p14="http://schemas.microsoft.com/office/powerpoint/2010/main" val="29261979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11227"/>
            <a:ext cx="10515600" cy="605258"/>
          </a:xfrm>
        </p:spPr>
        <p:txBody>
          <a:bodyPr>
            <a:normAutofit/>
          </a:bodyPr>
          <a:lstStyle/>
          <a:p>
            <a:r>
              <a:rPr lang="en-IN" sz="2000" b="1" dirty="0">
                <a:latin typeface="Times New Roman" panose="02020603050405020304" charset="0"/>
                <a:cs typeface="Times New Roman" panose="02020603050405020304" charset="0"/>
              </a:rPr>
              <a:t>2.Dataset Visualization</a:t>
            </a:r>
          </a:p>
        </p:txBody>
      </p:sp>
      <p:pic>
        <p:nvPicPr>
          <p:cNvPr id="6" name="Content Placeholder 5"/>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838200" y="2578338"/>
            <a:ext cx="5181600" cy="3574857"/>
          </a:xfrm>
        </p:spPr>
      </p:pic>
      <p:pic>
        <p:nvPicPr>
          <p:cNvPr id="8" name="Content Placeholder 7"/>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376750" y="2521811"/>
            <a:ext cx="4865805" cy="3631383"/>
          </a:xfrm>
        </p:spPr>
      </p:pic>
      <p:sp>
        <p:nvSpPr>
          <p:cNvPr id="4" name="TextBox 3">
            <a:extLst>
              <a:ext uri="{FF2B5EF4-FFF2-40B4-BE49-F238E27FC236}">
                <a16:creationId xmlns:a16="http://schemas.microsoft.com/office/drawing/2014/main" id="{E00A7CE4-0EF6-10C2-47FF-B085FFB945F4}"/>
              </a:ext>
            </a:extLst>
          </p:cNvPr>
          <p:cNvSpPr txBox="1"/>
          <p:nvPr/>
        </p:nvSpPr>
        <p:spPr>
          <a:xfrm>
            <a:off x="838200" y="1007433"/>
            <a:ext cx="9864011" cy="1477328"/>
          </a:xfrm>
          <a:prstGeom prst="rect">
            <a:avLst/>
          </a:prstGeom>
          <a:noFill/>
        </p:spPr>
        <p:txBody>
          <a:bodyPr wrap="square">
            <a:spAutoFit/>
          </a:bodyPr>
          <a:lstStyle/>
          <a:p>
            <a:pPr marL="457200" lvl="1" indent="0" algn="just">
              <a:buNone/>
            </a:pPr>
            <a:r>
              <a:rPr lang="en-US" altLang="en-GB" sz="1800" dirty="0">
                <a:latin typeface="Times New Roman" panose="02020603050405020304" charset="0"/>
                <a:cs typeface="Times New Roman" panose="02020603050405020304" charset="0"/>
              </a:rPr>
              <a:t>Various graphs were plotted to understand the dataset distribution, including:</a:t>
            </a:r>
          </a:p>
          <a:p>
            <a:pPr marL="742950" lvl="1" indent="-285750" algn="just">
              <a:buFont typeface="Arial" panose="020B0604020202020204" pitchFamily="34" charset="0"/>
              <a:buChar char="•"/>
            </a:pPr>
            <a:r>
              <a:rPr lang="en-US" altLang="en-GB" sz="1800" dirty="0">
                <a:latin typeface="Times New Roman" panose="02020603050405020304" charset="0"/>
                <a:cs typeface="Times New Roman" panose="02020603050405020304" charset="0"/>
              </a:rPr>
              <a:t>Age and gender distribution of patients</a:t>
            </a:r>
          </a:p>
          <a:p>
            <a:pPr marL="742950" lvl="1" indent="-285750" algn="just">
              <a:buFont typeface="Arial" panose="020B0604020202020204" pitchFamily="34" charset="0"/>
              <a:buChar char="•"/>
            </a:pPr>
            <a:r>
              <a:rPr lang="en-US" altLang="en-GB" sz="1800" dirty="0">
                <a:latin typeface="Times New Roman" panose="02020603050405020304" charset="0"/>
                <a:cs typeface="Times New Roman" panose="02020603050405020304" charset="0"/>
              </a:rPr>
              <a:t>Lesion location on the body</a:t>
            </a:r>
          </a:p>
          <a:p>
            <a:pPr marL="742950" lvl="1" indent="-285750" algn="just">
              <a:buFont typeface="Arial" panose="020B0604020202020204" pitchFamily="34" charset="0"/>
              <a:buChar char="•"/>
            </a:pPr>
            <a:r>
              <a:rPr lang="en-US" altLang="en-GB" sz="1800" dirty="0">
                <a:latin typeface="Times New Roman" panose="02020603050405020304" charset="0"/>
                <a:cs typeface="Times New Roman" panose="02020603050405020304" charset="0"/>
              </a:rPr>
              <a:t>Class distribution of skin diseases</a:t>
            </a:r>
          </a:p>
          <a:p>
            <a:pPr marL="457200" lvl="1" indent="0" algn="just">
              <a:buNone/>
            </a:pPr>
            <a:r>
              <a:rPr lang="en-US" altLang="en-GB" sz="1800" dirty="0">
                <a:latin typeface="Times New Roman" panose="02020603050405020304" charset="0"/>
                <a:cs typeface="Times New Roman" panose="02020603050405020304" charset="0"/>
              </a:rPr>
              <a:t>This step helped identify class imbalances and guided data handling decisions.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03123" y="836930"/>
            <a:ext cx="10922737" cy="5319395"/>
          </a:xfrm>
        </p:spPr>
        <p:txBody>
          <a:bodyPr>
            <a:normAutofit/>
          </a:bodyPr>
          <a:lstStyle/>
          <a:p>
            <a:pPr marL="0" indent="0" algn="just">
              <a:buNone/>
            </a:pPr>
            <a:endParaRPr lang="en-US" altLang="en-GB" sz="2000" dirty="0">
              <a:latin typeface="Times New Roman" panose="02020603050405020304" charset="0"/>
              <a:cs typeface="Times New Roman" panose="02020603050405020304" charset="0"/>
            </a:endParaRPr>
          </a:p>
          <a:p>
            <a:pPr marL="0" indent="0" algn="just">
              <a:buNone/>
            </a:pPr>
            <a:r>
              <a:rPr lang="en-IN" altLang="en-US" sz="2000" b="1" dirty="0">
                <a:latin typeface="Times New Roman" panose="02020603050405020304" charset="0"/>
                <a:cs typeface="Times New Roman" panose="02020603050405020304" charset="0"/>
              </a:rPr>
              <a:t>3</a:t>
            </a:r>
            <a:r>
              <a:rPr lang="en-US" altLang="en-GB" sz="2000" b="1" dirty="0">
                <a:latin typeface="Times New Roman" panose="02020603050405020304" charset="0"/>
                <a:cs typeface="Times New Roman" panose="02020603050405020304" charset="0"/>
              </a:rPr>
              <a:t>. Feature Engineering</a:t>
            </a:r>
          </a:p>
          <a:p>
            <a:pPr marL="457200" lvl="1" indent="0" algn="just">
              <a:lnSpc>
                <a:spcPct val="150000"/>
              </a:lnSpc>
            </a:pPr>
            <a:r>
              <a:rPr lang="en-US" altLang="en-GB" sz="2000" dirty="0">
                <a:latin typeface="Times New Roman" panose="02020603050405020304" charset="0"/>
                <a:cs typeface="Times New Roman" panose="02020603050405020304" charset="0"/>
              </a:rPr>
              <a:t>Since deep learning models automatically learn features, manual feature extraction was not required. However, data augmentation techniques such as rotation, zoom, flipping, and shifting were used to artificially expand the training set and help the model generalize better.</a:t>
            </a:r>
          </a:p>
          <a:p>
            <a:pPr marL="0" indent="0">
              <a:lnSpc>
                <a:spcPct val="150000"/>
              </a:lnSpc>
              <a:buNone/>
            </a:pPr>
            <a:r>
              <a:rPr lang="en-IN" altLang="en-US" sz="2000" b="1" dirty="0">
                <a:latin typeface="Times New Roman" panose="02020603050405020304" charset="0"/>
                <a:cs typeface="Times New Roman" panose="02020603050405020304" charset="0"/>
              </a:rPr>
              <a:t>4</a:t>
            </a:r>
            <a:r>
              <a:rPr lang="en-US" altLang="en-GB" sz="2000" b="1" dirty="0">
                <a:latin typeface="Times New Roman" panose="02020603050405020304" charset="0"/>
                <a:cs typeface="Times New Roman" panose="02020603050405020304" charset="0"/>
              </a:rPr>
              <a:t>. Deep Learning Models for Skin Cancer Detection</a:t>
            </a:r>
          </a:p>
          <a:p>
            <a:pPr lvl="1">
              <a:lnSpc>
                <a:spcPct val="150000"/>
              </a:lnSpc>
            </a:pPr>
            <a:r>
              <a:rPr lang="en-US" altLang="en-GB" sz="2000" dirty="0">
                <a:latin typeface="Times New Roman" panose="02020603050405020304" charset="0"/>
                <a:cs typeface="Times New Roman" panose="02020603050405020304" charset="0"/>
              </a:rPr>
              <a:t>We implemented </a:t>
            </a:r>
            <a:r>
              <a:rPr lang="en-US" altLang="en-GB" sz="2000" dirty="0" err="1">
                <a:latin typeface="Times New Roman" panose="02020603050405020304" charset="0"/>
                <a:cs typeface="Times New Roman" panose="02020603050405020304" charset="0"/>
              </a:rPr>
              <a:t>MobileNet</a:t>
            </a:r>
            <a:r>
              <a:rPr lang="en-US" altLang="en-GB" sz="2000" dirty="0">
                <a:latin typeface="Times New Roman" panose="02020603050405020304" charset="0"/>
                <a:cs typeface="Times New Roman" panose="02020603050405020304" charset="0"/>
              </a:rPr>
              <a:t>, a lightweight and efficient CNN model, optimized for resource-constrained environments. </a:t>
            </a:r>
            <a:r>
              <a:rPr lang="en-US" altLang="en-GB" sz="2000" dirty="0" err="1">
                <a:latin typeface="Times New Roman" panose="02020603050405020304" charset="0"/>
                <a:cs typeface="Times New Roman" panose="02020603050405020304" charset="0"/>
              </a:rPr>
              <a:t>MobileNet</a:t>
            </a:r>
            <a:r>
              <a:rPr lang="en-US" altLang="en-GB" sz="2000" dirty="0">
                <a:latin typeface="Times New Roman" panose="02020603050405020304" charset="0"/>
                <a:cs typeface="Times New Roman" panose="02020603050405020304" charset="0"/>
              </a:rPr>
              <a:t> was fine-tuned using transfer learning on the HAM10000 dataset. It achieved 92.86% training accuracy and 98.56% validation accuracy, showing excellent performance with lower computational overhead.</a:t>
            </a:r>
          </a:p>
          <a:p>
            <a:pPr marL="457200" lvl="1" indent="0" algn="just">
              <a:lnSpc>
                <a:spcPct val="150000"/>
              </a:lnSpc>
              <a:buNone/>
            </a:pPr>
            <a:endParaRPr lang="en-US" altLang="en-GB" sz="2000" dirty="0">
              <a:latin typeface="Times New Roman" panose="02020603050405020304" charset="0"/>
              <a:cs typeface="Times New Roman" panose="02020603050405020304" charset="0"/>
            </a:endParaRPr>
          </a:p>
          <a:p>
            <a:pPr>
              <a:lnSpc>
                <a:spcPct val="150000"/>
              </a:lnSpc>
            </a:pPr>
            <a:endParaRPr lang="en-US" altLang="en-GB" sz="2000" dirty="0">
              <a:latin typeface="Times New Roman" panose="02020603050405020304" charset="0"/>
              <a:cs typeface="Times New Roman" panose="0202060305040502030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2116" y="691843"/>
            <a:ext cx="10891684" cy="5475605"/>
          </a:xfrm>
        </p:spPr>
        <p:txBody>
          <a:bodyPr>
            <a:noAutofit/>
          </a:bodyPr>
          <a:lstStyle/>
          <a:p>
            <a:pPr marL="0" indent="0">
              <a:lnSpc>
                <a:spcPct val="150000"/>
              </a:lnSpc>
              <a:buNone/>
            </a:pPr>
            <a:r>
              <a:rPr lang="en-IN" altLang="en-US" sz="2000" b="1" dirty="0">
                <a:latin typeface="Times New Roman" panose="02020603050405020304" charset="0"/>
                <a:cs typeface="Times New Roman" panose="02020603050405020304" charset="0"/>
              </a:rPr>
              <a:t>5</a:t>
            </a:r>
            <a:r>
              <a:rPr lang="en-US" altLang="en-GB" sz="2000" b="1" dirty="0">
                <a:latin typeface="Times New Roman" panose="02020603050405020304" charset="0"/>
                <a:cs typeface="Times New Roman" panose="02020603050405020304" charset="0"/>
              </a:rPr>
              <a:t>. Model Evaluation</a:t>
            </a:r>
          </a:p>
          <a:p>
            <a:pPr marL="457200" lvl="1" indent="0">
              <a:lnSpc>
                <a:spcPct val="150000"/>
              </a:lnSpc>
              <a:buNone/>
            </a:pPr>
            <a:r>
              <a:rPr lang="en-US" altLang="en-GB" sz="2000" dirty="0">
                <a:latin typeface="Times New Roman" panose="02020603050405020304" charset="0"/>
                <a:cs typeface="Times New Roman" panose="02020603050405020304" charset="0"/>
              </a:rPr>
              <a:t>The model was evaluated using metrics such as:</a:t>
            </a:r>
          </a:p>
          <a:p>
            <a:pPr lvl="1">
              <a:lnSpc>
                <a:spcPct val="150000"/>
              </a:lnSpc>
            </a:pPr>
            <a:r>
              <a:rPr lang="en-US" altLang="en-GB" sz="2000" dirty="0">
                <a:latin typeface="Times New Roman" panose="02020603050405020304" charset="0"/>
                <a:cs typeface="Times New Roman" panose="02020603050405020304" charset="0"/>
              </a:rPr>
              <a:t>Accuracy</a:t>
            </a:r>
          </a:p>
          <a:p>
            <a:pPr lvl="1">
              <a:lnSpc>
                <a:spcPct val="150000"/>
              </a:lnSpc>
            </a:pPr>
            <a:r>
              <a:rPr lang="en-US" altLang="en-GB" sz="2000" dirty="0">
                <a:latin typeface="Times New Roman" panose="02020603050405020304" charset="0"/>
                <a:cs typeface="Times New Roman" panose="02020603050405020304" charset="0"/>
              </a:rPr>
              <a:t>Confusion Matrix to visualize class-wise performance</a:t>
            </a:r>
          </a:p>
          <a:p>
            <a:pPr lvl="1">
              <a:lnSpc>
                <a:spcPct val="150000"/>
              </a:lnSpc>
            </a:pPr>
            <a:r>
              <a:rPr lang="en-US" altLang="en-GB" sz="2000" dirty="0">
                <a:latin typeface="Times New Roman" panose="02020603050405020304" charset="0"/>
                <a:cs typeface="Times New Roman" panose="02020603050405020304" charset="0"/>
              </a:rPr>
              <a:t>Training/Validation accuracy and loss curves</a:t>
            </a:r>
          </a:p>
          <a:p>
            <a:pPr marL="0" indent="0">
              <a:lnSpc>
                <a:spcPct val="150000"/>
              </a:lnSpc>
              <a:buNone/>
            </a:pPr>
            <a:r>
              <a:rPr lang="en-US" altLang="en-GB" sz="2000" dirty="0">
                <a:latin typeface="Times New Roman" panose="02020603050405020304" charset="0"/>
                <a:cs typeface="Times New Roman" panose="02020603050405020304" charset="0"/>
              </a:rPr>
              <a:t>      This evaluation demonstrated </a:t>
            </a:r>
            <a:r>
              <a:rPr lang="en-US" altLang="en-GB" sz="2000" dirty="0" err="1">
                <a:latin typeface="Times New Roman" panose="02020603050405020304" charset="0"/>
                <a:cs typeface="Times New Roman" panose="02020603050405020304" charset="0"/>
              </a:rPr>
              <a:t>MobileNet’s</a:t>
            </a:r>
            <a:r>
              <a:rPr lang="en-US" altLang="en-GB" sz="2000" dirty="0">
                <a:latin typeface="Times New Roman" panose="02020603050405020304" charset="0"/>
                <a:cs typeface="Times New Roman" panose="02020603050405020304" charset="0"/>
              </a:rPr>
              <a:t> reliability in real-world diagnostic scenarios.</a:t>
            </a:r>
          </a:p>
          <a:p>
            <a:pPr marL="0" indent="0">
              <a:lnSpc>
                <a:spcPct val="150000"/>
              </a:lnSpc>
              <a:buNone/>
            </a:pPr>
            <a:endParaRPr lang="en-US" altLang="en-GB" sz="2000" dirty="0">
              <a:latin typeface="Times New Roman" panose="02020603050405020304" charset="0"/>
              <a:cs typeface="Times New Roman" panose="02020603050405020304" charset="0"/>
            </a:endParaRPr>
          </a:p>
        </p:txBody>
      </p:sp>
      <p:pic>
        <p:nvPicPr>
          <p:cNvPr id="4" name="Picture 3">
            <a:extLst>
              <a:ext uri="{FF2B5EF4-FFF2-40B4-BE49-F238E27FC236}">
                <a16:creationId xmlns:a16="http://schemas.microsoft.com/office/drawing/2014/main" id="{AD320A39-DDB9-2668-ECC7-A736BEA4CD21}"/>
              </a:ext>
            </a:extLst>
          </p:cNvPr>
          <p:cNvPicPr>
            <a:picLocks noChangeAspect="1"/>
          </p:cNvPicPr>
          <p:nvPr/>
        </p:nvPicPr>
        <p:blipFill>
          <a:blip r:embed="rId2"/>
          <a:stretch>
            <a:fillRect/>
          </a:stretch>
        </p:blipFill>
        <p:spPr>
          <a:xfrm>
            <a:off x="1287623" y="4226766"/>
            <a:ext cx="9759821" cy="1231641"/>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a:latin typeface="Times New Roman" panose="02020603050405020304" charset="0"/>
                <a:cs typeface="Times New Roman" panose="02020603050405020304" charset="0"/>
              </a:rPr>
              <a:t>MobileNet</a:t>
            </a:r>
            <a:r>
              <a:rPr lang="en-IN" dirty="0">
                <a:latin typeface="Times New Roman" panose="02020603050405020304" charset="0"/>
                <a:cs typeface="Times New Roman" panose="02020603050405020304" charset="0"/>
              </a:rPr>
              <a:t> Model Performance Metrics</a:t>
            </a:r>
          </a:p>
        </p:txBody>
      </p:sp>
      <p:pic>
        <p:nvPicPr>
          <p:cNvPr id="5" name="Content Placeholder 4"/>
          <p:cNvPicPr>
            <a:picLocks noGrp="1" noChangeAspect="1"/>
          </p:cNvPicPr>
          <p:nvPr>
            <p:ph idx="1"/>
          </p:nvPr>
        </p:nvPicPr>
        <p:blipFill>
          <a:blip r:embed="rId2"/>
          <a:stretch>
            <a:fillRect/>
          </a:stretch>
        </p:blipFill>
        <p:spPr>
          <a:xfrm>
            <a:off x="1287624" y="2148422"/>
            <a:ext cx="10066176" cy="4196393"/>
          </a:xfr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Times New Roman" panose="02020603050405020304" charset="0"/>
                <a:cs typeface="Times New Roman" panose="02020603050405020304" charset="0"/>
              </a:rPr>
              <a:t>Convolutional Model Performance Metrics</a:t>
            </a:r>
          </a:p>
        </p:txBody>
      </p:sp>
      <p:pic>
        <p:nvPicPr>
          <p:cNvPr id="6" name="Content Placeholder 5"/>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838200" y="1530221"/>
            <a:ext cx="6560976" cy="4495672"/>
          </a:xfrm>
        </p:spPr>
      </p:pic>
      <p:pic>
        <p:nvPicPr>
          <p:cNvPr id="8" name="Content Placeholder 7"/>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172200" y="1976695"/>
            <a:ext cx="5181600" cy="4049197"/>
          </a:xfr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28800" y="643812"/>
            <a:ext cx="7968343" cy="5570375"/>
          </a:xfr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GB" dirty="0">
                <a:latin typeface="Times New Roman" panose="02020603050405020304" charset="0"/>
                <a:cs typeface="Times New Roman" panose="02020603050405020304" charset="0"/>
              </a:rPr>
              <a:t>Conclusion</a:t>
            </a:r>
          </a:p>
        </p:txBody>
      </p:sp>
      <p:sp>
        <p:nvSpPr>
          <p:cNvPr id="3" name="Text Placeholder 2"/>
          <p:cNvSpPr>
            <a:spLocks noGrp="1"/>
          </p:cNvSpPr>
          <p:nvPr>
            <p:ph type="body" idx="1"/>
          </p:nvPr>
        </p:nvSpPr>
        <p:spPr/>
        <p:txBody>
          <a:bodyPr>
            <a:normAutofit/>
          </a:bodyPr>
          <a:lstStyle/>
          <a:p>
            <a:pPr marL="457200" lvl="1" indent="457200" algn="just">
              <a:buNone/>
            </a:pPr>
            <a:r>
              <a:rPr lang="en-US" altLang="en-GB" sz="2000" dirty="0">
                <a:latin typeface="Times New Roman" panose="02020603050405020304" charset="0"/>
                <a:cs typeface="Times New Roman" panose="02020603050405020304" charset="0"/>
              </a:rPr>
              <a:t>The project successfully demonstrates the effectiveness of using </a:t>
            </a:r>
            <a:r>
              <a:rPr lang="en-US" altLang="en-GB" sz="2000" dirty="0" err="1">
                <a:latin typeface="Times New Roman" panose="02020603050405020304" charset="0"/>
                <a:cs typeface="Times New Roman" panose="02020603050405020304" charset="0"/>
              </a:rPr>
              <a:t>MobileNet</a:t>
            </a:r>
            <a:r>
              <a:rPr lang="en-US" altLang="en-GB" sz="2000" dirty="0">
                <a:latin typeface="Times New Roman" panose="02020603050405020304" charset="0"/>
                <a:cs typeface="Times New Roman" panose="02020603050405020304" charset="0"/>
              </a:rPr>
              <a:t>, a lightweight convolutional neural network, for accurate and efficient skin cancer detection based on </a:t>
            </a:r>
            <a:r>
              <a:rPr lang="en-US" altLang="en-GB" sz="2000" dirty="0" err="1">
                <a:latin typeface="Times New Roman" panose="02020603050405020304" charset="0"/>
                <a:cs typeface="Times New Roman" panose="02020603050405020304" charset="0"/>
              </a:rPr>
              <a:t>dermoscopic</a:t>
            </a:r>
            <a:r>
              <a:rPr lang="en-US" altLang="en-GB" sz="2000" dirty="0">
                <a:latin typeface="Times New Roman" panose="02020603050405020304" charset="0"/>
                <a:cs typeface="Times New Roman" panose="02020603050405020304" charset="0"/>
              </a:rPr>
              <a:t> images from the HAM10000 dataset. </a:t>
            </a:r>
            <a:r>
              <a:rPr lang="en-US" altLang="en-GB" sz="2000" dirty="0" err="1">
                <a:latin typeface="Times New Roman" panose="02020603050405020304" charset="0"/>
                <a:cs typeface="Times New Roman" panose="02020603050405020304" charset="0"/>
              </a:rPr>
              <a:t>MobileNet</a:t>
            </a:r>
            <a:r>
              <a:rPr lang="en-US" altLang="en-GB" sz="2000" dirty="0">
                <a:latin typeface="Times New Roman" panose="02020603050405020304" charset="0"/>
                <a:cs typeface="Times New Roman" panose="02020603050405020304" charset="0"/>
              </a:rPr>
              <a:t> achieved a high training accuracy of 92.86% and a validation accuracy of 98.56%, showing strong generalization to unseen data. Various preprocessing techniques such as image resizing, normalization, and augmentation were applied to improve performance and reduce overfitting. </a:t>
            </a:r>
          </a:p>
          <a:p>
            <a:pPr marL="457200" lvl="1" indent="457200" algn="just">
              <a:buNone/>
            </a:pPr>
            <a:r>
              <a:rPr lang="en-US" altLang="en-GB" sz="2000" dirty="0">
                <a:latin typeface="Times New Roman" panose="02020603050405020304" charset="0"/>
                <a:cs typeface="Times New Roman" panose="02020603050405020304" charset="0"/>
              </a:rPr>
              <a:t>Compared to a traditional Sequential CNN, </a:t>
            </a:r>
            <a:r>
              <a:rPr lang="en-US" altLang="en-GB" sz="2000" dirty="0" err="1">
                <a:latin typeface="Times New Roman" panose="02020603050405020304" charset="0"/>
                <a:cs typeface="Times New Roman" panose="02020603050405020304" charset="0"/>
              </a:rPr>
              <a:t>MobileNet</a:t>
            </a:r>
            <a:r>
              <a:rPr lang="en-US" altLang="en-GB" sz="2000" dirty="0">
                <a:latin typeface="Times New Roman" panose="02020603050405020304" charset="0"/>
                <a:cs typeface="Times New Roman" panose="02020603050405020304" charset="0"/>
              </a:rPr>
              <a:t> proved to be faster, more memory-efficient, and better suited for deployment in real-time and resource-constrained environments like mobile devices or rural healthcare setups. Performance evaluation using accuracy metrics and the confusion matrix confirmed the model’s reliability across different lesion types. In conclusion, this project highlights the potential of deep learning, particularly </a:t>
            </a:r>
            <a:r>
              <a:rPr lang="en-US" altLang="en-GB" sz="2000" dirty="0" err="1">
                <a:latin typeface="Times New Roman" panose="02020603050405020304" charset="0"/>
                <a:cs typeface="Times New Roman" panose="02020603050405020304" charset="0"/>
              </a:rPr>
              <a:t>MobileNet</a:t>
            </a:r>
            <a:r>
              <a:rPr lang="en-US" altLang="en-GB" sz="2000" dirty="0">
                <a:latin typeface="Times New Roman" panose="02020603050405020304" charset="0"/>
                <a:cs typeface="Times New Roman" panose="02020603050405020304" charset="0"/>
              </a:rPr>
              <a:t>, in advancing accessible and scalable AI-driven diagnostic tools for dermatology.</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58190"/>
            <a:ext cx="10515600" cy="1169035"/>
          </a:xfrm>
        </p:spPr>
        <p:txBody>
          <a:bodyPr/>
          <a:lstStyle/>
          <a:p>
            <a:r>
              <a:rPr lang="en-IN" dirty="0">
                <a:latin typeface="Times New Roman" panose="02020603050405020304" charset="0"/>
                <a:cs typeface="Times New Roman" panose="02020603050405020304" charset="0"/>
              </a:rPr>
              <a:t>Future Work and Enhancement</a:t>
            </a:r>
          </a:p>
        </p:txBody>
      </p:sp>
      <p:sp>
        <p:nvSpPr>
          <p:cNvPr id="4" name="Rectangle 1"/>
          <p:cNvSpPr>
            <a:spLocks noGrp="1" noChangeArrowheads="1"/>
          </p:cNvSpPr>
          <p:nvPr>
            <p:ph type="body" idx="1"/>
          </p:nvPr>
        </p:nvSpPr>
        <p:spPr bwMode="auto">
          <a:xfrm>
            <a:off x="838200" y="1691005"/>
            <a:ext cx="10867390" cy="439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noAutofit/>
          </a:bodyPr>
          <a:lstStyle/>
          <a:p>
            <a:pPr marL="0" marR="0" lvl="0" indent="0" algn="just" defTabSz="914400" rtl="0" eaLnBrk="0" fontAlgn="base" latinLnBrk="0" hangingPunct="0">
              <a:lnSpc>
                <a:spcPct val="100000"/>
              </a:lnSpc>
              <a:spcBef>
                <a:spcPct val="0"/>
              </a:spcBef>
              <a:spcAft>
                <a:spcPct val="0"/>
              </a:spcAft>
              <a:buClrTx/>
              <a:buSzTx/>
              <a:buFontTx/>
              <a:buChar char="•"/>
            </a:pPr>
            <a:r>
              <a:rPr kumimoji="0" lang="en-US" altLang="en-GB" sz="2000" b="1" i="0" u="none" strike="noStrike" cap="none" normalizeH="0" baseline="0" dirty="0">
                <a:ln>
                  <a:noFill/>
                </a:ln>
                <a:solidFill>
                  <a:schemeClr val="tx1"/>
                </a:solidFill>
                <a:effectLst/>
                <a:latin typeface="Times New Roman" panose="02020603050405020304" charset="0"/>
                <a:cs typeface="Times New Roman" panose="02020603050405020304" charset="0"/>
              </a:rPr>
              <a:t>Integration of Clinical Metadata: </a:t>
            </a:r>
            <a:r>
              <a:rPr kumimoji="0" lang="en-US" altLang="en-GB" sz="2000" i="0" u="none" strike="noStrike" cap="none" normalizeH="0" baseline="0" dirty="0">
                <a:ln>
                  <a:noFill/>
                </a:ln>
                <a:solidFill>
                  <a:schemeClr val="tx1"/>
                </a:solidFill>
                <a:effectLst/>
                <a:latin typeface="Times New Roman" panose="02020603050405020304" charset="0"/>
                <a:cs typeface="Times New Roman" panose="02020603050405020304" charset="0"/>
              </a:rPr>
              <a:t>Combine dermoscopic images with patient data </a:t>
            </a:r>
          </a:p>
          <a:p>
            <a:pPr marL="0" marR="0" lvl="0" indent="0" algn="just" defTabSz="914400" rtl="0" eaLnBrk="0" fontAlgn="base" latinLnBrk="0" hangingPunct="0">
              <a:lnSpc>
                <a:spcPct val="100000"/>
              </a:lnSpc>
              <a:spcBef>
                <a:spcPct val="0"/>
              </a:spcBef>
              <a:spcAft>
                <a:spcPct val="0"/>
              </a:spcAft>
              <a:buClrTx/>
              <a:buSzTx/>
              <a:buFontTx/>
              <a:buNone/>
            </a:pPr>
            <a:r>
              <a:rPr kumimoji="0" lang="en-US" altLang="en-GB" sz="2000" i="0" u="none" strike="noStrike" cap="none" normalizeH="0" baseline="0" dirty="0">
                <a:ln>
                  <a:noFill/>
                </a:ln>
                <a:solidFill>
                  <a:schemeClr val="tx1"/>
                </a:solidFill>
                <a:effectLst/>
                <a:latin typeface="Times New Roman" panose="02020603050405020304" charset="0"/>
                <a:cs typeface="Times New Roman" panose="02020603050405020304" charset="0"/>
              </a:rPr>
              <a:t>   (age, gender, medical history) to enhance diagnostic accuracy and reliability.</a:t>
            </a:r>
          </a:p>
          <a:p>
            <a:pPr marL="0" marR="0" lvl="0" indent="0" algn="just" defTabSz="914400" rtl="0" eaLnBrk="0" fontAlgn="base" latinLnBrk="0" hangingPunct="0">
              <a:lnSpc>
                <a:spcPct val="100000"/>
              </a:lnSpc>
              <a:spcBef>
                <a:spcPct val="0"/>
              </a:spcBef>
              <a:spcAft>
                <a:spcPct val="0"/>
              </a:spcAft>
              <a:buClrTx/>
              <a:buSzTx/>
              <a:buFontTx/>
              <a:buNone/>
            </a:pPr>
            <a:endParaRPr lang="en-US" altLang="en-GB" sz="2000" b="1" dirty="0">
              <a:latin typeface="Times New Roman" panose="02020603050405020304" charset="0"/>
              <a:cs typeface="Times New Roman" panose="02020603050405020304" charset="0"/>
            </a:endParaRPr>
          </a:p>
          <a:p>
            <a:pPr marL="0" marR="0" lvl="0" indent="0" algn="just" defTabSz="914400" rtl="0" eaLnBrk="0" fontAlgn="base" latinLnBrk="0" hangingPunct="0">
              <a:lnSpc>
                <a:spcPct val="100000"/>
              </a:lnSpc>
              <a:spcBef>
                <a:spcPct val="0"/>
              </a:spcBef>
              <a:spcAft>
                <a:spcPct val="0"/>
              </a:spcAft>
              <a:buClrTx/>
              <a:buSzTx/>
              <a:buFontTx/>
              <a:buChar char="•"/>
            </a:pPr>
            <a:r>
              <a:rPr lang="en-US" altLang="en-GB" sz="2000" b="1" dirty="0">
                <a:latin typeface="Times New Roman" panose="02020603050405020304" charset="0"/>
                <a:cs typeface="Times New Roman" panose="02020603050405020304" charset="0"/>
              </a:rPr>
              <a:t>Real-Time Mobile and Web Application:</a:t>
            </a:r>
            <a:r>
              <a:rPr lang="en-US" altLang="en-GB" sz="2000" dirty="0">
                <a:latin typeface="Times New Roman" panose="02020603050405020304" charset="0"/>
                <a:cs typeface="Times New Roman" panose="02020603050405020304" charset="0"/>
              </a:rPr>
              <a:t>Develop a mobile or web app for real-time </a:t>
            </a:r>
          </a:p>
          <a:p>
            <a:pPr marL="0" marR="0" lvl="0" indent="0" algn="just" defTabSz="914400" rtl="0" eaLnBrk="0" fontAlgn="base" latinLnBrk="0" hangingPunct="0">
              <a:lnSpc>
                <a:spcPct val="100000"/>
              </a:lnSpc>
              <a:spcBef>
                <a:spcPct val="0"/>
              </a:spcBef>
              <a:spcAft>
                <a:spcPct val="0"/>
              </a:spcAft>
              <a:buClrTx/>
              <a:buSzTx/>
              <a:buFontTx/>
              <a:buNone/>
            </a:pPr>
            <a:r>
              <a:rPr lang="en-US" altLang="en-GB" sz="2000" dirty="0">
                <a:latin typeface="Times New Roman" panose="02020603050405020304" charset="0"/>
                <a:cs typeface="Times New Roman" panose="02020603050405020304" charset="0"/>
              </a:rPr>
              <a:t>   skin lesion analysis, increasing accessibility in remote and underserved regions.</a:t>
            </a:r>
          </a:p>
          <a:p>
            <a:pPr marL="0" marR="0" lvl="0" indent="0" algn="just" defTabSz="914400" rtl="0" eaLnBrk="0" fontAlgn="base" latinLnBrk="0" hangingPunct="0">
              <a:lnSpc>
                <a:spcPct val="100000"/>
              </a:lnSpc>
              <a:spcBef>
                <a:spcPct val="0"/>
              </a:spcBef>
              <a:spcAft>
                <a:spcPct val="0"/>
              </a:spcAft>
              <a:buClrTx/>
              <a:buSzTx/>
              <a:buFontTx/>
              <a:buNone/>
            </a:pPr>
            <a:endParaRPr lang="en-US" altLang="en-GB" sz="2000" b="1" dirty="0">
              <a:latin typeface="Times New Roman" panose="02020603050405020304" charset="0"/>
              <a:cs typeface="Times New Roman" panose="02020603050405020304" charset="0"/>
            </a:endParaRPr>
          </a:p>
          <a:p>
            <a:pPr marL="0" marR="0" lvl="0" indent="0" algn="just" defTabSz="914400" rtl="0" eaLnBrk="0" fontAlgn="base" latinLnBrk="0" hangingPunct="0">
              <a:lnSpc>
                <a:spcPct val="100000"/>
              </a:lnSpc>
              <a:spcBef>
                <a:spcPct val="0"/>
              </a:spcBef>
              <a:spcAft>
                <a:spcPct val="0"/>
              </a:spcAft>
              <a:buClrTx/>
              <a:buSzTx/>
              <a:buFontTx/>
              <a:buChar char="•"/>
            </a:pPr>
            <a:r>
              <a:rPr lang="en-US" sz="2000" b="1" dirty="0">
                <a:latin typeface="Times New Roman" panose="02020603050405020304" charset="0"/>
                <a:cs typeface="Times New Roman" panose="02020603050405020304" charset="0"/>
              </a:rPr>
              <a:t>Explainability &amp; Interpretability:</a:t>
            </a:r>
            <a:r>
              <a:rPr lang="en-US" sz="2000" dirty="0">
                <a:latin typeface="Times New Roman" panose="02020603050405020304" charset="0"/>
                <a:cs typeface="Times New Roman" panose="02020603050405020304" charset="0"/>
              </a:rPr>
              <a:t> Integrate explainable AI (XAI) techniques to </a:t>
            </a:r>
          </a:p>
          <a:p>
            <a:pPr marL="0" marR="0" lvl="0" indent="0" algn="just" defTabSz="914400" rtl="0" eaLnBrk="0" fontAlgn="base" latinLnBrk="0" hangingPunct="0">
              <a:lnSpc>
                <a:spcPct val="100000"/>
              </a:lnSpc>
              <a:spcBef>
                <a:spcPct val="0"/>
              </a:spcBef>
              <a:spcAft>
                <a:spcPct val="0"/>
              </a:spcAft>
              <a:buClrTx/>
              <a:buSzTx/>
              <a:buNone/>
            </a:pPr>
            <a:r>
              <a:rPr lang="en-US" sz="2000" dirty="0">
                <a:latin typeface="Times New Roman" panose="02020603050405020304" charset="0"/>
                <a:cs typeface="Times New Roman" panose="02020603050405020304" charset="0"/>
              </a:rPr>
              <a:t> provide transparent and trustworthy predictions for dermatologists.</a:t>
            </a:r>
            <a:endParaRPr kumimoji="0" lang="en-US" altLang="en-US" sz="2000" b="0" i="0" u="none" strike="noStrike" cap="none" normalizeH="0" baseline="0" dirty="0">
              <a:ln>
                <a:noFill/>
              </a:ln>
              <a:solidFill>
                <a:schemeClr val="tx1"/>
              </a:solidFill>
              <a:effectLst/>
              <a:latin typeface="Times New Roman" panose="02020603050405020304" charset="0"/>
              <a:cs typeface="Times New Roman" panose="0202060305040502030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81149"/>
            <a:ext cx="10515600" cy="1325563"/>
          </a:xfrm>
        </p:spPr>
        <p:txBody>
          <a:bodyPr/>
          <a:lstStyle/>
          <a:p>
            <a:r>
              <a:rPr lang="en-US" altLang="en-GB" dirty="0">
                <a:latin typeface="Times New Roman" panose="02020603050405020304" charset="0"/>
                <a:cs typeface="Times New Roman" panose="02020603050405020304" charset="0"/>
              </a:rPr>
              <a:t>References</a:t>
            </a:r>
          </a:p>
        </p:txBody>
      </p:sp>
      <p:sp>
        <p:nvSpPr>
          <p:cNvPr id="3" name="Content Placeholder 2"/>
          <p:cNvSpPr>
            <a:spLocks noGrp="1"/>
          </p:cNvSpPr>
          <p:nvPr>
            <p:ph idx="1"/>
          </p:nvPr>
        </p:nvSpPr>
        <p:spPr/>
        <p:txBody>
          <a:bodyPr>
            <a:normAutofit fontScale="42500" lnSpcReduction="20000"/>
          </a:bodyPr>
          <a:lstStyle/>
          <a:p>
            <a:pPr marL="342900" lvl="0" indent="-342900" algn="just">
              <a:lnSpc>
                <a:spcPct val="115000"/>
              </a:lnSpc>
              <a:spcAft>
                <a:spcPts val="250"/>
              </a:spcAft>
              <a:buFont typeface="+mj-lt"/>
              <a:buAutoNum type="arabicPeriod"/>
            </a:pPr>
            <a:r>
              <a:rPr lang="en-IN" sz="3500" dirty="0">
                <a:solidFill>
                  <a:srgbClr val="000000"/>
                </a:solidFill>
                <a:effectLst/>
                <a:latin typeface="Times New Roman" panose="02020603050405020304" charset="0"/>
                <a:ea typeface="Times New Roman" panose="02020603050405020304" charset="0"/>
                <a:cs typeface="Times New Roman" panose="02020603050405020304" charset="0"/>
                <a:sym typeface="+mn-ea"/>
              </a:rPr>
              <a:t>K. </a:t>
            </a:r>
            <a:r>
              <a:rPr lang="en-IN" sz="3500" dirty="0" err="1">
                <a:solidFill>
                  <a:srgbClr val="000000"/>
                </a:solidFill>
                <a:effectLst/>
                <a:latin typeface="Times New Roman" panose="02020603050405020304" charset="0"/>
                <a:ea typeface="Times New Roman" panose="02020603050405020304" charset="0"/>
                <a:cs typeface="Times New Roman" panose="02020603050405020304" charset="0"/>
                <a:sym typeface="+mn-ea"/>
              </a:rPr>
              <a:t>Mridha</a:t>
            </a:r>
            <a:r>
              <a:rPr lang="en-IN" sz="3500" dirty="0">
                <a:solidFill>
                  <a:srgbClr val="000000"/>
                </a:solidFill>
                <a:effectLst/>
                <a:latin typeface="Times New Roman" panose="02020603050405020304" charset="0"/>
                <a:ea typeface="Times New Roman" panose="02020603050405020304" charset="0"/>
                <a:cs typeface="Times New Roman" panose="02020603050405020304" charset="0"/>
                <a:sym typeface="+mn-ea"/>
              </a:rPr>
              <a:t>, M. M. Uddin, J. Shin, S. Khadka and M. F. </a:t>
            </a:r>
            <a:r>
              <a:rPr lang="en-IN" sz="3500" dirty="0" err="1">
                <a:solidFill>
                  <a:srgbClr val="000000"/>
                </a:solidFill>
                <a:effectLst/>
                <a:latin typeface="Times New Roman" panose="02020603050405020304" charset="0"/>
                <a:ea typeface="Times New Roman" panose="02020603050405020304" charset="0"/>
                <a:cs typeface="Times New Roman" panose="02020603050405020304" charset="0"/>
                <a:sym typeface="+mn-ea"/>
              </a:rPr>
              <a:t>Mridha</a:t>
            </a:r>
            <a:r>
              <a:rPr lang="en-IN" sz="3500" dirty="0">
                <a:solidFill>
                  <a:srgbClr val="000000"/>
                </a:solidFill>
                <a:effectLst/>
                <a:latin typeface="Times New Roman" panose="02020603050405020304" charset="0"/>
                <a:ea typeface="Times New Roman" panose="02020603050405020304" charset="0"/>
                <a:cs typeface="Times New Roman" panose="02020603050405020304" charset="0"/>
                <a:sym typeface="+mn-ea"/>
              </a:rPr>
              <a:t>, "An Interpretable Skin Cancer Classification Using Optimized Convolutional Neural Network for a Smart Healthcare System," in IEEE Access, vol. 11, pp. 41003-41018, 2023, </a:t>
            </a:r>
            <a:r>
              <a:rPr lang="en-IN" sz="3500" dirty="0" err="1">
                <a:solidFill>
                  <a:srgbClr val="000000"/>
                </a:solidFill>
                <a:effectLst/>
                <a:latin typeface="Times New Roman" panose="02020603050405020304" charset="0"/>
                <a:ea typeface="Times New Roman" panose="02020603050405020304" charset="0"/>
                <a:cs typeface="Times New Roman" panose="02020603050405020304" charset="0"/>
                <a:sym typeface="+mn-ea"/>
              </a:rPr>
              <a:t>doi</a:t>
            </a:r>
            <a:r>
              <a:rPr lang="en-IN" sz="3500" dirty="0">
                <a:solidFill>
                  <a:srgbClr val="000000"/>
                </a:solidFill>
                <a:effectLst/>
                <a:latin typeface="Times New Roman" panose="02020603050405020304" charset="0"/>
                <a:ea typeface="Times New Roman" panose="02020603050405020304" charset="0"/>
                <a:cs typeface="Times New Roman" panose="02020603050405020304" charset="0"/>
                <a:sym typeface="+mn-ea"/>
              </a:rPr>
              <a:t>: 10.1109/ACCESS.2023.3269694.</a:t>
            </a:r>
            <a:endParaRPr lang="en-IN" sz="3500" u="none" strike="noStrike" dirty="0">
              <a:effectLst/>
              <a:latin typeface="Times New Roman" panose="02020603050405020304" charset="0"/>
              <a:ea typeface="Arial" panose="020B0604020202020204" pitchFamily="34" charset="0"/>
              <a:cs typeface="Times New Roman" panose="02020603050405020304" charset="0"/>
            </a:endParaRPr>
          </a:p>
          <a:p>
            <a:pPr marL="342900" lvl="0" indent="-342900" algn="just">
              <a:lnSpc>
                <a:spcPct val="115000"/>
              </a:lnSpc>
              <a:spcAft>
                <a:spcPts val="250"/>
              </a:spcAft>
              <a:buFont typeface="+mj-lt"/>
              <a:buAutoNum type="arabicPeriod"/>
            </a:pPr>
            <a:r>
              <a:rPr lang="en-IN" sz="3500" dirty="0">
                <a:solidFill>
                  <a:srgbClr val="000000"/>
                </a:solidFill>
                <a:effectLst/>
                <a:latin typeface="Times New Roman" panose="02020603050405020304" charset="0"/>
                <a:ea typeface="Times New Roman" panose="02020603050405020304" charset="0"/>
                <a:cs typeface="Times New Roman" panose="02020603050405020304" charset="0"/>
                <a:sym typeface="+mn-ea"/>
              </a:rPr>
              <a:t>A. Imran, A. Nasir, M. Bilal, G. Sun, A. </a:t>
            </a:r>
            <a:r>
              <a:rPr lang="en-IN" sz="3500" dirty="0" err="1">
                <a:solidFill>
                  <a:srgbClr val="000000"/>
                </a:solidFill>
                <a:effectLst/>
                <a:latin typeface="Times New Roman" panose="02020603050405020304" charset="0"/>
                <a:ea typeface="Times New Roman" panose="02020603050405020304" charset="0"/>
                <a:cs typeface="Times New Roman" panose="02020603050405020304" charset="0"/>
                <a:sym typeface="+mn-ea"/>
              </a:rPr>
              <a:t>Alzahrani</a:t>
            </a:r>
            <a:r>
              <a:rPr lang="en-IN" sz="3500" dirty="0">
                <a:solidFill>
                  <a:srgbClr val="000000"/>
                </a:solidFill>
                <a:effectLst/>
                <a:latin typeface="Times New Roman" panose="02020603050405020304" charset="0"/>
                <a:ea typeface="Times New Roman" panose="02020603050405020304" charset="0"/>
                <a:cs typeface="Times New Roman" panose="02020603050405020304" charset="0"/>
                <a:sym typeface="+mn-ea"/>
              </a:rPr>
              <a:t> and A. </a:t>
            </a:r>
            <a:r>
              <a:rPr lang="en-IN" sz="3500" dirty="0" err="1">
                <a:solidFill>
                  <a:srgbClr val="000000"/>
                </a:solidFill>
                <a:effectLst/>
                <a:latin typeface="Times New Roman" panose="02020603050405020304" charset="0"/>
                <a:ea typeface="Times New Roman" panose="02020603050405020304" charset="0"/>
                <a:cs typeface="Times New Roman" panose="02020603050405020304" charset="0"/>
                <a:sym typeface="+mn-ea"/>
              </a:rPr>
              <a:t>Almuhaimeed</a:t>
            </a:r>
            <a:r>
              <a:rPr lang="en-IN" sz="3500" dirty="0">
                <a:solidFill>
                  <a:srgbClr val="000000"/>
                </a:solidFill>
                <a:effectLst/>
                <a:latin typeface="Times New Roman" panose="02020603050405020304" charset="0"/>
                <a:ea typeface="Times New Roman" panose="02020603050405020304" charset="0"/>
                <a:cs typeface="Times New Roman" panose="02020603050405020304" charset="0"/>
                <a:sym typeface="+mn-ea"/>
              </a:rPr>
              <a:t>, "Skin Cancer Detection Using Combined Decision of Deep Learners," in IEEE Access, vol. 10, pp. 118198-118212, 2022, </a:t>
            </a:r>
            <a:r>
              <a:rPr lang="en-IN" sz="3500" dirty="0" err="1">
                <a:solidFill>
                  <a:srgbClr val="000000"/>
                </a:solidFill>
                <a:effectLst/>
                <a:latin typeface="Times New Roman" panose="02020603050405020304" charset="0"/>
                <a:ea typeface="Times New Roman" panose="02020603050405020304" charset="0"/>
                <a:cs typeface="Times New Roman" panose="02020603050405020304" charset="0"/>
                <a:sym typeface="+mn-ea"/>
              </a:rPr>
              <a:t>doi</a:t>
            </a:r>
            <a:r>
              <a:rPr lang="en-IN" sz="3500" dirty="0">
                <a:solidFill>
                  <a:srgbClr val="000000"/>
                </a:solidFill>
                <a:effectLst/>
                <a:latin typeface="Times New Roman" panose="02020603050405020304" charset="0"/>
                <a:ea typeface="Times New Roman" panose="02020603050405020304" charset="0"/>
                <a:cs typeface="Times New Roman" panose="02020603050405020304" charset="0"/>
                <a:sym typeface="+mn-ea"/>
              </a:rPr>
              <a:t>: 10.1109/ACCESS.2022.3220329.</a:t>
            </a:r>
            <a:endParaRPr lang="en-IN" sz="3500" u="none" strike="noStrike" dirty="0">
              <a:effectLst/>
              <a:latin typeface="Times New Roman" panose="02020603050405020304" charset="0"/>
              <a:ea typeface="Arial" panose="020B0604020202020204" pitchFamily="34" charset="0"/>
              <a:cs typeface="Times New Roman" panose="02020603050405020304" charset="0"/>
            </a:endParaRPr>
          </a:p>
          <a:p>
            <a:pPr marL="342900" lvl="0" indent="-342900" algn="just">
              <a:lnSpc>
                <a:spcPct val="115000"/>
              </a:lnSpc>
              <a:spcAft>
                <a:spcPts val="250"/>
              </a:spcAft>
              <a:buFont typeface="+mj-lt"/>
              <a:buAutoNum type="arabicPeriod"/>
            </a:pPr>
            <a:r>
              <a:rPr lang="en-IN" sz="3500" dirty="0">
                <a:solidFill>
                  <a:srgbClr val="000000"/>
                </a:solidFill>
                <a:effectLst/>
                <a:latin typeface="Times New Roman" panose="02020603050405020304" charset="0"/>
                <a:ea typeface="Times New Roman" panose="02020603050405020304" charset="0"/>
                <a:cs typeface="Times New Roman" panose="02020603050405020304" charset="0"/>
                <a:sym typeface="+mn-ea"/>
              </a:rPr>
              <a:t>R. Schiavoni, G. </a:t>
            </a:r>
            <a:r>
              <a:rPr lang="en-IN" sz="3500" dirty="0" err="1">
                <a:solidFill>
                  <a:srgbClr val="000000"/>
                </a:solidFill>
                <a:effectLst/>
                <a:latin typeface="Times New Roman" panose="02020603050405020304" charset="0"/>
                <a:ea typeface="Times New Roman" panose="02020603050405020304" charset="0"/>
                <a:cs typeface="Times New Roman" panose="02020603050405020304" charset="0"/>
                <a:sym typeface="+mn-ea"/>
              </a:rPr>
              <a:t>Maietta</a:t>
            </a:r>
            <a:r>
              <a:rPr lang="en-IN" sz="3500" dirty="0">
                <a:solidFill>
                  <a:srgbClr val="000000"/>
                </a:solidFill>
                <a:effectLst/>
                <a:latin typeface="Times New Roman" panose="02020603050405020304" charset="0"/>
                <a:ea typeface="Times New Roman" panose="02020603050405020304" charset="0"/>
                <a:cs typeface="Times New Roman" panose="02020603050405020304" charset="0"/>
                <a:sym typeface="+mn-ea"/>
              </a:rPr>
              <a:t>, E. </a:t>
            </a:r>
            <a:r>
              <a:rPr lang="en-IN" sz="3500" dirty="0" err="1">
                <a:solidFill>
                  <a:srgbClr val="000000"/>
                </a:solidFill>
                <a:effectLst/>
                <a:latin typeface="Times New Roman" panose="02020603050405020304" charset="0"/>
                <a:ea typeface="Times New Roman" panose="02020603050405020304" charset="0"/>
                <a:cs typeface="Times New Roman" panose="02020603050405020304" charset="0"/>
                <a:sym typeface="+mn-ea"/>
              </a:rPr>
              <a:t>Filieri</a:t>
            </a:r>
            <a:r>
              <a:rPr lang="en-IN" sz="3500" dirty="0">
                <a:solidFill>
                  <a:srgbClr val="000000"/>
                </a:solidFill>
                <a:effectLst/>
                <a:latin typeface="Times New Roman" panose="02020603050405020304" charset="0"/>
                <a:ea typeface="Times New Roman" panose="02020603050405020304" charset="0"/>
                <a:cs typeface="Times New Roman" panose="02020603050405020304" charset="0"/>
                <a:sym typeface="+mn-ea"/>
              </a:rPr>
              <a:t>, A. </a:t>
            </a:r>
            <a:r>
              <a:rPr lang="en-IN" sz="3500" dirty="0" err="1">
                <a:solidFill>
                  <a:srgbClr val="000000"/>
                </a:solidFill>
                <a:effectLst/>
                <a:latin typeface="Times New Roman" panose="02020603050405020304" charset="0"/>
                <a:ea typeface="Times New Roman" panose="02020603050405020304" charset="0"/>
                <a:cs typeface="Times New Roman" panose="02020603050405020304" charset="0"/>
                <a:sym typeface="+mn-ea"/>
              </a:rPr>
              <a:t>Masciullo</a:t>
            </a:r>
            <a:r>
              <a:rPr lang="en-IN" sz="3500" dirty="0">
                <a:solidFill>
                  <a:srgbClr val="000000"/>
                </a:solidFill>
                <a:effectLst/>
                <a:latin typeface="Times New Roman" panose="02020603050405020304" charset="0"/>
                <a:ea typeface="Times New Roman" panose="02020603050405020304" charset="0"/>
                <a:cs typeface="Times New Roman" panose="02020603050405020304" charset="0"/>
                <a:sym typeface="+mn-ea"/>
              </a:rPr>
              <a:t> and A. Cataldo, "Microwave Reflectometry Sensing System for Low-Cost in-vivo Skin Cancer Diagnostics," in IEEE Access, vol. 11, pp. 13918-13928, 2023, </a:t>
            </a:r>
            <a:r>
              <a:rPr lang="en-IN" sz="3500" dirty="0" err="1">
                <a:solidFill>
                  <a:srgbClr val="000000"/>
                </a:solidFill>
                <a:effectLst/>
                <a:latin typeface="Times New Roman" panose="02020603050405020304" charset="0"/>
                <a:ea typeface="Times New Roman" panose="02020603050405020304" charset="0"/>
                <a:cs typeface="Times New Roman" panose="02020603050405020304" charset="0"/>
                <a:sym typeface="+mn-ea"/>
              </a:rPr>
              <a:t>doi</a:t>
            </a:r>
            <a:r>
              <a:rPr lang="en-IN" sz="3500" dirty="0">
                <a:solidFill>
                  <a:srgbClr val="000000"/>
                </a:solidFill>
                <a:effectLst/>
                <a:latin typeface="Times New Roman" panose="02020603050405020304" charset="0"/>
                <a:ea typeface="Times New Roman" panose="02020603050405020304" charset="0"/>
                <a:cs typeface="Times New Roman" panose="02020603050405020304" charset="0"/>
                <a:sym typeface="+mn-ea"/>
              </a:rPr>
              <a:t>: 10.1109/ACCESS.2023.3243843.</a:t>
            </a:r>
            <a:endParaRPr lang="en-IN" sz="3500" u="none" strike="noStrike" dirty="0">
              <a:effectLst/>
              <a:latin typeface="Times New Roman" panose="02020603050405020304" charset="0"/>
              <a:ea typeface="Arial" panose="020B0604020202020204" pitchFamily="34" charset="0"/>
              <a:cs typeface="Times New Roman" panose="02020603050405020304" charset="0"/>
            </a:endParaRPr>
          </a:p>
          <a:p>
            <a:pPr marL="342900" lvl="0" indent="-342900" algn="just">
              <a:lnSpc>
                <a:spcPct val="115000"/>
              </a:lnSpc>
              <a:spcAft>
                <a:spcPts val="250"/>
              </a:spcAft>
              <a:buFont typeface="+mj-lt"/>
              <a:buAutoNum type="arabicPeriod"/>
            </a:pPr>
            <a:r>
              <a:rPr lang="en-IN" sz="3500" dirty="0">
                <a:solidFill>
                  <a:srgbClr val="000000"/>
                </a:solidFill>
                <a:effectLst/>
                <a:latin typeface="Times New Roman" panose="02020603050405020304" charset="0"/>
                <a:ea typeface="Times New Roman" panose="02020603050405020304" charset="0"/>
                <a:cs typeface="Times New Roman" panose="02020603050405020304" charset="0"/>
                <a:sym typeface="+mn-ea"/>
              </a:rPr>
              <a:t>M. N. Hamza, M. Tariqul Islam, S. </a:t>
            </a:r>
            <a:r>
              <a:rPr lang="en-IN" sz="3500" dirty="0" err="1">
                <a:solidFill>
                  <a:srgbClr val="000000"/>
                </a:solidFill>
                <a:effectLst/>
                <a:latin typeface="Times New Roman" panose="02020603050405020304" charset="0"/>
                <a:ea typeface="Times New Roman" panose="02020603050405020304" charset="0"/>
                <a:cs typeface="Times New Roman" panose="02020603050405020304" charset="0"/>
                <a:sym typeface="+mn-ea"/>
              </a:rPr>
              <a:t>Lavadiya</a:t>
            </a:r>
            <a:r>
              <a:rPr lang="en-IN" sz="3500" dirty="0">
                <a:solidFill>
                  <a:srgbClr val="000000"/>
                </a:solidFill>
                <a:effectLst/>
                <a:latin typeface="Times New Roman" panose="02020603050405020304" charset="0"/>
                <a:ea typeface="Times New Roman" panose="02020603050405020304" charset="0"/>
                <a:cs typeface="Times New Roman" panose="02020603050405020304" charset="0"/>
                <a:sym typeface="+mn-ea"/>
              </a:rPr>
              <a:t>, S. </a:t>
            </a:r>
            <a:r>
              <a:rPr lang="en-IN" sz="3500" dirty="0" err="1">
                <a:solidFill>
                  <a:srgbClr val="000000"/>
                </a:solidFill>
                <a:effectLst/>
                <a:latin typeface="Times New Roman" panose="02020603050405020304" charset="0"/>
                <a:ea typeface="Times New Roman" panose="02020603050405020304" charset="0"/>
                <a:cs typeface="Times New Roman" panose="02020603050405020304" charset="0"/>
                <a:sym typeface="+mn-ea"/>
              </a:rPr>
              <a:t>Koziel</a:t>
            </a:r>
            <a:r>
              <a:rPr lang="en-IN" sz="3500" dirty="0">
                <a:solidFill>
                  <a:srgbClr val="000000"/>
                </a:solidFill>
                <a:effectLst/>
                <a:latin typeface="Times New Roman" panose="02020603050405020304" charset="0"/>
                <a:ea typeface="Times New Roman" panose="02020603050405020304" charset="0"/>
                <a:cs typeface="Times New Roman" panose="02020603050405020304" charset="0"/>
                <a:sym typeface="+mn-ea"/>
              </a:rPr>
              <a:t>, I. </a:t>
            </a:r>
            <a:r>
              <a:rPr lang="en-IN" sz="3500" dirty="0" err="1">
                <a:solidFill>
                  <a:srgbClr val="000000"/>
                </a:solidFill>
                <a:effectLst/>
                <a:latin typeface="Times New Roman" panose="02020603050405020304" charset="0"/>
                <a:ea typeface="Times New Roman" panose="02020603050405020304" charset="0"/>
                <a:cs typeface="Times New Roman" panose="02020603050405020304" charset="0"/>
                <a:sym typeface="+mn-ea"/>
              </a:rPr>
              <a:t>Ud</a:t>
            </a:r>
            <a:r>
              <a:rPr lang="en-IN" sz="3500" dirty="0">
                <a:solidFill>
                  <a:srgbClr val="000000"/>
                </a:solidFill>
                <a:effectLst/>
                <a:latin typeface="Times New Roman" panose="02020603050405020304" charset="0"/>
                <a:ea typeface="Times New Roman" panose="02020603050405020304" charset="0"/>
                <a:cs typeface="Times New Roman" panose="02020603050405020304" charset="0"/>
                <a:sym typeface="+mn-ea"/>
              </a:rPr>
              <a:t> Din and B. Cavalcante de Souza Sanches, "Designing a High-Sensitivity Dual-Band Nano-Biosensor Based on Petahertz MTMs to Provide a Perfect Absorber for Early-Stage Nonmelanoma Skin Cancer Diagnostic," in IEEE Sensors Journal, vol. 24, no. 11, pp. 18418-18427, 1 June1, 2024, </a:t>
            </a:r>
            <a:r>
              <a:rPr lang="en-IN" sz="3500" dirty="0" err="1">
                <a:solidFill>
                  <a:srgbClr val="000000"/>
                </a:solidFill>
                <a:effectLst/>
                <a:latin typeface="Times New Roman" panose="02020603050405020304" charset="0"/>
                <a:ea typeface="Times New Roman" panose="02020603050405020304" charset="0"/>
                <a:cs typeface="Times New Roman" panose="02020603050405020304" charset="0"/>
                <a:sym typeface="+mn-ea"/>
              </a:rPr>
              <a:t>doi</a:t>
            </a:r>
            <a:r>
              <a:rPr lang="en-IN" sz="3500" dirty="0">
                <a:solidFill>
                  <a:srgbClr val="000000"/>
                </a:solidFill>
                <a:effectLst/>
                <a:latin typeface="Times New Roman" panose="02020603050405020304" charset="0"/>
                <a:ea typeface="Times New Roman" panose="02020603050405020304" charset="0"/>
                <a:cs typeface="Times New Roman" panose="02020603050405020304" charset="0"/>
                <a:sym typeface="+mn-ea"/>
              </a:rPr>
              <a:t>: 10.1109/JSEN.2024.3391347.</a:t>
            </a:r>
            <a:endParaRPr lang="en-IN" sz="3500" u="none" strike="noStrike" dirty="0">
              <a:effectLst/>
              <a:latin typeface="Times New Roman" panose="02020603050405020304" charset="0"/>
              <a:ea typeface="Arial" panose="020B0604020202020204" pitchFamily="34" charset="0"/>
              <a:cs typeface="Times New Roman" panose="02020603050405020304" charset="0"/>
            </a:endParaRPr>
          </a:p>
          <a:p>
            <a:pPr marL="342900" lvl="0" indent="-342900" algn="just">
              <a:lnSpc>
                <a:spcPct val="115000"/>
              </a:lnSpc>
              <a:spcAft>
                <a:spcPts val="250"/>
              </a:spcAft>
              <a:buFont typeface="+mj-lt"/>
              <a:buAutoNum type="arabicPeriod"/>
            </a:pPr>
            <a:r>
              <a:rPr lang="en-IN" sz="3500" dirty="0">
                <a:solidFill>
                  <a:srgbClr val="000000"/>
                </a:solidFill>
                <a:effectLst/>
                <a:latin typeface="Times New Roman" panose="02020603050405020304" charset="0"/>
                <a:ea typeface="Times New Roman" panose="02020603050405020304" charset="0"/>
                <a:cs typeface="Times New Roman" panose="02020603050405020304" charset="0"/>
                <a:sym typeface="+mn-ea"/>
              </a:rPr>
              <a:t>N. Shafi et al., "A Portable Non-Invasive Electromagnetic Lesion-Optimized Sensing Device for the Diagnosis of Skin Cancer (</a:t>
            </a:r>
            <a:r>
              <a:rPr lang="en-IN" sz="3500" dirty="0" err="1">
                <a:solidFill>
                  <a:srgbClr val="000000"/>
                </a:solidFill>
                <a:effectLst/>
                <a:latin typeface="Times New Roman" panose="02020603050405020304" charset="0"/>
                <a:ea typeface="Times New Roman" panose="02020603050405020304" charset="0"/>
                <a:cs typeface="Times New Roman" panose="02020603050405020304" charset="0"/>
                <a:sym typeface="+mn-ea"/>
              </a:rPr>
              <a:t>SkanMD</a:t>
            </a:r>
            <a:r>
              <a:rPr lang="en-IN" sz="3500" dirty="0">
                <a:solidFill>
                  <a:srgbClr val="000000"/>
                </a:solidFill>
                <a:effectLst/>
                <a:latin typeface="Times New Roman" panose="02020603050405020304" charset="0"/>
                <a:ea typeface="Times New Roman" panose="02020603050405020304" charset="0"/>
                <a:cs typeface="Times New Roman" panose="02020603050405020304" charset="0"/>
                <a:sym typeface="+mn-ea"/>
              </a:rPr>
              <a:t>)," in IEEE Transactions on Biomedical Circuits and Systems, vol. 17, no. 3, pp. 558-573, June 2023, </a:t>
            </a:r>
            <a:r>
              <a:rPr lang="en-IN" sz="3500" dirty="0" err="1">
                <a:solidFill>
                  <a:srgbClr val="000000"/>
                </a:solidFill>
                <a:effectLst/>
                <a:latin typeface="Times New Roman" panose="02020603050405020304" charset="0"/>
                <a:ea typeface="Times New Roman" panose="02020603050405020304" charset="0"/>
                <a:cs typeface="Times New Roman" panose="02020603050405020304" charset="0"/>
                <a:sym typeface="+mn-ea"/>
              </a:rPr>
              <a:t>doi</a:t>
            </a:r>
            <a:r>
              <a:rPr lang="en-IN" sz="3500" dirty="0">
                <a:solidFill>
                  <a:srgbClr val="000000"/>
                </a:solidFill>
                <a:effectLst/>
                <a:latin typeface="Times New Roman" panose="02020603050405020304" charset="0"/>
                <a:ea typeface="Times New Roman" panose="02020603050405020304" charset="0"/>
                <a:cs typeface="Times New Roman" panose="02020603050405020304" charset="0"/>
                <a:sym typeface="+mn-ea"/>
              </a:rPr>
              <a:t>: 10.1109/TBCAS.2023.3260581.</a:t>
            </a:r>
            <a:endParaRPr lang="en-GB" altLang="en-US" sz="3500" dirty="0">
              <a:latin typeface="Times New Roman" panose="02020603050405020304" charset="0"/>
              <a:cs typeface="Times New Roman" panose="02020603050405020304" charset="0"/>
            </a:endParaRPr>
          </a:p>
          <a:p>
            <a:endParaRPr lang="en-GB"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charset="0"/>
                <a:cs typeface="Times New Roman" panose="02020603050405020304" charset="0"/>
              </a:rPr>
              <a:t>Abstract</a:t>
            </a:r>
          </a:p>
        </p:txBody>
      </p:sp>
      <p:sp>
        <p:nvSpPr>
          <p:cNvPr id="3" name="Content Placeholder 2"/>
          <p:cNvSpPr>
            <a:spLocks noGrp="1"/>
          </p:cNvSpPr>
          <p:nvPr>
            <p:ph idx="1"/>
          </p:nvPr>
        </p:nvSpPr>
        <p:spPr>
          <a:xfrm>
            <a:off x="838200" y="2168012"/>
            <a:ext cx="10515600" cy="3664145"/>
          </a:xfrm>
        </p:spPr>
        <p:txBody>
          <a:bodyPr>
            <a:normAutofit/>
          </a:bodyPr>
          <a:lstStyle/>
          <a:p>
            <a:pPr marL="0" indent="0" algn="just">
              <a:lnSpc>
                <a:spcPct val="150000"/>
              </a:lnSpc>
              <a:buNone/>
            </a:pPr>
            <a:r>
              <a:rPr lang="en-IN" sz="2000" dirty="0">
                <a:effectLst/>
                <a:latin typeface="Times New Roman" panose="02020603050405020304" charset="0"/>
                <a:ea typeface="Times New Roman" panose="02020603050405020304" charset="0"/>
              </a:rPr>
              <a:t>                                    </a:t>
            </a:r>
            <a:r>
              <a:rPr lang="en-US" altLang="en-GB" sz="2000" dirty="0">
                <a:latin typeface="Times New Roman" panose="02020603050405020304" charset="0"/>
                <a:cs typeface="Times New Roman" panose="02020603050405020304" charset="0"/>
              </a:rPr>
              <a:t>Early and accurate detection of skin cancer is critical for effective treatment. This project explores the use of </a:t>
            </a:r>
            <a:r>
              <a:rPr lang="en-US" altLang="en-GB" sz="2000" dirty="0">
                <a:solidFill>
                  <a:schemeClr val="accent5">
                    <a:lumMod val="50000"/>
                  </a:schemeClr>
                </a:solidFill>
                <a:latin typeface="Times New Roman" panose="02020603050405020304" charset="0"/>
                <a:cs typeface="Times New Roman" panose="02020603050405020304" charset="0"/>
              </a:rPr>
              <a:t>MobileNet</a:t>
            </a:r>
            <a:r>
              <a:rPr lang="en-US" altLang="en-GB" sz="2000" dirty="0">
                <a:latin typeface="Times New Roman" panose="02020603050405020304" charset="0"/>
                <a:cs typeface="Times New Roman" panose="02020603050405020304" charset="0"/>
              </a:rPr>
              <a:t>, a lightweight CNN, for classifying skin lesions using the HAM10000 dataset. MobileNet achieves high </a:t>
            </a:r>
            <a:r>
              <a:rPr lang="en-US" altLang="en-GB" sz="2000" dirty="0">
                <a:solidFill>
                  <a:schemeClr val="accent2">
                    <a:lumMod val="75000"/>
                  </a:schemeClr>
                </a:solidFill>
                <a:latin typeface="Times New Roman" panose="02020603050405020304" charset="0"/>
                <a:cs typeface="Times New Roman" panose="02020603050405020304" charset="0"/>
              </a:rPr>
              <a:t>training accuracy (92.86%)</a:t>
            </a:r>
            <a:r>
              <a:rPr lang="en-US" altLang="en-GB" sz="2000" dirty="0">
                <a:latin typeface="Times New Roman" panose="02020603050405020304" charset="0"/>
                <a:cs typeface="Times New Roman" panose="02020603050405020304" charset="0"/>
              </a:rPr>
              <a:t> and </a:t>
            </a:r>
            <a:r>
              <a:rPr lang="en-US" altLang="en-GB" sz="2000" dirty="0">
                <a:solidFill>
                  <a:schemeClr val="accent2">
                    <a:lumMod val="75000"/>
                  </a:schemeClr>
                </a:solidFill>
                <a:latin typeface="Times New Roman" panose="02020603050405020304" charset="0"/>
                <a:cs typeface="Times New Roman" panose="02020603050405020304" charset="0"/>
              </a:rPr>
              <a:t>validation accuracy (98.96%) </a:t>
            </a:r>
            <a:r>
              <a:rPr lang="en-US" altLang="en-GB" sz="2000" dirty="0">
                <a:latin typeface="Times New Roman" panose="02020603050405020304" charset="0"/>
                <a:cs typeface="Times New Roman" panose="02020603050405020304" charset="0"/>
              </a:rPr>
              <a:t>while significantly reducing computational cost, making it suitable for real-time, resource-constrained environments like mobile and edge devices. The results highlight MobileNet's potential as an efficient, scalable solution for AI-assisted skin cancer diagnosis, contributing to faster clinical decisions and improved patient care.</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3822191" y="2862072"/>
            <a:ext cx="7379091" cy="2734950"/>
          </a:xfrm>
        </p:spPr>
        <p:txBody>
          <a:bodyPr>
            <a:normAutofit/>
          </a:bodyPr>
          <a:lstStyle/>
          <a:p>
            <a:pPr marL="0" indent="0">
              <a:buNone/>
            </a:pPr>
            <a:r>
              <a:rPr lang="en-US" sz="5000" dirty="0">
                <a:solidFill>
                  <a:srgbClr val="00B0F0"/>
                </a:solidFill>
                <a:latin typeface="Times New Roman" panose="02020603050405020304" charset="0"/>
                <a:cs typeface="Times New Roman" panose="02020603050405020304" charset="0"/>
              </a:rPr>
              <a:t>Thank You</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25166"/>
            <a:ext cx="10515600" cy="1325563"/>
          </a:xfrm>
        </p:spPr>
        <p:txBody>
          <a:bodyPr/>
          <a:lstStyle/>
          <a:p>
            <a:r>
              <a:rPr lang="en-US" dirty="0">
                <a:latin typeface="Times New Roman" panose="02020603050405020304" charset="0"/>
                <a:cs typeface="Times New Roman" panose="02020603050405020304" charset="0"/>
              </a:rPr>
              <a:t>Introduction </a:t>
            </a:r>
          </a:p>
        </p:txBody>
      </p:sp>
      <p:sp>
        <p:nvSpPr>
          <p:cNvPr id="3" name="Content Placeholder 2"/>
          <p:cNvSpPr>
            <a:spLocks noGrp="1"/>
          </p:cNvSpPr>
          <p:nvPr>
            <p:ph idx="1"/>
          </p:nvPr>
        </p:nvSpPr>
        <p:spPr>
          <a:xfrm>
            <a:off x="604684" y="1445342"/>
            <a:ext cx="10749116" cy="4731621"/>
          </a:xfrm>
        </p:spPr>
        <p:txBody>
          <a:bodyPr>
            <a:noAutofit/>
          </a:bodyPr>
          <a:lstStyle/>
          <a:p>
            <a:pPr indent="0" algn="just">
              <a:lnSpc>
                <a:spcPct val="115000"/>
              </a:lnSpc>
              <a:spcAft>
                <a:spcPts val="600"/>
              </a:spcAft>
            </a:pPr>
            <a:r>
              <a:rPr lang="en-US" altLang="en-GB" sz="1600" dirty="0">
                <a:effectLst/>
                <a:latin typeface="Arial" panose="020B0604020202020204" pitchFamily="34" charset="0"/>
                <a:ea typeface="Arial" panose="020B0604020202020204" pitchFamily="34" charset="0"/>
              </a:rPr>
              <a:t> </a:t>
            </a:r>
            <a:r>
              <a:rPr lang="en-US" altLang="en-GB" sz="2000" dirty="0">
                <a:effectLst/>
                <a:latin typeface="Times New Roman" panose="02020603050405020304" charset="0"/>
                <a:ea typeface="Arial" panose="020B0604020202020204" pitchFamily="34" charset="0"/>
                <a:cs typeface="Times New Roman" panose="02020603050405020304" charset="0"/>
              </a:rPr>
              <a:t>Skin cancer diagnosis is complex due to variability in lesion appearance and similarity between benign and malignant types.</a:t>
            </a:r>
          </a:p>
          <a:p>
            <a:pPr indent="0" algn="just">
              <a:lnSpc>
                <a:spcPct val="115000"/>
              </a:lnSpc>
              <a:spcAft>
                <a:spcPts val="600"/>
              </a:spcAft>
            </a:pPr>
            <a:r>
              <a:rPr lang="en-US" altLang="en-GB" sz="2000" dirty="0">
                <a:effectLst/>
                <a:latin typeface="Times New Roman" panose="02020603050405020304" charset="0"/>
                <a:ea typeface="Arial" panose="020B0604020202020204" pitchFamily="34" charset="0"/>
                <a:cs typeface="Times New Roman" panose="02020603050405020304" charset="0"/>
              </a:rPr>
              <a:t>Traditional diagnosis methods using dermoscopic image inspection are time-consuming, subjective, and error-prones</a:t>
            </a:r>
          </a:p>
          <a:p>
            <a:pPr indent="0" algn="just">
              <a:lnSpc>
                <a:spcPct val="115000"/>
              </a:lnSpc>
              <a:spcAft>
                <a:spcPts val="600"/>
              </a:spcAft>
            </a:pPr>
            <a:r>
              <a:rPr lang="en-US" altLang="en-GB" sz="2000" dirty="0">
                <a:effectLst/>
                <a:latin typeface="Times New Roman" panose="02020603050405020304" charset="0"/>
                <a:ea typeface="Arial" panose="020B0604020202020204" pitchFamily="34" charset="0"/>
                <a:cs typeface="Times New Roman" panose="02020603050405020304" charset="0"/>
              </a:rPr>
              <a:t>The increasing incidence of skin cancer highlights the need for automated, accurate diagnostic tools.</a:t>
            </a:r>
          </a:p>
          <a:p>
            <a:pPr indent="0" algn="just">
              <a:lnSpc>
                <a:spcPct val="115000"/>
              </a:lnSpc>
              <a:spcAft>
                <a:spcPts val="600"/>
              </a:spcAft>
            </a:pPr>
            <a:r>
              <a:rPr lang="en-US" altLang="en-GB" sz="2000" dirty="0">
                <a:effectLst/>
                <a:latin typeface="Times New Roman" panose="02020603050405020304" charset="0"/>
                <a:ea typeface="Arial" panose="020B0604020202020204" pitchFamily="34" charset="0"/>
                <a:cs typeface="Times New Roman" panose="02020603050405020304" charset="0"/>
              </a:rPr>
              <a:t>Deep learning, especially Convolutional Neural Networks (CNNs), has shown significant success in medical image analysis.</a:t>
            </a:r>
          </a:p>
          <a:p>
            <a:pPr indent="0" algn="just">
              <a:lnSpc>
                <a:spcPct val="115000"/>
              </a:lnSpc>
              <a:spcAft>
                <a:spcPts val="600"/>
              </a:spcAft>
            </a:pPr>
            <a:r>
              <a:rPr lang="en-US" altLang="en-GB" sz="2000" dirty="0">
                <a:effectLst/>
                <a:latin typeface="Times New Roman" panose="02020603050405020304" charset="0"/>
                <a:ea typeface="Arial" panose="020B0604020202020204" pitchFamily="34" charset="0"/>
                <a:cs typeface="Times New Roman" panose="02020603050405020304" charset="0"/>
              </a:rPr>
              <a:t>In this project, we use MobileNet, a lightweight and efficient CNN, to classify skin lesions from the HAM10000 dataset.</a:t>
            </a:r>
          </a:p>
          <a:p>
            <a:pPr indent="0" algn="just">
              <a:lnSpc>
                <a:spcPct val="115000"/>
              </a:lnSpc>
              <a:spcAft>
                <a:spcPts val="600"/>
              </a:spcAft>
            </a:pPr>
            <a:r>
              <a:rPr lang="en-US" altLang="en-GB" sz="2000" dirty="0">
                <a:effectLst/>
                <a:latin typeface="Times New Roman" panose="02020603050405020304" charset="0"/>
                <a:ea typeface="Arial" panose="020B0604020202020204" pitchFamily="34" charset="0"/>
                <a:cs typeface="Times New Roman" panose="02020603050405020304" charset="0"/>
              </a:rPr>
              <a:t>MobileNet offers high accuracy with low computational cost, making it suitable for real-time, mobile, and edge-based medical applications</a:t>
            </a:r>
            <a:r>
              <a:rPr lang="en-US" altLang="en-GB" sz="2000" dirty="0">
                <a:latin typeface="Times New Roman" panose="02020603050405020304" charset="0"/>
                <a:ea typeface="Arial" panose="020B0604020202020204" pitchFamily="34" charset="0"/>
                <a:cs typeface="Times New Roman" panose="02020603050405020304" charset="0"/>
              </a:rPr>
              <a:t>.</a:t>
            </a:r>
            <a:endParaRPr lang="en-US" altLang="en-GB" sz="2000" dirty="0">
              <a:effectLst/>
              <a:latin typeface="Times New Roman" panose="02020603050405020304" charset="0"/>
              <a:ea typeface="Arial" panose="020B0604020202020204" pitchFamily="34" charset="0"/>
              <a:cs typeface="Times New Roman" panose="0202060305040502030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GB" sz="3600" b="1">
                <a:latin typeface="Times New Roman" panose="02020603050405020304" charset="0"/>
                <a:cs typeface="Times New Roman" panose="02020603050405020304" charset="0"/>
              </a:rPr>
              <a:t>Different Types of Classes </a:t>
            </a:r>
          </a:p>
        </p:txBody>
      </p:sp>
      <p:pic>
        <p:nvPicPr>
          <p:cNvPr id="4" name="Content Placeholder 3"/>
          <p:cNvPicPr>
            <a:picLocks noGrp="1" noChangeAspect="1"/>
          </p:cNvPicPr>
          <p:nvPr>
            <p:ph idx="1"/>
          </p:nvPr>
        </p:nvPicPr>
        <p:blipFill>
          <a:blip r:embed="rId2"/>
          <a:stretch>
            <a:fillRect/>
          </a:stretch>
        </p:blipFill>
        <p:spPr>
          <a:xfrm>
            <a:off x="1818640" y="2016760"/>
            <a:ext cx="7171690" cy="396875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03249"/>
            <a:ext cx="10515600" cy="5532079"/>
          </a:xfrm>
        </p:spPr>
        <p:txBody>
          <a:bodyPr>
            <a:normAutofit fontScale="77500" lnSpcReduction="20000"/>
          </a:bodyPr>
          <a:lstStyle/>
          <a:p>
            <a:pPr marL="0" indent="0">
              <a:buNone/>
            </a:pPr>
            <a:r>
              <a:rPr lang="en-US" sz="4400" dirty="0">
                <a:latin typeface="Times New Roman" panose="02020603050405020304" charset="0"/>
                <a:cs typeface="Times New Roman" panose="02020603050405020304" charset="0"/>
              </a:rPr>
              <a:t>Hardware Requirements</a:t>
            </a:r>
          </a:p>
          <a:p>
            <a:pPr marL="0" marR="0" lvl="0" indent="0" algn="l" defTabSz="914400" rtl="0" eaLnBrk="0" fontAlgn="base" latinLnBrk="0" hangingPunct="0">
              <a:lnSpc>
                <a:spcPct val="150000"/>
              </a:lnSpc>
              <a:spcBef>
                <a:spcPct val="0"/>
              </a:spcBef>
              <a:spcAft>
                <a:spcPct val="0"/>
              </a:spcAft>
              <a:buClrTx/>
              <a:buSzTx/>
              <a:buFontTx/>
              <a:buChar char="•"/>
            </a:pPr>
            <a:r>
              <a:rPr kumimoji="0" lang="en-US" altLang="en-US" sz="2200" i="0" u="none" strike="noStrike" cap="none" normalizeH="0" baseline="0" dirty="0">
                <a:ln>
                  <a:noFill/>
                </a:ln>
                <a:solidFill>
                  <a:schemeClr val="tx1"/>
                </a:solidFill>
                <a:effectLst/>
                <a:latin typeface="Times New Roman" panose="02020603050405020304" charset="0"/>
                <a:cs typeface="Times New Roman" panose="02020603050405020304" charset="0"/>
              </a:rPr>
              <a:t>Processor</a:t>
            </a:r>
            <a:r>
              <a:rPr kumimoji="0" lang="en-US" altLang="en-US" sz="2200" b="0" i="0" u="none" strike="noStrike" cap="none" normalizeH="0" baseline="0" dirty="0">
                <a:ln>
                  <a:noFill/>
                </a:ln>
                <a:solidFill>
                  <a:schemeClr val="tx1"/>
                </a:solidFill>
                <a:effectLst/>
                <a:latin typeface="Times New Roman" panose="02020603050405020304" charset="0"/>
                <a:cs typeface="Times New Roman" panose="02020603050405020304" charset="0"/>
              </a:rPr>
              <a:t>: Intel Core i5 or higher</a:t>
            </a:r>
          </a:p>
          <a:p>
            <a:pPr marL="0" marR="0" lvl="0" indent="0" algn="l" defTabSz="914400" rtl="0" eaLnBrk="0" fontAlgn="base" latinLnBrk="0" hangingPunct="0">
              <a:lnSpc>
                <a:spcPct val="150000"/>
              </a:lnSpc>
              <a:spcBef>
                <a:spcPct val="0"/>
              </a:spcBef>
              <a:spcAft>
                <a:spcPct val="0"/>
              </a:spcAft>
              <a:buClrTx/>
              <a:buSzTx/>
              <a:buFontTx/>
              <a:buChar char="•"/>
            </a:pPr>
            <a:r>
              <a:rPr kumimoji="0" lang="en-US" altLang="en-US" sz="2200" i="0" u="none" strike="noStrike" cap="none" normalizeH="0" baseline="0" dirty="0">
                <a:ln>
                  <a:noFill/>
                </a:ln>
                <a:solidFill>
                  <a:schemeClr val="tx1"/>
                </a:solidFill>
                <a:effectLst/>
                <a:latin typeface="Times New Roman" panose="02020603050405020304" charset="0"/>
                <a:cs typeface="Times New Roman" panose="02020603050405020304" charset="0"/>
              </a:rPr>
              <a:t>RAM</a:t>
            </a:r>
            <a:r>
              <a:rPr kumimoji="0" lang="en-US" altLang="en-US" sz="2200" b="0" i="0" u="none" strike="noStrike" cap="none" normalizeH="0" baseline="0" dirty="0">
                <a:ln>
                  <a:noFill/>
                </a:ln>
                <a:solidFill>
                  <a:schemeClr val="tx1"/>
                </a:solidFill>
                <a:effectLst/>
                <a:latin typeface="Times New Roman" panose="02020603050405020304" charset="0"/>
                <a:cs typeface="Times New Roman" panose="02020603050405020304" charset="0"/>
              </a:rPr>
              <a:t>: Minimum 8GB</a:t>
            </a:r>
          </a:p>
          <a:p>
            <a:pPr marL="0" marR="0" lvl="0" indent="0" algn="l" defTabSz="914400" rtl="0" eaLnBrk="0" fontAlgn="base" latinLnBrk="0" hangingPunct="0">
              <a:lnSpc>
                <a:spcPct val="150000"/>
              </a:lnSpc>
              <a:spcBef>
                <a:spcPct val="0"/>
              </a:spcBef>
              <a:spcAft>
                <a:spcPct val="0"/>
              </a:spcAft>
              <a:buClrTx/>
              <a:buSzTx/>
              <a:buFontTx/>
              <a:buChar char="•"/>
            </a:pPr>
            <a:r>
              <a:rPr kumimoji="0" lang="en-US" altLang="en-US" sz="2200" i="0" u="none" strike="noStrike" cap="none" normalizeH="0" baseline="0" dirty="0">
                <a:ln>
                  <a:noFill/>
                </a:ln>
                <a:solidFill>
                  <a:schemeClr val="tx1"/>
                </a:solidFill>
                <a:effectLst/>
                <a:latin typeface="Times New Roman" panose="02020603050405020304" charset="0"/>
                <a:cs typeface="Times New Roman" panose="02020603050405020304" charset="0"/>
              </a:rPr>
              <a:t>Storage</a:t>
            </a:r>
            <a:r>
              <a:rPr kumimoji="0" lang="en-US" altLang="en-US" sz="2200" b="0" i="0" u="none" strike="noStrike" cap="none" normalizeH="0" baseline="0" dirty="0">
                <a:ln>
                  <a:noFill/>
                </a:ln>
                <a:solidFill>
                  <a:schemeClr val="tx1"/>
                </a:solidFill>
                <a:effectLst/>
                <a:latin typeface="Times New Roman" panose="02020603050405020304" charset="0"/>
                <a:cs typeface="Times New Roman" panose="02020603050405020304" charset="0"/>
              </a:rPr>
              <a:t>: At least 500GB HDD or SSD</a:t>
            </a:r>
          </a:p>
          <a:p>
            <a:pPr marL="0" marR="0" lvl="0" indent="0" algn="l" defTabSz="914400" rtl="0" eaLnBrk="0" fontAlgn="base" latinLnBrk="0" hangingPunct="0">
              <a:lnSpc>
                <a:spcPct val="150000"/>
              </a:lnSpc>
              <a:spcBef>
                <a:spcPct val="0"/>
              </a:spcBef>
              <a:spcAft>
                <a:spcPct val="0"/>
              </a:spcAft>
              <a:buClrTx/>
              <a:buSzTx/>
              <a:buFontTx/>
              <a:buChar char="•"/>
            </a:pPr>
            <a:r>
              <a:rPr kumimoji="0" lang="en-US" altLang="en-US" sz="2200" i="0" u="none" strike="noStrike" cap="none" normalizeH="0" baseline="0" dirty="0">
                <a:ln>
                  <a:noFill/>
                </a:ln>
                <a:solidFill>
                  <a:schemeClr val="tx1"/>
                </a:solidFill>
                <a:effectLst/>
                <a:latin typeface="Times New Roman" panose="02020603050405020304" charset="0"/>
                <a:cs typeface="Times New Roman" panose="02020603050405020304" charset="0"/>
              </a:rPr>
              <a:t>Other Peripherals</a:t>
            </a:r>
            <a:r>
              <a:rPr kumimoji="0" lang="en-US" altLang="en-US" sz="2200" b="0" i="0" u="none" strike="noStrike" cap="none" normalizeH="0" baseline="0" dirty="0">
                <a:ln>
                  <a:noFill/>
                </a:ln>
                <a:solidFill>
                  <a:schemeClr val="tx1"/>
                </a:solidFill>
                <a:effectLst/>
                <a:latin typeface="Times New Roman" panose="02020603050405020304" charset="0"/>
                <a:cs typeface="Times New Roman" panose="02020603050405020304" charset="0"/>
              </a:rPr>
              <a:t>: Mouse, keyboard, monitor </a:t>
            </a:r>
            <a:endParaRPr lang="en-US" sz="2200" dirty="0">
              <a:latin typeface="Times New Roman" panose="02020603050405020304" charset="0"/>
              <a:cs typeface="Times New Roman" panose="02020603050405020304" charset="0"/>
            </a:endParaRPr>
          </a:p>
          <a:p>
            <a:pPr marL="0" indent="0">
              <a:buNone/>
            </a:pPr>
            <a:r>
              <a:rPr lang="en-US" sz="4400" dirty="0">
                <a:latin typeface="Times New Roman" panose="02020603050405020304" charset="0"/>
                <a:cs typeface="Times New Roman" panose="02020603050405020304" charset="0"/>
              </a:rPr>
              <a:t>Software Requirements</a:t>
            </a:r>
          </a:p>
          <a:p>
            <a:pPr marL="0" marR="0" lvl="0" indent="0" defTabSz="914400" rtl="0" eaLnBrk="0" fontAlgn="base" latinLnBrk="0" hangingPunct="0">
              <a:lnSpc>
                <a:spcPct val="160000"/>
              </a:lnSpc>
              <a:spcBef>
                <a:spcPct val="0"/>
              </a:spcBef>
              <a:spcAft>
                <a:spcPct val="0"/>
              </a:spcAft>
              <a:buClrTx/>
              <a:buSzTx/>
              <a:buFontTx/>
              <a:buChar char="•"/>
            </a:pPr>
            <a:r>
              <a:rPr kumimoji="0" lang="en-US" altLang="en-US" sz="2600" i="0" u="none" strike="noStrike" cap="none" normalizeH="0" baseline="0" dirty="0">
                <a:ln>
                  <a:noFill/>
                </a:ln>
                <a:solidFill>
                  <a:schemeClr val="tx1"/>
                </a:solidFill>
                <a:effectLst/>
                <a:latin typeface="Times New Roman" panose="02020603050405020304" charset="0"/>
                <a:cs typeface="Times New Roman" panose="02020603050405020304" charset="0"/>
              </a:rPr>
              <a:t>Operating System</a:t>
            </a:r>
            <a:r>
              <a:rPr kumimoji="0" lang="en-US" altLang="en-US" sz="2600" b="0" i="0" u="none" strike="noStrike" cap="none" normalizeH="0" baseline="0" dirty="0">
                <a:ln>
                  <a:noFill/>
                </a:ln>
                <a:solidFill>
                  <a:schemeClr val="tx1"/>
                </a:solidFill>
                <a:effectLst/>
                <a:latin typeface="Times New Roman" panose="02020603050405020304" charset="0"/>
                <a:cs typeface="Times New Roman" panose="02020603050405020304" charset="0"/>
              </a:rPr>
              <a:t>: Windows 10 or Linux (Ubuntu recommended)</a:t>
            </a:r>
          </a:p>
          <a:p>
            <a:pPr marL="0" marR="0" lvl="0" indent="0" defTabSz="914400" rtl="0" eaLnBrk="0" fontAlgn="base" latinLnBrk="0" hangingPunct="0">
              <a:lnSpc>
                <a:spcPct val="160000"/>
              </a:lnSpc>
              <a:spcBef>
                <a:spcPct val="0"/>
              </a:spcBef>
              <a:spcAft>
                <a:spcPct val="0"/>
              </a:spcAft>
              <a:buClrTx/>
              <a:buSzTx/>
              <a:buFontTx/>
              <a:buChar char="•"/>
            </a:pPr>
            <a:r>
              <a:rPr kumimoji="0" lang="en-US" altLang="en-US" sz="2600" i="0" u="none" strike="noStrike" cap="none" normalizeH="0" baseline="0" dirty="0">
                <a:ln>
                  <a:noFill/>
                </a:ln>
                <a:solidFill>
                  <a:schemeClr val="tx1"/>
                </a:solidFill>
                <a:effectLst/>
                <a:latin typeface="Times New Roman" panose="02020603050405020304" charset="0"/>
                <a:cs typeface="Times New Roman" panose="02020603050405020304" charset="0"/>
              </a:rPr>
              <a:t>Programming Language</a:t>
            </a:r>
            <a:r>
              <a:rPr kumimoji="0" lang="en-US" altLang="en-US" sz="2600" b="0" i="0" u="none" strike="noStrike" cap="none" normalizeH="0" baseline="0" dirty="0">
                <a:ln>
                  <a:noFill/>
                </a:ln>
                <a:solidFill>
                  <a:schemeClr val="tx1"/>
                </a:solidFill>
                <a:effectLst/>
                <a:latin typeface="Times New Roman" panose="02020603050405020304" charset="0"/>
                <a:cs typeface="Times New Roman" panose="02020603050405020304" charset="0"/>
              </a:rPr>
              <a:t>: Python 3.x</a:t>
            </a:r>
          </a:p>
          <a:p>
            <a:pPr marL="0" marR="0" lvl="0" indent="0" defTabSz="914400" rtl="0" eaLnBrk="0" fontAlgn="base" latinLnBrk="0" hangingPunct="0">
              <a:lnSpc>
                <a:spcPct val="160000"/>
              </a:lnSpc>
              <a:spcBef>
                <a:spcPct val="0"/>
              </a:spcBef>
              <a:spcAft>
                <a:spcPct val="0"/>
              </a:spcAft>
              <a:buClrTx/>
              <a:buSzTx/>
              <a:buFontTx/>
              <a:buChar char="•"/>
            </a:pPr>
            <a:r>
              <a:rPr kumimoji="0" lang="en-US" altLang="en-US" sz="2600" i="0" u="none" strike="noStrike" cap="none" normalizeH="0" baseline="0" dirty="0">
                <a:ln>
                  <a:noFill/>
                </a:ln>
                <a:solidFill>
                  <a:schemeClr val="tx1"/>
                </a:solidFill>
                <a:effectLst/>
                <a:latin typeface="Times New Roman" panose="02020603050405020304" charset="0"/>
                <a:cs typeface="Times New Roman" panose="02020603050405020304" charset="0"/>
              </a:rPr>
              <a:t>Development Environment</a:t>
            </a:r>
            <a:r>
              <a:rPr kumimoji="0" lang="en-US" altLang="en-US" sz="2600" b="0" i="0" u="none" strike="noStrike" cap="none" normalizeH="0" baseline="0" dirty="0">
                <a:ln>
                  <a:noFill/>
                </a:ln>
                <a:solidFill>
                  <a:schemeClr val="tx1"/>
                </a:solidFill>
                <a:effectLst/>
                <a:latin typeface="Times New Roman" panose="02020603050405020304" charset="0"/>
                <a:cs typeface="Times New Roman" panose="02020603050405020304" charset="0"/>
              </a:rPr>
              <a:t>: </a:t>
            </a:r>
            <a:r>
              <a:rPr kumimoji="0" lang="en-IN" altLang="en-US" sz="2600" b="0" i="0" u="none" strike="noStrike" cap="none" normalizeH="0" baseline="0" dirty="0">
                <a:ln>
                  <a:noFill/>
                </a:ln>
                <a:solidFill>
                  <a:schemeClr val="tx1"/>
                </a:solidFill>
                <a:effectLst/>
                <a:latin typeface="Times New Roman" panose="02020603050405020304" charset="0"/>
                <a:cs typeface="Times New Roman" panose="02020603050405020304" charset="0"/>
              </a:rPr>
              <a:t>Google </a:t>
            </a:r>
            <a:r>
              <a:rPr kumimoji="0" lang="en-IN" altLang="en-US" sz="2600" b="0" i="0" u="none" strike="noStrike" cap="none" normalizeH="0" baseline="0" dirty="0" err="1">
                <a:ln>
                  <a:noFill/>
                </a:ln>
                <a:solidFill>
                  <a:schemeClr val="tx1"/>
                </a:solidFill>
                <a:effectLst/>
                <a:latin typeface="Times New Roman" panose="02020603050405020304" charset="0"/>
                <a:cs typeface="Times New Roman" panose="02020603050405020304" charset="0"/>
              </a:rPr>
              <a:t>Colab</a:t>
            </a:r>
            <a:r>
              <a:rPr kumimoji="0" lang="en-IN" altLang="en-US" sz="2600" b="0" i="0" u="none" strike="noStrike" cap="none" normalizeH="0" baseline="0" dirty="0">
                <a:ln>
                  <a:noFill/>
                </a:ln>
                <a:solidFill>
                  <a:schemeClr val="tx1"/>
                </a:solidFill>
                <a:effectLst/>
                <a:latin typeface="Times New Roman" panose="02020603050405020304" charset="0"/>
                <a:cs typeface="Times New Roman" panose="02020603050405020304" charset="0"/>
              </a:rPr>
              <a:t> or </a:t>
            </a:r>
            <a:r>
              <a:rPr kumimoji="0" lang="en-US" altLang="en-US" sz="2600" b="0" i="0" u="none" strike="noStrike" cap="none" normalizeH="0" baseline="0" dirty="0" err="1">
                <a:ln>
                  <a:noFill/>
                </a:ln>
                <a:solidFill>
                  <a:schemeClr val="tx1"/>
                </a:solidFill>
                <a:effectLst/>
                <a:latin typeface="Times New Roman" panose="02020603050405020304" charset="0"/>
                <a:cs typeface="Times New Roman" panose="02020603050405020304" charset="0"/>
              </a:rPr>
              <a:t>Jupyter</a:t>
            </a:r>
            <a:r>
              <a:rPr kumimoji="0" lang="en-US" altLang="en-US" sz="2600" b="0" i="0" u="none" strike="noStrike" cap="none" normalizeH="0" baseline="0" dirty="0">
                <a:ln>
                  <a:noFill/>
                </a:ln>
                <a:solidFill>
                  <a:schemeClr val="tx1"/>
                </a:solidFill>
                <a:effectLst/>
                <a:latin typeface="Times New Roman" panose="02020603050405020304" charset="0"/>
                <a:cs typeface="Times New Roman" panose="02020603050405020304" charset="0"/>
              </a:rPr>
              <a:t> Notebook </a:t>
            </a:r>
          </a:p>
          <a:p>
            <a:pPr marL="0" marR="0" lvl="0" indent="0" defTabSz="914400" rtl="0" eaLnBrk="0" fontAlgn="base" latinLnBrk="0" hangingPunct="0">
              <a:lnSpc>
                <a:spcPct val="160000"/>
              </a:lnSpc>
              <a:spcBef>
                <a:spcPct val="0"/>
              </a:spcBef>
              <a:spcAft>
                <a:spcPct val="0"/>
              </a:spcAft>
              <a:buClrTx/>
              <a:buSzTx/>
              <a:buFontTx/>
              <a:buChar char="•"/>
            </a:pPr>
            <a:r>
              <a:rPr kumimoji="0" lang="en-US" altLang="en-US" sz="2600" i="0" u="none" strike="noStrike" cap="none" normalizeH="0" baseline="0" dirty="0">
                <a:ln>
                  <a:noFill/>
                </a:ln>
                <a:solidFill>
                  <a:schemeClr val="tx1"/>
                </a:solidFill>
                <a:effectLst/>
                <a:latin typeface="Times New Roman" panose="02020603050405020304" charset="0"/>
                <a:cs typeface="Times New Roman" panose="02020603050405020304" charset="0"/>
              </a:rPr>
              <a:t>Libraries</a:t>
            </a:r>
            <a:r>
              <a:rPr kumimoji="0" lang="en-US" altLang="en-US" sz="2600" b="0" i="0" u="none" strike="noStrike" cap="none" normalizeH="0" baseline="0" dirty="0">
                <a:ln>
                  <a:noFill/>
                </a:ln>
                <a:solidFill>
                  <a:schemeClr val="tx1"/>
                </a:solidFill>
                <a:effectLst/>
                <a:latin typeface="Times New Roman" panose="02020603050405020304" charset="0"/>
                <a:cs typeface="Times New Roman" panose="02020603050405020304" charset="0"/>
              </a:rPr>
              <a:t>:</a:t>
            </a:r>
          </a:p>
          <a:p>
            <a:pPr marL="0" marR="0" lvl="0" indent="0" defTabSz="914400" rtl="0" eaLnBrk="0" fontAlgn="base" latinLnBrk="0" hangingPunct="0">
              <a:lnSpc>
                <a:spcPct val="110000"/>
              </a:lnSpc>
              <a:spcBef>
                <a:spcPct val="0"/>
              </a:spcBef>
              <a:spcAft>
                <a:spcPct val="0"/>
              </a:spcAft>
              <a:buClrTx/>
              <a:buSzTx/>
              <a:buNone/>
            </a:pPr>
            <a:r>
              <a:rPr kumimoji="0" lang="en-US" altLang="en-US" sz="2600" b="0" i="0" u="none" strike="noStrike" cap="none" normalizeH="0" baseline="0" dirty="0">
                <a:ln>
                  <a:noFill/>
                </a:ln>
                <a:solidFill>
                  <a:schemeClr val="tx1"/>
                </a:solidFill>
                <a:effectLst/>
                <a:latin typeface="Times New Roman" panose="02020603050405020304" charset="0"/>
                <a:cs typeface="Times New Roman" panose="02020603050405020304" charset="0"/>
              </a:rPr>
              <a:t>               NumPy, Pandas for data manipulation</a:t>
            </a:r>
          </a:p>
          <a:p>
            <a:pPr marL="0" marR="0" lvl="0" indent="0" defTabSz="914400" rtl="0" eaLnBrk="0" fontAlgn="base" latinLnBrk="0" hangingPunct="0">
              <a:lnSpc>
                <a:spcPct val="110000"/>
              </a:lnSpc>
              <a:spcBef>
                <a:spcPct val="0"/>
              </a:spcBef>
              <a:spcAft>
                <a:spcPct val="0"/>
              </a:spcAft>
              <a:buClrTx/>
              <a:buSzTx/>
              <a:buNone/>
            </a:pPr>
            <a:r>
              <a:rPr kumimoji="0" lang="en-US" altLang="en-US" sz="2600" b="0" i="0" u="none" strike="noStrike" cap="none" normalizeH="0" baseline="0" dirty="0">
                <a:ln>
                  <a:noFill/>
                </a:ln>
                <a:solidFill>
                  <a:schemeClr val="tx1"/>
                </a:solidFill>
                <a:effectLst/>
                <a:latin typeface="Times New Roman" panose="02020603050405020304" charset="0"/>
                <a:cs typeface="Times New Roman" panose="02020603050405020304" charset="0"/>
              </a:rPr>
              <a:t>               scikit-learn for machine learning algorithms</a:t>
            </a:r>
          </a:p>
          <a:p>
            <a:pPr marL="0" marR="0" lvl="0" indent="0" defTabSz="914400" rtl="0" eaLnBrk="0" fontAlgn="base" latinLnBrk="0" hangingPunct="0">
              <a:lnSpc>
                <a:spcPct val="110000"/>
              </a:lnSpc>
              <a:spcBef>
                <a:spcPct val="0"/>
              </a:spcBef>
              <a:spcAft>
                <a:spcPct val="0"/>
              </a:spcAft>
              <a:buClrTx/>
              <a:buSzTx/>
              <a:buNone/>
            </a:pPr>
            <a:r>
              <a:rPr kumimoji="0" lang="en-US" altLang="en-US" sz="2600" b="0" i="0" u="none" strike="noStrike" cap="none" normalizeH="0" baseline="0" dirty="0">
                <a:ln>
                  <a:noFill/>
                </a:ln>
                <a:solidFill>
                  <a:schemeClr val="tx1"/>
                </a:solidFill>
                <a:effectLst/>
                <a:latin typeface="Times New Roman" panose="02020603050405020304" charset="0"/>
                <a:cs typeface="Times New Roman" panose="02020603050405020304" charset="0"/>
              </a:rPr>
              <a:t>               Matplotlib and Seaborn for data visualization</a:t>
            </a:r>
          </a:p>
          <a:p>
            <a:pPr marL="0" marR="0" lvl="0" indent="0" defTabSz="914400" rtl="0" eaLnBrk="0" fontAlgn="base" latinLnBrk="0" hangingPunct="0">
              <a:lnSpc>
                <a:spcPct val="110000"/>
              </a:lnSpc>
              <a:spcBef>
                <a:spcPct val="0"/>
              </a:spcBef>
              <a:spcAft>
                <a:spcPct val="0"/>
              </a:spcAft>
              <a:buClrTx/>
              <a:buSzTx/>
              <a:buNone/>
            </a:pPr>
            <a:r>
              <a:rPr kumimoji="0" lang="en-IN" altLang="en-US" sz="2600" b="0" i="0" u="none" strike="noStrike" cap="none" normalizeH="0" baseline="0" dirty="0">
                <a:ln>
                  <a:noFill/>
                </a:ln>
                <a:solidFill>
                  <a:schemeClr val="tx1"/>
                </a:solidFill>
                <a:effectLst/>
                <a:latin typeface="Times New Roman" panose="02020603050405020304" charset="0"/>
                <a:cs typeface="Times New Roman" panose="02020603050405020304" charset="0"/>
              </a:rPr>
              <a:t>               </a:t>
            </a:r>
            <a:r>
              <a:rPr kumimoji="0" lang="en-IN" altLang="en-US" sz="2600" b="0" i="0" u="none" strike="noStrike" cap="none" normalizeH="0" baseline="0" dirty="0" err="1">
                <a:ln>
                  <a:noFill/>
                </a:ln>
                <a:solidFill>
                  <a:schemeClr val="tx1"/>
                </a:solidFill>
                <a:effectLst/>
                <a:latin typeface="Times New Roman" panose="02020603050405020304" charset="0"/>
                <a:cs typeface="Times New Roman" panose="02020603050405020304" charset="0"/>
              </a:rPr>
              <a:t>Deap</a:t>
            </a:r>
            <a:r>
              <a:rPr kumimoji="0" lang="en-IN" altLang="en-US" sz="2600" b="0" i="0" u="none" strike="noStrike" cap="none" normalizeH="0" baseline="0" dirty="0">
                <a:ln>
                  <a:noFill/>
                </a:ln>
                <a:solidFill>
                  <a:schemeClr val="tx1"/>
                </a:solidFill>
                <a:effectLst/>
                <a:latin typeface="Times New Roman" panose="02020603050405020304" charset="0"/>
                <a:cs typeface="Times New Roman" panose="02020603050405020304" charset="0"/>
              </a:rPr>
              <a:t> for implementing Genetic Algorithms</a:t>
            </a:r>
          </a:p>
          <a:p>
            <a:pPr marL="0" marR="0" lvl="0" indent="0" defTabSz="914400" rtl="0" eaLnBrk="0" fontAlgn="base" latinLnBrk="0" hangingPunct="0">
              <a:lnSpc>
                <a:spcPct val="160000"/>
              </a:lnSpc>
              <a:spcBef>
                <a:spcPct val="0"/>
              </a:spcBef>
              <a:spcAft>
                <a:spcPct val="0"/>
              </a:spcAft>
              <a:buClrTx/>
              <a:buSzTx/>
              <a:buFontTx/>
              <a:buChar char="•"/>
            </a:pPr>
            <a:r>
              <a:rPr kumimoji="0" lang="en-US" altLang="en-US" sz="2600" i="0" u="none" strike="noStrike" cap="none" normalizeH="0" baseline="0" dirty="0">
                <a:ln>
                  <a:noFill/>
                </a:ln>
                <a:solidFill>
                  <a:schemeClr val="tx1"/>
                </a:solidFill>
                <a:effectLst/>
                <a:latin typeface="Times New Roman" panose="02020603050405020304" charset="0"/>
                <a:cs typeface="Times New Roman" panose="02020603050405020304" charset="0"/>
              </a:rPr>
              <a:t>Version Control</a:t>
            </a:r>
            <a:r>
              <a:rPr kumimoji="0" lang="en-US" altLang="en-US" sz="2600" b="0" i="0" u="none" strike="noStrike" cap="none" normalizeH="0" baseline="0" dirty="0">
                <a:ln>
                  <a:noFill/>
                </a:ln>
                <a:solidFill>
                  <a:schemeClr val="tx1"/>
                </a:solidFill>
                <a:effectLst/>
                <a:latin typeface="Times New Roman" panose="02020603050405020304" charset="0"/>
                <a:cs typeface="Times New Roman" panose="02020603050405020304" charset="0"/>
              </a:rPr>
              <a:t>: Git for source code management </a:t>
            </a:r>
          </a:p>
          <a:p>
            <a:pPr marL="0" indent="0">
              <a:buNone/>
            </a:pPr>
            <a:endParaRPr lang="en-US" b="1" dirty="0">
              <a:latin typeface="Times New Roman" panose="02020603050405020304" charset="0"/>
              <a:cs typeface="Times New Roman" panose="0202060305040502030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2514" y="365126"/>
            <a:ext cx="10831286" cy="502622"/>
          </a:xfrm>
        </p:spPr>
        <p:txBody>
          <a:bodyPr>
            <a:normAutofit fontScale="90000"/>
          </a:bodyPr>
          <a:lstStyle/>
          <a:p>
            <a:r>
              <a:rPr lang="en-US" dirty="0">
                <a:latin typeface="Times New Roman" panose="02020603050405020304" charset="0"/>
                <a:cs typeface="Times New Roman" panose="02020603050405020304" charset="0"/>
              </a:rPr>
              <a:t>Literature Survey </a:t>
            </a:r>
            <a:endParaRPr lang="en-IN" dirty="0"/>
          </a:p>
        </p:txBody>
      </p:sp>
      <p:graphicFrame>
        <p:nvGraphicFramePr>
          <p:cNvPr id="3" name="Table 2"/>
          <p:cNvGraphicFramePr>
            <a:graphicFrameLocks noGrp="1"/>
          </p:cNvGraphicFramePr>
          <p:nvPr>
            <p:custDataLst>
              <p:tags r:id="rId1"/>
            </p:custDataLst>
          </p:nvPr>
        </p:nvGraphicFramePr>
        <p:xfrm>
          <a:off x="594995" y="1147664"/>
          <a:ext cx="11325860" cy="5088035"/>
        </p:xfrm>
        <a:graphic>
          <a:graphicData uri="http://schemas.openxmlformats.org/drawingml/2006/table">
            <a:tbl>
              <a:tblPr firstRow="1" firstCol="1" bandRow="1"/>
              <a:tblGrid>
                <a:gridCol w="693420">
                  <a:extLst>
                    <a:ext uri="{9D8B030D-6E8A-4147-A177-3AD203B41FA5}">
                      <a16:colId xmlns:a16="http://schemas.microsoft.com/office/drawing/2014/main" val="20000"/>
                    </a:ext>
                  </a:extLst>
                </a:gridCol>
                <a:gridCol w="2682875">
                  <a:extLst>
                    <a:ext uri="{9D8B030D-6E8A-4147-A177-3AD203B41FA5}">
                      <a16:colId xmlns:a16="http://schemas.microsoft.com/office/drawing/2014/main" val="20001"/>
                    </a:ext>
                  </a:extLst>
                </a:gridCol>
                <a:gridCol w="2174240">
                  <a:extLst>
                    <a:ext uri="{9D8B030D-6E8A-4147-A177-3AD203B41FA5}">
                      <a16:colId xmlns:a16="http://schemas.microsoft.com/office/drawing/2014/main" val="20002"/>
                    </a:ext>
                  </a:extLst>
                </a:gridCol>
                <a:gridCol w="5775325">
                  <a:extLst>
                    <a:ext uri="{9D8B030D-6E8A-4147-A177-3AD203B41FA5}">
                      <a16:colId xmlns:a16="http://schemas.microsoft.com/office/drawing/2014/main" val="20003"/>
                    </a:ext>
                  </a:extLst>
                </a:gridCol>
              </a:tblGrid>
              <a:tr h="552462">
                <a:tc>
                  <a:txBody>
                    <a:bodyPr/>
                    <a:lstStyle/>
                    <a:p>
                      <a:pPr algn="ctr">
                        <a:lnSpc>
                          <a:spcPct val="107000"/>
                        </a:lnSpc>
                        <a:spcAft>
                          <a:spcPts val="800"/>
                        </a:spcAft>
                      </a:pPr>
                      <a:r>
                        <a:rPr lang="en-IN" sz="1800" b="1" dirty="0">
                          <a:effectLst/>
                          <a:latin typeface="Times New Roman" panose="02020603050405020304" charset="0"/>
                          <a:ea typeface="Calibri" panose="020F0502020204030204" charset="0"/>
                          <a:cs typeface="Times New Roman" panose="02020603050405020304" charset="0"/>
                        </a:rPr>
                        <a:t>S.No</a:t>
                      </a:r>
                      <a:endParaRPr lang="en-IN" sz="1800" dirty="0">
                        <a:effectLst/>
                        <a:latin typeface="Times New Roman" panose="02020603050405020304" charset="0"/>
                        <a:ea typeface="Calibri" panose="020F0502020204030204" charset="0"/>
                        <a:cs typeface="Times New Roman" panose="0202060305040502030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IN" sz="1800" b="1" dirty="0">
                          <a:effectLst/>
                          <a:latin typeface="Times New Roman" panose="02020603050405020304" charset="0"/>
                          <a:ea typeface="Calibri" panose="020F0502020204030204" charset="0"/>
                          <a:cs typeface="Times New Roman" panose="02020603050405020304" charset="0"/>
                        </a:rPr>
                        <a:t>PAPER TITLE</a:t>
                      </a:r>
                      <a:endParaRPr lang="en-IN" sz="1800" dirty="0">
                        <a:effectLst/>
                        <a:latin typeface="Times New Roman" panose="02020603050405020304" charset="0"/>
                        <a:ea typeface="Calibri" panose="020F0502020204030204" charset="0"/>
                        <a:cs typeface="Times New Roman" panose="0202060305040502030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IN" sz="1800" b="1" dirty="0">
                          <a:effectLst/>
                          <a:latin typeface="Times New Roman" panose="02020603050405020304" charset="0"/>
                          <a:ea typeface="Calibri" panose="020F0502020204030204" charset="0"/>
                          <a:cs typeface="Times New Roman" panose="02020603050405020304" charset="0"/>
                        </a:rPr>
                        <a:t>AUTHORS</a:t>
                      </a:r>
                      <a:endParaRPr lang="en-IN" sz="1800" dirty="0">
                        <a:effectLst/>
                        <a:latin typeface="Times New Roman" panose="02020603050405020304" charset="0"/>
                        <a:ea typeface="Calibri" panose="020F0502020204030204" charset="0"/>
                        <a:cs typeface="Times New Roman" panose="0202060305040502030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IN" sz="1800" b="1" dirty="0">
                          <a:effectLst/>
                          <a:latin typeface="Times New Roman" panose="02020603050405020304" charset="0"/>
                          <a:ea typeface="Calibri" panose="020F0502020204030204" charset="0"/>
                          <a:cs typeface="Times New Roman" panose="02020603050405020304" charset="0"/>
                        </a:rPr>
                        <a:t>OBSERVATIONS</a:t>
                      </a:r>
                      <a:endParaRPr lang="en-IN" sz="1800" dirty="0">
                        <a:effectLst/>
                        <a:latin typeface="Times New Roman" panose="02020603050405020304" charset="0"/>
                        <a:ea typeface="Calibri" panose="020F0502020204030204" charset="0"/>
                        <a:cs typeface="Times New Roman" panose="0202060305040502030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4535573">
                <a:tc>
                  <a:txBody>
                    <a:bodyPr/>
                    <a:lstStyle/>
                    <a:p>
                      <a:pPr algn="ctr">
                        <a:lnSpc>
                          <a:spcPct val="107000"/>
                        </a:lnSpc>
                        <a:spcAft>
                          <a:spcPts val="800"/>
                        </a:spcAft>
                      </a:pPr>
                      <a:r>
                        <a:rPr lang="en-IN" sz="1500" dirty="0">
                          <a:effectLst/>
                          <a:latin typeface="Times New Roman" panose="02020603050405020304" charset="0"/>
                          <a:ea typeface="Calibri" panose="020F0502020204030204" charset="0"/>
                          <a:cs typeface="Times New Roman" panose="02020603050405020304" charset="0"/>
                        </a:rPr>
                        <a:t>1</a:t>
                      </a:r>
                    </a:p>
                    <a:p>
                      <a:pPr algn="ctr">
                        <a:lnSpc>
                          <a:spcPct val="107000"/>
                        </a:lnSpc>
                        <a:spcAft>
                          <a:spcPts val="800"/>
                        </a:spcAft>
                      </a:pPr>
                      <a:endParaRPr lang="en-IN" sz="1500" dirty="0">
                        <a:effectLst/>
                        <a:latin typeface="Times New Roman" panose="02020603050405020304" charset="0"/>
                        <a:ea typeface="Calibri" panose="020F0502020204030204" charset="0"/>
                        <a:cs typeface="Times New Roman" panose="02020603050405020304" charset="0"/>
                      </a:endParaRPr>
                    </a:p>
                    <a:p>
                      <a:pPr algn="ctr">
                        <a:lnSpc>
                          <a:spcPct val="107000"/>
                        </a:lnSpc>
                        <a:spcAft>
                          <a:spcPts val="800"/>
                        </a:spcAft>
                      </a:pPr>
                      <a:endParaRPr lang="en-IN" sz="1500" dirty="0">
                        <a:effectLst/>
                        <a:latin typeface="Times New Roman" panose="02020603050405020304" charset="0"/>
                        <a:ea typeface="Calibri" panose="020F0502020204030204" charset="0"/>
                        <a:cs typeface="Times New Roman" panose="02020603050405020304" charset="0"/>
                      </a:endParaRPr>
                    </a:p>
                    <a:p>
                      <a:pPr algn="ctr">
                        <a:lnSpc>
                          <a:spcPct val="107000"/>
                        </a:lnSpc>
                        <a:spcAft>
                          <a:spcPts val="800"/>
                        </a:spcAft>
                      </a:pPr>
                      <a:endParaRPr lang="en-IN" sz="1500" dirty="0">
                        <a:effectLst/>
                        <a:latin typeface="Times New Roman" panose="02020603050405020304" charset="0"/>
                        <a:ea typeface="Calibri" panose="020F0502020204030204" charset="0"/>
                        <a:cs typeface="Times New Roman" panose="02020603050405020304" charset="0"/>
                      </a:endParaRPr>
                    </a:p>
                    <a:p>
                      <a:pPr algn="ctr">
                        <a:lnSpc>
                          <a:spcPct val="107000"/>
                        </a:lnSpc>
                        <a:spcAft>
                          <a:spcPts val="800"/>
                        </a:spcAft>
                      </a:pPr>
                      <a:endParaRPr lang="en-IN" sz="1500" dirty="0">
                        <a:effectLst/>
                        <a:latin typeface="Times New Roman" panose="02020603050405020304" charset="0"/>
                        <a:ea typeface="Calibri" panose="020F0502020204030204" charset="0"/>
                        <a:cs typeface="Times New Roman" panose="02020603050405020304" charset="0"/>
                      </a:endParaRPr>
                    </a:p>
                    <a:p>
                      <a:pPr algn="ctr">
                        <a:lnSpc>
                          <a:spcPct val="107000"/>
                        </a:lnSpc>
                        <a:spcAft>
                          <a:spcPts val="800"/>
                        </a:spcAft>
                      </a:pPr>
                      <a:r>
                        <a:rPr lang="en-IN" sz="1500" dirty="0">
                          <a:effectLst/>
                          <a:latin typeface="Times New Roman" panose="02020603050405020304" charset="0"/>
                          <a:ea typeface="Calibri" panose="020F0502020204030204" charset="0"/>
                          <a:cs typeface="Times New Roman" panose="02020603050405020304" charset="0"/>
                        </a:rPr>
                        <a:t>2</a:t>
                      </a:r>
                    </a:p>
                    <a:p>
                      <a:pPr algn="ctr">
                        <a:lnSpc>
                          <a:spcPct val="107000"/>
                        </a:lnSpc>
                        <a:spcAft>
                          <a:spcPts val="800"/>
                        </a:spcAft>
                      </a:pPr>
                      <a:endParaRPr lang="en-IN" sz="1500" dirty="0">
                        <a:effectLst/>
                        <a:latin typeface="Times New Roman" panose="02020603050405020304" charset="0"/>
                        <a:ea typeface="Calibri" panose="020F0502020204030204" charset="0"/>
                        <a:cs typeface="Times New Roman" panose="02020603050405020304" charset="0"/>
                      </a:endParaRPr>
                    </a:p>
                    <a:p>
                      <a:pPr algn="ctr">
                        <a:lnSpc>
                          <a:spcPct val="107000"/>
                        </a:lnSpc>
                        <a:spcAft>
                          <a:spcPts val="800"/>
                        </a:spcAft>
                      </a:pPr>
                      <a:endParaRPr lang="en-IN" sz="1500" dirty="0">
                        <a:effectLst/>
                        <a:latin typeface="Times New Roman" panose="02020603050405020304" charset="0"/>
                        <a:ea typeface="Calibri" panose="020F0502020204030204" charset="0"/>
                        <a:cs typeface="Times New Roman" panose="02020603050405020304" charset="0"/>
                      </a:endParaRPr>
                    </a:p>
                    <a:p>
                      <a:pPr algn="ctr">
                        <a:lnSpc>
                          <a:spcPct val="107000"/>
                        </a:lnSpc>
                        <a:spcAft>
                          <a:spcPts val="800"/>
                        </a:spcAft>
                      </a:pPr>
                      <a:endParaRPr lang="en-IN" sz="1500" dirty="0">
                        <a:effectLst/>
                        <a:latin typeface="Times New Roman" panose="02020603050405020304" charset="0"/>
                        <a:ea typeface="Calibri" panose="020F0502020204030204" charset="0"/>
                        <a:cs typeface="Times New Roman" panose="02020603050405020304" charset="0"/>
                      </a:endParaRPr>
                    </a:p>
                    <a:p>
                      <a:pPr algn="ctr">
                        <a:lnSpc>
                          <a:spcPct val="107000"/>
                        </a:lnSpc>
                        <a:spcAft>
                          <a:spcPts val="800"/>
                        </a:spcAft>
                      </a:pPr>
                      <a:endParaRPr lang="en-IN" sz="1500" dirty="0">
                        <a:effectLst/>
                        <a:latin typeface="Times New Roman" panose="02020603050405020304" charset="0"/>
                        <a:ea typeface="Calibri" panose="020F0502020204030204" charset="0"/>
                        <a:cs typeface="Times New Roman" panose="02020603050405020304" charset="0"/>
                      </a:endParaRPr>
                    </a:p>
                    <a:p>
                      <a:pPr algn="ctr">
                        <a:lnSpc>
                          <a:spcPct val="107000"/>
                        </a:lnSpc>
                        <a:spcAft>
                          <a:spcPts val="800"/>
                        </a:spcAft>
                      </a:pPr>
                      <a:r>
                        <a:rPr lang="en-IN" sz="1500" dirty="0">
                          <a:effectLst/>
                          <a:latin typeface="Times New Roman" panose="02020603050405020304" charset="0"/>
                          <a:ea typeface="Calibri" panose="020F0502020204030204" charset="0"/>
                          <a:cs typeface="Times New Roman" panose="02020603050405020304" charset="0"/>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b="0" i="0" kern="1200" dirty="0">
                          <a:solidFill>
                            <a:schemeClr val="tx1"/>
                          </a:solidFill>
                          <a:effectLst/>
                          <a:latin typeface="+mn-lt"/>
                          <a:ea typeface="+mn-ea"/>
                          <a:cs typeface="+mn-cs"/>
                        </a:rPr>
                        <a:t>Skin cancer diagnosis using CNN features with Genetic Algorithm and Particle Swarm Optimization method</a:t>
                      </a:r>
                    </a:p>
                    <a:p>
                      <a:br>
                        <a:rPr lang="en-US" sz="1600" b="0" i="0" kern="1200" dirty="0">
                          <a:solidFill>
                            <a:schemeClr val="tx1"/>
                          </a:solidFill>
                          <a:effectLst/>
                          <a:latin typeface="Times New Roman" panose="02020603050405020304" charset="0"/>
                          <a:ea typeface="+mn-ea"/>
                          <a:cs typeface="Times New Roman" panose="02020603050405020304" charset="0"/>
                        </a:rPr>
                      </a:br>
                      <a:endParaRPr lang="en-US" sz="1600" b="0" i="0" kern="1200" dirty="0">
                        <a:solidFill>
                          <a:schemeClr val="tx1"/>
                        </a:solidFill>
                        <a:effectLst/>
                        <a:latin typeface="Times New Roman" panose="02020603050405020304" charset="0"/>
                        <a:ea typeface="+mn-ea"/>
                        <a:cs typeface="Times New Roman" panose="02020603050405020304" charset="0"/>
                      </a:endParaRPr>
                    </a:p>
                    <a:p>
                      <a:r>
                        <a:rPr lang="en-US" sz="1600" b="0" i="0" kern="1200" dirty="0">
                          <a:solidFill>
                            <a:schemeClr val="tx1"/>
                          </a:solidFill>
                          <a:effectLst/>
                          <a:latin typeface="+mn-lt"/>
                          <a:ea typeface="+mn-ea"/>
                          <a:cs typeface="+mn-cs"/>
                        </a:rPr>
                        <a:t>An ensemble-based convolutional neural network model powered by a genetic algorithm for melanoma diagnosis</a:t>
                      </a:r>
                    </a:p>
                    <a:p>
                      <a:endParaRPr lang="en-US" altLang="en-GB" sz="1600" b="0" dirty="0">
                        <a:effectLst/>
                        <a:latin typeface="Times New Roman" panose="02020603050405020304" charset="0"/>
                        <a:ea typeface="Calibri" panose="020F0502020204030204" charset="0"/>
                        <a:cs typeface="Times New Roman" panose="02020603050405020304" charset="0"/>
                      </a:endParaRPr>
                    </a:p>
                    <a:p>
                      <a:endParaRPr lang="en-US" altLang="en-GB" sz="1600" b="0" dirty="0">
                        <a:effectLst/>
                        <a:latin typeface="Times New Roman" panose="02020603050405020304" charset="0"/>
                        <a:ea typeface="Calibri" panose="020F0502020204030204" charset="0"/>
                        <a:cs typeface="Times New Roman" panose="02020603050405020304" charset="0"/>
                      </a:endParaRPr>
                    </a:p>
                    <a:p>
                      <a:r>
                        <a:rPr lang="en-US" altLang="en-GB" sz="1600" b="0" dirty="0">
                          <a:effectLst/>
                          <a:latin typeface="Times New Roman" panose="02020603050405020304" charset="0"/>
                          <a:ea typeface="Calibri" panose="020F0502020204030204" charset="0"/>
                          <a:cs typeface="Times New Roman" panose="02020603050405020304" charset="0"/>
                        </a:rPr>
                        <a:t>A precise model for skin cancer diagnosis using hybrid U-Net and improved MobileNet-V3 with hyperparameters optimization</a:t>
                      </a:r>
                    </a:p>
                  </a:txBody>
                  <a:tcPr marL="68580" marR="68580"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4400" rtl="0" eaLnBrk="1" fontAlgn="auto" latinLnBrk="0" hangingPunct="1">
                        <a:lnSpc>
                          <a:spcPct val="107000"/>
                        </a:lnSpc>
                        <a:spcBef>
                          <a:spcPts val="0"/>
                        </a:spcBef>
                        <a:spcAft>
                          <a:spcPts val="800"/>
                        </a:spcAft>
                        <a:buClrTx/>
                        <a:buSzTx/>
                        <a:buFontTx/>
                        <a:buNone/>
                        <a:defRPr/>
                      </a:pPr>
                      <a:r>
                        <a:rPr lang="en-IN" sz="1600" b="0" i="0" kern="1200" dirty="0">
                          <a:solidFill>
                            <a:schemeClr val="tx1"/>
                          </a:solidFill>
                          <a:effectLst/>
                          <a:latin typeface="+mn-lt"/>
                          <a:ea typeface="+mn-ea"/>
                          <a:cs typeface="+mn-cs"/>
                        </a:rPr>
                        <a:t>Erdal Başaran</a:t>
                      </a:r>
                    </a:p>
                    <a:p>
                      <a:pPr marL="0" marR="0" lvl="0" indent="0" algn="ctr" defTabSz="914400" rtl="0" eaLnBrk="1" fontAlgn="auto" latinLnBrk="0" hangingPunct="1">
                        <a:lnSpc>
                          <a:spcPct val="107000"/>
                        </a:lnSpc>
                        <a:spcBef>
                          <a:spcPts val="0"/>
                        </a:spcBef>
                        <a:spcAft>
                          <a:spcPts val="800"/>
                        </a:spcAft>
                        <a:buClrTx/>
                        <a:buSzTx/>
                        <a:buFontTx/>
                        <a:buNone/>
                        <a:defRPr/>
                      </a:pPr>
                      <a:r>
                        <a:rPr lang="en-IN" sz="1600" b="0" dirty="0">
                          <a:solidFill>
                            <a:srgbClr val="222222"/>
                          </a:solidFill>
                          <a:effectLst/>
                          <a:latin typeface="Times New Roman" panose="02020603050405020304" charset="0"/>
                          <a:cs typeface="Times New Roman" panose="02020603050405020304" charset="0"/>
                          <a:sym typeface="+mn-ea"/>
                        </a:rPr>
                        <a:t> and </a:t>
                      </a:r>
                      <a:r>
                        <a:rPr lang="en-IN" sz="1600" b="0" i="0" kern="1200" dirty="0">
                          <a:solidFill>
                            <a:schemeClr val="tx1"/>
                          </a:solidFill>
                          <a:effectLst/>
                          <a:latin typeface="+mn-lt"/>
                          <a:ea typeface="+mn-ea"/>
                          <a:cs typeface="+mn-cs"/>
                        </a:rPr>
                        <a:t>Yüksel Çelik</a:t>
                      </a:r>
                      <a:r>
                        <a:rPr lang="pl-PL" sz="1600" b="0" dirty="0">
                          <a:solidFill>
                            <a:srgbClr val="222222"/>
                          </a:solidFill>
                          <a:effectLst/>
                          <a:latin typeface="Times New Roman" panose="02020603050405020304" charset="0"/>
                          <a:cs typeface="Times New Roman" panose="02020603050405020304" charset="0"/>
                          <a:sym typeface="+mn-ea"/>
                        </a:rPr>
                        <a:t>(202</a:t>
                      </a:r>
                      <a:r>
                        <a:rPr lang="en-IN" sz="1600" b="0" dirty="0">
                          <a:solidFill>
                            <a:srgbClr val="222222"/>
                          </a:solidFill>
                          <a:effectLst/>
                          <a:latin typeface="Times New Roman" panose="02020603050405020304" charset="0"/>
                          <a:cs typeface="Times New Roman" panose="02020603050405020304" charset="0"/>
                          <a:sym typeface="+mn-ea"/>
                        </a:rPr>
                        <a:t>4</a:t>
                      </a:r>
                      <a:r>
                        <a:rPr lang="pl-PL" sz="1600" b="0" dirty="0">
                          <a:solidFill>
                            <a:srgbClr val="222222"/>
                          </a:solidFill>
                          <a:effectLst/>
                          <a:latin typeface="Times New Roman" panose="02020603050405020304" charset="0"/>
                          <a:cs typeface="Times New Roman" panose="02020603050405020304" charset="0"/>
                          <a:sym typeface="+mn-ea"/>
                        </a:rPr>
                        <a:t>)</a:t>
                      </a:r>
                      <a:endParaRPr lang="en-IN" sz="1600" b="0" dirty="0">
                        <a:effectLst/>
                        <a:latin typeface="Times New Roman" panose="02020603050405020304" charset="0"/>
                        <a:ea typeface="Calibri" panose="020F0502020204030204" charset="0"/>
                        <a:cs typeface="Times New Roman" panose="02020603050405020304" charset="0"/>
                      </a:endParaRPr>
                    </a:p>
                    <a:p>
                      <a:pPr marL="0" marR="0" lvl="0" indent="0" algn="ctr" defTabSz="914400" rtl="0" eaLnBrk="1" fontAlgn="auto" latinLnBrk="0" hangingPunct="1">
                        <a:lnSpc>
                          <a:spcPct val="107000"/>
                        </a:lnSpc>
                        <a:spcBef>
                          <a:spcPts val="0"/>
                        </a:spcBef>
                        <a:spcAft>
                          <a:spcPts val="800"/>
                        </a:spcAft>
                        <a:buClrTx/>
                        <a:buSzTx/>
                        <a:buFontTx/>
                        <a:buNone/>
                        <a:defRPr/>
                      </a:pPr>
                      <a:endParaRPr lang="en-IN" sz="1600" b="0" i="0" kern="1200" dirty="0">
                        <a:solidFill>
                          <a:schemeClr val="tx1"/>
                        </a:solidFill>
                        <a:effectLst/>
                        <a:latin typeface="Times New Roman" panose="02020603050405020304" charset="0"/>
                        <a:ea typeface="+mn-ea"/>
                        <a:cs typeface="Times New Roman" panose="02020603050405020304" charset="0"/>
                      </a:endParaRPr>
                    </a:p>
                    <a:p>
                      <a:pPr marL="0" marR="0" lvl="0" indent="0" algn="ctr" defTabSz="914400" rtl="0" eaLnBrk="1" fontAlgn="auto" latinLnBrk="0" hangingPunct="1">
                        <a:lnSpc>
                          <a:spcPct val="107000"/>
                        </a:lnSpc>
                        <a:spcBef>
                          <a:spcPts val="0"/>
                        </a:spcBef>
                        <a:spcAft>
                          <a:spcPts val="800"/>
                        </a:spcAft>
                        <a:buClrTx/>
                        <a:buSzTx/>
                        <a:buFontTx/>
                        <a:buNone/>
                        <a:defRPr/>
                      </a:pPr>
                      <a:endParaRPr lang="en-IN" sz="1600" b="0" i="0" kern="1200" dirty="0">
                        <a:solidFill>
                          <a:schemeClr val="tx1"/>
                        </a:solidFill>
                        <a:effectLst/>
                        <a:latin typeface="+mn-lt"/>
                        <a:ea typeface="+mn-ea"/>
                        <a:cs typeface="+mn-cs"/>
                      </a:endParaRPr>
                    </a:p>
                    <a:p>
                      <a:pPr marL="0" marR="0" lvl="0" indent="0" algn="ctr" defTabSz="914400" rtl="0" eaLnBrk="1" fontAlgn="auto" latinLnBrk="0" hangingPunct="1">
                        <a:lnSpc>
                          <a:spcPct val="107000"/>
                        </a:lnSpc>
                        <a:spcBef>
                          <a:spcPts val="0"/>
                        </a:spcBef>
                        <a:spcAft>
                          <a:spcPts val="800"/>
                        </a:spcAft>
                        <a:buClrTx/>
                        <a:buSzTx/>
                        <a:buFontTx/>
                        <a:buNone/>
                        <a:defRPr/>
                      </a:pPr>
                      <a:r>
                        <a:rPr lang="en-IN" sz="1600" b="0" i="0" kern="1200" dirty="0">
                          <a:solidFill>
                            <a:schemeClr val="tx1"/>
                          </a:solidFill>
                          <a:effectLst/>
                          <a:latin typeface="+mn-lt"/>
                          <a:ea typeface="+mn-ea"/>
                          <a:cs typeface="+mn-cs"/>
                        </a:rPr>
                        <a:t>Eduardo Pérez, Sebastián Ventura</a:t>
                      </a:r>
                      <a:r>
                        <a:rPr lang="en-US" sz="1600" b="0" i="0" kern="1200" dirty="0">
                          <a:solidFill>
                            <a:schemeClr val="tx1"/>
                          </a:solidFill>
                          <a:effectLst/>
                          <a:latin typeface="Times New Roman" panose="02020603050405020304" charset="0"/>
                          <a:ea typeface="+mn-ea"/>
                          <a:cs typeface="Times New Roman" panose="02020603050405020304" charset="0"/>
                        </a:rPr>
                        <a:t> (2021)</a:t>
                      </a:r>
                      <a:endParaRPr lang="en-IN" sz="1600" b="0" dirty="0">
                        <a:effectLst/>
                        <a:latin typeface="Times New Roman" panose="02020603050405020304" charset="0"/>
                        <a:ea typeface="Calibri" panose="020F0502020204030204" charset="0"/>
                        <a:cs typeface="Times New Roman" panose="02020603050405020304" charset="0"/>
                      </a:endParaRPr>
                    </a:p>
                    <a:p>
                      <a:pPr marL="0" marR="0" lvl="0" indent="0" algn="ctr" defTabSz="914400" rtl="0" eaLnBrk="1" fontAlgn="auto" latinLnBrk="0" hangingPunct="1">
                        <a:lnSpc>
                          <a:spcPct val="107000"/>
                        </a:lnSpc>
                        <a:spcBef>
                          <a:spcPts val="0"/>
                        </a:spcBef>
                        <a:spcAft>
                          <a:spcPts val="800"/>
                        </a:spcAft>
                        <a:buClrTx/>
                        <a:buSzTx/>
                        <a:buFontTx/>
                        <a:buNone/>
                        <a:defRPr/>
                      </a:pPr>
                      <a:endParaRPr lang="en-US" altLang="en-GB" sz="1600" b="0" i="0" kern="1200" dirty="0">
                        <a:solidFill>
                          <a:schemeClr val="tx1"/>
                        </a:solidFill>
                        <a:effectLst/>
                        <a:latin typeface="Times New Roman" panose="02020603050405020304" charset="0"/>
                        <a:ea typeface="+mn-ea"/>
                        <a:cs typeface="Times New Roman" panose="02020603050405020304" charset="0"/>
                      </a:endParaRPr>
                    </a:p>
                    <a:p>
                      <a:pPr marL="0" marR="0" lvl="0" indent="0" algn="ctr" defTabSz="914400" rtl="0" eaLnBrk="1" fontAlgn="auto" latinLnBrk="0" hangingPunct="1">
                        <a:lnSpc>
                          <a:spcPct val="107000"/>
                        </a:lnSpc>
                        <a:spcBef>
                          <a:spcPts val="0"/>
                        </a:spcBef>
                        <a:spcAft>
                          <a:spcPts val="800"/>
                        </a:spcAft>
                        <a:buClrTx/>
                        <a:buSzTx/>
                        <a:buFontTx/>
                        <a:buNone/>
                        <a:defRPr/>
                      </a:pPr>
                      <a:endParaRPr lang="en-US" altLang="en-GB" sz="1600" b="0" i="0" kern="1200" dirty="0">
                        <a:solidFill>
                          <a:schemeClr val="tx1"/>
                        </a:solidFill>
                        <a:effectLst/>
                        <a:latin typeface="Times New Roman" panose="02020603050405020304" charset="0"/>
                        <a:ea typeface="+mn-ea"/>
                        <a:cs typeface="Times New Roman" panose="02020603050405020304" charset="0"/>
                      </a:endParaRPr>
                    </a:p>
                    <a:p>
                      <a:pPr marL="0" marR="0" lvl="0" indent="0" algn="ctr" defTabSz="914400" rtl="0" eaLnBrk="1" fontAlgn="auto" latinLnBrk="0" hangingPunct="1">
                        <a:lnSpc>
                          <a:spcPct val="107000"/>
                        </a:lnSpc>
                        <a:spcBef>
                          <a:spcPts val="0"/>
                        </a:spcBef>
                        <a:spcAft>
                          <a:spcPts val="800"/>
                        </a:spcAft>
                        <a:buClrTx/>
                        <a:buSzTx/>
                        <a:buFontTx/>
                        <a:buNone/>
                        <a:defRPr/>
                      </a:pPr>
                      <a:r>
                        <a:rPr lang="en-US" altLang="en-GB" sz="1600" b="0" i="0" kern="1200" dirty="0">
                          <a:solidFill>
                            <a:schemeClr val="tx1"/>
                          </a:solidFill>
                          <a:effectLst/>
                          <a:latin typeface="Times New Roman" panose="02020603050405020304" charset="0"/>
                          <a:ea typeface="+mn-ea"/>
                          <a:cs typeface="Times New Roman" panose="02020603050405020304" charset="0"/>
                        </a:rPr>
                        <a:t>Umesh Kumar </a:t>
                      </a:r>
                      <a:r>
                        <a:rPr lang="en-US" altLang="en-GB" sz="1600" b="0" i="0" kern="1200" dirty="0" err="1">
                          <a:solidFill>
                            <a:schemeClr val="tx1"/>
                          </a:solidFill>
                          <a:effectLst/>
                          <a:latin typeface="Times New Roman" panose="02020603050405020304" charset="0"/>
                          <a:ea typeface="+mn-ea"/>
                          <a:cs typeface="Times New Roman" panose="02020603050405020304" charset="0"/>
                        </a:rPr>
                        <a:t>Lilhore</a:t>
                      </a:r>
                      <a:r>
                        <a:rPr lang="en-US" altLang="en-GB" sz="1600" b="0" i="0" kern="1200" dirty="0">
                          <a:solidFill>
                            <a:schemeClr val="tx1"/>
                          </a:solidFill>
                          <a:effectLst/>
                          <a:latin typeface="Times New Roman" panose="02020603050405020304" charset="0"/>
                          <a:ea typeface="+mn-ea"/>
                          <a:cs typeface="Times New Roman" panose="02020603050405020304" charset="0"/>
                        </a:rPr>
                        <a:t>, Sarita </a:t>
                      </a:r>
                      <a:r>
                        <a:rPr lang="en-US" altLang="en-GB" sz="1600" b="0" i="0" kern="1200" dirty="0" err="1">
                          <a:solidFill>
                            <a:schemeClr val="tx1"/>
                          </a:solidFill>
                          <a:effectLst/>
                          <a:latin typeface="Times New Roman" panose="02020603050405020304" charset="0"/>
                          <a:ea typeface="+mn-ea"/>
                          <a:cs typeface="Times New Roman" panose="02020603050405020304" charset="0"/>
                        </a:rPr>
                        <a:t>Simaiya</a:t>
                      </a:r>
                      <a:r>
                        <a:rPr lang="en-US" altLang="en-GB" sz="1600" b="0" i="0" kern="1200" dirty="0">
                          <a:solidFill>
                            <a:schemeClr val="tx1"/>
                          </a:solidFill>
                          <a:effectLst/>
                          <a:latin typeface="Times New Roman" panose="02020603050405020304" charset="0"/>
                          <a:ea typeface="+mn-ea"/>
                          <a:cs typeface="Times New Roman" panose="02020603050405020304" charset="0"/>
                        </a:rPr>
                        <a:t>, Yogesh Kumar Sharma, Kuldeep Singh </a:t>
                      </a:r>
                      <a:r>
                        <a:rPr lang="en-US" altLang="en-GB" sz="1600" b="0" i="0" kern="1200" dirty="0" err="1">
                          <a:solidFill>
                            <a:schemeClr val="tx1"/>
                          </a:solidFill>
                          <a:effectLst/>
                          <a:latin typeface="Times New Roman" panose="02020603050405020304" charset="0"/>
                          <a:ea typeface="+mn-ea"/>
                          <a:cs typeface="Times New Roman" panose="02020603050405020304" charset="0"/>
                        </a:rPr>
                        <a:t>Kaswan</a:t>
                      </a:r>
                      <a:r>
                        <a:rPr lang="en-US" altLang="en-GB" sz="1600" b="0" i="0" kern="1200" dirty="0">
                          <a:solidFill>
                            <a:schemeClr val="tx1"/>
                          </a:solidFill>
                          <a:effectLst/>
                          <a:latin typeface="Times New Roman" panose="02020603050405020304" charset="0"/>
                          <a:ea typeface="+mn-ea"/>
                          <a:cs typeface="Times New Roman" panose="02020603050405020304" charset="0"/>
                        </a:rPr>
                        <a:t>, K. B. V. Brahma Rao(2024)</a:t>
                      </a:r>
                    </a:p>
                  </a:txBody>
                  <a:tcPr marL="68580" marR="68580"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7000"/>
                        </a:lnSpc>
                        <a:spcAft>
                          <a:spcPts val="800"/>
                        </a:spcAft>
                      </a:pPr>
                      <a:r>
                        <a:rPr lang="en-US" sz="1600" b="0" dirty="0">
                          <a:effectLst/>
                          <a:latin typeface="Times New Roman" panose="02020603050405020304" charset="0"/>
                          <a:ea typeface="Calibri" panose="020F0502020204030204" charset="0"/>
                          <a:cs typeface="Times New Roman" panose="02020603050405020304" charset="0"/>
                        </a:rPr>
                        <a:t>This study uses the EfficientNetB0 model to extract deep features from skin cancer images, optimized through Particle Swarm Optimization and Genetic Algorithm. These features were classified using support vector machines, achieving an accuracy of 89.17%, proving the model's effectiveness in skin cancer detection.</a:t>
                      </a:r>
                      <a:endParaRPr lang="en-IN" sz="1600" b="0" dirty="0">
                        <a:effectLst/>
                        <a:latin typeface="Times New Roman" panose="02020603050405020304" charset="0"/>
                        <a:ea typeface="Calibri" panose="020F0502020204030204" charset="0"/>
                        <a:cs typeface="Times New Roman" panose="02020603050405020304" charset="0"/>
                      </a:endParaRPr>
                    </a:p>
                    <a:p>
                      <a:pPr algn="just">
                        <a:lnSpc>
                          <a:spcPct val="107000"/>
                        </a:lnSpc>
                        <a:spcAft>
                          <a:spcPts val="800"/>
                        </a:spcAft>
                      </a:pPr>
                      <a:r>
                        <a:rPr lang="en-US" sz="1600" b="0" dirty="0">
                          <a:effectLst/>
                          <a:latin typeface="Times New Roman" panose="02020603050405020304" charset="0"/>
                          <a:ea typeface="Calibri" panose="020F0502020204030204" charset="0"/>
                          <a:cs typeface="Times New Roman" panose="02020603050405020304" charset="0"/>
                        </a:rPr>
                        <a:t>This study proposes a CNN architecture for melanoma diagnosis, optimized using genetic algorithms and ensemble learning, which enhances prediction accuracy and mitigates overfitting. Tested on sixteen skin image datasets, it outperformed state-of-the-art models by 11% and 13% in </a:t>
                      </a:r>
                      <a:r>
                        <a:rPr lang="en-US" sz="1600" b="0" dirty="0" err="1">
                          <a:effectLst/>
                          <a:latin typeface="Times New Roman" panose="02020603050405020304" charset="0"/>
                          <a:ea typeface="Calibri" panose="020F0502020204030204" charset="0"/>
                          <a:cs typeface="Times New Roman" panose="02020603050405020304" charset="0"/>
                        </a:rPr>
                        <a:t>dermoscopic</a:t>
                      </a:r>
                      <a:r>
                        <a:rPr lang="en-US" sz="1600" b="0" dirty="0">
                          <a:effectLst/>
                          <a:latin typeface="Times New Roman" panose="02020603050405020304" charset="0"/>
                          <a:ea typeface="Calibri" panose="020F0502020204030204" charset="0"/>
                          <a:cs typeface="Times New Roman" panose="02020603050405020304" charset="0"/>
                        </a:rPr>
                        <a:t> and non-</a:t>
                      </a:r>
                      <a:r>
                        <a:rPr lang="en-US" sz="1600" b="0" dirty="0" err="1">
                          <a:effectLst/>
                          <a:latin typeface="Times New Roman" panose="02020603050405020304" charset="0"/>
                          <a:ea typeface="Calibri" panose="020F0502020204030204" charset="0"/>
                          <a:cs typeface="Times New Roman" panose="02020603050405020304" charset="0"/>
                        </a:rPr>
                        <a:t>dermoscopic</a:t>
                      </a:r>
                      <a:r>
                        <a:rPr lang="en-US" sz="1600" b="0" dirty="0">
                          <a:effectLst/>
                          <a:latin typeface="Times New Roman" panose="02020603050405020304" charset="0"/>
                          <a:ea typeface="Calibri" panose="020F0502020204030204" charset="0"/>
                          <a:cs typeface="Times New Roman" panose="02020603050405020304" charset="0"/>
                        </a:rPr>
                        <a:t> images</a:t>
                      </a:r>
                    </a:p>
                    <a:p>
                      <a:pPr algn="just">
                        <a:lnSpc>
                          <a:spcPct val="107000"/>
                        </a:lnSpc>
                        <a:spcAft>
                          <a:spcPts val="800"/>
                        </a:spcAft>
                      </a:pPr>
                      <a:endParaRPr lang="en-US" altLang="en-GB" sz="1600" b="0" dirty="0">
                        <a:effectLst/>
                        <a:latin typeface="Times New Roman" panose="02020603050405020304" charset="0"/>
                        <a:ea typeface="Calibri" panose="020F0502020204030204" charset="0"/>
                        <a:cs typeface="Times New Roman" panose="02020603050405020304" charset="0"/>
                      </a:endParaRPr>
                    </a:p>
                    <a:p>
                      <a:pPr algn="just">
                        <a:lnSpc>
                          <a:spcPct val="107000"/>
                        </a:lnSpc>
                        <a:spcAft>
                          <a:spcPts val="800"/>
                        </a:spcAft>
                      </a:pPr>
                      <a:r>
                        <a:rPr lang="en-US" altLang="en-GB" sz="1600" b="0" dirty="0">
                          <a:effectLst/>
                          <a:latin typeface="Times New Roman" panose="02020603050405020304" charset="0"/>
                          <a:ea typeface="Calibri" panose="020F0502020204030204" charset="0"/>
                          <a:cs typeface="Times New Roman" panose="02020603050405020304" charset="0"/>
                        </a:rPr>
                        <a:t>This reference introduces an optimized MobileNet-V3-based model for skin cancer detection, achieving 98.86% accuracy on the HAM10000 dataset through architectural enhancements and hyperparameter tuning..</a:t>
                      </a:r>
                    </a:p>
                  </a:txBody>
                  <a:tcPr marL="68580" marR="68580"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custDataLst>
              <p:tags r:id="rId1"/>
            </p:custDataLst>
          </p:nvPr>
        </p:nvGraphicFramePr>
        <p:xfrm>
          <a:off x="594995" y="715010"/>
          <a:ext cx="11325860" cy="5520690"/>
        </p:xfrm>
        <a:graphic>
          <a:graphicData uri="http://schemas.openxmlformats.org/drawingml/2006/table">
            <a:tbl>
              <a:tblPr firstRow="1" firstCol="1" bandRow="1"/>
              <a:tblGrid>
                <a:gridCol w="693420">
                  <a:extLst>
                    <a:ext uri="{9D8B030D-6E8A-4147-A177-3AD203B41FA5}">
                      <a16:colId xmlns:a16="http://schemas.microsoft.com/office/drawing/2014/main" val="20000"/>
                    </a:ext>
                  </a:extLst>
                </a:gridCol>
                <a:gridCol w="2682875">
                  <a:extLst>
                    <a:ext uri="{9D8B030D-6E8A-4147-A177-3AD203B41FA5}">
                      <a16:colId xmlns:a16="http://schemas.microsoft.com/office/drawing/2014/main" val="20001"/>
                    </a:ext>
                  </a:extLst>
                </a:gridCol>
                <a:gridCol w="2174240">
                  <a:extLst>
                    <a:ext uri="{9D8B030D-6E8A-4147-A177-3AD203B41FA5}">
                      <a16:colId xmlns:a16="http://schemas.microsoft.com/office/drawing/2014/main" val="20002"/>
                    </a:ext>
                  </a:extLst>
                </a:gridCol>
                <a:gridCol w="5775325">
                  <a:extLst>
                    <a:ext uri="{9D8B030D-6E8A-4147-A177-3AD203B41FA5}">
                      <a16:colId xmlns:a16="http://schemas.microsoft.com/office/drawing/2014/main" val="20003"/>
                    </a:ext>
                  </a:extLst>
                </a:gridCol>
              </a:tblGrid>
              <a:tr h="599440">
                <a:tc>
                  <a:txBody>
                    <a:bodyPr/>
                    <a:lstStyle/>
                    <a:p>
                      <a:pPr algn="ctr">
                        <a:lnSpc>
                          <a:spcPct val="107000"/>
                        </a:lnSpc>
                        <a:spcAft>
                          <a:spcPts val="800"/>
                        </a:spcAft>
                      </a:pPr>
                      <a:r>
                        <a:rPr lang="en-IN" sz="1800" b="1" dirty="0">
                          <a:effectLst/>
                          <a:latin typeface="Times New Roman" panose="02020603050405020304" charset="0"/>
                          <a:ea typeface="Calibri" panose="020F0502020204030204" charset="0"/>
                          <a:cs typeface="Times New Roman" panose="02020603050405020304" charset="0"/>
                        </a:rPr>
                        <a:t>S.No</a:t>
                      </a:r>
                      <a:endParaRPr lang="en-IN" sz="1800" dirty="0">
                        <a:effectLst/>
                        <a:latin typeface="Times New Roman" panose="02020603050405020304" charset="0"/>
                        <a:ea typeface="Calibri" panose="020F0502020204030204" charset="0"/>
                        <a:cs typeface="Times New Roman" panose="0202060305040502030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IN" sz="1800" b="1" dirty="0">
                          <a:effectLst/>
                          <a:latin typeface="Times New Roman" panose="02020603050405020304" charset="0"/>
                          <a:ea typeface="Calibri" panose="020F0502020204030204" charset="0"/>
                          <a:cs typeface="Times New Roman" panose="02020603050405020304" charset="0"/>
                        </a:rPr>
                        <a:t>PAPER TITLE</a:t>
                      </a:r>
                      <a:endParaRPr lang="en-IN" sz="1800" dirty="0">
                        <a:effectLst/>
                        <a:latin typeface="Times New Roman" panose="02020603050405020304" charset="0"/>
                        <a:ea typeface="Calibri" panose="020F0502020204030204" charset="0"/>
                        <a:cs typeface="Times New Roman" panose="0202060305040502030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IN" sz="1800" b="1" dirty="0">
                          <a:effectLst/>
                          <a:latin typeface="Times New Roman" panose="02020603050405020304" charset="0"/>
                          <a:ea typeface="Calibri" panose="020F0502020204030204" charset="0"/>
                          <a:cs typeface="Times New Roman" panose="02020603050405020304" charset="0"/>
                        </a:rPr>
                        <a:t>AUTHORS</a:t>
                      </a:r>
                      <a:endParaRPr lang="en-IN" sz="1800" dirty="0">
                        <a:effectLst/>
                        <a:latin typeface="Times New Roman" panose="02020603050405020304" charset="0"/>
                        <a:ea typeface="Calibri" panose="020F0502020204030204" charset="0"/>
                        <a:cs typeface="Times New Roman" panose="0202060305040502030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IN" sz="1800" b="1" dirty="0">
                          <a:effectLst/>
                          <a:latin typeface="Times New Roman" panose="02020603050405020304" charset="0"/>
                          <a:ea typeface="Calibri" panose="020F0502020204030204" charset="0"/>
                          <a:cs typeface="Times New Roman" panose="02020603050405020304" charset="0"/>
                        </a:rPr>
                        <a:t>OBSERVATIONS</a:t>
                      </a:r>
                      <a:endParaRPr lang="en-IN" sz="1800" dirty="0">
                        <a:effectLst/>
                        <a:latin typeface="Times New Roman" panose="02020603050405020304" charset="0"/>
                        <a:ea typeface="Calibri" panose="020F0502020204030204" charset="0"/>
                        <a:cs typeface="Times New Roman" panose="0202060305040502030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4921250">
                <a:tc>
                  <a:txBody>
                    <a:bodyPr/>
                    <a:lstStyle/>
                    <a:p>
                      <a:pPr algn="ctr">
                        <a:lnSpc>
                          <a:spcPct val="107000"/>
                        </a:lnSpc>
                        <a:spcAft>
                          <a:spcPts val="800"/>
                        </a:spcAft>
                      </a:pPr>
                      <a:r>
                        <a:rPr lang="en-IN" sz="1500" dirty="0">
                          <a:effectLst/>
                          <a:latin typeface="Times New Roman" panose="02020603050405020304" charset="0"/>
                          <a:ea typeface="Calibri" panose="020F0502020204030204" charset="0"/>
                          <a:cs typeface="Times New Roman" panose="02020603050405020304" charset="0"/>
                        </a:rPr>
                        <a:t>4</a:t>
                      </a:r>
                    </a:p>
                    <a:p>
                      <a:pPr algn="ctr">
                        <a:lnSpc>
                          <a:spcPct val="107000"/>
                        </a:lnSpc>
                        <a:spcAft>
                          <a:spcPts val="800"/>
                        </a:spcAft>
                      </a:pPr>
                      <a:endParaRPr lang="en-IN" sz="1500" dirty="0">
                        <a:effectLst/>
                        <a:latin typeface="Times New Roman" panose="02020603050405020304" charset="0"/>
                        <a:ea typeface="Calibri" panose="020F0502020204030204" charset="0"/>
                        <a:cs typeface="Times New Roman" panose="02020603050405020304" charset="0"/>
                      </a:endParaRPr>
                    </a:p>
                    <a:p>
                      <a:pPr algn="ctr">
                        <a:lnSpc>
                          <a:spcPct val="107000"/>
                        </a:lnSpc>
                        <a:spcAft>
                          <a:spcPts val="800"/>
                        </a:spcAft>
                      </a:pPr>
                      <a:endParaRPr lang="en-IN" sz="1500" dirty="0">
                        <a:effectLst/>
                        <a:latin typeface="Times New Roman" panose="02020603050405020304" charset="0"/>
                        <a:ea typeface="Calibri" panose="020F0502020204030204" charset="0"/>
                        <a:cs typeface="Times New Roman" panose="02020603050405020304" charset="0"/>
                      </a:endParaRPr>
                    </a:p>
                    <a:p>
                      <a:pPr algn="ctr">
                        <a:lnSpc>
                          <a:spcPct val="107000"/>
                        </a:lnSpc>
                        <a:spcAft>
                          <a:spcPts val="800"/>
                        </a:spcAft>
                      </a:pPr>
                      <a:endParaRPr lang="en-IN" sz="1500" dirty="0">
                        <a:effectLst/>
                        <a:latin typeface="Times New Roman" panose="02020603050405020304" charset="0"/>
                        <a:ea typeface="Calibri" panose="020F0502020204030204" charset="0"/>
                        <a:cs typeface="Times New Roman" panose="02020603050405020304" charset="0"/>
                      </a:endParaRPr>
                    </a:p>
                    <a:p>
                      <a:pPr algn="ctr">
                        <a:lnSpc>
                          <a:spcPct val="107000"/>
                        </a:lnSpc>
                        <a:spcAft>
                          <a:spcPts val="800"/>
                        </a:spcAft>
                      </a:pPr>
                      <a:endParaRPr lang="en-IN" sz="1500" dirty="0">
                        <a:effectLst/>
                        <a:latin typeface="Times New Roman" panose="02020603050405020304" charset="0"/>
                        <a:ea typeface="Calibri" panose="020F0502020204030204" charset="0"/>
                        <a:cs typeface="Times New Roman" panose="02020603050405020304" charset="0"/>
                      </a:endParaRPr>
                    </a:p>
                    <a:p>
                      <a:pPr algn="ctr">
                        <a:lnSpc>
                          <a:spcPct val="107000"/>
                        </a:lnSpc>
                        <a:spcAft>
                          <a:spcPts val="800"/>
                        </a:spcAft>
                      </a:pPr>
                      <a:r>
                        <a:rPr lang="en-IN" sz="1500" dirty="0">
                          <a:effectLst/>
                          <a:latin typeface="Times New Roman" panose="02020603050405020304" charset="0"/>
                          <a:ea typeface="Calibri" panose="020F0502020204030204" charset="0"/>
                          <a:cs typeface="Times New Roman" panose="02020603050405020304" charset="0"/>
                        </a:rPr>
                        <a:t>5</a:t>
                      </a:r>
                    </a:p>
                    <a:p>
                      <a:pPr algn="ctr">
                        <a:lnSpc>
                          <a:spcPct val="107000"/>
                        </a:lnSpc>
                        <a:spcAft>
                          <a:spcPts val="800"/>
                        </a:spcAft>
                      </a:pPr>
                      <a:endParaRPr lang="en-IN" sz="1500" dirty="0">
                        <a:effectLst/>
                        <a:latin typeface="Times New Roman" panose="02020603050405020304" charset="0"/>
                        <a:ea typeface="Calibri" panose="020F0502020204030204" charset="0"/>
                        <a:cs typeface="Times New Roman" panose="02020603050405020304" charset="0"/>
                      </a:endParaRPr>
                    </a:p>
                    <a:p>
                      <a:pPr algn="ctr">
                        <a:lnSpc>
                          <a:spcPct val="107000"/>
                        </a:lnSpc>
                        <a:spcAft>
                          <a:spcPts val="800"/>
                        </a:spcAft>
                      </a:pPr>
                      <a:endParaRPr lang="en-IN" sz="1500" dirty="0">
                        <a:effectLst/>
                        <a:latin typeface="Times New Roman" panose="02020603050405020304" charset="0"/>
                        <a:ea typeface="Calibri" panose="020F0502020204030204" charset="0"/>
                        <a:cs typeface="Times New Roman" panose="02020603050405020304" charset="0"/>
                      </a:endParaRPr>
                    </a:p>
                    <a:p>
                      <a:pPr algn="ctr">
                        <a:lnSpc>
                          <a:spcPct val="107000"/>
                        </a:lnSpc>
                        <a:spcAft>
                          <a:spcPts val="800"/>
                        </a:spcAft>
                      </a:pPr>
                      <a:endParaRPr lang="en-IN" sz="1500" dirty="0">
                        <a:effectLst/>
                        <a:latin typeface="Times New Roman" panose="02020603050405020304" charset="0"/>
                        <a:ea typeface="Calibri" panose="020F0502020204030204" charset="0"/>
                        <a:cs typeface="Times New Roman" panose="02020603050405020304" charset="0"/>
                      </a:endParaRPr>
                    </a:p>
                    <a:p>
                      <a:pPr algn="ctr">
                        <a:lnSpc>
                          <a:spcPct val="107000"/>
                        </a:lnSpc>
                        <a:spcAft>
                          <a:spcPts val="800"/>
                        </a:spcAft>
                      </a:pPr>
                      <a:endParaRPr lang="en-IN" sz="1500" dirty="0">
                        <a:effectLst/>
                        <a:latin typeface="Times New Roman" panose="02020603050405020304" charset="0"/>
                        <a:ea typeface="Calibri" panose="020F0502020204030204" charset="0"/>
                        <a:cs typeface="Times New Roman" panose="02020603050405020304" charset="0"/>
                      </a:endParaRPr>
                    </a:p>
                    <a:p>
                      <a:pPr algn="ctr">
                        <a:lnSpc>
                          <a:spcPct val="107000"/>
                        </a:lnSpc>
                        <a:spcAft>
                          <a:spcPts val="800"/>
                        </a:spcAft>
                      </a:pPr>
                      <a:r>
                        <a:rPr lang="en-IN" sz="1500" dirty="0">
                          <a:effectLst/>
                          <a:latin typeface="Times New Roman" panose="02020603050405020304" charset="0"/>
                          <a:ea typeface="Calibri" panose="020F0502020204030204" charset="0"/>
                          <a:cs typeface="Times New Roman" panose="02020603050405020304" charset="0"/>
                        </a:rPr>
                        <a:t>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b="0" i="0" kern="1200" dirty="0">
                          <a:solidFill>
                            <a:schemeClr val="tx1"/>
                          </a:solidFill>
                          <a:effectLst/>
                          <a:latin typeface="Times New Roman" panose="02020603050405020304" charset="0"/>
                          <a:ea typeface="+mn-ea"/>
                          <a:cs typeface="Times New Roman" panose="02020603050405020304" charset="0"/>
                        </a:rPr>
                        <a:t>Skin cancer classification based on an optimized convolutional neural network and multicriteria decision-making</a:t>
                      </a:r>
                    </a:p>
                    <a:p>
                      <a:br>
                        <a:rPr lang="en-US" sz="1600" b="0" i="0" kern="1200" dirty="0">
                          <a:solidFill>
                            <a:schemeClr val="tx1"/>
                          </a:solidFill>
                          <a:effectLst/>
                          <a:latin typeface="Times New Roman" panose="02020603050405020304" charset="0"/>
                          <a:ea typeface="+mn-ea"/>
                          <a:cs typeface="Times New Roman" panose="02020603050405020304" charset="0"/>
                        </a:rPr>
                      </a:br>
                      <a:endParaRPr lang="en-US" sz="1600" b="0" i="0" kern="1200" dirty="0">
                        <a:solidFill>
                          <a:schemeClr val="tx1"/>
                        </a:solidFill>
                        <a:effectLst/>
                        <a:latin typeface="Times New Roman" panose="02020603050405020304" charset="0"/>
                        <a:ea typeface="+mn-ea"/>
                        <a:cs typeface="Times New Roman" panose="02020603050405020304" charset="0"/>
                      </a:endParaRPr>
                    </a:p>
                    <a:p>
                      <a:r>
                        <a:rPr lang="en-US" altLang="en-GB" sz="1600" b="0" dirty="0">
                          <a:effectLst/>
                          <a:latin typeface="Times New Roman" panose="02020603050405020304" charset="0"/>
                          <a:ea typeface="Calibri" panose="020F0502020204030204" charset="0"/>
                          <a:cs typeface="Times New Roman" panose="02020603050405020304" charset="0"/>
                        </a:rPr>
                        <a:t>A novel CNN-ViT-based deep learning model for early skin cancer diagnosis</a:t>
                      </a:r>
                    </a:p>
                    <a:p>
                      <a:endParaRPr lang="en-US" altLang="en-GB" sz="1600" b="0" dirty="0">
                        <a:effectLst/>
                        <a:latin typeface="Times New Roman" panose="02020603050405020304" charset="0"/>
                        <a:ea typeface="Calibri" panose="020F0502020204030204" charset="0"/>
                        <a:cs typeface="Times New Roman" panose="02020603050405020304" charset="0"/>
                      </a:endParaRPr>
                    </a:p>
                    <a:p>
                      <a:endParaRPr lang="en-US" altLang="en-GB" sz="1600" b="0" dirty="0">
                        <a:effectLst/>
                        <a:latin typeface="Times New Roman" panose="02020603050405020304" charset="0"/>
                        <a:ea typeface="Calibri" panose="020F0502020204030204" charset="0"/>
                        <a:cs typeface="Times New Roman" panose="02020603050405020304" charset="0"/>
                      </a:endParaRPr>
                    </a:p>
                    <a:p>
                      <a:endParaRPr lang="en-US" altLang="en-GB" sz="1600" b="0" dirty="0">
                        <a:effectLst/>
                        <a:latin typeface="Times New Roman" panose="02020603050405020304" charset="0"/>
                        <a:ea typeface="Calibri" panose="020F0502020204030204" charset="0"/>
                        <a:cs typeface="Times New Roman" panose="02020603050405020304" charset="0"/>
                      </a:endParaRPr>
                    </a:p>
                    <a:p>
                      <a:endParaRPr lang="en-US" altLang="en-GB" sz="1600" b="0" dirty="0">
                        <a:effectLst/>
                        <a:latin typeface="Times New Roman" panose="02020603050405020304" charset="0"/>
                        <a:ea typeface="Calibri" panose="020F0502020204030204" charset="0"/>
                        <a:cs typeface="Times New Roman" panose="02020603050405020304" charset="0"/>
                      </a:endParaRPr>
                    </a:p>
                    <a:p>
                      <a:r>
                        <a:rPr lang="en-US" altLang="en-GB" sz="1600" b="0" dirty="0">
                          <a:effectLst/>
                          <a:latin typeface="Times New Roman" panose="02020603050405020304" charset="0"/>
                          <a:ea typeface="Calibri" panose="020F0502020204030204" charset="0"/>
                          <a:cs typeface="Times New Roman" panose="02020603050405020304" charset="0"/>
                        </a:rPr>
                        <a:t>Fusion of Transformer Attention and Cnn Features for Skin Cancer Detection</a:t>
                      </a:r>
                    </a:p>
                    <a:p>
                      <a:endParaRPr lang="en-US" altLang="en-GB" sz="1600" b="0" dirty="0">
                        <a:effectLst/>
                        <a:latin typeface="Times New Roman" panose="02020603050405020304" charset="0"/>
                        <a:ea typeface="Calibri" panose="020F0502020204030204" charset="0"/>
                        <a:cs typeface="Times New Roman" panose="02020603050405020304" charset="0"/>
                      </a:endParaRPr>
                    </a:p>
                  </a:txBody>
                  <a:tcPr marL="68580" marR="68580"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4400" rtl="0" eaLnBrk="1" fontAlgn="auto" latinLnBrk="0" hangingPunct="1">
                        <a:lnSpc>
                          <a:spcPct val="107000"/>
                        </a:lnSpc>
                        <a:spcBef>
                          <a:spcPts val="0"/>
                        </a:spcBef>
                        <a:spcAft>
                          <a:spcPts val="800"/>
                        </a:spcAft>
                        <a:buClrTx/>
                        <a:buSzTx/>
                        <a:buFontTx/>
                        <a:buNone/>
                        <a:defRPr/>
                      </a:pPr>
                      <a:r>
                        <a:rPr lang="en-IN" sz="1600" b="0" i="0" kern="1200" dirty="0">
                          <a:solidFill>
                            <a:schemeClr val="tx1"/>
                          </a:solidFill>
                          <a:effectLst/>
                          <a:latin typeface="Times New Roman" panose="02020603050405020304" charset="0"/>
                          <a:ea typeface="+mn-ea"/>
                          <a:cs typeface="Times New Roman" panose="02020603050405020304" charset="0"/>
                        </a:rPr>
                        <a:t>Neven Saleh, Mohammed A. Hassan, Ahmed M. </a:t>
                      </a:r>
                      <a:r>
                        <a:rPr lang="en-IN" sz="1600" b="0" i="0" kern="1200" dirty="0" err="1">
                          <a:solidFill>
                            <a:schemeClr val="tx1"/>
                          </a:solidFill>
                          <a:effectLst/>
                          <a:latin typeface="Times New Roman" panose="02020603050405020304" charset="0"/>
                          <a:ea typeface="+mn-ea"/>
                          <a:cs typeface="Times New Roman" panose="02020603050405020304" charset="0"/>
                        </a:rPr>
                        <a:t>Salaheldin</a:t>
                      </a:r>
                      <a:r>
                        <a:rPr lang="en-IN" sz="1600" b="0" i="0" kern="1200" dirty="0">
                          <a:solidFill>
                            <a:schemeClr val="tx1"/>
                          </a:solidFill>
                          <a:effectLst/>
                          <a:latin typeface="Times New Roman" panose="02020603050405020304" charset="0"/>
                          <a:ea typeface="+mn-ea"/>
                          <a:cs typeface="Times New Roman" panose="02020603050405020304" charset="0"/>
                        </a:rPr>
                        <a:t>(2024)</a:t>
                      </a:r>
                    </a:p>
                    <a:p>
                      <a:pPr marL="0" marR="0" lvl="0" indent="0" algn="ctr" defTabSz="914400" rtl="0" eaLnBrk="1" fontAlgn="auto" latinLnBrk="0" hangingPunct="1">
                        <a:lnSpc>
                          <a:spcPct val="107000"/>
                        </a:lnSpc>
                        <a:spcBef>
                          <a:spcPts val="0"/>
                        </a:spcBef>
                        <a:spcAft>
                          <a:spcPts val="800"/>
                        </a:spcAft>
                        <a:buClrTx/>
                        <a:buSzTx/>
                        <a:buFontTx/>
                        <a:buNone/>
                        <a:defRPr/>
                      </a:pPr>
                      <a:endParaRPr lang="en-IN" sz="1600" b="0" i="0" kern="1200" dirty="0">
                        <a:solidFill>
                          <a:schemeClr val="tx1"/>
                        </a:solidFill>
                        <a:effectLst/>
                        <a:latin typeface="Times New Roman" panose="02020603050405020304" charset="0"/>
                        <a:ea typeface="+mn-ea"/>
                        <a:cs typeface="Times New Roman" panose="02020603050405020304" charset="0"/>
                      </a:endParaRPr>
                    </a:p>
                    <a:p>
                      <a:pPr marL="0" marR="0" lvl="0" indent="0" algn="ctr" defTabSz="914400" rtl="0" eaLnBrk="1" fontAlgn="auto" latinLnBrk="0" hangingPunct="1">
                        <a:lnSpc>
                          <a:spcPct val="107000"/>
                        </a:lnSpc>
                        <a:spcBef>
                          <a:spcPts val="0"/>
                        </a:spcBef>
                        <a:spcAft>
                          <a:spcPts val="800"/>
                        </a:spcAft>
                        <a:buClrTx/>
                        <a:buSzTx/>
                        <a:buFontTx/>
                        <a:buNone/>
                        <a:defRPr/>
                      </a:pPr>
                      <a:r>
                        <a:rPr lang="en-US" altLang="en-GB" sz="1600" b="0" i="0" kern="1200" dirty="0">
                          <a:solidFill>
                            <a:schemeClr val="tx1"/>
                          </a:solidFill>
                          <a:effectLst/>
                          <a:latin typeface="Times New Roman" panose="02020603050405020304" charset="0"/>
                          <a:ea typeface="+mn-ea"/>
                          <a:cs typeface="Times New Roman" panose="02020603050405020304" charset="0"/>
                        </a:rPr>
                        <a:t>Ishak Pacal ,</a:t>
                      </a:r>
                    </a:p>
                    <a:p>
                      <a:pPr marL="0" marR="0" lvl="0" indent="0" algn="ctr" defTabSz="914400" rtl="0" eaLnBrk="1" fontAlgn="auto" latinLnBrk="0" hangingPunct="1">
                        <a:lnSpc>
                          <a:spcPct val="107000"/>
                        </a:lnSpc>
                        <a:spcBef>
                          <a:spcPts val="0"/>
                        </a:spcBef>
                        <a:spcAft>
                          <a:spcPts val="800"/>
                        </a:spcAft>
                        <a:buClrTx/>
                        <a:buSzTx/>
                        <a:buFontTx/>
                        <a:buNone/>
                        <a:defRPr/>
                      </a:pPr>
                      <a:r>
                        <a:rPr lang="en-US" altLang="en-GB" sz="1600" b="0" i="0" kern="1200" dirty="0">
                          <a:solidFill>
                            <a:schemeClr val="tx1"/>
                          </a:solidFill>
                          <a:effectLst/>
                          <a:latin typeface="Times New Roman" panose="02020603050405020304" charset="0"/>
                          <a:ea typeface="+mn-ea"/>
                          <a:cs typeface="Times New Roman" panose="02020603050405020304" charset="0"/>
                        </a:rPr>
                        <a:t>Burhanettin Ozdemir ,</a:t>
                      </a:r>
                    </a:p>
                    <a:p>
                      <a:pPr marL="0" marR="0" lvl="0" indent="0" algn="ctr" defTabSz="914400" rtl="0" eaLnBrk="1" fontAlgn="auto" latinLnBrk="0" hangingPunct="1">
                        <a:lnSpc>
                          <a:spcPct val="107000"/>
                        </a:lnSpc>
                        <a:spcBef>
                          <a:spcPts val="0"/>
                        </a:spcBef>
                        <a:spcAft>
                          <a:spcPts val="800"/>
                        </a:spcAft>
                        <a:buClrTx/>
                        <a:buSzTx/>
                        <a:buFontTx/>
                        <a:buNone/>
                        <a:defRPr/>
                      </a:pPr>
                      <a:r>
                        <a:rPr lang="en-US" altLang="en-GB" sz="1600" b="0" i="0" kern="1200" dirty="0">
                          <a:solidFill>
                            <a:schemeClr val="tx1"/>
                          </a:solidFill>
                          <a:effectLst/>
                          <a:latin typeface="Times New Roman" panose="02020603050405020304" charset="0"/>
                          <a:ea typeface="+mn-ea"/>
                          <a:cs typeface="Times New Roman" panose="02020603050405020304" charset="0"/>
                        </a:rPr>
                        <a:t>Javanshir Zeynalov ,</a:t>
                      </a:r>
                    </a:p>
                    <a:p>
                      <a:pPr marL="0" marR="0" lvl="0" indent="0" algn="ctr" defTabSz="914400" rtl="0" eaLnBrk="1" fontAlgn="auto" latinLnBrk="0" hangingPunct="1">
                        <a:lnSpc>
                          <a:spcPct val="107000"/>
                        </a:lnSpc>
                        <a:spcBef>
                          <a:spcPts val="0"/>
                        </a:spcBef>
                        <a:spcAft>
                          <a:spcPts val="800"/>
                        </a:spcAft>
                        <a:buClrTx/>
                        <a:buSzTx/>
                        <a:buFontTx/>
                        <a:buNone/>
                        <a:defRPr/>
                      </a:pPr>
                      <a:r>
                        <a:rPr lang="en-US" altLang="en-GB" sz="1600" b="0" i="0" kern="1200" dirty="0">
                          <a:solidFill>
                            <a:schemeClr val="tx1"/>
                          </a:solidFill>
                          <a:effectLst/>
                          <a:latin typeface="Times New Roman" panose="02020603050405020304" charset="0"/>
                          <a:ea typeface="+mn-ea"/>
                          <a:cs typeface="Times New Roman" panose="02020603050405020304" charset="0"/>
                        </a:rPr>
                        <a:t>Huseyn Gasimov </a:t>
                      </a:r>
                    </a:p>
                    <a:p>
                      <a:pPr marL="0" marR="0" lvl="0" indent="0" algn="ctr" defTabSz="914400" rtl="0" eaLnBrk="1" fontAlgn="auto" latinLnBrk="0" hangingPunct="1">
                        <a:lnSpc>
                          <a:spcPct val="107000"/>
                        </a:lnSpc>
                        <a:spcBef>
                          <a:spcPts val="0"/>
                        </a:spcBef>
                        <a:spcAft>
                          <a:spcPts val="800"/>
                        </a:spcAft>
                        <a:buClrTx/>
                        <a:buSzTx/>
                        <a:buFontTx/>
                        <a:buNone/>
                        <a:defRPr/>
                      </a:pPr>
                      <a:endParaRPr lang="en-US" altLang="en-GB" sz="1600" b="0" i="0" kern="1200" dirty="0">
                        <a:solidFill>
                          <a:schemeClr val="tx1"/>
                        </a:solidFill>
                        <a:effectLst/>
                        <a:latin typeface="Times New Roman" panose="02020603050405020304" charset="0"/>
                        <a:ea typeface="+mn-ea"/>
                        <a:cs typeface="Times New Roman" panose="02020603050405020304" charset="0"/>
                      </a:endParaRPr>
                    </a:p>
                    <a:p>
                      <a:pPr marL="0" marR="0" lvl="0" indent="0" algn="ctr" defTabSz="914400" rtl="0" eaLnBrk="1" fontAlgn="auto" latinLnBrk="0" hangingPunct="1">
                        <a:lnSpc>
                          <a:spcPct val="107000"/>
                        </a:lnSpc>
                        <a:spcBef>
                          <a:spcPts val="0"/>
                        </a:spcBef>
                        <a:spcAft>
                          <a:spcPts val="800"/>
                        </a:spcAft>
                        <a:buClrTx/>
                        <a:buSzTx/>
                        <a:buFontTx/>
                        <a:buNone/>
                        <a:defRPr/>
                      </a:pPr>
                      <a:r>
                        <a:rPr lang="en-US" altLang="en-GB" sz="1600" b="0" i="0" kern="1200" dirty="0">
                          <a:solidFill>
                            <a:schemeClr val="tx1"/>
                          </a:solidFill>
                          <a:effectLst/>
                          <a:latin typeface="Times New Roman" panose="02020603050405020304" charset="0"/>
                          <a:ea typeface="+mn-ea"/>
                          <a:cs typeface="Times New Roman" panose="02020603050405020304" charset="0"/>
                        </a:rPr>
                        <a:t>Catal Reis, H. and</a:t>
                      </a:r>
                    </a:p>
                    <a:p>
                      <a:pPr marL="0" marR="0" lvl="0" indent="0" algn="ctr" defTabSz="914400" rtl="0" eaLnBrk="1" fontAlgn="auto" latinLnBrk="0" hangingPunct="1">
                        <a:lnSpc>
                          <a:spcPct val="107000"/>
                        </a:lnSpc>
                        <a:spcBef>
                          <a:spcPts val="0"/>
                        </a:spcBef>
                        <a:spcAft>
                          <a:spcPts val="800"/>
                        </a:spcAft>
                        <a:buClrTx/>
                        <a:buSzTx/>
                        <a:buFontTx/>
                        <a:buNone/>
                        <a:defRPr/>
                      </a:pPr>
                      <a:r>
                        <a:rPr lang="en-US" altLang="en-GB" sz="1600" b="0" i="0" kern="1200" dirty="0">
                          <a:solidFill>
                            <a:schemeClr val="tx1"/>
                          </a:solidFill>
                          <a:effectLst/>
                          <a:latin typeface="Times New Roman" panose="02020603050405020304" charset="0"/>
                          <a:ea typeface="+mn-ea"/>
                          <a:cs typeface="Times New Roman" panose="02020603050405020304" charset="0"/>
                        </a:rPr>
                        <a:t> Turk, V.</a:t>
                      </a:r>
                    </a:p>
                  </a:txBody>
                  <a:tcPr marL="68580" marR="68580"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7000"/>
                        </a:lnSpc>
                        <a:spcAft>
                          <a:spcPts val="800"/>
                        </a:spcAft>
                      </a:pPr>
                      <a:r>
                        <a:rPr lang="en-US" sz="1600" b="0" dirty="0">
                          <a:effectLst/>
                          <a:latin typeface="Times New Roman" panose="02020603050405020304" charset="0"/>
                          <a:ea typeface="Calibri" panose="020F0502020204030204" charset="0"/>
                          <a:cs typeface="Times New Roman" panose="02020603050405020304" charset="0"/>
                        </a:rPr>
                        <a:t>This study developed 51 models for skin cancer classification using CNNs and the Grey Wolf Optimizer, with </a:t>
                      </a:r>
                      <a:r>
                        <a:rPr lang="en-US" sz="1600" b="0" dirty="0" err="1">
                          <a:effectLst/>
                          <a:latin typeface="Times New Roman" panose="02020603050405020304" charset="0"/>
                          <a:ea typeface="Calibri" panose="020F0502020204030204" charset="0"/>
                          <a:cs typeface="Times New Roman" panose="02020603050405020304" charset="0"/>
                        </a:rPr>
                        <a:t>AlexNet</a:t>
                      </a:r>
                      <a:r>
                        <a:rPr lang="en-US" sz="1600" b="0" dirty="0">
                          <a:effectLst/>
                          <a:latin typeface="Times New Roman" panose="02020603050405020304" charset="0"/>
                          <a:ea typeface="Calibri" panose="020F0502020204030204" charset="0"/>
                          <a:cs typeface="Times New Roman" panose="02020603050405020304" charset="0"/>
                        </a:rPr>
                        <a:t> and classical GWO achieving the best accuracy of 94.5% on the ISIC 2017 dataset. Feature reduction improved performance, and the RAPS method effectively selected the optimal model.</a:t>
                      </a:r>
                    </a:p>
                    <a:p>
                      <a:pPr algn="just">
                        <a:lnSpc>
                          <a:spcPct val="107000"/>
                        </a:lnSpc>
                        <a:spcAft>
                          <a:spcPts val="800"/>
                        </a:spcAft>
                      </a:pPr>
                      <a:endParaRPr lang="en-US" sz="1600" b="0" dirty="0">
                        <a:effectLst/>
                        <a:latin typeface="Times New Roman" panose="02020603050405020304" charset="0"/>
                        <a:ea typeface="Calibri" panose="020F0502020204030204" charset="0"/>
                        <a:cs typeface="Times New Roman" panose="02020603050405020304" charset="0"/>
                      </a:endParaRPr>
                    </a:p>
                    <a:p>
                      <a:pPr algn="just">
                        <a:lnSpc>
                          <a:spcPct val="107000"/>
                        </a:lnSpc>
                        <a:spcAft>
                          <a:spcPts val="800"/>
                        </a:spcAft>
                      </a:pPr>
                      <a:r>
                        <a:rPr lang="en-US" altLang="en-GB" sz="1600" b="0" dirty="0">
                          <a:effectLst/>
                          <a:latin typeface="Times New Roman" panose="02020603050405020304" charset="0"/>
                          <a:ea typeface="Calibri" panose="020F0502020204030204" charset="0"/>
                          <a:cs typeface="Times New Roman" panose="02020603050405020304" charset="0"/>
                        </a:rPr>
                        <a:t>This study introduces a MetaFormer-based deep learning model with focal self-attention, enhancing skin cancer diagnosis with high accuracy. Tested on ISIC 2019 and HAM10000, it outperforms existing models while remaining lightweight for real-time clinical use.</a:t>
                      </a:r>
                    </a:p>
                    <a:p>
                      <a:pPr algn="just">
                        <a:lnSpc>
                          <a:spcPct val="107000"/>
                        </a:lnSpc>
                        <a:spcAft>
                          <a:spcPts val="800"/>
                        </a:spcAft>
                      </a:pPr>
                      <a:r>
                        <a:rPr lang="en-US" altLang="en-GB" sz="1600" b="0" dirty="0">
                          <a:effectLst/>
                          <a:latin typeface="Times New Roman" panose="02020603050405020304" charset="0"/>
                          <a:ea typeface="Calibri" panose="020F0502020204030204" charset="0"/>
                          <a:cs typeface="Times New Roman" panose="02020603050405020304" charset="0"/>
                        </a:rPr>
                        <a:t>This study presents MABSCNET, a hybrid deep learning model combining depthwise separable convolution and transformers for skin cancer detection. Using image enhancement techniques and metaheuristic-optimized traditional ML algorithms, the model achieved 92.74% accuracy, outperforming other methods.</a:t>
                      </a:r>
                    </a:p>
                  </a:txBody>
                  <a:tcPr marL="68580" marR="68580"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91729"/>
            <a:ext cx="10515600" cy="1708047"/>
          </a:xfrm>
        </p:spPr>
        <p:txBody>
          <a:bodyPr/>
          <a:lstStyle/>
          <a:p>
            <a:r>
              <a:rPr lang="en-US" dirty="0">
                <a:latin typeface="Times New Roman" panose="02020603050405020304" charset="0"/>
                <a:cs typeface="Times New Roman" panose="02020603050405020304" charset="0"/>
              </a:rPr>
              <a:t>Architecture Diagram</a:t>
            </a:r>
            <a:endParaRPr lang="en-IN" dirty="0">
              <a:latin typeface="Times New Roman" panose="02020603050405020304" charset="0"/>
              <a:cs typeface="Times New Roman" panose="02020603050405020304" charset="0"/>
            </a:endParaRPr>
          </a:p>
        </p:txBody>
      </p:sp>
      <p:pic>
        <p:nvPicPr>
          <p:cNvPr id="3" name="Picture 2"/>
          <p:cNvPicPr>
            <a:picLocks noChangeAspect="1"/>
          </p:cNvPicPr>
          <p:nvPr/>
        </p:nvPicPr>
        <p:blipFill>
          <a:blip r:embed="rId2"/>
          <a:stretch>
            <a:fillRect/>
          </a:stretch>
        </p:blipFill>
        <p:spPr>
          <a:xfrm>
            <a:off x="3352800" y="1533832"/>
            <a:ext cx="4119716" cy="4807974"/>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charset="0"/>
                <a:cs typeface="Times New Roman" panose="02020603050405020304" charset="0"/>
              </a:rPr>
              <a:t>Modules </a:t>
            </a:r>
          </a:p>
        </p:txBody>
      </p:sp>
      <p:sp>
        <p:nvSpPr>
          <p:cNvPr id="3" name="Content Placeholder 2"/>
          <p:cNvSpPr>
            <a:spLocks noGrp="1"/>
          </p:cNvSpPr>
          <p:nvPr>
            <p:ph idx="1"/>
          </p:nvPr>
        </p:nvSpPr>
        <p:spPr>
          <a:xfrm>
            <a:off x="959498" y="1806963"/>
            <a:ext cx="10515600" cy="4351338"/>
          </a:xfrm>
        </p:spPr>
        <p:txBody>
          <a:bodyPr>
            <a:normAutofit/>
          </a:bodyPr>
          <a:lstStyle/>
          <a:p>
            <a:pPr marL="342900" indent="-342900">
              <a:buAutoNum type="arabicPeriod"/>
            </a:pPr>
            <a:r>
              <a:rPr lang="en-US" altLang="en-IN" sz="2000" dirty="0">
                <a:latin typeface="Times New Roman" panose="02020603050405020304" charset="0"/>
                <a:cs typeface="Times New Roman" panose="02020603050405020304" charset="0"/>
              </a:rPr>
              <a:t>Data</a:t>
            </a:r>
            <a:r>
              <a:rPr lang="en-IN" altLang="en-US" sz="2000" dirty="0">
                <a:latin typeface="Times New Roman" panose="02020603050405020304" charset="0"/>
                <a:cs typeface="Times New Roman" panose="02020603050405020304" charset="0"/>
              </a:rPr>
              <a:t> Preprocessing</a:t>
            </a:r>
          </a:p>
          <a:p>
            <a:pPr marL="342900" indent="-342900">
              <a:buAutoNum type="arabicPeriod"/>
            </a:pPr>
            <a:r>
              <a:rPr lang="en-IN" altLang="en-US" sz="2000" dirty="0">
                <a:latin typeface="Times New Roman" panose="02020603050405020304" charset="0"/>
                <a:cs typeface="Times New Roman" panose="02020603050405020304" charset="0"/>
              </a:rPr>
              <a:t>Data Visualization</a:t>
            </a:r>
          </a:p>
          <a:p>
            <a:pPr marL="342900" indent="-342900">
              <a:buAutoNum type="arabicPeriod"/>
            </a:pPr>
            <a:r>
              <a:rPr lang="en-IN" altLang="en-US" sz="2000" dirty="0">
                <a:latin typeface="Times New Roman" panose="02020603050405020304" charset="0"/>
                <a:cs typeface="Times New Roman" panose="02020603050405020304" charset="0"/>
              </a:rPr>
              <a:t>Feature Engineering</a:t>
            </a:r>
          </a:p>
          <a:p>
            <a:pPr marL="342900" indent="-342900">
              <a:buAutoNum type="arabicPeriod"/>
            </a:pPr>
            <a:r>
              <a:rPr lang="en-IN" altLang="en-US" sz="2000" dirty="0">
                <a:latin typeface="Times New Roman" panose="02020603050405020304" charset="0"/>
                <a:cs typeface="Times New Roman" panose="02020603050405020304" charset="0"/>
              </a:rPr>
              <a:t>Deep Learning</a:t>
            </a:r>
            <a:r>
              <a:rPr lang="en-US" altLang="en-IN" sz="2000" dirty="0">
                <a:latin typeface="Times New Roman" panose="02020603050405020304" charset="0"/>
                <a:cs typeface="Times New Roman" panose="02020603050405020304" charset="0"/>
              </a:rPr>
              <a:t>Models</a:t>
            </a:r>
            <a:r>
              <a:rPr lang="en-IN" altLang="en-US" sz="2000" dirty="0">
                <a:latin typeface="Times New Roman" panose="02020603050405020304" charset="0"/>
                <a:cs typeface="Times New Roman" panose="02020603050405020304" charset="0"/>
              </a:rPr>
              <a:t> for Skin Cancer Detection</a:t>
            </a:r>
          </a:p>
          <a:p>
            <a:pPr marL="342900" indent="-342900">
              <a:buAutoNum type="arabicPeriod"/>
            </a:pPr>
            <a:r>
              <a:rPr lang="en-IN" altLang="en-US" sz="2000" dirty="0">
                <a:latin typeface="Times New Roman" panose="02020603050405020304" charset="0"/>
                <a:cs typeface="Times New Roman" panose="02020603050405020304" charset="0"/>
              </a:rPr>
              <a:t>Model Evaluation</a:t>
            </a:r>
          </a:p>
          <a:p>
            <a:pPr marL="0" indent="0">
              <a:buNone/>
            </a:pPr>
            <a:endParaRPr lang="en-IN" altLang="en-US" sz="1800" dirty="0">
              <a:latin typeface="Times New Roman" panose="02020603050405020304" charset="0"/>
              <a:cs typeface="Times New Roman" panose="02020603050405020304" charset="0"/>
            </a:endParaRP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ABLE_ENDDRAG_ORIGIN_RECT" val="891*434"/>
  <p:tag name="TABLE_ENDDRAG_RECT" val="46*56*891*434"/>
</p:tagLst>
</file>

<file path=ppt/tags/tag2.xml><?xml version="1.0" encoding="utf-8"?>
<p:tagLst xmlns:a="http://schemas.openxmlformats.org/drawingml/2006/main" xmlns:r="http://schemas.openxmlformats.org/officeDocument/2006/relationships" xmlns:p="http://schemas.openxmlformats.org/presentationml/2006/main">
  <p:tag name="TABLE_ENDDRAG_ORIGIN_RECT" val="891*434"/>
  <p:tag name="TABLE_ENDDRAG_RECT" val="46*56*891*434"/>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TotalTime>
  <Words>1712</Words>
  <Application>Microsoft Office PowerPoint</Application>
  <PresentationFormat>Widescreen</PresentationFormat>
  <Paragraphs>152</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Calibri Light</vt:lpstr>
      <vt:lpstr>Times New Roman</vt:lpstr>
      <vt:lpstr>Trebuchet MS</vt:lpstr>
      <vt:lpstr>Office Theme</vt:lpstr>
      <vt:lpstr>MADANAPALLE INSTITUTE OF TECHNOLOGY &amp; SCIENCE (UGC-AUTONOMOUS INSTITUTION)  Affiliated to JNTUA, Ananthapuramu &amp; Approved by AICTE, New Delhi NAAC Accredited with A+ Grade, NIRF India Rankings 2021 - Band: 201-250 (Engg.) NBA Accredited - B.Tech. (CIVIL, CSE, ECE, EEE, MECH), MBA &amp; MCA</vt:lpstr>
      <vt:lpstr>Abstract</vt:lpstr>
      <vt:lpstr>Introduction </vt:lpstr>
      <vt:lpstr>Different Types of Classes </vt:lpstr>
      <vt:lpstr>PowerPoint Presentation</vt:lpstr>
      <vt:lpstr>Literature Survey </vt:lpstr>
      <vt:lpstr>PowerPoint Presentation</vt:lpstr>
      <vt:lpstr>Architecture Diagram</vt:lpstr>
      <vt:lpstr>Modules </vt:lpstr>
      <vt:lpstr>Module Description</vt:lpstr>
      <vt:lpstr>2.Dataset Visualization</vt:lpstr>
      <vt:lpstr>PowerPoint Presentation</vt:lpstr>
      <vt:lpstr>PowerPoint Presentation</vt:lpstr>
      <vt:lpstr>MobileNet Model Performance Metrics</vt:lpstr>
      <vt:lpstr>Convolutional Model Performance Metrics</vt:lpstr>
      <vt:lpstr>PowerPoint Presentation</vt:lpstr>
      <vt:lpstr>Conclusion</vt:lpstr>
      <vt:lpstr>Future Work and Enhancement</vt:lpstr>
      <vt:lpstr>References</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 College Name &gt;</dc:title>
  <dc:creator>Admin</dc:creator>
  <cp:lastModifiedBy>shiva goud</cp:lastModifiedBy>
  <cp:revision>27</cp:revision>
  <dcterms:created xsi:type="dcterms:W3CDTF">2023-09-15T05:29:00Z</dcterms:created>
  <dcterms:modified xsi:type="dcterms:W3CDTF">2025-05-06T05:19:07Z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53E3D278C51B4F89BD565E23B0B2674C_13</vt:lpwstr>
  </property>
  <property fmtid="{D5CDD505-2E9C-101B-9397-08002B2CF9AE}" pid="3" name="KSOProductBuildVer">
    <vt:lpwstr>2057-12.2.0.20796</vt:lpwstr>
  </property>
</Properties>
</file>