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434" r:id="rId10"/>
    <p:sldId id="396" r:id="rId11"/>
    <p:sldId id="392" r:id="rId12"/>
    <p:sldId id="268" r:id="rId13"/>
    <p:sldId id="430" r:id="rId14"/>
    <p:sldId id="429" r:id="rId15"/>
    <p:sldId id="407" r:id="rId16"/>
    <p:sldId id="432" r:id="rId17"/>
    <p:sldId id="431"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35B0B-89ED-4237-BEFF-5DCB0CC34109}" v="7" dt="2023-11-05T13:04:52.11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48" autoAdjust="0"/>
  </p:normalViewPr>
  <p:slideViewPr>
    <p:cSldViewPr>
      <p:cViewPr>
        <p:scale>
          <a:sx n="50" d="100"/>
          <a:sy n="50" d="100"/>
        </p:scale>
        <p:origin x="1740" y="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Sai" userId="59211c8976a4bb01" providerId="LiveId" clId="{07835B0B-89ED-4237-BEFF-5DCB0CC34109}"/>
    <pc:docChg chg="undo custSel modSld">
      <pc:chgData name="Shiva Sai" userId="59211c8976a4bb01" providerId="LiveId" clId="{07835B0B-89ED-4237-BEFF-5DCB0CC34109}" dt="2023-11-05T13:04:52.118" v="299"/>
      <pc:docMkLst>
        <pc:docMk/>
      </pc:docMkLst>
      <pc:sldChg chg="modSp mod">
        <pc:chgData name="Shiva Sai" userId="59211c8976a4bb01" providerId="LiveId" clId="{07835B0B-89ED-4237-BEFF-5DCB0CC34109}" dt="2023-10-26T05:20:52.740" v="11" actId="20577"/>
        <pc:sldMkLst>
          <pc:docMk/>
          <pc:sldMk cId="0" sldId="256"/>
        </pc:sldMkLst>
        <pc:spChg chg="mod">
          <ac:chgData name="Shiva Sai" userId="59211c8976a4bb01" providerId="LiveId" clId="{07835B0B-89ED-4237-BEFF-5DCB0CC34109}" dt="2023-10-26T05:20:52.740" v="11" actId="20577"/>
          <ac:spMkLst>
            <pc:docMk/>
            <pc:sldMk cId="0" sldId="256"/>
            <ac:spMk id="4" creationId="{00000000-0000-0000-0000-000000000000}"/>
          </ac:spMkLst>
        </pc:spChg>
      </pc:sldChg>
      <pc:sldChg chg="modSp mod">
        <pc:chgData name="Shiva Sai" userId="59211c8976a4bb01" providerId="LiveId" clId="{07835B0B-89ED-4237-BEFF-5DCB0CC34109}" dt="2023-11-04T07:56:38.932" v="16"/>
        <pc:sldMkLst>
          <pc:docMk/>
          <pc:sldMk cId="0" sldId="392"/>
        </pc:sldMkLst>
        <pc:spChg chg="mod">
          <ac:chgData name="Shiva Sai" userId="59211c8976a4bb01" providerId="LiveId" clId="{07835B0B-89ED-4237-BEFF-5DCB0CC34109}" dt="2023-11-04T07:56:38.932" v="16"/>
          <ac:spMkLst>
            <pc:docMk/>
            <pc:sldMk cId="0" sldId="392"/>
            <ac:spMk id="2" creationId="{76FDF764-B4DE-B7D3-57A9-6BA5B4541159}"/>
          </ac:spMkLst>
        </pc:spChg>
      </pc:sldChg>
      <pc:sldChg chg="modSp mod">
        <pc:chgData name="Shiva Sai" userId="59211c8976a4bb01" providerId="LiveId" clId="{07835B0B-89ED-4237-BEFF-5DCB0CC34109}" dt="2023-11-04T08:09:44.634" v="61"/>
        <pc:sldMkLst>
          <pc:docMk/>
          <pc:sldMk cId="0" sldId="400"/>
        </pc:sldMkLst>
        <pc:spChg chg="mod">
          <ac:chgData name="Shiva Sai" userId="59211c8976a4bb01" providerId="LiveId" clId="{07835B0B-89ED-4237-BEFF-5DCB0CC34109}" dt="2023-11-04T08:09:44.634" v="61"/>
          <ac:spMkLst>
            <pc:docMk/>
            <pc:sldMk cId="0" sldId="400"/>
            <ac:spMk id="2" creationId="{5848DAF7-66C1-B580-43A6-7F171EE70675}"/>
          </ac:spMkLst>
        </pc:spChg>
      </pc:sldChg>
      <pc:sldChg chg="modSp mod">
        <pc:chgData name="Shiva Sai" userId="59211c8976a4bb01" providerId="LiveId" clId="{07835B0B-89ED-4237-BEFF-5DCB0CC34109}" dt="2023-11-05T13:04:52.118" v="299"/>
        <pc:sldMkLst>
          <pc:docMk/>
          <pc:sldMk cId="2831753582" sldId="432"/>
        </pc:sldMkLst>
        <pc:graphicFrameChg chg="mod modGraphic">
          <ac:chgData name="Shiva Sai" userId="59211c8976a4bb01" providerId="LiveId" clId="{07835B0B-89ED-4237-BEFF-5DCB0CC34109}" dt="2023-11-05T13:04:52.118" v="299"/>
          <ac:graphicFrameMkLst>
            <pc:docMk/>
            <pc:sldMk cId="2831753582" sldId="432"/>
            <ac:graphicFrameMk id="2" creationId="{C7B0E5F3-E63A-E40C-3B4F-FF4E3A18651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236631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11</a:t>
            </a:fld>
            <a:endParaRPr lang="en-IN"/>
          </a:p>
        </p:txBody>
      </p:sp>
    </p:spTree>
    <p:extLst>
      <p:ext uri="{BB962C8B-B14F-4D97-AF65-F5344CB8AC3E}">
        <p14:creationId xmlns:p14="http://schemas.microsoft.com/office/powerpoint/2010/main" val="231530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Machine Learning Methods for Attack Detection in the Smart Grid</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Md. </a:t>
            </a:r>
            <a:r>
              <a:rPr lang="en-US" b="1" dirty="0" err="1">
                <a:solidFill>
                  <a:schemeClr val="tx2">
                    <a:lumMod val="75000"/>
                  </a:schemeClr>
                </a:solidFill>
              </a:rPr>
              <a:t>Moqeed</a:t>
            </a:r>
            <a:r>
              <a:rPr lang="en-US" b="1" dirty="0">
                <a:solidFill>
                  <a:schemeClr val="tx2">
                    <a:lumMod val="75000"/>
                  </a:schemeClr>
                </a:solidFill>
              </a:rPr>
              <a:t> (20H51A05A1)</a:t>
            </a:r>
          </a:p>
          <a:p>
            <a:r>
              <a:rPr lang="en-US" b="1" dirty="0">
                <a:solidFill>
                  <a:schemeClr val="tx2">
                    <a:lumMod val="75000"/>
                  </a:schemeClr>
                </a:solidFill>
              </a:rPr>
              <a:t>P. Shiva Charan (20H51A05J1)</a:t>
            </a:r>
          </a:p>
          <a:p>
            <a:r>
              <a:rPr lang="en-US" b="1" dirty="0" err="1">
                <a:solidFill>
                  <a:schemeClr val="tx2">
                    <a:lumMod val="75000"/>
                  </a:schemeClr>
                </a:solidFill>
              </a:rPr>
              <a:t>S.Neeraj</a:t>
            </a:r>
            <a:r>
              <a:rPr lang="en-US" b="1" dirty="0">
                <a:solidFill>
                  <a:schemeClr val="tx2">
                    <a:lumMod val="75000"/>
                  </a:schemeClr>
                </a:solidFill>
              </a:rPr>
              <a:t> Kumar (20H51A05J6)</a:t>
            </a:r>
          </a:p>
        </p:txBody>
      </p:sp>
      <p:sp>
        <p:nvSpPr>
          <p:cNvPr id="4" name="TextBox 3"/>
          <p:cNvSpPr txBox="1"/>
          <p:nvPr/>
        </p:nvSpPr>
        <p:spPr>
          <a:xfrm>
            <a:off x="155575" y="4431188"/>
            <a:ext cx="5181600" cy="1118255"/>
          </a:xfrm>
          <a:prstGeom prst="rect">
            <a:avLst/>
          </a:prstGeom>
          <a:noFill/>
        </p:spPr>
        <p:txBody>
          <a:bodyPr wrap="square" rtlCol="0">
            <a:spAutoFit/>
          </a:bodyPr>
          <a:lstStyle/>
          <a:p>
            <a:pPr marR="64008" lvl="0">
              <a:spcBef>
                <a:spcPts val="400"/>
              </a:spcBef>
              <a:buClr>
                <a:schemeClr val="accent1"/>
              </a:buClr>
              <a:buSzPct val="68000"/>
              <a:defRPr/>
            </a:pPr>
            <a:r>
              <a:rPr lang="en-US" sz="2000" b="1" dirty="0">
                <a:solidFill>
                  <a:srgbClr val="C00000"/>
                </a:solidFill>
              </a:rPr>
              <a:t>Under esteemed guidance of:</a:t>
            </a:r>
          </a:p>
          <a:p>
            <a:pPr marR="64008" lvl="0">
              <a:spcBef>
                <a:spcPts val="400"/>
              </a:spcBef>
              <a:buClr>
                <a:schemeClr val="accent1"/>
              </a:buClr>
              <a:buSzPct val="68000"/>
              <a:defRPr/>
            </a:pPr>
            <a:r>
              <a:rPr lang="en-US" sz="2000" b="1" dirty="0" err="1">
                <a:solidFill>
                  <a:srgbClr val="C00000"/>
                </a:solidFill>
              </a:rPr>
              <a:t>Ms.P</a:t>
            </a:r>
            <a:r>
              <a:rPr lang="en-US" sz="2000" b="1" dirty="0">
                <a:solidFill>
                  <a:srgbClr val="C00000"/>
                </a:solidFill>
              </a:rPr>
              <a:t>. </a:t>
            </a:r>
            <a:r>
              <a:rPr lang="en-US" sz="2000" b="1" dirty="0" err="1">
                <a:solidFill>
                  <a:srgbClr val="C00000"/>
                </a:solidFill>
              </a:rPr>
              <a:t>Sravanthi</a:t>
            </a:r>
            <a:endParaRPr lang="en-US" sz="2000" b="1" dirty="0">
              <a:solidFill>
                <a:srgbClr val="C00000"/>
              </a:solidFill>
            </a:endParaRPr>
          </a:p>
          <a:p>
            <a:pPr marR="64008" lvl="0">
              <a:spcBef>
                <a:spcPts val="400"/>
              </a:spcBef>
              <a:buClr>
                <a:schemeClr val="accent1"/>
              </a:buClr>
              <a:buSzPct val="68000"/>
              <a:defRPr/>
            </a:pPr>
            <a:r>
              <a:rPr lang="en-US" sz="2000" b="1">
                <a:solidFill>
                  <a:srgbClr val="C00000"/>
                </a:solidFill>
              </a:rPr>
              <a:t>Assistant </a:t>
            </a:r>
            <a:r>
              <a:rPr lang="en-US" sz="2000" b="1" dirty="0">
                <a:solidFill>
                  <a:srgbClr val="C00000"/>
                </a:solidFill>
              </a:rPr>
              <a:t>Professor </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707886"/>
          </a:xfrm>
          <a:prstGeom prst="rect">
            <a:avLst/>
          </a:prstGeom>
          <a:noFill/>
        </p:spPr>
        <p:txBody>
          <a:bodyPr wrap="square" rtlCol="0">
            <a:spAutoFit/>
          </a:bodyPr>
          <a:lstStyle/>
          <a:p>
            <a:endParaRPr lang="en-US" sz="2000" b="1" dirty="0">
              <a:solidFill>
                <a:schemeClr val="tx2">
                  <a:lumMod val="75000"/>
                </a:schemeClr>
              </a:solidFill>
            </a:endParaRPr>
          </a:p>
          <a:p>
            <a:r>
              <a:rPr lang="en-US" sz="2000" b="1" dirty="0">
                <a:solidFill>
                  <a:schemeClr val="tx2">
                    <a:lumMod val="75000"/>
                  </a:schemeClr>
                </a:solidFill>
              </a:rPr>
              <a:t>Batch No.: 36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76FDF764-B4DE-B7D3-57A9-6BA5B4541159}"/>
              </a:ext>
            </a:extLst>
          </p:cNvPr>
          <p:cNvSpPr txBox="1"/>
          <p:nvPr/>
        </p:nvSpPr>
        <p:spPr>
          <a:xfrm>
            <a:off x="457200" y="1828800"/>
            <a:ext cx="838116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Attack detection problems in the smart grid are posed as statistical learning problems for different attack scenarios in which the measurements are observed in batch or online settings.</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In this approach, machine learning algorithms are used to classify measurements as being either secure or attacked.</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Machine learning algorithms can make prediction by analysing past historical data</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B6E7AC78-4CD0-2E0C-0F7C-6F8D516A43F4}"/>
              </a:ext>
            </a:extLst>
          </p:cNvPr>
          <p:cNvSpPr txBox="1"/>
          <p:nvPr/>
        </p:nvSpPr>
        <p:spPr>
          <a:xfrm>
            <a:off x="304800" y="1447800"/>
            <a:ext cx="8533560" cy="4247317"/>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scope of this project encompasses the development and implementation of a comprehensive machine learning-based attack detection system for the smart grid. It includes the selection of appropriate technology stacks, data integration from various sources, creation of machine learning models for attack classification and anomaly detection, establishment of real-time monitoring and alerting systems, optimization for scalability and performance, automated response mechanisms, adherence to regulatory compliance and ethical standards, user interface design, continuous model training and adaptation, deployment within the grid infrastructure, thorough testing and validation, collaboration with stakeholders, and documentation and knowledge transfer. The project's focus extends </a:t>
            </a:r>
            <a:r>
              <a:rPr lang="en-US" b="0" i="0" dirty="0" err="1">
                <a:solidFill>
                  <a:srgbClr val="374151"/>
                </a:solidFill>
                <a:effectLst/>
                <a:latin typeface="Times New Roman" panose="02020603050405020304" pitchFamily="18" charset="0"/>
                <a:cs typeface="Times New Roman" panose="02020603050405020304" pitchFamily="18" charset="0"/>
              </a:rPr>
              <a:t>beyon</a:t>
            </a:r>
            <a:r>
              <a:rPr lang="en-US" dirty="0" err="1">
                <a:solidFill>
                  <a:srgbClr val="374151"/>
                </a:solidFill>
                <a:latin typeface="Times New Roman" panose="02020603050405020304" pitchFamily="18" charset="0"/>
                <a:cs typeface="Times New Roman" panose="02020603050405020304" pitchFamily="18" charset="0"/>
              </a:rPr>
              <a:t>technical</a:t>
            </a:r>
            <a:r>
              <a:rPr lang="en-US" dirty="0">
                <a:solidFill>
                  <a:srgbClr val="374151"/>
                </a:solidFill>
                <a:latin typeface="Times New Roman" panose="02020603050405020304" pitchFamily="18" charset="0"/>
                <a:cs typeface="Times New Roman" panose="02020603050405020304" pitchFamily="18" charset="0"/>
              </a:rPr>
              <a:t> aspects to encompass operational and organizational considerations, with the ultimate goal of strengthening grid security, ensuring uninterrupted electricity supply, and contributing to the resilience and sustainability of the smart grid </a:t>
            </a:r>
            <a:r>
              <a:rPr lang="en-US" dirty="0" err="1">
                <a:solidFill>
                  <a:srgbClr val="374151"/>
                </a:solidFill>
                <a:latin typeface="Times New Roman" panose="02020603050405020304" pitchFamily="18" charset="0"/>
                <a:cs typeface="Times New Roman" panose="02020603050405020304" pitchFamily="18" charset="0"/>
              </a:rPr>
              <a:t>infrastructure</a:t>
            </a:r>
            <a:r>
              <a:rPr lang="en-US" b="0" i="0" dirty="0" err="1">
                <a:solidFill>
                  <a:srgbClr val="374151"/>
                </a:solidFill>
                <a:effectLst/>
                <a:latin typeface="Times New Roman" panose="02020603050405020304" pitchFamily="18" charset="0"/>
                <a:cs typeface="Times New Roman" panose="02020603050405020304" pitchFamily="18" charset="0"/>
              </a:rPr>
              <a:t>d</a:t>
            </a:r>
            <a:r>
              <a:rPr lang="en-US" b="0" i="0" dirty="0">
                <a:solidFill>
                  <a:srgbClr val="374151"/>
                </a:solidFill>
                <a:effectLst/>
                <a:latin typeface="Söhne"/>
              </a:rPr>
              <a:t>.</a:t>
            </a:r>
            <a:endParaRPr lang="en-IN" dirty="0"/>
          </a:p>
          <a:p>
            <a:endParaRPr lang="en-US" dirty="0"/>
          </a:p>
          <a:p>
            <a:endParaRPr lang="en-US" dirty="0"/>
          </a:p>
        </p:txBody>
      </p:sp>
    </p:spTree>
    <p:extLst>
      <p:ext uri="{BB962C8B-B14F-4D97-AF65-F5344CB8AC3E}">
        <p14:creationId xmlns:p14="http://schemas.microsoft.com/office/powerpoint/2010/main"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02410969"/>
              </p:ext>
            </p:extLst>
          </p:nvPr>
        </p:nvGraphicFramePr>
        <p:xfrm>
          <a:off x="0" y="451726"/>
          <a:ext cx="9143999" cy="6546716"/>
        </p:xfrm>
        <a:graphic>
          <a:graphicData uri="http://schemas.openxmlformats.org/drawingml/2006/table">
            <a:tbl>
              <a:tblPr firstRow="1" bandRow="1">
                <a:tableStyleId>{5C22544A-7EE6-4342-B048-85BDC9FD1C3A}</a:tableStyleId>
              </a:tblPr>
              <a:tblGrid>
                <a:gridCol w="326810">
                  <a:extLst>
                    <a:ext uri="{9D8B030D-6E8A-4147-A177-3AD203B41FA5}">
                      <a16:colId xmlns:a16="http://schemas.microsoft.com/office/drawing/2014/main" val="432745929"/>
                    </a:ext>
                  </a:extLst>
                </a:gridCol>
                <a:gridCol w="1411075">
                  <a:extLst>
                    <a:ext uri="{9D8B030D-6E8A-4147-A177-3AD203B41FA5}">
                      <a16:colId xmlns:a16="http://schemas.microsoft.com/office/drawing/2014/main" val="1998233565"/>
                    </a:ext>
                  </a:extLst>
                </a:gridCol>
                <a:gridCol w="1767315">
                  <a:extLst>
                    <a:ext uri="{9D8B030D-6E8A-4147-A177-3AD203B41FA5}">
                      <a16:colId xmlns:a16="http://schemas.microsoft.com/office/drawing/2014/main" val="3760181125"/>
                    </a:ext>
                  </a:extLst>
                </a:gridCol>
                <a:gridCol w="1981200">
                  <a:extLst>
                    <a:ext uri="{9D8B030D-6E8A-4147-A177-3AD203B41FA5}">
                      <a16:colId xmlns:a16="http://schemas.microsoft.com/office/drawing/2014/main" val="1470764825"/>
                    </a:ext>
                  </a:extLst>
                </a:gridCol>
                <a:gridCol w="2209800">
                  <a:extLst>
                    <a:ext uri="{9D8B030D-6E8A-4147-A177-3AD203B41FA5}">
                      <a16:colId xmlns:a16="http://schemas.microsoft.com/office/drawing/2014/main" val="3423994347"/>
                    </a:ext>
                  </a:extLst>
                </a:gridCol>
                <a:gridCol w="1447799">
                  <a:extLst>
                    <a:ext uri="{9D8B030D-6E8A-4147-A177-3AD203B41FA5}">
                      <a16:colId xmlns:a16="http://schemas.microsoft.com/office/drawing/2014/main" val="635663868"/>
                    </a:ext>
                  </a:extLst>
                </a:gridCol>
              </a:tblGrid>
              <a:tr h="83613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94197">
                <a:tc>
                  <a:txBody>
                    <a:bodyPr/>
                    <a:lstStyle/>
                    <a:p>
                      <a:r>
                        <a:rPr lang="en-US" dirty="0"/>
                        <a:t>1</a:t>
                      </a:r>
                      <a:endParaRPr lang="en-IN" dirty="0"/>
                    </a:p>
                  </a:txBody>
                  <a:tcPr/>
                </a:tc>
                <a:tc>
                  <a:txBody>
                    <a:bodyPr/>
                    <a:lstStyle/>
                    <a:p>
                      <a:pPr algn="just"/>
                      <a:r>
                        <a:rPr lang="en-IN" sz="1200" b="0" kern="1200" dirty="0">
                          <a:solidFill>
                            <a:schemeClr val="dk1"/>
                          </a:solidFill>
                          <a:effectLst/>
                        </a:rPr>
                        <a:t>Amr M. </a:t>
                      </a:r>
                      <a:r>
                        <a:rPr lang="en-IN" sz="1200" b="0" kern="1200" dirty="0" err="1">
                          <a:solidFill>
                            <a:schemeClr val="dk1"/>
                          </a:solidFill>
                          <a:effectLst/>
                        </a:rPr>
                        <a:t>Abdelgawad</a:t>
                      </a:r>
                      <a:r>
                        <a:rPr lang="en-IN" sz="1200" b="0" kern="1200" dirty="0">
                          <a:solidFill>
                            <a:schemeClr val="dk1"/>
                          </a:solidFill>
                          <a:effectLst/>
                        </a:rPr>
                        <a:t>, Mohamed E. El-</a:t>
                      </a:r>
                      <a:r>
                        <a:rPr lang="en-IN" sz="1200" b="0" kern="1200" dirty="0" err="1">
                          <a:solidFill>
                            <a:schemeClr val="dk1"/>
                          </a:solidFill>
                          <a:effectLst/>
                        </a:rPr>
                        <a:t>Hawary</a:t>
                      </a:r>
                      <a:r>
                        <a:rPr lang="en-IN" sz="1200" b="0" kern="1200" dirty="0">
                          <a:solidFill>
                            <a:schemeClr val="dk1"/>
                          </a:solidFill>
                          <a:effectLst/>
                        </a:rPr>
                        <a:t>, and Hossam A. Gabbar</a:t>
                      </a:r>
                      <a:endParaRPr lang="en-IN" sz="12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200" b="0" kern="1200" dirty="0">
                          <a:solidFill>
                            <a:schemeClr val="dk1"/>
                          </a:solidFill>
                          <a:effectLst/>
                        </a:rPr>
                        <a:t>With the integration of modern communication technologies and advanced metering infrastructure, the smart grid faces increased susceptibility to cyber threats, making it imperative to develop effective intrusion detection mechanisms</a:t>
                      </a:r>
                      <a:endParaRPr lang="en-IN" sz="1200" dirty="0"/>
                    </a:p>
                  </a:txBody>
                  <a:tcPr/>
                </a:tc>
                <a:tc>
                  <a:txBody>
                    <a:bodyPr/>
                    <a:lstStyle/>
                    <a:p>
                      <a:pPr algn="just"/>
                      <a:r>
                        <a:rPr lang="en-US" sz="1200" b="0" kern="1200" dirty="0">
                          <a:solidFill>
                            <a:schemeClr val="dk1"/>
                          </a:solidFill>
                          <a:effectLst/>
                        </a:rPr>
                        <a:t>Machine Learning-Based Intrusion Detection for Smart Grids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kern="1200" dirty="0">
                          <a:solidFill>
                            <a:schemeClr val="dk1"/>
                          </a:solidFill>
                          <a:effectLst/>
                        </a:rPr>
                        <a:t>The authors propose a machine learning-based intrusion detection system that utilizes a combination of decision trees and ensemble methods to monitor and analyze real-time data in the smart grid. The system identifies deviations from normal system behavior and raises alerts for potential cyber-attacks.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kern="1200" dirty="0">
                          <a:solidFill>
                            <a:schemeClr val="dk1"/>
                          </a:solidFill>
                          <a:effectLst/>
                        </a:rPr>
                        <a:t>The proposed system demonstrates high accuracy in detecting anomalies and malicious activities within the smart grid, providing an efficient means of safeguarding critical infrastructures from cyber threats.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2875946">
                <a:tc>
                  <a:txBody>
                    <a:bodyPr/>
                    <a:lstStyle/>
                    <a:p>
                      <a:r>
                        <a:rPr lang="en-US" dirty="0"/>
                        <a:t>2</a:t>
                      </a:r>
                      <a:endParaRPr lang="en-IN" dirty="0"/>
                    </a:p>
                  </a:txBody>
                  <a:tcPr/>
                </a:tc>
                <a:tc>
                  <a:txBody>
                    <a:bodyPr/>
                    <a:lstStyle/>
                    <a:p>
                      <a:r>
                        <a:rPr lang="de-DE" sz="1200" b="0" i="0" dirty="0">
                          <a:solidFill>
                            <a:schemeClr val="dk1"/>
                          </a:solidFill>
                          <a:effectLst/>
                          <a:latin typeface="+mn-lt"/>
                          <a:ea typeface="+mn-ea"/>
                          <a:cs typeface="+mn-cs"/>
                        </a:rPr>
                        <a:t>Shaojun Huang, Yang Wang, and Wei Gu</a:t>
                      </a:r>
                      <a:endParaRPr lang="en-IN" sz="1200" dirty="0"/>
                    </a:p>
                  </a:txBody>
                  <a:tcPr/>
                </a:tc>
                <a:tc>
                  <a:txBody>
                    <a:bodyPr/>
                    <a:lstStyle/>
                    <a:p>
                      <a:pPr algn="just"/>
                      <a:r>
                        <a:rPr lang="en-US" sz="1200" b="0" kern="1200" dirty="0">
                          <a:solidFill>
                            <a:schemeClr val="dk1"/>
                          </a:solidFill>
                          <a:effectLst/>
                        </a:rPr>
                        <a:t>The smart grid is vulnerable to various cyber-attacks, including data injection and false data injection attacks, which can significantly disrupt the power system. Traditional security mechanisms are insufficient for detecting such attacks in real-time.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kern="1200" dirty="0">
                          <a:solidFill>
                            <a:schemeClr val="dk1"/>
                          </a:solidFill>
                          <a:effectLst/>
                        </a:rPr>
                        <a:t>Anomaly Detection and Attack Classification for Smart Grid Security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100" b="0" kern="1200" dirty="0">
                          <a:solidFill>
                            <a:schemeClr val="dk1"/>
                          </a:solidFill>
                          <a:effectLst/>
                        </a:rPr>
                        <a:t>The authors propose a hybrid detection model that combines support vector machine (SVM) and deep learning techniques to detect anomalies and classify attacks in the smart grid. The model uses historical data to identify abnormal patterns and distinguish between normal and attack scenarios</a:t>
                      </a:r>
                      <a:r>
                        <a:rPr lang="en-US" sz="1100" dirty="0"/>
                        <a:t>.</a:t>
                      </a:r>
                      <a:endParaRPr lang="en-IN" sz="1100" dirty="0"/>
                    </a:p>
                  </a:txBody>
                  <a:tcPr/>
                </a:tc>
                <a:tc>
                  <a:txBody>
                    <a:bodyPr/>
                    <a:lstStyle/>
                    <a:p>
                      <a:pPr algn="just"/>
                      <a:r>
                        <a:rPr lang="en-US" sz="1200" b="0" kern="1200" dirty="0">
                          <a:solidFill>
                            <a:schemeClr val="dk1"/>
                          </a:solidFill>
                          <a:effectLst/>
                        </a:rPr>
                        <a:t>The hybrid model shows promising results in accurately detecting and classifying various types of attacks, providing a robust solution for ensuring the security of the smart grid.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676065204"/>
              </p:ext>
            </p:extLst>
          </p:nvPr>
        </p:nvGraphicFramePr>
        <p:xfrm>
          <a:off x="76200" y="381000"/>
          <a:ext cx="8991600" cy="6003414"/>
        </p:xfrm>
        <a:graphic>
          <a:graphicData uri="http://schemas.openxmlformats.org/drawingml/2006/table">
            <a:tbl>
              <a:tblPr firstRow="1" bandRow="1">
                <a:tableStyleId>{5C22544A-7EE6-4342-B048-85BDC9FD1C3A}</a:tableStyleId>
              </a:tblPr>
              <a:tblGrid>
                <a:gridCol w="564579">
                  <a:extLst>
                    <a:ext uri="{9D8B030D-6E8A-4147-A177-3AD203B41FA5}">
                      <a16:colId xmlns:a16="http://schemas.microsoft.com/office/drawing/2014/main" val="432745929"/>
                    </a:ext>
                  </a:extLst>
                </a:gridCol>
                <a:gridCol w="1130901">
                  <a:extLst>
                    <a:ext uri="{9D8B030D-6E8A-4147-A177-3AD203B41FA5}">
                      <a16:colId xmlns:a16="http://schemas.microsoft.com/office/drawing/2014/main" val="1998233565"/>
                    </a:ext>
                  </a:extLst>
                </a:gridCol>
                <a:gridCol w="1663507">
                  <a:extLst>
                    <a:ext uri="{9D8B030D-6E8A-4147-A177-3AD203B41FA5}">
                      <a16:colId xmlns:a16="http://schemas.microsoft.com/office/drawing/2014/main" val="3760181125"/>
                    </a:ext>
                  </a:extLst>
                </a:gridCol>
                <a:gridCol w="1297791">
                  <a:extLst>
                    <a:ext uri="{9D8B030D-6E8A-4147-A177-3AD203B41FA5}">
                      <a16:colId xmlns:a16="http://schemas.microsoft.com/office/drawing/2014/main" val="1470764825"/>
                    </a:ext>
                  </a:extLst>
                </a:gridCol>
                <a:gridCol w="2041330">
                  <a:extLst>
                    <a:ext uri="{9D8B030D-6E8A-4147-A177-3AD203B41FA5}">
                      <a16:colId xmlns:a16="http://schemas.microsoft.com/office/drawing/2014/main" val="3423994347"/>
                    </a:ext>
                  </a:extLst>
                </a:gridCol>
                <a:gridCol w="2293492">
                  <a:extLst>
                    <a:ext uri="{9D8B030D-6E8A-4147-A177-3AD203B41FA5}">
                      <a16:colId xmlns:a16="http://schemas.microsoft.com/office/drawing/2014/main" val="635663868"/>
                    </a:ext>
                  </a:extLst>
                </a:gridCol>
              </a:tblGrid>
              <a:tr h="225437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3308226">
                <a:tc>
                  <a:txBody>
                    <a:bodyPr/>
                    <a:lstStyle/>
                    <a:p>
                      <a:r>
                        <a:rPr lang="en-US" dirty="0"/>
                        <a:t>3</a:t>
                      </a:r>
                      <a:endParaRPr lang="en-IN" dirty="0"/>
                    </a:p>
                  </a:txBody>
                  <a:tcPr/>
                </a:tc>
                <a:tc>
                  <a:txBody>
                    <a:bodyPr/>
                    <a:lstStyle/>
                    <a:p>
                      <a:r>
                        <a:rPr lang="en-IN" sz="1400" dirty="0">
                          <a:solidFill>
                            <a:schemeClr val="dk1"/>
                          </a:solidFill>
                          <a:effectLst/>
                          <a:latin typeface="Times New Roman" panose="02020603050405020304" pitchFamily="18" charset="0"/>
                          <a:ea typeface="+mn-ea"/>
                          <a:cs typeface="Times New Roman" panose="02020603050405020304" pitchFamily="18" charset="0"/>
                        </a:rPr>
                        <a:t>Z. M. </a:t>
                      </a:r>
                      <a:r>
                        <a:rPr lang="en-IN" sz="1400" dirty="0" err="1">
                          <a:solidFill>
                            <a:schemeClr val="dk1"/>
                          </a:solidFill>
                          <a:effectLst/>
                          <a:latin typeface="Times New Roman" panose="02020603050405020304" pitchFamily="18" charset="0"/>
                          <a:ea typeface="+mn-ea"/>
                          <a:cs typeface="Times New Roman" panose="02020603050405020304" pitchFamily="18" charset="0"/>
                        </a:rPr>
                        <a:t>Fadlullah</a:t>
                      </a:r>
                      <a:r>
                        <a:rPr lang="en-IN" sz="1400" dirty="0">
                          <a:solidFill>
                            <a:schemeClr val="dk1"/>
                          </a:solidFill>
                          <a:effectLst/>
                          <a:latin typeface="Times New Roman" panose="02020603050405020304" pitchFamily="18" charset="0"/>
                          <a:ea typeface="+mn-ea"/>
                          <a:cs typeface="Times New Roman" panose="02020603050405020304" pitchFamily="18" charset="0"/>
                        </a:rPr>
                        <a:t>, M. M. </a:t>
                      </a:r>
                      <a:r>
                        <a:rPr lang="en-IN" sz="1400" dirty="0" err="1">
                          <a:solidFill>
                            <a:schemeClr val="dk1"/>
                          </a:solidFill>
                          <a:effectLst/>
                          <a:latin typeface="Times New Roman" panose="02020603050405020304" pitchFamily="18" charset="0"/>
                          <a:ea typeface="+mn-ea"/>
                          <a:cs typeface="Times New Roman" panose="02020603050405020304" pitchFamily="18" charset="0"/>
                        </a:rPr>
                        <a:t>Fouda</a:t>
                      </a:r>
                      <a:r>
                        <a:rPr lang="en-IN" sz="1400" dirty="0">
                          <a:solidFill>
                            <a:schemeClr val="dk1"/>
                          </a:solidFill>
                          <a:effectLst/>
                          <a:latin typeface="Times New Roman" panose="02020603050405020304" pitchFamily="18" charset="0"/>
                          <a:ea typeface="+mn-ea"/>
                          <a:cs typeface="Times New Roman" panose="02020603050405020304" pitchFamily="18" charset="0"/>
                        </a:rPr>
                        <a:t>, N. Kato, X. Shen, and Y. Nozaki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mn-lt"/>
                          <a:ea typeface="+mn-ea"/>
                          <a:cs typeface="+mn-cs"/>
                        </a:rPr>
                        <a:t>As the integration of smart grid technologies continues to expand, the vulnerabilities within the system also grow, exposing it to various malicious activities. The absence of a robust early warning system leaves the smart grid infrastructure susceptible to cyber threats, potentially leading to significant disruptions, data breaches, and compromises in service reliability. </a:t>
                      </a:r>
                      <a:endParaRPr lang="en-IN" sz="1200" dirty="0"/>
                    </a:p>
                  </a:txBody>
                  <a:tcPr/>
                </a:tc>
                <a:tc>
                  <a:txBody>
                    <a:bodyPr/>
                    <a:lstStyle/>
                    <a:p>
                      <a:r>
                        <a:rPr lang="en-IN" sz="1400" dirty="0">
                          <a:solidFill>
                            <a:schemeClr val="dk1"/>
                          </a:solidFill>
                          <a:effectLst/>
                          <a:latin typeface="Times New Roman" panose="02020603050405020304" pitchFamily="18" charset="0"/>
                          <a:ea typeface="+mn-ea"/>
                          <a:cs typeface="Times New Roman" panose="02020603050405020304" pitchFamily="18" charset="0"/>
                        </a:rPr>
                        <a:t>An early warning system against malicious activities for smart grid communications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200" b="0" i="0" dirty="0">
                          <a:solidFill>
                            <a:schemeClr val="dk1"/>
                          </a:solidFill>
                          <a:effectLst/>
                          <a:latin typeface="+mn-lt"/>
                          <a:ea typeface="+mn-ea"/>
                          <a:cs typeface="+mn-cs"/>
                        </a:rPr>
                        <a:t>, we have presented a framework for forecasting malicious attacks, which may arise in emerging smart power grids. The framework uses probabilistic distribution to</a:t>
                      </a:r>
                    </a:p>
                    <a:p>
                      <a:pPr algn="just"/>
                      <a:r>
                        <a:rPr lang="en-US" sz="1200" b="0" i="0" dirty="0">
                          <a:solidFill>
                            <a:schemeClr val="dk1"/>
                          </a:solidFill>
                          <a:effectLst/>
                          <a:latin typeface="+mn-lt"/>
                          <a:ea typeface="+mn-ea"/>
                          <a:cs typeface="+mn-cs"/>
                        </a:rPr>
                        <a:t>predict if some abnormal mode of operation is going to disrupt smart grid communications. Simulation results demonstrate that the proposed scheme</a:t>
                      </a:r>
                    </a:p>
                  </a:txBody>
                  <a:tcPr/>
                </a:tc>
                <a:tc>
                  <a:txBody>
                    <a:bodyPr/>
                    <a:lstStyle/>
                    <a:p>
                      <a:r>
                        <a:rPr lang="en-US" sz="1200" b="0" i="0" dirty="0">
                          <a:solidFill>
                            <a:schemeClr val="dk1"/>
                          </a:solidFill>
                          <a:effectLst/>
                          <a:latin typeface="+mn-lt"/>
                          <a:ea typeface="+mn-ea"/>
                          <a:cs typeface="+mn-cs"/>
                        </a:rPr>
                        <a:t>The implementation of an early warning system for smart grid communications demands a nuanced approach to address the intricacies of the system and the dynamic nature of cyber threats. It must prioritize real-time monitoring, synchronization with diverse components, and proactive measures to combat emerging risks. Simultaneously, data privacy and protection measures must be integrated to ensure compliance with regulations without compromising system functionality.</a:t>
                      </a:r>
                      <a:r>
                        <a:rPr lang="en-US" sz="1200" b="0" kern="1200" dirty="0">
                          <a:solidFill>
                            <a:schemeClr val="dk1"/>
                          </a:solidFill>
                          <a:effectLst/>
                        </a:rPr>
                        <a:t>.</a:t>
                      </a:r>
                      <a:endParaRPr lang="en-IN" sz="1200" dirty="0"/>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10" name="Rectangle 5">
            <a:extLst>
              <a:ext uri="{FF2B5EF4-FFF2-40B4-BE49-F238E27FC236}">
                <a16:creationId xmlns:a16="http://schemas.microsoft.com/office/drawing/2014/main" id="{E2F05892-0765-918F-6388-457ACB114301}"/>
              </a:ext>
            </a:extLst>
          </p:cNvPr>
          <p:cNvSpPr>
            <a:spLocks noChangeArrowheads="1"/>
          </p:cNvSpPr>
          <p:nvPr/>
        </p:nvSpPr>
        <p:spPr bwMode="auto">
          <a:xfrm>
            <a:off x="76200" y="1425982"/>
            <a:ext cx="83811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Implementing a machine learning-based intrusion detection system in the smart grid involves data collection, preprocessing for data normalization, and the extraction of pertinent features. A suitable machine learning algorithm is chosen and trained using the preprocessed data. The trained model is integrated into the smart grid infrastructure to monitor real-time data streams and raise alerts upon the detection of potential anomalies or intrusions.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Söhne"/>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Evaluation metrics are employed to assess the system's performance, ensuring its capability to identify known attack patterns and adapt to emerging threats. Regular maintenance is scheduled to keep the system up to date, with a focus on data security and privacy compliance. Comprehensive documentation is maintained to record the implementation process and guide future improvements.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6E6D1240-B543-B0DA-C7C9-92823B2628DA}"/>
              </a:ext>
            </a:extLst>
          </p:cNvPr>
          <p:cNvSpPr txBox="1"/>
          <p:nvPr/>
        </p:nvSpPr>
        <p:spPr>
          <a:xfrm>
            <a:off x="457200" y="1828800"/>
            <a:ext cx="8381160" cy="2585323"/>
          </a:xfrm>
          <a:prstGeom prst="rect">
            <a:avLst/>
          </a:prstGeom>
          <a:noFill/>
        </p:spPr>
        <p:txBody>
          <a:bodyPr wrap="square" rtlCol="0">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result of this project is a strengthened smart grid that is more secure, responsive, and resilient. The machine learning-based attack detection system effectively identifies and mitigates threats, safeguarding the grid's integrity and minimizing downtime. This enhanced security ensures the reliable delivery of electrical power and protects critical infrastructure. The project streamlines operations, reduces false alarms, and offers data-driven insights into grid performance. It complies with regulatory standards, provides a user-friendly interface, and fosters a culture of continuous learning and stakeholder collaboration. The outcome is a more adaptive and secure smart grid, contributing to long-term sustainability and uninterrupted power supply to communities and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CCB93088-127C-EAD2-B626-6FFBD0ED71A8}"/>
              </a:ext>
            </a:extLst>
          </p:cNvPr>
          <p:cNvSpPr txBox="1"/>
          <p:nvPr/>
        </p:nvSpPr>
        <p:spPr>
          <a:xfrm>
            <a:off x="457200" y="1524000"/>
            <a:ext cx="8458200" cy="3316805"/>
          </a:xfrm>
          <a:prstGeom prst="rect">
            <a:avLst/>
          </a:prstGeom>
          <a:noFill/>
        </p:spPr>
        <p:txBody>
          <a:bodyPr wrap="square" rtlCol="0">
            <a:spAutoFit/>
          </a:bodyPr>
          <a:lstStyle/>
          <a:p>
            <a:r>
              <a:rPr lang="en-US" b="1" dirty="0"/>
              <a:t>In conclusion:</a:t>
            </a:r>
          </a:p>
          <a:p>
            <a:endParaRPr lang="en-US" dirty="0"/>
          </a:p>
          <a:p>
            <a:pPr marL="285750" indent="-285750" algn="just">
              <a:lnSpc>
                <a:spcPct val="108000"/>
              </a:lnSpc>
              <a:spcAft>
                <a:spcPts val="2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attack detection problem has been reformulated as a machine learning problem and the performance of supervised, </a:t>
            </a:r>
            <a:r>
              <a:rPr lang="en-IN" sz="1800" kern="100" dirty="0" err="1">
                <a:solidFill>
                  <a:srgbClr val="000000"/>
                </a:solidFill>
                <a:effectLst/>
                <a:latin typeface="Times New Roman" panose="02020603050405020304" pitchFamily="18" charset="0"/>
                <a:ea typeface="Times New Roman" panose="02020603050405020304" pitchFamily="18" charset="0"/>
              </a:rPr>
              <a:t>semisupervised</a:t>
            </a:r>
            <a:r>
              <a:rPr lang="en-IN" sz="1800" kern="100" dirty="0">
                <a:solidFill>
                  <a:srgbClr val="000000"/>
                </a:solidFill>
                <a:effectLst/>
                <a:latin typeface="Times New Roman" panose="02020603050405020304" pitchFamily="18" charset="0"/>
                <a:ea typeface="Times New Roman" panose="02020603050405020304" pitchFamily="18" charset="0"/>
              </a:rPr>
              <a:t>, classifier and feature space fusion, and online learning algorithms have been </a:t>
            </a:r>
            <a:r>
              <a:rPr lang="en-IN" sz="1800" kern="100" dirty="0" err="1">
                <a:solidFill>
                  <a:srgbClr val="000000"/>
                </a:solidFill>
                <a:effectLst/>
                <a:latin typeface="Times New Roman" panose="02020603050405020304" pitchFamily="18" charset="0"/>
                <a:ea typeface="Times New Roman" panose="02020603050405020304" pitchFamily="18" charset="0"/>
              </a:rPr>
              <a:t>analyzed</a:t>
            </a:r>
            <a:r>
              <a:rPr lang="en-IN" sz="1800" kern="100" dirty="0">
                <a:solidFill>
                  <a:srgbClr val="000000"/>
                </a:solidFill>
                <a:effectLst/>
                <a:latin typeface="Times New Roman" panose="02020603050405020304" pitchFamily="18" charset="0"/>
                <a:ea typeface="Times New Roman" panose="02020603050405020304" pitchFamily="18" charset="0"/>
              </a:rPr>
              <a:t> for different attack scenarios.</a:t>
            </a:r>
          </a:p>
          <a:p>
            <a:pPr marL="285750" indent="-285750" algn="just">
              <a:lnSpc>
                <a:spcPct val="108000"/>
              </a:lnSpc>
              <a:spcAft>
                <a:spcPts val="2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In a supervised binary classification problem, the attacked and secure measurements are </a:t>
            </a:r>
            <a:r>
              <a:rPr lang="en-IN" sz="1800" kern="100" dirty="0" err="1">
                <a:solidFill>
                  <a:srgbClr val="000000"/>
                </a:solidFill>
                <a:effectLst/>
                <a:latin typeface="Times New Roman" panose="02020603050405020304" pitchFamily="18" charset="0"/>
                <a:ea typeface="Times New Roman" panose="02020603050405020304" pitchFamily="18" charset="0"/>
              </a:rPr>
              <a:t>labeled</a:t>
            </a:r>
            <a:r>
              <a:rPr lang="en-IN" sz="1800" kern="100" dirty="0">
                <a:solidFill>
                  <a:srgbClr val="000000"/>
                </a:solidFill>
                <a:effectLst/>
                <a:latin typeface="Times New Roman" panose="02020603050405020304" pitchFamily="18" charset="0"/>
                <a:ea typeface="Times New Roman" panose="02020603050405020304" pitchFamily="18" charset="0"/>
              </a:rPr>
              <a:t> in two separate classes. In the experiments, we have observed that the state-of-the-art machine learning algorithms perform better than the well-known attack detection algorithms that employ an SVE approach for the detection of both observable and unobservable attacks.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0A606B4A-E3A8-9B99-7C95-DF1951D441BA}"/>
              </a:ext>
            </a:extLst>
          </p:cNvPr>
          <p:cNvSpPr txBox="1"/>
          <p:nvPr/>
        </p:nvSpPr>
        <p:spPr>
          <a:xfrm>
            <a:off x="228600" y="1114455"/>
            <a:ext cx="8458200" cy="2901756"/>
          </a:xfrm>
          <a:prstGeom prst="rect">
            <a:avLst/>
          </a:prstGeom>
          <a:noFill/>
        </p:spPr>
        <p:txBody>
          <a:bodyPr wrap="square">
            <a:spAutoFit/>
          </a:bodyPr>
          <a:lstStyle/>
          <a:p>
            <a:pPr lvl="0" algn="just" fontAlgn="base">
              <a:lnSpc>
                <a:spcPct val="101000"/>
              </a:lnSpc>
              <a:spcAft>
                <a:spcPts val="80"/>
              </a:spcAft>
              <a:buClr>
                <a:srgbClr val="000000"/>
              </a:buClr>
              <a:buSzPts val="800"/>
            </a:pPr>
            <a:r>
              <a:rPr lang="en-IN" dirty="0"/>
              <a:t>1</a:t>
            </a:r>
            <a:r>
              <a:rPr lang="en-IN" dirty="0">
                <a:latin typeface="Times New Roman" panose="02020603050405020304" pitchFamily="18" charset="0"/>
                <a:cs typeface="Times New Roman" panose="02020603050405020304" pitchFamily="18" charset="0"/>
              </a:rPr>
              <a:t>.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Rudin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 al.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“Machine learning for the New York City power grid,”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IEEE Trans. Pattern Anal. Mach. </a:t>
            </a:r>
            <a:r>
              <a:rPr lang="en-IN" sz="1800" i="1"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Intell</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34, no. 2, pp. 328–345, Feb. 2012.</a:t>
            </a:r>
          </a:p>
          <a:p>
            <a:endParaRPr lang="en-IN" dirty="0"/>
          </a:p>
          <a:p>
            <a:r>
              <a:rPr lang="en-IN" dirty="0"/>
              <a:t>2. </a:t>
            </a:r>
            <a:r>
              <a:rPr lang="en-IN" sz="1800" dirty="0">
                <a:solidFill>
                  <a:srgbClr val="000000"/>
                </a:solidFill>
                <a:effectLst/>
                <a:latin typeface="Times New Roman" panose="02020603050405020304" pitchFamily="18" charset="0"/>
                <a:ea typeface="Times New Roman" panose="02020603050405020304" pitchFamily="18" charset="0"/>
              </a:rPr>
              <a:t>R. N. Anderson, A. Boulanger, W. B. Powell, and W. Scott, “Adaptive stochastic control for the smart grid,” </a:t>
            </a:r>
            <a:r>
              <a:rPr lang="en-IN" sz="1800" i="1" dirty="0">
                <a:solidFill>
                  <a:srgbClr val="000000"/>
                </a:solidFill>
                <a:effectLst/>
                <a:latin typeface="Times New Roman" panose="02020603050405020304" pitchFamily="18" charset="0"/>
                <a:ea typeface="Times New Roman" panose="02020603050405020304" pitchFamily="18" charset="0"/>
              </a:rPr>
              <a:t>Proc. IEEE</a:t>
            </a:r>
            <a:r>
              <a:rPr lang="en-IN" sz="1800" dirty="0">
                <a:solidFill>
                  <a:srgbClr val="000000"/>
                </a:solidFill>
                <a:effectLst/>
                <a:latin typeface="Times New Roman" panose="02020603050405020304" pitchFamily="18" charset="0"/>
                <a:ea typeface="Times New Roman" panose="02020603050405020304" pitchFamily="18" charset="0"/>
              </a:rPr>
              <a:t>, vol. 99, no. 6, pp. 1098–1115, Jun. 2011</a:t>
            </a:r>
          </a:p>
          <a:p>
            <a:endParaRPr lang="en-IN" dirty="0"/>
          </a:p>
          <a:p>
            <a:pPr lvl="0" algn="just" fontAlgn="base">
              <a:lnSpc>
                <a:spcPct val="101000"/>
              </a:lnSpc>
              <a:spcAft>
                <a:spcPts val="80"/>
              </a:spcAft>
              <a:buClr>
                <a:srgbClr val="000000"/>
              </a:buClr>
              <a:buSzPts val="800"/>
            </a:pPr>
            <a:r>
              <a:rPr lang="en-IN" dirty="0"/>
              <a:t>3.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 M.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Fadlullah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M.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Fouda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 Kato, X. Shen, and Y. Nozaki, “An early warning system against malicious activities for smart grid communications,”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IEEE </a:t>
            </a:r>
            <a:r>
              <a:rPr lang="en-IN" sz="1800" i="1"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25, no. 5, pp. 50–55, Sep./Oct. 2011.</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5848DAF7-66C1-B580-43A6-7F171EE70675}"/>
              </a:ext>
            </a:extLst>
          </p:cNvPr>
          <p:cNvSpPr txBox="1"/>
          <p:nvPr/>
        </p:nvSpPr>
        <p:spPr>
          <a:xfrm>
            <a:off x="457200" y="1523999"/>
            <a:ext cx="8381160"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Attack detection problems in the smart grid are posed as statistical learning problems for different attack scenarios in which the measurements are observed in batch or online settings. </a:t>
            </a: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approach, machine learning algorithms are used to classify measurements as being either secure or attacked. An attack detection framework is provided to exploit any available prior knowledge about the system and surmount constraints arising from the sparse structure of the problem in the proposed approach. </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The relationships between statistical and geometric properties of attack vectors employed in the attack scenarios and learning algorithms are analyzed to detect unobservable attacks using statistical learning methods. </a:t>
            </a: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Experimental analyses show that machine learning algorithms can detect attacks with performances higher than attack detection algorithms that employ state vector estimation methods in the proposed attack detection framework.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BBBFEACE-FA73-C0AD-2E3D-454DD1836AEE}"/>
              </a:ext>
            </a:extLst>
          </p:cNvPr>
          <p:cNvSpPr txBox="1"/>
          <p:nvPr/>
        </p:nvSpPr>
        <p:spPr>
          <a:xfrm>
            <a:off x="609600" y="1817132"/>
            <a:ext cx="8228760" cy="4247317"/>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methods have been widely proposed in the smart grid literature for monitoring and control of power systems. suggest an intelligent framework for the system design, in which machine learning algorithms are employed to predict the failures of the system components. employ machine learning algorithms for the energy management of loads and sources in smart grid networks. Malicious activity prediction and intrusion detection problems have been analyzed using machine</a:t>
            </a:r>
          </a:p>
          <a:p>
            <a:pPr marL="285750" indent="-285750" algn="just" defTabSz="914400" eaLnBrk="0" fontAlgn="base" hangingPunct="0">
              <a:spcBef>
                <a:spcPct val="0"/>
              </a:spcBef>
              <a:spcAft>
                <a:spcPct val="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In this paper, we focus on the false data injection attack detection problem in the smart grid at the physical layer. We use the distributed sparse attacks model proposed in, where the attacks are directed by injecting false data into the local measurements observed by either local network operators or smart phasor measurement units (PMUs) in a network with a hierarchical structure, i.e., the measurements are grouped into clusters. In addition, network operators who employ statistical learning algorithms for attack detection know the topology of the network, measurements observed in the clusters, and the measurement matrix.</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D40707DC-F824-5ACB-EB60-C5E63A9C6D0C}"/>
              </a:ext>
            </a:extLst>
          </p:cNvPr>
          <p:cNvSpPr txBox="1"/>
          <p:nvPr/>
        </p:nvSpPr>
        <p:spPr>
          <a:xfrm>
            <a:off x="457200" y="1600200"/>
            <a:ext cx="838116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Attack Classification: Create a machine learning model that can accurately classify different types of attacks on the smart grid, including but not limited to cyberattacks (e.g., malware, DoS, insider threats) and physical attacks (e.g., tampering with physical components, theft of equipment).</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Anomaly Detection: Develop algorithms to detect unusual and anomalous behavior within the smart grid, which might indicate an attack or system malfunction.</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Monitoring: Implement a real-time monitoring system that continuously analyzes data from various sensors and devices within the smart grid to promptly identify and respond to threats.</a:t>
            </a:r>
          </a:p>
          <a:p>
            <a:pPr marL="285750" indent="-285750" algn="just">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Sources Integration: Integrate data from various sources, such as SCADA systems, IoT sensors, network logs, and historical data, to provide a comprehensive view of the grid's state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D40707DC-F824-5ACB-EB60-C5E63A9C6D0C}"/>
              </a:ext>
            </a:extLst>
          </p:cNvPr>
          <p:cNvSpPr txBox="1"/>
          <p:nvPr/>
        </p:nvSpPr>
        <p:spPr>
          <a:xfrm>
            <a:off x="304800" y="1295400"/>
            <a:ext cx="853356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Scalability: Ensure that the machine learning solution is scalable to accommodate the growing complexity of the smart grid and handle large volumes of data efficiently.</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False Positive Reduction: Minimize false positives to prevent unnecessary alarm triggers and reduce the burden on operators.</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Response Mechanism: Develop a response mechanism that can be activated upon the detection of an attack, including alerting, isolation, and recovery procedures.</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Model Training and Adaptation: Implement a system that can continuously learn and adapt to new attack patterns and evolving threats.</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Regulatory Compliance: Ensure that the solution complies with relevant regulations and standards for grid security.</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User-Friendly Interface: Create a user-friendly interface for grid operators and security personnel to interact with the system, investigate alerts, and initiate responses.</a:t>
            </a:r>
          </a:p>
          <a:p>
            <a:pPr marL="285750" indent="-285750" algn="just">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Performance Metrics: Define and measure the performance metrics of the machine learning model, such as accuracy, false positive rate, detection time, and system availability during attacks.</a:t>
            </a:r>
          </a:p>
        </p:txBody>
      </p:sp>
    </p:spTree>
    <p:extLst>
      <p:ext uri="{BB962C8B-B14F-4D97-AF65-F5344CB8AC3E}">
        <p14:creationId xmlns:p14="http://schemas.microsoft.com/office/powerpoint/2010/main" val="3360906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10797</TotalTime>
  <Words>2035</Words>
  <Application>Microsoft Office PowerPoint</Application>
  <PresentationFormat>On-screen Show (4:3)</PresentationFormat>
  <Paragraphs>128</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shivasai8788@outlook.com</cp:lastModifiedBy>
  <cp:revision>730</cp:revision>
  <dcterms:modified xsi:type="dcterms:W3CDTF">2023-11-05T13:04:59Z</dcterms:modified>
</cp:coreProperties>
</file>