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7" r:id="rId2"/>
  </p:sldMasterIdLst>
  <p:notesMasterIdLst>
    <p:notesMasterId r:id="rId24"/>
  </p:notesMasterIdLst>
  <p:handoutMasterIdLst>
    <p:handoutMasterId r:id="rId25"/>
  </p:handoutMasterIdLst>
  <p:sldIdLst>
    <p:sldId id="272" r:id="rId3"/>
    <p:sldId id="303" r:id="rId4"/>
    <p:sldId id="290" r:id="rId5"/>
    <p:sldId id="283" r:id="rId6"/>
    <p:sldId id="305" r:id="rId7"/>
    <p:sldId id="294" r:id="rId8"/>
    <p:sldId id="295" r:id="rId9"/>
    <p:sldId id="297" r:id="rId10"/>
    <p:sldId id="296" r:id="rId11"/>
    <p:sldId id="299" r:id="rId12"/>
    <p:sldId id="298" r:id="rId13"/>
    <p:sldId id="292" r:id="rId14"/>
    <p:sldId id="286" r:id="rId15"/>
    <p:sldId id="291" r:id="rId16"/>
    <p:sldId id="285" r:id="rId17"/>
    <p:sldId id="288" r:id="rId18"/>
    <p:sldId id="302" r:id="rId19"/>
    <p:sldId id="304" r:id="rId20"/>
    <p:sldId id="306" r:id="rId21"/>
    <p:sldId id="30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charan" userId="8306be2d397d12fc" providerId="LiveId" clId="{7F8996E8-C74A-4793-90FE-F46537CC8CD1}"/>
    <pc:docChg chg="undo custSel modSld">
      <pc:chgData name="shiva charan" userId="8306be2d397d12fc" providerId="LiveId" clId="{7F8996E8-C74A-4793-90FE-F46537CC8CD1}" dt="2023-07-12T09:27:34.402" v="47" actId="9405"/>
      <pc:docMkLst>
        <pc:docMk/>
      </pc:docMkLst>
      <pc:sldChg chg="addSp delSp modSp mod">
        <pc:chgData name="shiva charan" userId="8306be2d397d12fc" providerId="LiveId" clId="{7F8996E8-C74A-4793-90FE-F46537CC8CD1}" dt="2023-07-12T09:27:34.402" v="47" actId="9405"/>
        <pc:sldMkLst>
          <pc:docMk/>
          <pc:sldMk cId="551169085" sldId="283"/>
        </pc:sldMkLst>
        <pc:spChg chg="mod">
          <ac:chgData name="shiva charan" userId="8306be2d397d12fc" providerId="LiveId" clId="{7F8996E8-C74A-4793-90FE-F46537CC8CD1}" dt="2023-07-12T09:26:10.864" v="33" actId="1076"/>
          <ac:spMkLst>
            <pc:docMk/>
            <pc:sldMk cId="551169085" sldId="283"/>
            <ac:spMk id="6" creationId="{2A307F88-81E2-E0A6-C7D2-64712F109CD2}"/>
          </ac:spMkLst>
        </pc:spChg>
        <pc:picChg chg="mod">
          <ac:chgData name="shiva charan" userId="8306be2d397d12fc" providerId="LiveId" clId="{7F8996E8-C74A-4793-90FE-F46537CC8CD1}" dt="2023-07-12T09:26:15.742" v="34" actId="1076"/>
          <ac:picMkLst>
            <pc:docMk/>
            <pc:sldMk cId="551169085" sldId="283"/>
            <ac:picMk id="3" creationId="{EF28F38B-22F6-31FC-A134-1828F56273FA}"/>
          </ac:picMkLst>
        </pc:picChg>
        <pc:inkChg chg="add">
          <ac:chgData name="shiva charan" userId="8306be2d397d12fc" providerId="LiveId" clId="{7F8996E8-C74A-4793-90FE-F46537CC8CD1}" dt="2023-07-12T09:26:33.585" v="35" actId="9405"/>
          <ac:inkMkLst>
            <pc:docMk/>
            <pc:sldMk cId="551169085" sldId="283"/>
            <ac:inkMk id="4" creationId="{8B8A2179-04BC-550A-CF04-576B298BC669}"/>
          </ac:inkMkLst>
        </pc:inkChg>
        <pc:inkChg chg="add">
          <ac:chgData name="shiva charan" userId="8306be2d397d12fc" providerId="LiveId" clId="{7F8996E8-C74A-4793-90FE-F46537CC8CD1}" dt="2023-07-12T09:26:38.279" v="36" actId="9405"/>
          <ac:inkMkLst>
            <pc:docMk/>
            <pc:sldMk cId="551169085" sldId="283"/>
            <ac:inkMk id="7" creationId="{2FF6C6A3-3E0F-EB3C-67D9-6D452C5390B4}"/>
          </ac:inkMkLst>
        </pc:inkChg>
        <pc:inkChg chg="add">
          <ac:chgData name="shiva charan" userId="8306be2d397d12fc" providerId="LiveId" clId="{7F8996E8-C74A-4793-90FE-F46537CC8CD1}" dt="2023-07-12T09:26:51.273" v="37" actId="9405"/>
          <ac:inkMkLst>
            <pc:docMk/>
            <pc:sldMk cId="551169085" sldId="283"/>
            <ac:inkMk id="8" creationId="{3EF4BDD9-E760-8A5B-BDF4-B4824FA9D8AA}"/>
          </ac:inkMkLst>
        </pc:inkChg>
        <pc:inkChg chg="del">
          <ac:chgData name="shiva charan" userId="8306be2d397d12fc" providerId="LiveId" clId="{7F8996E8-C74A-4793-90FE-F46537CC8CD1}" dt="2023-07-12T09:26:02.508" v="28" actId="478"/>
          <ac:inkMkLst>
            <pc:docMk/>
            <pc:sldMk cId="551169085" sldId="283"/>
            <ac:inkMk id="9" creationId="{1F7341F7-495F-CB88-55AD-8B1CCEBB0630}"/>
          </ac:inkMkLst>
        </pc:inkChg>
        <pc:inkChg chg="del">
          <ac:chgData name="shiva charan" userId="8306be2d397d12fc" providerId="LiveId" clId="{7F8996E8-C74A-4793-90FE-F46537CC8CD1}" dt="2023-07-12T09:25:59.641" v="27" actId="478"/>
          <ac:inkMkLst>
            <pc:docMk/>
            <pc:sldMk cId="551169085" sldId="283"/>
            <ac:inkMk id="10" creationId="{F44A6F9B-A451-5853-2D4B-49B4D454E982}"/>
          </ac:inkMkLst>
        </pc:inkChg>
        <pc:inkChg chg="del">
          <ac:chgData name="shiva charan" userId="8306be2d397d12fc" providerId="LiveId" clId="{7F8996E8-C74A-4793-90FE-F46537CC8CD1}" dt="2023-07-12T09:25:57.299" v="26" actId="478"/>
          <ac:inkMkLst>
            <pc:docMk/>
            <pc:sldMk cId="551169085" sldId="283"/>
            <ac:inkMk id="11" creationId="{1D57DF28-32C8-6D02-2E7D-DCCC2B623F04}"/>
          </ac:inkMkLst>
        </pc:inkChg>
        <pc:inkChg chg="del">
          <ac:chgData name="shiva charan" userId="8306be2d397d12fc" providerId="LiveId" clId="{7F8996E8-C74A-4793-90FE-F46537CC8CD1}" dt="2023-07-12T09:26:05.131" v="31" actId="478"/>
          <ac:inkMkLst>
            <pc:docMk/>
            <pc:sldMk cId="551169085" sldId="283"/>
            <ac:inkMk id="12" creationId="{55F1A67D-602E-AF72-9D0C-48EA5AC28FA0}"/>
          </ac:inkMkLst>
        </pc:inkChg>
        <pc:inkChg chg="add del">
          <ac:chgData name="shiva charan" userId="8306be2d397d12fc" providerId="LiveId" clId="{7F8996E8-C74A-4793-90FE-F46537CC8CD1}" dt="2023-07-12T09:27:07.944" v="41" actId="9405"/>
          <ac:inkMkLst>
            <pc:docMk/>
            <pc:sldMk cId="551169085" sldId="283"/>
            <ac:inkMk id="13" creationId="{74340A0B-D323-4506-09A2-994B81DAFDF8}"/>
          </ac:inkMkLst>
        </pc:inkChg>
        <pc:inkChg chg="add del">
          <ac:chgData name="shiva charan" userId="8306be2d397d12fc" providerId="LiveId" clId="{7F8996E8-C74A-4793-90FE-F46537CC8CD1}" dt="2023-07-12T09:27:07.383" v="40" actId="9405"/>
          <ac:inkMkLst>
            <pc:docMk/>
            <pc:sldMk cId="551169085" sldId="283"/>
            <ac:inkMk id="14" creationId="{A168376C-6A74-4B6F-B2B6-5490E198BBFA}"/>
          </ac:inkMkLst>
        </pc:inkChg>
        <pc:inkChg chg="add del">
          <ac:chgData name="shiva charan" userId="8306be2d397d12fc" providerId="LiveId" clId="{7F8996E8-C74A-4793-90FE-F46537CC8CD1}" dt="2023-07-12T09:27:13.772" v="43" actId="9405"/>
          <ac:inkMkLst>
            <pc:docMk/>
            <pc:sldMk cId="551169085" sldId="283"/>
            <ac:inkMk id="15" creationId="{D2B4E6B9-E84A-6659-ACD5-7AF70A6F66FC}"/>
          </ac:inkMkLst>
        </pc:inkChg>
        <pc:inkChg chg="del">
          <ac:chgData name="shiva charan" userId="8306be2d397d12fc" providerId="LiveId" clId="{7F8996E8-C74A-4793-90FE-F46537CC8CD1}" dt="2023-07-12T09:26:03.712" v="29" actId="478"/>
          <ac:inkMkLst>
            <pc:docMk/>
            <pc:sldMk cId="551169085" sldId="283"/>
            <ac:inkMk id="16" creationId="{0AE232A3-1627-DF7B-5B60-E2207B382B1E}"/>
          </ac:inkMkLst>
        </pc:inkChg>
        <pc:inkChg chg="add">
          <ac:chgData name="shiva charan" userId="8306be2d397d12fc" providerId="LiveId" clId="{7F8996E8-C74A-4793-90FE-F46537CC8CD1}" dt="2023-07-12T09:27:21.045" v="44" actId="9405"/>
          <ac:inkMkLst>
            <pc:docMk/>
            <pc:sldMk cId="551169085" sldId="283"/>
            <ac:inkMk id="17" creationId="{5D1C832D-0198-E379-B9B1-1FA28093032B}"/>
          </ac:inkMkLst>
        </pc:inkChg>
        <pc:inkChg chg="del">
          <ac:chgData name="shiva charan" userId="8306be2d397d12fc" providerId="LiveId" clId="{7F8996E8-C74A-4793-90FE-F46537CC8CD1}" dt="2023-07-12T09:26:04.410" v="30" actId="478"/>
          <ac:inkMkLst>
            <pc:docMk/>
            <pc:sldMk cId="551169085" sldId="283"/>
            <ac:inkMk id="18" creationId="{698455AB-DC0A-4E97-6C82-4D0DC4C1248B}"/>
          </ac:inkMkLst>
        </pc:inkChg>
        <pc:inkChg chg="add">
          <ac:chgData name="shiva charan" userId="8306be2d397d12fc" providerId="LiveId" clId="{7F8996E8-C74A-4793-90FE-F46537CC8CD1}" dt="2023-07-12T09:27:25.282" v="45" actId="9405"/>
          <ac:inkMkLst>
            <pc:docMk/>
            <pc:sldMk cId="551169085" sldId="283"/>
            <ac:inkMk id="19" creationId="{3A8BFD67-5ECA-BF90-D242-97F98264B6EB}"/>
          </ac:inkMkLst>
        </pc:inkChg>
        <pc:inkChg chg="add">
          <ac:chgData name="shiva charan" userId="8306be2d397d12fc" providerId="LiveId" clId="{7F8996E8-C74A-4793-90FE-F46537CC8CD1}" dt="2023-07-12T09:27:29.743" v="46" actId="9405"/>
          <ac:inkMkLst>
            <pc:docMk/>
            <pc:sldMk cId="551169085" sldId="283"/>
            <ac:inkMk id="20" creationId="{DF3C6BFB-7A7F-F473-2754-903B59045BFF}"/>
          </ac:inkMkLst>
        </pc:inkChg>
        <pc:inkChg chg="add">
          <ac:chgData name="shiva charan" userId="8306be2d397d12fc" providerId="LiveId" clId="{7F8996E8-C74A-4793-90FE-F46537CC8CD1}" dt="2023-07-12T09:27:34.402" v="47" actId="9405"/>
          <ac:inkMkLst>
            <pc:docMk/>
            <pc:sldMk cId="551169085" sldId="283"/>
            <ac:inkMk id="21" creationId="{29108F11-E693-96D6-8401-FBD9027329C4}"/>
          </ac:inkMkLst>
        </pc:inkChg>
      </pc:sldChg>
      <pc:sldChg chg="modSp mod">
        <pc:chgData name="shiva charan" userId="8306be2d397d12fc" providerId="LiveId" clId="{7F8996E8-C74A-4793-90FE-F46537CC8CD1}" dt="2023-07-12T05:41:54.334" v="1" actId="20577"/>
        <pc:sldMkLst>
          <pc:docMk/>
          <pc:sldMk cId="1848733815" sldId="290"/>
        </pc:sldMkLst>
        <pc:spChg chg="mod">
          <ac:chgData name="shiva charan" userId="8306be2d397d12fc" providerId="LiveId" clId="{7F8996E8-C74A-4793-90FE-F46537CC8CD1}" dt="2023-07-12T05:41:54.334" v="1" actId="20577"/>
          <ac:spMkLst>
            <pc:docMk/>
            <pc:sldMk cId="1848733815" sldId="290"/>
            <ac:spMk id="4" creationId="{AD6F3B0E-C7DA-6440-D102-4795D3D96ACE}"/>
          </ac:spMkLst>
        </pc:spChg>
      </pc:sldChg>
      <pc:sldChg chg="addSp delSp modSp mod">
        <pc:chgData name="shiva charan" userId="8306be2d397d12fc" providerId="LiveId" clId="{7F8996E8-C74A-4793-90FE-F46537CC8CD1}" dt="2023-07-12T05:58:14.087" v="10" actId="14100"/>
        <pc:sldMkLst>
          <pc:docMk/>
          <pc:sldMk cId="3912314865" sldId="296"/>
        </pc:sldMkLst>
        <pc:spChg chg="ord">
          <ac:chgData name="shiva charan" userId="8306be2d397d12fc" providerId="LiveId" clId="{7F8996E8-C74A-4793-90FE-F46537CC8CD1}" dt="2023-07-12T05:58:00.925" v="6" actId="166"/>
          <ac:spMkLst>
            <pc:docMk/>
            <pc:sldMk cId="3912314865" sldId="296"/>
            <ac:spMk id="2" creationId="{AD11BDAA-B7CD-47F6-9E0D-8779563A43BE}"/>
          </ac:spMkLst>
        </pc:spChg>
        <pc:picChg chg="add del">
          <ac:chgData name="shiva charan" userId="8306be2d397d12fc" providerId="LiveId" clId="{7F8996E8-C74A-4793-90FE-F46537CC8CD1}" dt="2023-07-12T05:57:52.725" v="4" actId="22"/>
          <ac:picMkLst>
            <pc:docMk/>
            <pc:sldMk cId="3912314865" sldId="296"/>
            <ac:picMk id="4" creationId="{F1DE15EC-A85F-3B90-B99F-5DBD66134094}"/>
          </ac:picMkLst>
        </pc:picChg>
        <pc:picChg chg="add mod">
          <ac:chgData name="shiva charan" userId="8306be2d397d12fc" providerId="LiveId" clId="{7F8996E8-C74A-4793-90FE-F46537CC8CD1}" dt="2023-07-12T05:58:14.087" v="10" actId="14100"/>
          <ac:picMkLst>
            <pc:docMk/>
            <pc:sldMk cId="3912314865" sldId="296"/>
            <ac:picMk id="6" creationId="{12EE9901-4550-10C0-DCFF-5B463EB3B266}"/>
          </ac:picMkLst>
        </pc:picChg>
        <pc:picChg chg="del">
          <ac:chgData name="shiva charan" userId="8306be2d397d12fc" providerId="LiveId" clId="{7F8996E8-C74A-4793-90FE-F46537CC8CD1}" dt="2023-07-12T05:57:50.179" v="2" actId="478"/>
          <ac:picMkLst>
            <pc:docMk/>
            <pc:sldMk cId="3912314865" sldId="296"/>
            <ac:picMk id="7" creationId="{6C95A670-198D-9542-BBAF-D6F44F336C5B}"/>
          </ac:picMkLst>
        </pc:picChg>
      </pc:sldChg>
      <pc:sldChg chg="addSp modSp mod">
        <pc:chgData name="shiva charan" userId="8306be2d397d12fc" providerId="LiveId" clId="{7F8996E8-C74A-4793-90FE-F46537CC8CD1}" dt="2023-07-12T06:28:23.199" v="24" actId="208"/>
        <pc:sldMkLst>
          <pc:docMk/>
          <pc:sldMk cId="3192126021" sldId="304"/>
        </pc:sldMkLst>
        <pc:picChg chg="add mod">
          <ac:chgData name="shiva charan" userId="8306be2d397d12fc" providerId="LiveId" clId="{7F8996E8-C74A-4793-90FE-F46537CC8CD1}" dt="2023-07-12T06:28:19.379" v="22" actId="208"/>
          <ac:picMkLst>
            <pc:docMk/>
            <pc:sldMk cId="3192126021" sldId="304"/>
            <ac:picMk id="3" creationId="{B6C9739B-C244-0615-9D46-847678F2A1D6}"/>
          </ac:picMkLst>
        </pc:picChg>
        <pc:picChg chg="add mod">
          <ac:chgData name="shiva charan" userId="8306be2d397d12fc" providerId="LiveId" clId="{7F8996E8-C74A-4793-90FE-F46537CC8CD1}" dt="2023-07-12T06:28:23.199" v="24" actId="208"/>
          <ac:picMkLst>
            <pc:docMk/>
            <pc:sldMk cId="3192126021" sldId="304"/>
            <ac:picMk id="5" creationId="{D42D1A76-D860-65FD-20FE-158878EE39CC}"/>
          </ac:picMkLst>
        </pc:picChg>
        <pc:picChg chg="mod">
          <ac:chgData name="shiva charan" userId="8306be2d397d12fc" providerId="LiveId" clId="{7F8996E8-C74A-4793-90FE-F46537CC8CD1}" dt="2023-07-12T06:25:45.037" v="14" actId="14100"/>
          <ac:picMkLst>
            <pc:docMk/>
            <pc:sldMk cId="3192126021" sldId="304"/>
            <ac:picMk id="11" creationId="{5EA2AF22-7783-C355-63C4-2638FA195D9E}"/>
          </ac:picMkLst>
        </pc:picChg>
      </pc:sldChg>
      <pc:sldChg chg="modSp mod">
        <pc:chgData name="shiva charan" userId="8306be2d397d12fc" providerId="LiveId" clId="{7F8996E8-C74A-4793-90FE-F46537CC8CD1}" dt="2023-07-12T06:23:43.010" v="11" actId="12"/>
        <pc:sldMkLst>
          <pc:docMk/>
          <pc:sldMk cId="321621421" sldId="306"/>
        </pc:sldMkLst>
        <pc:spChg chg="mod">
          <ac:chgData name="shiva charan" userId="8306be2d397d12fc" providerId="LiveId" clId="{7F8996E8-C74A-4793-90FE-F46537CC8CD1}" dt="2023-07-12T06:23:43.010" v="11" actId="12"/>
          <ac:spMkLst>
            <pc:docMk/>
            <pc:sldMk cId="321621421" sldId="306"/>
            <ac:spMk id="13" creationId="{E8A36DB1-FD4A-D1AF-F039-304805D5DD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6:33.5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0 156,'2183'0,"-2146"-2,0-2,64-14,-56 8,56-4,294 10,-202 7,763-3,-918-3,1-1,-1-2,-1-2,65-21,-56 15,0 2,71-10,-100 21,86-6,-91 6,-1 2,1 0,-1 0,1 1,-1 0,17 6,-26-8,0 1,0 0,0 0,-1 0,1 0,0 0,0 0,-1 1,1-1,0 1,-1-1,1 1,-1-1,0 1,0 0,1 0,-1 0,0 0,-1 0,1 0,1 2,-2 0,1-1,-1 0,0 1,0-1,-1 1,1-1,-1 0,1 1,-1-1,0 0,0 1,-2 2,-2 4,-1 0,0 0,0-1,0 0,-2 0,1-1,-10 9,10-11,-1 0,0-1,-1 0,1 0,-1 0,0-1,0-1,-10 3,-9 1,-40 5,-12 2,11 2,1-3,-2-2,-127 1,21-11,-149-5,278 2,-1-3,1-1,0-2,1-3,-49-17,63 18,0 1,0 1,-1 2,-60-4,-136 11,103 2,-648-3,578 12,63-2,103-7,1 1,-48 14,45-10,-56 8,16-10,-245 17,284-21,1 3,0 0,-62 20,60-14,0-2,-1-2,-39 3,-150-8,142-4,48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6:38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0,'0'3,"0"0,1 0,0 0,-1 0,1 0,0 0,0 0,0-1,1 1,-1-1,1 1,0-1,-1 1,1-1,0 0,0 1,0-1,1 0,-1-1,0 1,1 0,0-1,-1 1,1-1,0 0,-1 0,1 0,0 0,5 0,11 3,-1 0,1-2,30 0,-37-1,285-1,-125-3,18-9,-15-1,628 12,-386 3,-373-2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6:51.2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1 256,'234'-13,"-25"1,-181 10,1-2,-1 0,33-11,-30 7,0 2,43-4,-12 8,-26 1,-1 0,54-11,304-81,-347 85,-1 1,63 0,94 9,-64 1,542-3,-494-12,-13-1,752 12,-444 3,-453-4,0-1,0-1,32-9,-24 5,-32 8,0-1,1 0,-1 1,0 0,0 0,0 0,1 1,-1 0,0-1,0 1,0 1,0-1,4 2,-7-2,0 0,1-1,-1 1,0 0,0 0,1 0,-1 1,0-1,0 0,0 0,0 0,-1 1,1-1,0 1,0-1,-1 0,1 1,-1-1,1 1,-1-1,0 1,0 0,0-1,1 1,-1-1,-1 1,1-1,0 1,0 0,-1-1,1 1,0-1,-1 1,0-1,1 0,-1 1,-1 1,0 0,0 0,-1 0,1 0,-1 0,0 0,1-1,-1 1,-1-1,1 0,0 1,0-2,-1 1,1 0,-1-1,0 1,1-1,-1 0,0 0,-4 0,-12 2,0-1,-28 0,33-2,-56 0,31 0,0 1,0 2,-45 9,19 0,-1-2,-76 0,-138-10,112-3,-3107 3,3234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7:21.0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78,'2'-5,"0"1,0 0,1 0,0 0,-1 1,1-1,0 1,1-1,-1 1,1 0,-1 1,1-1,0 0,0 1,0 0,1 0,-1 0,0 1,1-1,-1 1,6-1,13-3,0 2,44-2,-57 5,407-1,-187 4,86 11,212-2,-330-14,2115 2,-2272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7:25.2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1,'2364'0,"-2323"0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7:29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10,'273'13,"-8"0,-29 0,-3 0,-200-13,13-1,0 2,0 3,57 10,-40-1,0-4,81 2,131-11,-109-3,247-12,-213 7,-87 5,-88 0,-1-1,-1-1,1 0,33-14,22-6,-34 13,-4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2T09:27:34.4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1,'1396'0,"-1361"0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8D61-4EF1-7F13-813F-A31C30BB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297E-216A-D98A-D761-11045F46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CD0E-0A22-D899-A103-EFC4B62C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22C0-3044-41AA-B74C-BA3D99D9E2E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56A6-95F3-093B-8617-B96AE843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AFFF-2FEA-DA9F-BD44-C2A7D850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389F-5ABA-4288-9A73-0CE73EAF5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7781-12CE-20D7-2244-8414F5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B659-D37D-FA14-6D3A-E38FF96A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ABD4-3ACA-272F-BD0A-1EDD197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5340-0566-EF9F-B95C-A87D21BF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3CD6-FAEF-2964-0C40-3B38109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1DC-F6E8-E0E3-54CE-22717F6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A94D-BA73-50E6-587F-9896E67E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5C52-BAE8-6697-3AAF-8837E60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22C0-3044-41AA-B74C-BA3D99D9E2E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80AF-154B-2F94-C642-2F184B3C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BE2-DBB0-8918-4E1A-B8B4D197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389F-5ABA-4288-9A73-0CE73EAF5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21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2720-275E-1FA5-C97B-D39C8F2F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89D-F3D4-ED9D-D6BB-ADCD5FCB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C9BC8-B767-4055-B93B-98CB1E2B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0C825-877A-673A-BFF0-E86C41DD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2ACA-8587-B483-E61E-007499F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6766-191A-EC14-1432-0CCEF46F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A30D-E476-EB79-9943-A2AC7783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E85E-6E23-07EF-D5D0-740CD8DA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5392-6C6A-CAE7-AFF9-0E8691F28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A5956-27D6-CBFC-7AEE-9215210C3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9CB5-E770-40DF-00D3-467AE3BEC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0158C-899F-786B-D568-A7A99C25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D251B-7260-37B6-89E5-20D00F11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EE880-E225-C657-BF38-1521115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5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E292-FFA1-EAEE-C026-CC9B7DEA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5A7CD-94C8-5FDD-6047-481AE3D2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FDCDE-EA70-01A6-1219-2CE3AF7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833E-F05E-F137-BE8F-56BB035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6938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890-D932-5BA8-3D8F-C4794A27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576EE-9C2B-F8DD-D075-B6DC96F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03E7-1FEF-A961-B738-0F9ECCED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1171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1DB1-7A93-134C-DDB1-175E96E3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51BB-3E15-AFCE-3E77-401DF44B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EFAAA-9DA6-9355-A701-9962D73C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25BD6-BE28-BCB0-1488-C2A11DBA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CCED-72BF-5B26-7A0D-6AD88B7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DFB3-8515-558A-1A8E-E89FE5E7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8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88C3-785F-D2CC-E84F-271D90A4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76363-0062-D3ED-11A4-F74C67BCE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5E224-D746-4744-0030-5617E7EA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BBDF-D6F3-563C-47D8-98233F54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796B4-3E0D-379E-8D5A-CDA5549D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271B-D449-AC3B-0C56-D0A3BF8C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BD06-B68D-35BB-90D5-7DC82C0B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3A65-9FB5-305F-C157-EFE6E9CB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6B6B-C083-AB7C-E9A3-6DB5F6BB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5A32-D895-8427-B534-92AC2407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67F1-4E45-793E-6BF4-C206EA9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6470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A7FE4-CF41-D2AF-A3DC-6C17489D8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205EE-8CB6-EC2F-C64B-6832B68A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C91F-004C-1F09-727F-F1453157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96B2-1530-C483-73D8-831E787C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0C80-1127-1278-AD60-493FB13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082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B7AC-9871-799C-393F-2462F0F7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FC64-1D39-89A3-29C2-B8F3FF2B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9709-FFE7-FDCE-93B2-97D5F8EC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68C0-F22B-E02E-BDB8-419358C8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055D-8A90-64E6-40D6-1E56CEE4A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1" y="2281381"/>
            <a:ext cx="9596582" cy="2621091"/>
          </a:xfrm>
        </p:spPr>
        <p:txBody>
          <a:bodyPr/>
          <a:lstStyle/>
          <a:p>
            <a:r>
              <a:rPr lang="en-US" sz="9600" b="1" dirty="0">
                <a:latin typeface="Algerian" panose="04020705040A02060702" pitchFamily="82" charset="0"/>
              </a:rPr>
              <a:t>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520" y="0"/>
            <a:ext cx="5585012" cy="3810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As Silver Screen unfolds, u unfold a mini-you in your Imagination.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696AB-A816-CCEB-057E-0A80C4875CF2}"/>
              </a:ext>
            </a:extLst>
          </p:cNvPr>
          <p:cNvSpPr txBox="1"/>
          <p:nvPr/>
        </p:nvSpPr>
        <p:spPr>
          <a:xfrm>
            <a:off x="8059270" y="6451449"/>
            <a:ext cx="41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 the Guidance of: Dr. Aakansha Gupta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D7C55-8ADD-8815-6494-721E0EE20BCF}"/>
              </a:ext>
            </a:extLst>
          </p:cNvPr>
          <p:cNvSpPr txBox="1"/>
          <p:nvPr/>
        </p:nvSpPr>
        <p:spPr>
          <a:xfrm>
            <a:off x="10307783" y="6082117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 Shiva Charan. P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18" y="623406"/>
            <a:ext cx="1766047" cy="488218"/>
          </a:xfrm>
        </p:spPr>
        <p:txBody>
          <a:bodyPr/>
          <a:lstStyle/>
          <a:p>
            <a:r>
              <a:rPr lang="en-US" sz="2400" dirty="0"/>
              <a:t>Summary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965C5-68B5-624C-22E3-DA8C91D96C7C}"/>
              </a:ext>
            </a:extLst>
          </p:cNvPr>
          <p:cNvSpPr txBox="1"/>
          <p:nvPr/>
        </p:nvSpPr>
        <p:spPr>
          <a:xfrm>
            <a:off x="1138518" y="1443317"/>
            <a:ext cx="9807388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Budget was spent on the 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Pirates of the Caribbean series – Stranger Tides and World’s End,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lowest was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Modern Times.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168 films were released in the year 2011.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Revenue was high in the month of May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compared to other months in the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Profits were seen in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‘Action’ followed by the ‘Adventure’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highest profit was for ‘Avatar’,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‘Titanic’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‘Jurassic Park’.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‘Avatar’ &amp; ‘Titanic’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 high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profit over the years is gained in the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‘Action’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Genre.</a:t>
            </a:r>
          </a:p>
        </p:txBody>
      </p:sp>
    </p:spTree>
    <p:extLst>
      <p:ext uri="{BB962C8B-B14F-4D97-AF65-F5344CB8AC3E}">
        <p14:creationId xmlns:p14="http://schemas.microsoft.com/office/powerpoint/2010/main" val="21241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A9F78-F578-595D-B4BB-16A029600CA4}"/>
              </a:ext>
            </a:extLst>
          </p:cNvPr>
          <p:cNvSpPr txBox="1"/>
          <p:nvPr/>
        </p:nvSpPr>
        <p:spPr>
          <a:xfrm>
            <a:off x="636494" y="932329"/>
            <a:ext cx="11089341" cy="546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Logistic Regression is a popular, interpretable, and computationally efficient classification algorithm that serves as a baseline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Naive Bayes - Gaussian is a simple yet powerful probabilistic classifier that assumes Gaussian distribution and performs well with independence assumptions.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 Decision Tree Classifier is a versatile and intuitive model that partitions the feature space based on decision rules, but it may be prone to overfitting.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Random Forest Classifier is an ensemble method that combines multiple decision trees, reducing overfitting and improving generalization through voting or averaging.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Ada-Boost Classifier: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AdaBoost Classifier is an adaptive boosting ensemble method that iteratively trains classifiers, focusing on difficult samples and improving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 Classifier: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KNN Classifier is a non-parametric algorithm that assigns classes based on the majority vote of its neighbors, suitable for nonlinear decision boundaries and local patterns.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Stacking Classifier: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Stacking Classifier combines multiple models with a meta-classifier on top, learning to combine their predictions for improved performance.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BF6C6-94E2-837B-79C4-B0FBA7AE8440}"/>
              </a:ext>
            </a:extLst>
          </p:cNvPr>
          <p:cNvSpPr txBox="1"/>
          <p:nvPr/>
        </p:nvSpPr>
        <p:spPr>
          <a:xfrm>
            <a:off x="502023" y="265122"/>
            <a:ext cx="2483224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Models:</a:t>
            </a:r>
          </a:p>
        </p:txBody>
      </p:sp>
    </p:spTree>
    <p:extLst>
      <p:ext uri="{BB962C8B-B14F-4D97-AF65-F5344CB8AC3E}">
        <p14:creationId xmlns:p14="http://schemas.microsoft.com/office/powerpoint/2010/main" val="226657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C680D20-45A5-0DE5-A275-49BFC7C562F1}"/>
              </a:ext>
            </a:extLst>
          </p:cNvPr>
          <p:cNvSpPr txBox="1">
            <a:spLocks/>
          </p:cNvSpPr>
          <p:nvPr/>
        </p:nvSpPr>
        <p:spPr>
          <a:xfrm>
            <a:off x="273424" y="733327"/>
            <a:ext cx="3859304" cy="4840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Classification based on the </a:t>
            </a:r>
            <a:r>
              <a:rPr lang="en-IN" sz="2000" b="1" dirty="0"/>
              <a:t>Rating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A700C-D37C-2C11-A6C1-EAB941F3ACDA}"/>
              </a:ext>
            </a:extLst>
          </p:cNvPr>
          <p:cNvSpPr txBox="1"/>
          <p:nvPr/>
        </p:nvSpPr>
        <p:spPr>
          <a:xfrm>
            <a:off x="273423" y="5755341"/>
            <a:ext cx="1047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The Stacked Model Outperformed all the Models when it comes to the rating category. </a:t>
            </a:r>
            <a:r>
              <a:rPr lang="en-IN" b="1" dirty="0"/>
              <a:t>(Test score accuracy is 0.79)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5FBE8F-C859-A032-6933-9163FCE81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14614"/>
              </p:ext>
            </p:extLst>
          </p:nvPr>
        </p:nvGraphicFramePr>
        <p:xfrm>
          <a:off x="273423" y="1568822"/>
          <a:ext cx="5966010" cy="3506226"/>
        </p:xfrm>
        <a:graphic>
          <a:graphicData uri="http://schemas.openxmlformats.org/drawingml/2006/table">
            <a:tbl>
              <a:tblPr/>
              <a:tblGrid>
                <a:gridCol w="1259542">
                  <a:extLst>
                    <a:ext uri="{9D8B030D-6E8A-4147-A177-3AD203B41FA5}">
                      <a16:colId xmlns:a16="http://schemas.microsoft.com/office/drawing/2014/main" val="2908031216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918064724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1143954943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4007497141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1539793982"/>
                    </a:ext>
                  </a:extLst>
                </a:gridCol>
                <a:gridCol w="851645">
                  <a:extLst>
                    <a:ext uri="{9D8B030D-6E8A-4147-A177-3AD203B41FA5}">
                      <a16:colId xmlns:a16="http://schemas.microsoft.com/office/drawing/2014/main" val="856736262"/>
                    </a:ext>
                  </a:extLst>
                </a:gridCol>
              </a:tblGrid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Models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Accuracy(Train)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Accuracy (Test)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Precision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Recall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F1 Score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32187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Logistic Regression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0.673060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0.693049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0.691132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0.697194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0.685999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14432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Gaussian Model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0.583063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0.596696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0.632264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0.604636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0.555055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82762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Decision Tree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0.737386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0.750860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0.743051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0.753251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0.745884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78640"/>
                  </a:ext>
                </a:extLst>
              </a:tr>
              <a:tr h="5886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Random Forest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0.763942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0.766690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0.759656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0.769034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0.761633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77586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Ada-boost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0.642372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0.630420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0.457980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0.642310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0.525493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9178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>
                          <a:effectLst/>
                        </a:rPr>
                        <a:t>KNN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0.717616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0.686167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0.672876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0.688798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0.676123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17500"/>
                  </a:ext>
                </a:extLst>
              </a:tr>
              <a:tr h="416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Stacked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0.809383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0.797660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0.794666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0.800317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0.796748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4101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75FEBB4-E803-36AA-1011-C0543C1F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48" y="1568822"/>
            <a:ext cx="5335639" cy="350622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756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16571FC-3E1E-6786-CDF2-395220D89773}"/>
              </a:ext>
            </a:extLst>
          </p:cNvPr>
          <p:cNvSpPr txBox="1">
            <a:spLocks/>
          </p:cNvSpPr>
          <p:nvPr/>
        </p:nvSpPr>
        <p:spPr>
          <a:xfrm>
            <a:off x="273424" y="733327"/>
            <a:ext cx="3859304" cy="4840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Classification based on the </a:t>
            </a:r>
            <a:r>
              <a:rPr lang="en-IN" sz="2000" b="1" dirty="0"/>
              <a:t>Genre: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0A522-D6DF-A896-E5D7-2843C840D423}"/>
              </a:ext>
            </a:extLst>
          </p:cNvPr>
          <p:cNvSpPr txBox="1"/>
          <p:nvPr/>
        </p:nvSpPr>
        <p:spPr>
          <a:xfrm>
            <a:off x="385483" y="5818094"/>
            <a:ext cx="111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  <a:r>
              <a:rPr lang="en-IN" b="1" dirty="0"/>
              <a:t>The KNN (K-Nearest Neighbors) </a:t>
            </a:r>
            <a:r>
              <a:rPr lang="en-IN" dirty="0"/>
              <a:t>performed well on the training and the test data. (0.86)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993B62-5CBC-ED26-D53C-537F12ECC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06303"/>
              </p:ext>
            </p:extLst>
          </p:nvPr>
        </p:nvGraphicFramePr>
        <p:xfrm>
          <a:off x="273421" y="1737627"/>
          <a:ext cx="6109449" cy="3551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7315">
                  <a:extLst>
                    <a:ext uri="{9D8B030D-6E8A-4147-A177-3AD203B41FA5}">
                      <a16:colId xmlns:a16="http://schemas.microsoft.com/office/drawing/2014/main" val="487495957"/>
                    </a:ext>
                  </a:extLst>
                </a:gridCol>
                <a:gridCol w="1062908">
                  <a:extLst>
                    <a:ext uri="{9D8B030D-6E8A-4147-A177-3AD203B41FA5}">
                      <a16:colId xmlns:a16="http://schemas.microsoft.com/office/drawing/2014/main" val="3498622871"/>
                    </a:ext>
                  </a:extLst>
                </a:gridCol>
                <a:gridCol w="1099246">
                  <a:extLst>
                    <a:ext uri="{9D8B030D-6E8A-4147-A177-3AD203B41FA5}">
                      <a16:colId xmlns:a16="http://schemas.microsoft.com/office/drawing/2014/main" val="3461467306"/>
                    </a:ext>
                  </a:extLst>
                </a:gridCol>
                <a:gridCol w="981146">
                  <a:extLst>
                    <a:ext uri="{9D8B030D-6E8A-4147-A177-3AD203B41FA5}">
                      <a16:colId xmlns:a16="http://schemas.microsoft.com/office/drawing/2014/main" val="4030613594"/>
                    </a:ext>
                  </a:extLst>
                </a:gridCol>
                <a:gridCol w="863045">
                  <a:extLst>
                    <a:ext uri="{9D8B030D-6E8A-4147-A177-3AD203B41FA5}">
                      <a16:colId xmlns:a16="http://schemas.microsoft.com/office/drawing/2014/main" val="3207048979"/>
                    </a:ext>
                  </a:extLst>
                </a:gridCol>
                <a:gridCol w="835789">
                  <a:extLst>
                    <a:ext uri="{9D8B030D-6E8A-4147-A177-3AD203B41FA5}">
                      <a16:colId xmlns:a16="http://schemas.microsoft.com/office/drawing/2014/main" val="1488569465"/>
                    </a:ext>
                  </a:extLst>
                </a:gridCol>
              </a:tblGrid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Models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Accuracy(train)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Accuracy(test)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Precision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Recall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F1 score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04018"/>
                  </a:ext>
                </a:extLst>
              </a:tr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Logistic Regression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0.338398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0.316559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0.316559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0.316559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0.316559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09471"/>
                  </a:ext>
                </a:extLst>
              </a:tr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Gaussian Model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0.147684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0.156420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0.156420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0.156420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0.156420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710751"/>
                  </a:ext>
                </a:extLst>
              </a:tr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Decision Tree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0.216532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0.217898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0.217898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0.217898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0.217898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6786"/>
                  </a:ext>
                </a:extLst>
              </a:tr>
              <a:tr h="433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Random Forest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0.299299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0.307387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0.307387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0.307387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0.307387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2262"/>
                  </a:ext>
                </a:extLst>
              </a:tr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Ada-boost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0.168402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0.169807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0.169807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0.169807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0.169807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214677"/>
                  </a:ext>
                </a:extLst>
              </a:tr>
              <a:tr h="4035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>
                          <a:effectLst/>
                        </a:rPr>
                        <a:t>KNN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0.964832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0.860188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0.860188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0.860188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0.860188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55777"/>
                  </a:ext>
                </a:extLst>
              </a:tr>
              <a:tr h="4524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dirty="0">
                          <a:effectLst/>
                        </a:rPr>
                        <a:t>Stacked classifier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0.797918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0.752603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0.752603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0.752603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0.752603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07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CB59AA2-B042-EF4F-8CDA-5454E102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95" y="1737628"/>
            <a:ext cx="5065128" cy="35515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0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2FA84-C4EA-90E1-58FC-4DB96A3070D5}"/>
              </a:ext>
            </a:extLst>
          </p:cNvPr>
          <p:cNvSpPr txBox="1"/>
          <p:nvPr/>
        </p:nvSpPr>
        <p:spPr>
          <a:xfrm>
            <a:off x="502023" y="1252955"/>
            <a:ext cx="109100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Linear Model for predicting numeric values based on linear relationships between variables.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Regressor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Tree-based model that predicts numeric values by recursively partitioning the feature space.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Ensemble of decision trees that improves prediction accuracy through averaging.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Boost Regressor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Boosting Algorithm that combines weak models to create a strong learner for numeric predictions.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Kneighbors Regressor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Non-Parametric model that predicts values based on the average of the k nearest neighbors in the training set.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Stacking Regressor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Ensemble technique that combines multiple regression models using a meta-model to make final predictions.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7DC9-B13A-B586-A082-142EDCB639CA}"/>
              </a:ext>
            </a:extLst>
          </p:cNvPr>
          <p:cNvSpPr txBox="1"/>
          <p:nvPr/>
        </p:nvSpPr>
        <p:spPr>
          <a:xfrm>
            <a:off x="502023" y="603676"/>
            <a:ext cx="2241177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Models:</a:t>
            </a:r>
          </a:p>
        </p:txBody>
      </p:sp>
    </p:spTree>
    <p:extLst>
      <p:ext uri="{BB962C8B-B14F-4D97-AF65-F5344CB8AC3E}">
        <p14:creationId xmlns:p14="http://schemas.microsoft.com/office/powerpoint/2010/main" val="225139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3AD8BA-4BDA-C49F-8932-6820F6191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44897"/>
              </p:ext>
            </p:extLst>
          </p:nvPr>
        </p:nvGraphicFramePr>
        <p:xfrm>
          <a:off x="462142" y="1830333"/>
          <a:ext cx="5795224" cy="328698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15646">
                  <a:extLst>
                    <a:ext uri="{9D8B030D-6E8A-4147-A177-3AD203B41FA5}">
                      <a16:colId xmlns:a16="http://schemas.microsoft.com/office/drawing/2014/main" val="2330422110"/>
                    </a:ext>
                  </a:extLst>
                </a:gridCol>
                <a:gridCol w="869577">
                  <a:extLst>
                    <a:ext uri="{9D8B030D-6E8A-4147-A177-3AD203B41FA5}">
                      <a16:colId xmlns:a16="http://schemas.microsoft.com/office/drawing/2014/main" val="3242834026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61282720"/>
                    </a:ext>
                  </a:extLst>
                </a:gridCol>
                <a:gridCol w="768728">
                  <a:extLst>
                    <a:ext uri="{9D8B030D-6E8A-4147-A177-3AD203B41FA5}">
                      <a16:colId xmlns:a16="http://schemas.microsoft.com/office/drawing/2014/main" val="4272984435"/>
                    </a:ext>
                  </a:extLst>
                </a:gridCol>
                <a:gridCol w="789463">
                  <a:extLst>
                    <a:ext uri="{9D8B030D-6E8A-4147-A177-3AD203B41FA5}">
                      <a16:colId xmlns:a16="http://schemas.microsoft.com/office/drawing/2014/main" val="2454775632"/>
                    </a:ext>
                  </a:extLst>
                </a:gridCol>
                <a:gridCol w="720833">
                  <a:extLst>
                    <a:ext uri="{9D8B030D-6E8A-4147-A177-3AD203B41FA5}">
                      <a16:colId xmlns:a16="http://schemas.microsoft.com/office/drawing/2014/main" val="21679539"/>
                    </a:ext>
                  </a:extLst>
                </a:gridCol>
                <a:gridCol w="679330">
                  <a:extLst>
                    <a:ext uri="{9D8B030D-6E8A-4147-A177-3AD203B41FA5}">
                      <a16:colId xmlns:a16="http://schemas.microsoft.com/office/drawing/2014/main" val="3070435460"/>
                    </a:ext>
                  </a:extLst>
                </a:gridCol>
              </a:tblGrid>
              <a:tr h="4195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Models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r2 Score(Train)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r2 Score(Test)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RMSE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>
                          <a:effectLst/>
                        </a:rPr>
                        <a:t>MSE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MAE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dirty="0">
                          <a:effectLst/>
                        </a:rPr>
                        <a:t>MAPE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003113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Linear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0.707929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0.664454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1.012589e+08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1.025336e+16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6.123943e+07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3109.273646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081838"/>
                  </a:ext>
                </a:extLst>
              </a:tr>
              <a:tr h="5945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Decision Tree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0.732105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0.616562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1.094187e+08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6.165623e-01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5.946879e+07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4857.638085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82478"/>
                  </a:ext>
                </a:extLst>
              </a:tr>
              <a:tr h="5945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Random Forest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0.797872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0.706579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9.571712e+07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7.065792e-01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5.546623e+07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3208.180803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659383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Ada-boost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0.779408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0.666494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1.020460e+08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6.664940e-01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6.411359e+07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3718.112935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40435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KNN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0.506284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0.400593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1.368060e+08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4.005926e-01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8.398391e+07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5073.601594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52167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Stacked Regression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0.783600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0.721511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9.324989e+07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>
                          <a:effectLst/>
                        </a:rPr>
                        <a:t>7.215108e-01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5.456616e+07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50" dirty="0">
                          <a:effectLst/>
                        </a:rPr>
                        <a:t>2506.662457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095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ABE13A7-9F0D-7AE7-F49B-F4A5F08D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67" y="1767394"/>
            <a:ext cx="5412328" cy="334992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A9311-28EC-EBBC-F960-800840CB566F}"/>
              </a:ext>
            </a:extLst>
          </p:cNvPr>
          <p:cNvSpPr txBox="1"/>
          <p:nvPr/>
        </p:nvSpPr>
        <p:spPr>
          <a:xfrm>
            <a:off x="385483" y="5818094"/>
            <a:ext cx="1112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  <a:r>
              <a:rPr lang="en-IN" b="1" dirty="0"/>
              <a:t>The Random Forest </a:t>
            </a:r>
            <a:r>
              <a:rPr lang="en-IN" dirty="0"/>
              <a:t>performed well on the training data but overall </a:t>
            </a:r>
            <a:r>
              <a:rPr lang="en-IN" b="1" dirty="0"/>
              <a:t>Stacked Model </a:t>
            </a:r>
            <a:r>
              <a:rPr lang="en-IN" dirty="0"/>
              <a:t>performance was better.</a:t>
            </a:r>
            <a:r>
              <a:rPr lang="en-IN" b="1" dirty="0"/>
              <a:t> (Test score is 0.72)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0C264-9545-4D33-7371-A8C4D3002027}"/>
              </a:ext>
            </a:extLst>
          </p:cNvPr>
          <p:cNvSpPr txBox="1"/>
          <p:nvPr/>
        </p:nvSpPr>
        <p:spPr>
          <a:xfrm>
            <a:off x="502023" y="603676"/>
            <a:ext cx="3971365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of Regression Models:</a:t>
            </a:r>
          </a:p>
        </p:txBody>
      </p:sp>
    </p:spTree>
    <p:extLst>
      <p:ext uri="{BB962C8B-B14F-4D97-AF65-F5344CB8AC3E}">
        <p14:creationId xmlns:p14="http://schemas.microsoft.com/office/powerpoint/2010/main" val="281616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6F31D-B263-9962-84BA-B873BA8FD3FA}"/>
              </a:ext>
            </a:extLst>
          </p:cNvPr>
          <p:cNvSpPr txBox="1"/>
          <p:nvPr/>
        </p:nvSpPr>
        <p:spPr>
          <a:xfrm>
            <a:off x="268941" y="1038684"/>
            <a:ext cx="116541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Curse of Dimensionality (PCA): </a:t>
            </a:r>
          </a:p>
          <a:p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The curse of dimensionality refers as the number of dimensions increases, the data becomes increasingly sparse, with most data points being far apart from each other in the high-dimensional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KMeans:</a:t>
            </a:r>
          </a:p>
          <a:p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KMeans clustering is a partition-based clustering algorithm that aims to divide data into distinct groups by minimizing the variance within each cluster and maximizing the separation between clusters.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Hierarchical Clustering:</a:t>
            </a:r>
          </a:p>
          <a:p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 algorithm that groups similar data points into nested clusters, forming a hierarchy or dendrogram based on their pairwise distances.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DBSCAN :</a:t>
            </a:r>
          </a:p>
          <a:p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DBSCAN (Density-Based Spatial Clustering of   Applications with Noise), clusters are selected based on the density connectivity. Noise points, which do not belong to any cluster.</a:t>
            </a:r>
            <a:endParaRPr lang="en-IN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DDF05-7688-D65B-9F04-DE223A636FAB}"/>
              </a:ext>
            </a:extLst>
          </p:cNvPr>
          <p:cNvSpPr txBox="1"/>
          <p:nvPr/>
        </p:nvSpPr>
        <p:spPr>
          <a:xfrm>
            <a:off x="268941" y="385135"/>
            <a:ext cx="2277035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Clustering Models:</a:t>
            </a:r>
          </a:p>
        </p:txBody>
      </p:sp>
    </p:spTree>
    <p:extLst>
      <p:ext uri="{BB962C8B-B14F-4D97-AF65-F5344CB8AC3E}">
        <p14:creationId xmlns:p14="http://schemas.microsoft.com/office/powerpoint/2010/main" val="156831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3CCD0-B69C-F9CF-95A8-16570E1819FB}"/>
              </a:ext>
            </a:extLst>
          </p:cNvPr>
          <p:cNvSpPr txBox="1"/>
          <p:nvPr/>
        </p:nvSpPr>
        <p:spPr>
          <a:xfrm>
            <a:off x="466163" y="3698406"/>
            <a:ext cx="4858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Unsupervised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achine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earning algorithm that groups similar data points into clusters. </a:t>
            </a:r>
          </a:p>
          <a:p>
            <a:endParaRPr lang="en-US" sz="1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Elbow Method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Select the value of k at the "elbow“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in the plot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shows the 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points plotted based on their feature values, and the points are colored according to the assigned cluster.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6C1E7-9CB5-8A53-E6BC-93C09060D1E2}"/>
              </a:ext>
            </a:extLst>
          </p:cNvPr>
          <p:cNvSpPr txBox="1"/>
          <p:nvPr/>
        </p:nvSpPr>
        <p:spPr>
          <a:xfrm>
            <a:off x="466163" y="902111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Scores Comparison: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4CAE4-27EC-555E-0AF6-93D58EEF3420}"/>
              </a:ext>
            </a:extLst>
          </p:cNvPr>
          <p:cNvSpPr txBox="1"/>
          <p:nvPr/>
        </p:nvSpPr>
        <p:spPr>
          <a:xfrm>
            <a:off x="466163" y="3239067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Kmeans</a:t>
            </a:r>
            <a:r>
              <a:rPr lang="en-IN" b="1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84D40-7BC6-351B-A73A-D2D43AEF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04" y="653623"/>
            <a:ext cx="3558490" cy="27701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129413-FF9F-D0B4-117D-822E4EB42B61}"/>
              </a:ext>
            </a:extLst>
          </p:cNvPr>
          <p:cNvSpPr txBox="1"/>
          <p:nvPr/>
        </p:nvSpPr>
        <p:spPr>
          <a:xfrm>
            <a:off x="466163" y="272332"/>
            <a:ext cx="4312024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of Clustering Models: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6D003-0A06-EBD9-6D7C-7FD9D2BBFB89}"/>
              </a:ext>
            </a:extLst>
          </p:cNvPr>
          <p:cNvSpPr txBox="1"/>
          <p:nvPr/>
        </p:nvSpPr>
        <p:spPr>
          <a:xfrm>
            <a:off x="439268" y="1312890"/>
            <a:ext cx="5833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Silhouette Score for KMeans is high when compared to other models.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96EB58-86BA-BA64-AB4A-4DC623B1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90891"/>
              </p:ext>
            </p:extLst>
          </p:nvPr>
        </p:nvGraphicFramePr>
        <p:xfrm>
          <a:off x="599388" y="1776027"/>
          <a:ext cx="5513294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6647">
                  <a:extLst>
                    <a:ext uri="{9D8B030D-6E8A-4147-A177-3AD203B41FA5}">
                      <a16:colId xmlns:a16="http://schemas.microsoft.com/office/drawing/2014/main" val="2106719280"/>
                    </a:ext>
                  </a:extLst>
                </a:gridCol>
                <a:gridCol w="2756647">
                  <a:extLst>
                    <a:ext uri="{9D8B030D-6E8A-4147-A177-3AD203B41FA5}">
                      <a16:colId xmlns:a16="http://schemas.microsoft.com/office/drawing/2014/main" val="3470782377"/>
                    </a:ext>
                  </a:extLst>
                </a:gridCol>
              </a:tblGrid>
              <a:tr h="359792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Silhouette 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21486"/>
                  </a:ext>
                </a:extLst>
              </a:tr>
              <a:tr h="359792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KMeans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0.494696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810824"/>
                  </a:ext>
                </a:extLst>
              </a:tr>
              <a:tr h="359792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Hierarchical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0.479407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81016"/>
                  </a:ext>
                </a:extLst>
              </a:tr>
              <a:tr h="359792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DBSCAN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0.096667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5944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548A992-240A-D2F8-63DE-AF86BA83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04" y="3698406"/>
            <a:ext cx="3558490" cy="2613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7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523E6-4117-9021-FD35-BE26AE950599}"/>
              </a:ext>
            </a:extLst>
          </p:cNvPr>
          <p:cNvSpPr txBox="1"/>
          <p:nvPr/>
        </p:nvSpPr>
        <p:spPr>
          <a:xfrm>
            <a:off x="331691" y="299226"/>
            <a:ext cx="1138521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A2AF22-7783-C355-63C4-2638FA1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8" y="842477"/>
            <a:ext cx="8847231" cy="4953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A36DB1-FD4A-D1AF-F039-304805D5DD77}"/>
              </a:ext>
            </a:extLst>
          </p:cNvPr>
          <p:cNvSpPr txBox="1"/>
          <p:nvPr/>
        </p:nvSpPr>
        <p:spPr>
          <a:xfrm>
            <a:off x="789828" y="6087035"/>
            <a:ext cx="992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per the KMeans 4 Clusters were formed and ‘</a:t>
            </a:r>
            <a:r>
              <a:rPr lang="en-IN" b="1" dirty="0"/>
              <a:t>Cluster 2</a:t>
            </a:r>
            <a:r>
              <a:rPr lang="en-IN" dirty="0"/>
              <a:t>’ performance tops in regards to budget, revenue, profit, and runtime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9739B-C244-0615-9D46-847678F2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72" y="1871345"/>
            <a:ext cx="2309060" cy="392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D1A76-D860-65FD-20FE-158878EE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772" y="842477"/>
            <a:ext cx="220999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212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523E6-4117-9021-FD35-BE26AE950599}"/>
              </a:ext>
            </a:extLst>
          </p:cNvPr>
          <p:cNvSpPr txBox="1"/>
          <p:nvPr/>
        </p:nvSpPr>
        <p:spPr>
          <a:xfrm>
            <a:off x="331690" y="171740"/>
            <a:ext cx="1138521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36DB1-FD4A-D1AF-F039-304805D5DD77}"/>
              </a:ext>
            </a:extLst>
          </p:cNvPr>
          <p:cNvSpPr txBox="1"/>
          <p:nvPr/>
        </p:nvSpPr>
        <p:spPr>
          <a:xfrm>
            <a:off x="829232" y="3978337"/>
            <a:ext cx="9501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Totally 101 records fall under the </a:t>
            </a:r>
            <a:r>
              <a:rPr lang="en-IN" sz="1600" b="1" dirty="0"/>
              <a:t>cluster 2</a:t>
            </a:r>
            <a:r>
              <a:rPr lang="en-IN" sz="1600" dirty="0"/>
              <a:t> category where the language of the films is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average runtime of these movies is 124 mins, with an average vote of 7.09.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Most of the films in the cluster2 genre are </a:t>
            </a:r>
            <a:r>
              <a:rPr lang="en-IN" sz="1600" b="1" dirty="0"/>
              <a:t>“Action”.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‘Daniel Radcliffe’</a:t>
            </a:r>
            <a:r>
              <a:rPr lang="en-IN" sz="1600" dirty="0"/>
              <a:t> is the most repeated actor in this cluster, and </a:t>
            </a:r>
            <a:r>
              <a:rPr lang="en-IN" sz="1600" b="1" dirty="0"/>
              <a:t>‘Peter  Jackson’ </a:t>
            </a:r>
            <a:r>
              <a:rPr lang="en-IN" sz="1600" dirty="0"/>
              <a:t>is the repeated director.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maximum budget is </a:t>
            </a:r>
            <a:r>
              <a:rPr lang="en-IN" sz="1600" b="1" dirty="0"/>
              <a:t>$ 380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Most movies are released in the month of June (count - 21), followed by May (count - 18).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A45A3-7230-6882-FEAC-8D4D8156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0" y="677369"/>
            <a:ext cx="9358171" cy="2571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FDFD8-19CF-C2E6-3508-04D10E48C7C8}"/>
              </a:ext>
            </a:extLst>
          </p:cNvPr>
          <p:cNvSpPr txBox="1"/>
          <p:nvPr/>
        </p:nvSpPr>
        <p:spPr>
          <a:xfrm>
            <a:off x="331690" y="3429000"/>
            <a:ext cx="189155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2 Insights:</a:t>
            </a:r>
          </a:p>
        </p:txBody>
      </p:sp>
    </p:spTree>
    <p:extLst>
      <p:ext uri="{BB962C8B-B14F-4D97-AF65-F5344CB8AC3E}">
        <p14:creationId xmlns:p14="http://schemas.microsoft.com/office/powerpoint/2010/main" val="32162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DF92D3E-0891-A2F2-CA2E-1A102E744D0E}"/>
              </a:ext>
            </a:extLst>
          </p:cNvPr>
          <p:cNvSpPr txBox="1">
            <a:spLocks/>
          </p:cNvSpPr>
          <p:nvPr/>
        </p:nvSpPr>
        <p:spPr>
          <a:xfrm>
            <a:off x="1044534" y="1079136"/>
            <a:ext cx="10102932" cy="53631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production company wants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TMDB movie data and gain insights into various aspects of the movies </a:t>
            </a: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identify what kinds of movies perform well in cinemas, which genres they belong to, and a few other parameters, which help the company predict if a movie will be a commercial success and highly rated.</a:t>
            </a:r>
          </a:p>
          <a:p>
            <a:pPr algn="l"/>
            <a:endParaRPr lang="en-US" sz="2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Explore the relationship between movie attributes and their popularity.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Identify trends and patterns in movie genres, budgets, and revenues.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Investigate the impact of cast, crew, and production companies on movie success.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Predict movie ratings based on key features.</a:t>
            </a:r>
          </a:p>
          <a:p>
            <a:pPr algn="l"/>
            <a:endParaRPr lang="en-US" sz="2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 for this Analysis are Jupyter Notebook, Tableau, &amp; Figma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0E62C2-7A03-B350-B1D4-307EFE14204B}"/>
              </a:ext>
            </a:extLst>
          </p:cNvPr>
          <p:cNvSpPr txBox="1">
            <a:spLocks/>
          </p:cNvSpPr>
          <p:nvPr/>
        </p:nvSpPr>
        <p:spPr>
          <a:xfrm>
            <a:off x="1044534" y="268940"/>
            <a:ext cx="2393576" cy="4932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303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247388"/>
            <a:ext cx="1951976" cy="398571"/>
          </a:xfrm>
        </p:spPr>
        <p:txBody>
          <a:bodyPr/>
          <a:lstStyle/>
          <a:p>
            <a:r>
              <a:rPr lang="en-US" sz="2800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67EB0-0E02-F6FA-A8BB-97D75788C8ED}"/>
              </a:ext>
            </a:extLst>
          </p:cNvPr>
          <p:cNvSpPr txBox="1"/>
          <p:nvPr/>
        </p:nvSpPr>
        <p:spPr>
          <a:xfrm>
            <a:off x="820270" y="887506"/>
            <a:ext cx="10551459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Models: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Genre and the Rating the Classification has been performed, in both different models are giving different scores.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Stacked Model Outperformed all the Models when it comes to the rating category.</a:t>
            </a:r>
          </a:p>
          <a:p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KNN (K-Nearest Neighbors) performed well on the training and the test data, followed by the Stacked Model. </a:t>
            </a:r>
          </a:p>
          <a:p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 models: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well on the training data but overall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Stacked Model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was better.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(Test score is 0.72)</a:t>
            </a:r>
          </a:p>
          <a:p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Models: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Silhouette Score for KMeans is high when compared to other models.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patterns drawn out from each cluster formed,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‘Cluster 2’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gives better insights.</a:t>
            </a:r>
            <a:endParaRPr lang="en-IN" sz="20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753" y="2846772"/>
            <a:ext cx="5970494" cy="1164456"/>
          </a:xfrm>
        </p:spPr>
        <p:txBody>
          <a:bodyPr/>
          <a:lstStyle/>
          <a:p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317C4BF-5D7C-4547-4A06-B9FD1386A733}"/>
              </a:ext>
            </a:extLst>
          </p:cNvPr>
          <p:cNvSpPr txBox="1">
            <a:spLocks/>
          </p:cNvSpPr>
          <p:nvPr/>
        </p:nvSpPr>
        <p:spPr>
          <a:xfrm>
            <a:off x="793376" y="439271"/>
            <a:ext cx="1882006" cy="38548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Overview: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048AB-045F-F30C-74D6-9792D84B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17" y="1111624"/>
            <a:ext cx="2516938" cy="352371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F3B0E-C7DA-6440-D102-4795D3D96ACE}"/>
              </a:ext>
            </a:extLst>
          </p:cNvPr>
          <p:cNvSpPr txBox="1"/>
          <p:nvPr/>
        </p:nvSpPr>
        <p:spPr>
          <a:xfrm>
            <a:off x="717175" y="1111624"/>
            <a:ext cx="6983507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2 different data sets containing credits and movies having 4803 rows each with 4 columns in credit and 18 columns in the movie data set.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Some of the columns like crew, cast,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in JSON format.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3091 null values in the Homepage column and 844 null values in the tagline column. And there are a few other null values that can be handled.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Values are treated accordingly.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6197E-E4A9-70FF-DE23-15F8A95C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51" y="5130192"/>
            <a:ext cx="1278127" cy="91178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348092-9570-3105-BB8C-6D99351A4C28}"/>
              </a:ext>
            </a:extLst>
          </p:cNvPr>
          <p:cNvSpPr txBox="1"/>
          <p:nvPr/>
        </p:nvSpPr>
        <p:spPr>
          <a:xfrm>
            <a:off x="8236217" y="780160"/>
            <a:ext cx="1462388" cy="2769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Black" panose="020B0A04020102020204" pitchFamily="34" charset="0"/>
              </a:rPr>
              <a:t>Movies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0B911-4544-D632-1CE1-F246F5EBCA21}"/>
              </a:ext>
            </a:extLst>
          </p:cNvPr>
          <p:cNvSpPr txBox="1"/>
          <p:nvPr/>
        </p:nvSpPr>
        <p:spPr>
          <a:xfrm>
            <a:off x="8243051" y="4744264"/>
            <a:ext cx="1470146" cy="2769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Black" panose="020B0A04020102020204" pitchFamily="34" charset="0"/>
              </a:rPr>
              <a:t>credits dataset</a:t>
            </a:r>
          </a:p>
        </p:txBody>
      </p:sp>
    </p:spTree>
    <p:extLst>
      <p:ext uri="{BB962C8B-B14F-4D97-AF65-F5344CB8AC3E}">
        <p14:creationId xmlns:p14="http://schemas.microsoft.com/office/powerpoint/2010/main" val="184873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DA688-1B7A-8398-3C15-87D2396F260C}"/>
              </a:ext>
            </a:extLst>
          </p:cNvPr>
          <p:cNvSpPr txBox="1"/>
          <p:nvPr/>
        </p:nvSpPr>
        <p:spPr>
          <a:xfrm>
            <a:off x="234398" y="410744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8F38B-22F6-31FC-A134-1828F562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63" y="2474195"/>
            <a:ext cx="3237443" cy="2599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098C-6644-3199-7291-97E31C86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63" y="1111624"/>
            <a:ext cx="1813717" cy="10821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07F88-81E2-E0A6-C7D2-64712F109CD2}"/>
              </a:ext>
            </a:extLst>
          </p:cNvPr>
          <p:cNvSpPr txBox="1"/>
          <p:nvPr/>
        </p:nvSpPr>
        <p:spPr>
          <a:xfrm>
            <a:off x="448235" y="1111624"/>
            <a:ext cx="7646894" cy="479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features which are highlighted have been extracted from the JSON characteristic features.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‘Budget’, ‘Revenue’ &amp; ‘Runtime’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dropped the records where the values are zero.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Outlier treatment is performed on the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‘Runtime’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few Features are having null values, and as they are less than 2% treated accordingly.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clean dataset shape is 3229 x 18 (Rows x Columns).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Divided the dataset into categorical and numerical for further analysis.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8A2179-04BC-550A-CF04-576B298BC669}"/>
                  </a:ext>
                </a:extLst>
              </p14:cNvPr>
              <p14:cNvContentPartPr/>
              <p14:nvPr/>
            </p14:nvContentPartPr>
            <p14:xfrm>
              <a:off x="8471541" y="4031739"/>
              <a:ext cx="1714320" cy="13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8A2179-04BC-550A-CF04-576B298BC6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541" y="3959739"/>
                <a:ext cx="1785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F6C6A3-3E0F-EB3C-67D9-6D452C5390B4}"/>
                  </a:ext>
                </a:extLst>
              </p14:cNvPr>
              <p14:cNvContentPartPr/>
              <p14:nvPr/>
            </p14:nvContentPartPr>
            <p14:xfrm>
              <a:off x="8525181" y="4285179"/>
              <a:ext cx="819000" cy="2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F6C6A3-3E0F-EB3C-67D9-6D452C5390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9541" y="4213179"/>
                <a:ext cx="890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F4BDD9-E760-8A5B-BDF4-B4824FA9D8AA}"/>
                  </a:ext>
                </a:extLst>
              </p14:cNvPr>
              <p14:cNvContentPartPr/>
              <p14:nvPr/>
            </p14:nvContentPartPr>
            <p14:xfrm>
              <a:off x="8525181" y="4470939"/>
              <a:ext cx="1651320" cy="9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F4BDD9-E760-8A5B-BDF4-B4824FA9D8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9541" y="4398939"/>
                <a:ext cx="1722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1C832D-0198-E379-B9B1-1FA28093032B}"/>
                  </a:ext>
                </a:extLst>
              </p14:cNvPr>
              <p14:cNvContentPartPr/>
              <p14:nvPr/>
            </p14:nvContentPartPr>
            <p14:xfrm>
              <a:off x="8489181" y="4723299"/>
              <a:ext cx="1529640" cy="2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1C832D-0198-E379-B9B1-1FA2809303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3541" y="4651659"/>
                <a:ext cx="1601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8BFD67-5ECA-BF90-D242-97F98264B6EB}"/>
                  </a:ext>
                </a:extLst>
              </p14:cNvPr>
              <p14:cNvContentPartPr/>
              <p14:nvPr/>
            </p14:nvContentPartPr>
            <p14:xfrm>
              <a:off x="8498181" y="4948299"/>
              <a:ext cx="8665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8BFD67-5ECA-BF90-D242-97F98264B6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2541" y="4876659"/>
                <a:ext cx="938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3C6BFB-7A7F-F473-2754-903B59045BFF}"/>
                  </a:ext>
                </a:extLst>
              </p14:cNvPr>
              <p14:cNvContentPartPr/>
              <p14:nvPr/>
            </p14:nvContentPartPr>
            <p14:xfrm>
              <a:off x="10398981" y="4317219"/>
              <a:ext cx="1093320" cy="4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3C6BFB-7A7F-F473-2754-903B59045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3341" y="4245579"/>
                <a:ext cx="11649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108F11-E693-96D6-8401-FBD9027329C4}"/>
                  </a:ext>
                </a:extLst>
              </p14:cNvPr>
              <p14:cNvContentPartPr/>
              <p14:nvPr/>
            </p14:nvContentPartPr>
            <p14:xfrm>
              <a:off x="10407981" y="4554099"/>
              <a:ext cx="5155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108F11-E693-96D6-8401-FBD9027329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71981" y="4482459"/>
                <a:ext cx="5871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1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DA688-1B7A-8398-3C15-87D2396F260C}"/>
              </a:ext>
            </a:extLst>
          </p:cNvPr>
          <p:cNvSpPr txBox="1"/>
          <p:nvPr/>
        </p:nvSpPr>
        <p:spPr>
          <a:xfrm>
            <a:off x="234398" y="410744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694A2-B3AC-2EEF-5F8D-CA8C9E5350F3}"/>
              </a:ext>
            </a:extLst>
          </p:cNvPr>
          <p:cNvSpPr txBox="1"/>
          <p:nvPr/>
        </p:nvSpPr>
        <p:spPr>
          <a:xfrm>
            <a:off x="234398" y="5622548"/>
            <a:ext cx="998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films were released in the month of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“December.”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‘Paramount Pictures’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tops the list of production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films were in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‘Drama Genre’.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77D37-9FA5-063F-806B-EF48EACC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2" y="1145805"/>
            <a:ext cx="4214225" cy="337595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AAAB32-F559-694B-F605-9E0DE4C7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46" y="1145805"/>
            <a:ext cx="3791519" cy="426533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CA5851-C3EE-679B-1104-AE9CC07E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42" y="1145805"/>
            <a:ext cx="3047839" cy="300130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53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1B83E-BC0B-0611-061D-192E0C04C3C8}"/>
              </a:ext>
            </a:extLst>
          </p:cNvPr>
          <p:cNvSpPr txBox="1"/>
          <p:nvPr/>
        </p:nvSpPr>
        <p:spPr>
          <a:xfrm>
            <a:off x="234398" y="410744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33DA1-0F74-24A0-7952-E64CF0205D7F}"/>
              </a:ext>
            </a:extLst>
          </p:cNvPr>
          <p:cNvSpPr txBox="1"/>
          <p:nvPr/>
        </p:nvSpPr>
        <p:spPr>
          <a:xfrm>
            <a:off x="7273097" y="5574593"/>
            <a:ext cx="4639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‘Runtime’ is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108 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‘Western movies runtime is 80 – 160 mins’, and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films were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 in the last 20 years.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A3414B-9ADD-DE32-7DF0-4623F1DD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97" y="780075"/>
            <a:ext cx="4684505" cy="329925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BAF4A-939F-0D2F-762D-FEDED66A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88" y="4242029"/>
            <a:ext cx="3746857" cy="2409782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596ED-99A6-F7C5-0673-6F8F1AEB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50" y="4242029"/>
            <a:ext cx="2866982" cy="240978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68A51-1FE6-7A34-B63D-370DACBB1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0" y="780075"/>
            <a:ext cx="6734995" cy="3299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32197-D861-8A37-082D-F9F433145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097" y="4535869"/>
            <a:ext cx="2136842" cy="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3631E-C323-EDB1-DB7A-042589BE8391}"/>
              </a:ext>
            </a:extLst>
          </p:cNvPr>
          <p:cNvSpPr txBox="1"/>
          <p:nvPr/>
        </p:nvSpPr>
        <p:spPr>
          <a:xfrm>
            <a:off x="57926" y="30462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2685C-DB24-B439-C741-56A7B34E53DE}"/>
              </a:ext>
            </a:extLst>
          </p:cNvPr>
          <p:cNvSpPr txBox="1"/>
          <p:nvPr/>
        </p:nvSpPr>
        <p:spPr>
          <a:xfrm>
            <a:off x="1006103" y="5678612"/>
            <a:ext cx="9796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movies were related to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‘Drama’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maximum films released in 2014, and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budget plays an important role in high-revenue 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Relationship between Budget and Revenue.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D1EF68-D38F-860E-3992-41111482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3" y="1291405"/>
            <a:ext cx="9426757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C3F5EB-9554-D3A7-C563-1B76A91819FA}"/>
              </a:ext>
            </a:extLst>
          </p:cNvPr>
          <p:cNvSpPr txBox="1"/>
          <p:nvPr/>
        </p:nvSpPr>
        <p:spPr>
          <a:xfrm>
            <a:off x="1006103" y="573887"/>
            <a:ext cx="942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Films as language ‘English’ with a vote average, release year equal to and greater than 7 &amp; 2014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7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69" y="748912"/>
            <a:ext cx="1709928" cy="506147"/>
          </a:xfrm>
        </p:spPr>
        <p:txBody>
          <a:bodyPr/>
          <a:lstStyle/>
          <a:p>
            <a:r>
              <a:rPr lang="en-US" sz="2400" dirty="0"/>
              <a:t>Summary: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3BE01-F64F-161D-E316-D190E5A6424D}"/>
              </a:ext>
            </a:extLst>
          </p:cNvPr>
          <p:cNvSpPr txBox="1"/>
          <p:nvPr/>
        </p:nvSpPr>
        <p:spPr>
          <a:xfrm>
            <a:off x="1216869" y="1690062"/>
            <a:ext cx="9164260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films were released in the month of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‘December’.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‘Paramount Pictures’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produced a lot of movies when compared to other production companies.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Genres like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‘Fantasy’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‘Animation’ runtime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in the range between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 – 120 mins.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IN" sz="20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1970 there are less than 250 films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per the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Budgets play an important role in high-revenue films.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a spike in popularity between 1935 – 1940.</a:t>
            </a:r>
          </a:p>
        </p:txBody>
      </p:sp>
    </p:spTree>
    <p:extLst>
      <p:ext uri="{BB962C8B-B14F-4D97-AF65-F5344CB8AC3E}">
        <p14:creationId xmlns:p14="http://schemas.microsoft.com/office/powerpoint/2010/main" val="39300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E9901-4550-10C0-DCFF-5B463EB3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88014"/>
            <a:ext cx="11932023" cy="6420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11BDAA-B7CD-47F6-9E0D-8779563A43BE}"/>
              </a:ext>
            </a:extLst>
          </p:cNvPr>
          <p:cNvSpPr txBox="1"/>
          <p:nvPr/>
        </p:nvSpPr>
        <p:spPr>
          <a:xfrm>
            <a:off x="234398" y="8801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:</a:t>
            </a:r>
          </a:p>
        </p:txBody>
      </p:sp>
    </p:spTree>
    <p:extLst>
      <p:ext uri="{BB962C8B-B14F-4D97-AF65-F5344CB8AC3E}">
        <p14:creationId xmlns:p14="http://schemas.microsoft.com/office/powerpoint/2010/main" val="39123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2435</TotalTime>
  <Words>1776</Words>
  <Application>Microsoft Office PowerPoint</Application>
  <PresentationFormat>Widescreen</PresentationFormat>
  <Paragraphs>329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Algerian</vt:lpstr>
      <vt:lpstr>Arial</vt:lpstr>
      <vt:lpstr>Arial Black</vt:lpstr>
      <vt:lpstr>Calibri</vt:lpstr>
      <vt:lpstr>Calibri Light</vt:lpstr>
      <vt:lpstr>Comic Sans MS</vt:lpstr>
      <vt:lpstr>Courier New</vt:lpstr>
      <vt:lpstr>Gill Sans Nova</vt:lpstr>
      <vt:lpstr>Gill Sans Nova Light</vt:lpstr>
      <vt:lpstr>Sagona Book</vt:lpstr>
      <vt:lpstr>Wingdings</vt:lpstr>
      <vt:lpstr>Office Theme</vt:lpstr>
      <vt:lpstr>1_Office Theme</vt:lpstr>
      <vt:lpstr>MOVIE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PowerPoint Presentation</vt:lpstr>
      <vt:lpstr>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shiva charan</dc:creator>
  <cp:lastModifiedBy>shiva charan</cp:lastModifiedBy>
  <cp:revision>3</cp:revision>
  <dcterms:created xsi:type="dcterms:W3CDTF">2023-07-09T03:03:37Z</dcterms:created>
  <dcterms:modified xsi:type="dcterms:W3CDTF">2023-07-12T09:28:45Z</dcterms:modified>
</cp:coreProperties>
</file>