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dharshini C (Annalect)" userId="dec4d10b-ae99-48c0-ab39-ccac6ce40702" providerId="ADAL" clId="{8035B0D3-105D-48F4-A2D3-8E07E815C625}"/>
    <pc:docChg chg="modSld">
      <pc:chgData name="Shivadharshini C (Annalect)" userId="dec4d10b-ae99-48c0-ab39-ccac6ce40702" providerId="ADAL" clId="{8035B0D3-105D-48F4-A2D3-8E07E815C625}" dt="2025-08-14T12:37:38.874" v="1" actId="14100"/>
      <pc:docMkLst>
        <pc:docMk/>
      </pc:docMkLst>
      <pc:sldChg chg="modSp mod">
        <pc:chgData name="Shivadharshini C (Annalect)" userId="dec4d10b-ae99-48c0-ab39-ccac6ce40702" providerId="ADAL" clId="{8035B0D3-105D-48F4-A2D3-8E07E815C625}" dt="2025-08-14T12:37:38.874" v="1" actId="14100"/>
        <pc:sldMkLst>
          <pc:docMk/>
          <pc:sldMk cId="2356707593" sldId="267"/>
        </pc:sldMkLst>
        <pc:picChg chg="mod">
          <ac:chgData name="Shivadharshini C (Annalect)" userId="dec4d10b-ae99-48c0-ab39-ccac6ce40702" providerId="ADAL" clId="{8035B0D3-105D-48F4-A2D3-8E07E815C625}" dt="2025-08-14T12:37:38.874" v="1" actId="14100"/>
          <ac:picMkLst>
            <pc:docMk/>
            <pc:sldMk cId="2356707593" sldId="267"/>
            <ac:picMk id="9" creationId="{D43A5C6B-7C43-51C0-E6E3-688A317E4B6E}"/>
          </ac:picMkLst>
        </pc:picChg>
      </pc:sldChg>
    </pc:docChg>
  </pc:docChgLst>
  <pc:docChgLst>
    <pc:chgData name="Shiva Darshini (Annalect)" userId="dec4d10b-ae99-48c0-ab39-ccac6ce40702" providerId="ADAL" clId="{2A3F0275-DA25-4A86-9D43-111C7A25C3C1}"/>
    <pc:docChg chg="undo custSel addSld delSld modSld sldOrd">
      <pc:chgData name="Shiva Darshini (Annalect)" userId="dec4d10b-ae99-48c0-ab39-ccac6ce40702" providerId="ADAL" clId="{2A3F0275-DA25-4A86-9D43-111C7A25C3C1}" dt="2023-11-14T14:10:43.481" v="365" actId="255"/>
      <pc:docMkLst>
        <pc:docMk/>
      </pc:docMkLst>
      <pc:sldChg chg="modSp mod">
        <pc:chgData name="Shiva Darshini (Annalect)" userId="dec4d10b-ae99-48c0-ab39-ccac6ce40702" providerId="ADAL" clId="{2A3F0275-DA25-4A86-9D43-111C7A25C3C1}" dt="2023-11-14T13:46:24.810" v="249" actId="255"/>
        <pc:sldMkLst>
          <pc:docMk/>
          <pc:sldMk cId="1613135274" sldId="257"/>
        </pc:sldMkLst>
      </pc:sldChg>
      <pc:sldChg chg="modSp mod">
        <pc:chgData name="Shiva Darshini (Annalect)" userId="dec4d10b-ae99-48c0-ab39-ccac6ce40702" providerId="ADAL" clId="{2A3F0275-DA25-4A86-9D43-111C7A25C3C1}" dt="2023-11-14T13:46:33.445" v="250" actId="255"/>
        <pc:sldMkLst>
          <pc:docMk/>
          <pc:sldMk cId="2401974215" sldId="258"/>
        </pc:sldMkLst>
      </pc:sldChg>
      <pc:sldChg chg="modSp mod">
        <pc:chgData name="Shiva Darshini (Annalect)" userId="dec4d10b-ae99-48c0-ab39-ccac6ce40702" providerId="ADAL" clId="{2A3F0275-DA25-4A86-9D43-111C7A25C3C1}" dt="2023-11-14T13:45:58.937" v="246" actId="255"/>
        <pc:sldMkLst>
          <pc:docMk/>
          <pc:sldMk cId="3382768852" sldId="259"/>
        </pc:sldMkLst>
      </pc:sldChg>
      <pc:sldChg chg="addSp delSp modSp mod">
        <pc:chgData name="Shiva Darshini (Annalect)" userId="dec4d10b-ae99-48c0-ab39-ccac6ce40702" providerId="ADAL" clId="{2A3F0275-DA25-4A86-9D43-111C7A25C3C1}" dt="2023-11-14T13:58:58.522" v="364" actId="26606"/>
        <pc:sldMkLst>
          <pc:docMk/>
          <pc:sldMk cId="2324021498" sldId="260"/>
        </pc:sldMkLst>
      </pc:sldChg>
      <pc:sldChg chg="addSp delSp modSp mod setBg setClrOvrMap">
        <pc:chgData name="Shiva Darshini (Annalect)" userId="dec4d10b-ae99-48c0-ab39-ccac6ce40702" providerId="ADAL" clId="{2A3F0275-DA25-4A86-9D43-111C7A25C3C1}" dt="2023-11-14T13:52:22.651" v="309" actId="14100"/>
        <pc:sldMkLst>
          <pc:docMk/>
          <pc:sldMk cId="4060507004" sldId="262"/>
        </pc:sldMkLst>
      </pc:sldChg>
      <pc:sldChg chg="addSp delSp modSp new mod setBg">
        <pc:chgData name="Shiva Darshini (Annalect)" userId="dec4d10b-ae99-48c0-ab39-ccac6ce40702" providerId="ADAL" clId="{2A3F0275-DA25-4A86-9D43-111C7A25C3C1}" dt="2023-11-14T13:52:52.621" v="317" actId="14100"/>
        <pc:sldMkLst>
          <pc:docMk/>
          <pc:sldMk cId="2771094179" sldId="263"/>
        </pc:sldMkLst>
      </pc:sldChg>
      <pc:sldChg chg="addSp delSp modSp new mod setBg">
        <pc:chgData name="Shiva Darshini (Annalect)" userId="dec4d10b-ae99-48c0-ab39-ccac6ce40702" providerId="ADAL" clId="{2A3F0275-DA25-4A86-9D43-111C7A25C3C1}" dt="2023-11-14T13:53:35.773" v="326" actId="14100"/>
        <pc:sldMkLst>
          <pc:docMk/>
          <pc:sldMk cId="387736748" sldId="264"/>
        </pc:sldMkLst>
      </pc:sldChg>
      <pc:sldChg chg="addSp delSp modSp new mod setBg">
        <pc:chgData name="Shiva Darshini (Annalect)" userId="dec4d10b-ae99-48c0-ab39-ccac6ce40702" providerId="ADAL" clId="{2A3F0275-DA25-4A86-9D43-111C7A25C3C1}" dt="2023-11-14T14:10:43.481" v="365" actId="255"/>
        <pc:sldMkLst>
          <pc:docMk/>
          <pc:sldMk cId="4020538497" sldId="265"/>
        </pc:sldMkLst>
      </pc:sldChg>
      <pc:sldChg chg="addSp delSp modSp new mod setBg setClrOvrMap">
        <pc:chgData name="Shiva Darshini (Annalect)" userId="dec4d10b-ae99-48c0-ab39-ccac6ce40702" providerId="ADAL" clId="{2A3F0275-DA25-4A86-9D43-111C7A25C3C1}" dt="2023-11-14T13:58:08.535" v="351" actId="20577"/>
        <pc:sldMkLst>
          <pc:docMk/>
          <pc:sldMk cId="1731891121" sldId="266"/>
        </pc:sldMkLst>
      </pc:sldChg>
      <pc:sldChg chg="addSp delSp modSp new mod setBg addAnim delAnim setClrOvrMap">
        <pc:chgData name="Shiva Darshini (Annalect)" userId="dec4d10b-ae99-48c0-ab39-ccac6ce40702" providerId="ADAL" clId="{2A3F0275-DA25-4A86-9D43-111C7A25C3C1}" dt="2023-11-14T13:57:22.725" v="347" actId="255"/>
        <pc:sldMkLst>
          <pc:docMk/>
          <pc:sldMk cId="2356707593" sldId="267"/>
        </pc:sldMkLst>
      </pc:sldChg>
      <pc:sldChg chg="addSp delSp modSp new mod setBg addAnim setClrOvrMap">
        <pc:chgData name="Shiva Darshini (Annalect)" userId="dec4d10b-ae99-48c0-ab39-ccac6ce40702" providerId="ADAL" clId="{2A3F0275-DA25-4A86-9D43-111C7A25C3C1}" dt="2023-11-14T13:57:31.639" v="348" actId="255"/>
        <pc:sldMkLst>
          <pc:docMk/>
          <pc:sldMk cId="709185756" sldId="268"/>
        </pc:sldMkLst>
      </pc:sldChg>
      <pc:sldChg chg="addSp delSp modSp new mod setBg addAnim setClrOvrMap">
        <pc:chgData name="Shiva Darshini (Annalect)" userId="dec4d10b-ae99-48c0-ab39-ccac6ce40702" providerId="ADAL" clId="{2A3F0275-DA25-4A86-9D43-111C7A25C3C1}" dt="2023-11-14T13:57:37.785" v="349" actId="255"/>
        <pc:sldMkLst>
          <pc:docMk/>
          <pc:sldMk cId="2265998617" sldId="269"/>
        </pc:sldMkLst>
      </pc:sldChg>
      <pc:sldChg chg="addSp delSp modSp new del mod setBg setClrOvrMap">
        <pc:chgData name="Shiva Darshini (Annalect)" userId="dec4d10b-ae99-48c0-ab39-ccac6ce40702" providerId="ADAL" clId="{2A3F0275-DA25-4A86-9D43-111C7A25C3C1}" dt="2023-11-14T13:34:20.831" v="166" actId="2696"/>
        <pc:sldMkLst>
          <pc:docMk/>
          <pc:sldMk cId="3279239672" sldId="270"/>
        </pc:sldMkLst>
      </pc:sldChg>
      <pc:sldChg chg="addSp delSp modSp add mod ord addAnim">
        <pc:chgData name="Shiva Darshini (Annalect)" userId="dec4d10b-ae99-48c0-ab39-ccac6ce40702" providerId="ADAL" clId="{2A3F0275-DA25-4A86-9D43-111C7A25C3C1}" dt="2023-11-14T13:57:44.120" v="350" actId="255"/>
        <pc:sldMkLst>
          <pc:docMk/>
          <pc:sldMk cId="2924918271" sldId="271"/>
        </pc:sldMkLst>
      </pc:sldChg>
      <pc:sldChg chg="addSp delSp modSp new mod setBg addAnim setClrOvrMap">
        <pc:chgData name="Shiva Darshini (Annalect)" userId="dec4d10b-ae99-48c0-ab39-ccac6ce40702" providerId="ADAL" clId="{2A3F0275-DA25-4A86-9D43-111C7A25C3C1}" dt="2023-11-14T13:49:41.168" v="277" actId="27636"/>
        <pc:sldMkLst>
          <pc:docMk/>
          <pc:sldMk cId="1477277677" sldId="272"/>
        </pc:sldMkLst>
      </pc:sldChg>
      <pc:sldChg chg="new del">
        <pc:chgData name="Shiva Darshini (Annalect)" userId="dec4d10b-ae99-48c0-ab39-ccac6ce40702" providerId="ADAL" clId="{2A3F0275-DA25-4A86-9D43-111C7A25C3C1}" dt="2023-11-14T13:37:41.686" v="207" actId="47"/>
        <pc:sldMkLst>
          <pc:docMk/>
          <pc:sldMk cId="421618618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6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7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5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C74C56-0F18-A806-A5D9-3074F3FBEE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66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CF972-FF51-0368-786B-8469B2633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6CF5-ABCC-DF09-9C30-58C95C6D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Simulation Project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219A-64E2-F28E-3128-90F7C5DCE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Shivadharshini C</a:t>
            </a: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4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9AC2F-5CF9-43B2-F144-14111CF8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GA Excel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5A36250-6C8A-B021-B097-1AEEF5811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2924355"/>
            <a:ext cx="3496595" cy="2580490"/>
          </a:xfrm>
          <a:prstGeom prst="rect">
            <a:avLst/>
          </a:prstGeom>
        </p:spPr>
      </p:pic>
      <p:pic>
        <p:nvPicPr>
          <p:cNvPr id="11" name="Picture 10" descr="A graph on a screen&#10;&#10;Description automatically generated">
            <a:extLst>
              <a:ext uri="{FF2B5EF4-FFF2-40B4-BE49-F238E27FC236}">
                <a16:creationId xmlns:a16="http://schemas.microsoft.com/office/drawing/2014/main" id="{DBF6E4A5-4DAB-27F2-10CF-0091DC7B5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5" y="2907791"/>
            <a:ext cx="3496595" cy="2438018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9E6A3A5-5C9A-0767-E83E-1DA132586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17" y="2907791"/>
            <a:ext cx="3412805" cy="243801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3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E8A9-493B-A86D-B5E1-EA606C8C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Tableau Dashboard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3E5B06-F103-DEFF-4C64-A2FF5D039274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Connect to Data in Tableau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Identify Key Metrics in Tableau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Choose the Right Visualization Types in   Tableau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Data Cleaning and Preprocessing in Tableau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Create Initial Tableau Visualizations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Enhance Tableau Visualizations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Add Interactive Elements in Tableau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Design Principles for Tableau Dashboards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Publish and Share Tableau Dashboards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400" i="0" dirty="0">
                <a:solidFill>
                  <a:srgbClr val="FFFFFF"/>
                </a:solidFill>
                <a:effectLst/>
              </a:rPr>
              <a:t>Evaluate and Iterate in Tableau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D4CE6B4-4D72-B126-18C9-008767085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1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0DCF4-3967-0DCE-9770-AECE6951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DBM Tableau Dashboard</a:t>
            </a:r>
          </a:p>
        </p:txBody>
      </p:sp>
      <p:pic>
        <p:nvPicPr>
          <p:cNvPr id="5" name="Content Placeholder 4" descr="A graph of red and blue bars&#10;&#10;Description automatically generated">
            <a:extLst>
              <a:ext uri="{FF2B5EF4-FFF2-40B4-BE49-F238E27FC236}">
                <a16:creationId xmlns:a16="http://schemas.microsoft.com/office/drawing/2014/main" id="{7F6D6D85-866A-F637-F349-939618D72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1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D43A5C6B-7C43-51C0-E6E3-688A317E4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7" b="-4"/>
          <a:stretch/>
        </p:blipFill>
        <p:spPr>
          <a:xfrm>
            <a:off x="3824164" y="10"/>
            <a:ext cx="3732709" cy="338327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E7CBCE95-9C70-E038-AB82-E19962F6C8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990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5A58643-713F-C839-EDC2-A5CF07094B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r="8807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0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7D6A-7534-B03B-781E-DFDF4A1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DCM Tableau Dashboard </a:t>
            </a:r>
          </a:p>
        </p:txBody>
      </p:sp>
      <p:pic>
        <p:nvPicPr>
          <p:cNvPr id="11" name="Picture 10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6607E53-9172-DC9D-D745-FFB5BE40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73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6A3EDEF-83B4-9C56-005A-2EC26E139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r="18812" b="-1"/>
          <a:stretch/>
        </p:blipFill>
        <p:spPr>
          <a:xfrm>
            <a:off x="3824164" y="10"/>
            <a:ext cx="3732724" cy="338327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B61976C-8A9D-A7FE-886E-45CFFCE48D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r="29731" b="4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5" name="Content Placeholder 4" descr="A screen shot of a chart&#10;&#10;Description automatically generated">
            <a:extLst>
              <a:ext uri="{FF2B5EF4-FFF2-40B4-BE49-F238E27FC236}">
                <a16:creationId xmlns:a16="http://schemas.microsoft.com/office/drawing/2014/main" id="{B263FC7B-89E9-1FE1-D9AD-4098DC1477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321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1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C693-818C-4392-893D-C99E0256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GA Tableau Dashboard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82006BC-9407-6294-426D-B6D583715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r="28948" b="-2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0561481-2931-6375-9877-EF1B5EB02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r="14616" b="-3"/>
          <a:stretch/>
        </p:blipFill>
        <p:spPr>
          <a:xfrm>
            <a:off x="3824164" y="10"/>
            <a:ext cx="3732724" cy="3383270"/>
          </a:xfrm>
          <a:prstGeom prst="rect">
            <a:avLst/>
          </a:prstGeom>
        </p:spPr>
      </p:pic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EC31B48-D4F8-DFD9-77F6-D22B0C72D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9" r="26117" b="3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E600D3EF-0E39-AE26-9033-2958B80E0D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r="27355" b="-2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0DCF4-3967-0DCE-9770-AECE6951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FB Tableau Dashboard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C151111-4712-F20C-EB83-840D818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6" r="16618" b="-1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F7A2E5BD-948F-E381-5561-F8C01D0AF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28356" b="-1"/>
          <a:stretch/>
        </p:blipFill>
        <p:spPr>
          <a:xfrm>
            <a:off x="3824164" y="10"/>
            <a:ext cx="3732724" cy="338327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73243390-A68A-2652-1645-19B1E06569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5" b="3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2DDCF8FB-F0A6-5790-778F-8CAAC7094A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30423" b="-4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F98186-CF1F-053D-8324-C6CFD17A8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56" b="1434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EF29A-7EF2-69D0-351B-D51BDE36F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</a:t>
            </a:r>
            <a:endParaRPr lang="en-IN" sz="54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3B0F-27D6-52C5-1AFA-249482A4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Cleaning</a:t>
            </a:r>
            <a:endParaRPr lang="en-IN" sz="36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282B-7E84-9266-F67E-8712643A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Handling Missing Values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Removing Duplicates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Handling Inconsistent Data Types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Correcting Typos and Inconsistencies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Handling Inconsistent Units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Checking for Data Skewness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Handling Outliers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IN" sz="1400" b="0" i="0" dirty="0">
                <a:solidFill>
                  <a:srgbClr val="FFFFFF"/>
                </a:solidFill>
                <a:effectLst/>
              </a:rPr>
              <a:t>Checking Date and Time Formats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rgbClr val="FFFFFF"/>
              </a:solidFill>
            </a:endParaRPr>
          </a:p>
        </p:txBody>
      </p:sp>
      <p:pic>
        <p:nvPicPr>
          <p:cNvPr id="12" name="Picture 11" descr="Magnifying glass showing decling performance">
            <a:extLst>
              <a:ext uri="{FF2B5EF4-FFF2-40B4-BE49-F238E27FC236}">
                <a16:creationId xmlns:a16="http://schemas.microsoft.com/office/drawing/2014/main" id="{7084638A-F3F0-940B-4E0D-343F32555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DA7E7-9262-E019-8A2A-D657AFC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Harmonization for Dimensions</a:t>
            </a:r>
            <a:endParaRPr lang="en-IN" sz="3600" dirty="0">
              <a:solidFill>
                <a:srgbClr val="FFFFFF"/>
              </a:solidFill>
            </a:endParaRPr>
          </a:p>
        </p:txBody>
      </p:sp>
      <p:pic>
        <p:nvPicPr>
          <p:cNvPr id="16" name="Picture 4" descr="Financial graphs on a dark display">
            <a:extLst>
              <a:ext uri="{FF2B5EF4-FFF2-40B4-BE49-F238E27FC236}">
                <a16:creationId xmlns:a16="http://schemas.microsoft.com/office/drawing/2014/main" id="{D34144C2-10CB-9B02-E23E-8539A36A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6" r="3203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9E644-97E0-A8CB-0335-7429015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Standardizing Dimension Names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Aligning Dimension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Reference Data Alignment for Dimensions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Delimiting Data in Dimensions using "_"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Finding Data Patterns in Dimension Names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7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D167F-4BE1-7FE3-E88C-1DAD1774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FFFFFF"/>
                </a:solidFill>
                <a:effectLst/>
              </a:rPr>
              <a:t>Data Harmonization for KPIs and Metrics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B97B-807E-93E2-C509-8806A568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Consistent Units for KPIs and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Handling Missing Values in KPIs and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Aligning Time Frames for KPIs and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Establishing Metric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Handling Derived Metrics Consistently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i="0" dirty="0">
                <a:solidFill>
                  <a:srgbClr val="FFFFFF"/>
                </a:solidFill>
                <a:effectLst/>
              </a:rPr>
              <a:t>Applying Common Calculation Methods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5E669E22-85DD-C5B3-5EE9-7632D5E5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60" r="17705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6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05DE5-8032-5AF3-645D-D3611B28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Visualization</a:t>
            </a:r>
            <a:endParaRPr lang="en-IN" sz="3600" dirty="0">
              <a:solidFill>
                <a:srgbClr val="FFFFFF"/>
              </a:solidFill>
            </a:endParaRPr>
          </a:p>
        </p:txBody>
      </p:sp>
      <p:pic>
        <p:nvPicPr>
          <p:cNvPr id="14" name="Picture 4" descr="Financial graphs on a dark display">
            <a:extLst>
              <a:ext uri="{FF2B5EF4-FFF2-40B4-BE49-F238E27FC236}">
                <a16:creationId xmlns:a16="http://schemas.microsoft.com/office/drawing/2014/main" id="{C7DEC120-6ABC-9D63-215C-12F92A008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6" r="3203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520252B-3F94-E8EA-337C-92D78E6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864" y="2183336"/>
            <a:ext cx="5977938" cy="334274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500" b="0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Understand Your Data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Identify Key Metrics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Choose the Right Visualization Tool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Data Cleaning and Preprocessing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Select Appropriate Visualization Types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Create Initial Visualizations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Enhance Visualizations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Interactive Elements (if applicable)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Design Principles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5600" i="0" dirty="0">
                <a:solidFill>
                  <a:srgbClr val="FFFFFF"/>
                </a:solidFill>
                <a:effectLst/>
              </a:rPr>
              <a:t>Evaluate and Iterate</a:t>
            </a:r>
          </a:p>
          <a:p>
            <a:pPr>
              <a:lnSpc>
                <a:spcPct val="90000"/>
              </a:lnSpc>
            </a:pPr>
            <a:endParaRPr lang="en-IN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3F84-5E56-C660-3ECC-E78D8386F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50" dirty="0">
                <a:solidFill>
                  <a:srgbClr val="FFFFFF"/>
                </a:solidFill>
              </a:rPr>
              <a:t>Excel Charts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405B401-E4ED-4617-B6C4-CC2587390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5" r="3203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972C40-B2C2-3A32-D262-166940B8BC5C}"/>
              </a:ext>
            </a:extLst>
          </p:cNvPr>
          <p:cNvSpPr txBox="1"/>
          <p:nvPr/>
        </p:nvSpPr>
        <p:spPr>
          <a:xfrm>
            <a:off x="5116784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Explore Data in Excel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Identify Key Metrics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Select Appropriate Chart Types in Excel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Data Cleaning and Formatting in Excel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Create Initial Excel Charts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Enhance Excel Charts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Design Principles for Excel Charts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sz="1500" i="0" dirty="0">
                <a:solidFill>
                  <a:srgbClr val="FFFFFF"/>
                </a:solidFill>
                <a:effectLst/>
              </a:rPr>
              <a:t>Evaluate and Iterate in Excel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7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60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3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Rectangle 38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FFDBA-0F85-1D69-D748-49C38B1D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DBM Excel Charts</a:t>
            </a:r>
          </a:p>
        </p:txBody>
      </p:sp>
      <p:cxnSp>
        <p:nvCxnSpPr>
          <p:cNvPr id="64" name="Straight Connector 4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90624AD1-6130-675C-CBA2-5AB224FB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3051648"/>
            <a:ext cx="3363669" cy="2596745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EF35750-3549-AAAD-5724-3388C01E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41" y="3040958"/>
            <a:ext cx="3659435" cy="2596745"/>
          </a:xfrm>
          <a:prstGeom prst="rect">
            <a:avLst/>
          </a:prstGeom>
        </p:spPr>
      </p:pic>
      <p:pic>
        <p:nvPicPr>
          <p:cNvPr id="7" name="Picture 6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684ACB51-B4FF-0856-34FD-62089B85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553" y="3017444"/>
            <a:ext cx="3659435" cy="2630949"/>
          </a:xfrm>
          <a:prstGeom prst="rect">
            <a:avLst/>
          </a:prstGeom>
        </p:spPr>
      </p:pic>
      <p:sp>
        <p:nvSpPr>
          <p:cNvPr id="65" name="Rectangle 42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B4EC5-3AD5-F501-CD60-8CF38BE9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DCM Excel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7714BDB-5DD4-C201-2DC9-4790AF39A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898476"/>
            <a:ext cx="3584318" cy="2606368"/>
          </a:xfrm>
          <a:prstGeom prst="rect">
            <a:avLst/>
          </a:prstGeom>
        </p:spPr>
      </p:pic>
      <p:pic>
        <p:nvPicPr>
          <p:cNvPr id="11" name="Picture 10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C9D8BE0D-C170-D73A-BC40-5633E7F73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4" y="2898475"/>
            <a:ext cx="3631567" cy="2606369"/>
          </a:xfrm>
          <a:prstGeom prst="rect">
            <a:avLst/>
          </a:prstGeom>
        </p:spPr>
      </p:pic>
      <p:pic>
        <p:nvPicPr>
          <p:cNvPr id="5" name="Content Placeholder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E223913-2EB9-4C1A-6749-3FFFB9DB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29" y="2898475"/>
            <a:ext cx="3312784" cy="26063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9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43876-84B9-B1F0-5B11-3D55DD95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FB Excel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F58296D-875D-2F35-59DE-D4756326D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4" y="2864486"/>
            <a:ext cx="3511623" cy="2573285"/>
          </a:xfrm>
          <a:prstGeom prst="rect">
            <a:avLst/>
          </a:prstGeom>
        </p:spPr>
      </p:pic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E384583-2B41-72EA-A656-3255D4AAC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5" y="2855343"/>
            <a:ext cx="3511623" cy="250703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6BA2CDF8-C38F-C4F1-C838-B5EB3E5F7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8" y="2855343"/>
            <a:ext cx="3401667" cy="254015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6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250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Garamond</vt:lpstr>
      <vt:lpstr>Söhne</vt:lpstr>
      <vt:lpstr>RetrospectVTI</vt:lpstr>
      <vt:lpstr>Simulation Project</vt:lpstr>
      <vt:lpstr>Data Cleaning</vt:lpstr>
      <vt:lpstr>Data Harmonization for Dimensions</vt:lpstr>
      <vt:lpstr>Data Harmonization for KPIs and Metrics</vt:lpstr>
      <vt:lpstr>Data Visualization</vt:lpstr>
      <vt:lpstr>Excel Charts</vt:lpstr>
      <vt:lpstr>DBM Excel Charts</vt:lpstr>
      <vt:lpstr>DCM Excel Charts</vt:lpstr>
      <vt:lpstr>FB Excel Charts</vt:lpstr>
      <vt:lpstr>GA Excel Charts</vt:lpstr>
      <vt:lpstr>Tableau Dashboard</vt:lpstr>
      <vt:lpstr>DBM Tableau Dashboard</vt:lpstr>
      <vt:lpstr>DCM Tableau Dashboard </vt:lpstr>
      <vt:lpstr>GA Tableau Dashboard</vt:lpstr>
      <vt:lpstr>FB Tableau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Project</dc:title>
  <dc:creator>Shiva Darshini (Annalect)</dc:creator>
  <cp:lastModifiedBy>Shivadharshini C (Annalect)</cp:lastModifiedBy>
  <cp:revision>3</cp:revision>
  <dcterms:created xsi:type="dcterms:W3CDTF">2023-11-14T06:50:23Z</dcterms:created>
  <dcterms:modified xsi:type="dcterms:W3CDTF">2025-08-14T12:37:44Z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2025-08-14T12:37:44Z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4123fa1a-f298-41a9-aea1-0ee2d7145fbe</vt:lpwstr>
  </property>
  <property fmtid="{D5CDD505-2E9C-101B-9397-08002B2CF9AE}" pid="8" name="MSIP_Label_8e19d756-792e-42a1-bcad-4cb9051ddd2d_ContentBits">
    <vt:lpwstr>2</vt:lpwstr>
  </property>
  <property fmtid="{D5CDD505-2E9C-101B-9397-08002B2CF9AE}" pid="9" name="MSIP_Label_8e19d756-792e-42a1-bcad-4cb9051ddd2d_Tag">
    <vt:lpwstr>10, 3, 0, 1</vt:lpwstr>
  </property>
  <property fmtid="{D5CDD505-2E9C-101B-9397-08002B2CF9AE}" pid="10" name="ClassificationContentMarkingFooterLocations">
    <vt:lpwstr>RetrospectVTI:9</vt:lpwstr>
  </property>
  <property fmtid="{D5CDD505-2E9C-101B-9397-08002B2CF9AE}" pid="11" name="ClassificationContentMarkingFooterText">
    <vt:lpwstr>Confidential - Not for Public Consumption or Distribution</vt:lpwstr>
  </property>
</Properties>
</file>