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Source Sans Pro" panose="020B0503030403020204" pitchFamily="34" charset="0"/>
      <p:regular r:id="rId13"/>
      <p:bold r:id="rId14"/>
    </p:embeddedFont>
    <p:embeddedFont>
      <p:font typeface="Source Sans Pro Bold" panose="020B0703030403020204" pitchFamily="34" charset="0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2893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2133362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PN Junction Diode: The Basics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63798" y="3906083"/>
            <a:ext cx="7416403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PN junction diode is a fundamental electronic device. It controls current flow in circuits. Silicon and Germanium are common semiconductor materials. Diodes are used in rectifiers, signal processing, and LEDs.</a:t>
            </a:r>
            <a:endParaRPr lang="en-US" sz="1900" dirty="0"/>
          </a:p>
        </p:txBody>
      </p:sp>
      <p:sp>
        <p:nvSpPr>
          <p:cNvPr id="7" name="Text 3"/>
          <p:cNvSpPr/>
          <p:nvPr/>
        </p:nvSpPr>
        <p:spPr>
          <a:xfrm>
            <a:off x="905449" y="6096238"/>
            <a:ext cx="2641997" cy="431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E2E6E9"/>
                </a:solidFill>
                <a:latin typeface="Source Sans Pro Bold" pitchFamily="34" charset="0"/>
                <a:ea typeface="Source Sans Pro Bold" pitchFamily="34" charset="-122"/>
              </a:rPr>
              <a:t>B. Priyal</a:t>
            </a:r>
          </a:p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E2E6E9"/>
                </a:solidFill>
                <a:latin typeface="Source Sans Pro Bold" pitchFamily="34" charset="0"/>
                <a:ea typeface="Source Sans Pro Bold" pitchFamily="34" charset="-122"/>
              </a:rPr>
              <a:t>24bd1a26687</a:t>
            </a:r>
          </a:p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E2E6E9"/>
                </a:solidFill>
                <a:latin typeface="Source Sans Pro Bold" pitchFamily="34" charset="0"/>
                <a:ea typeface="Source Sans Pro Bold" pitchFamily="34" charset="-122"/>
              </a:rPr>
              <a:t>CSM -E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162" y="566618"/>
            <a:ext cx="8511778" cy="5854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650" b="1" kern="0" spc="-37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Applications of PN Junction Diodes</a:t>
            </a:r>
            <a:endParaRPr lang="en-US" sz="3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62" y="1600081"/>
            <a:ext cx="515064" cy="51506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442204" y="1564124"/>
            <a:ext cx="2341602" cy="292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kern="0" spc="-18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Rectifiers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1442204" y="1980367"/>
            <a:ext cx="12467034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Convert AC to DC power.</a:t>
            </a:r>
            <a:endParaRPr lang="en-US" sz="16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62" y="2943582"/>
            <a:ext cx="515064" cy="51506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442204" y="2907625"/>
            <a:ext cx="2341602" cy="292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kern="0" spc="-18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Signal Diodes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1442204" y="3323868"/>
            <a:ext cx="12467034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Handle small signals in circuits.</a:t>
            </a:r>
            <a:endParaRPr lang="en-US" sz="16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162" y="4287083"/>
            <a:ext cx="515064" cy="51506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442204" y="4251127"/>
            <a:ext cx="2341602" cy="292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kern="0" spc="-18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LEDs</a:t>
            </a:r>
            <a:endParaRPr lang="en-US" sz="1800" dirty="0"/>
          </a:p>
        </p:txBody>
      </p:sp>
      <p:sp>
        <p:nvSpPr>
          <p:cNvPr id="11" name="Text 6"/>
          <p:cNvSpPr/>
          <p:nvPr/>
        </p:nvSpPr>
        <p:spPr>
          <a:xfrm>
            <a:off x="1442204" y="4667369"/>
            <a:ext cx="12467034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Emit light when forward biased.</a:t>
            </a:r>
            <a:endParaRPr lang="en-US" sz="16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162" y="5630585"/>
            <a:ext cx="515064" cy="51506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442204" y="5594628"/>
            <a:ext cx="2341602" cy="292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kern="0" spc="-18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Voltage Regulation</a:t>
            </a:r>
            <a:endParaRPr lang="en-US" sz="1800" dirty="0"/>
          </a:p>
        </p:txBody>
      </p:sp>
      <p:sp>
        <p:nvSpPr>
          <p:cNvPr id="14" name="Text 8"/>
          <p:cNvSpPr/>
          <p:nvPr/>
        </p:nvSpPr>
        <p:spPr>
          <a:xfrm>
            <a:off x="1442204" y="6010870"/>
            <a:ext cx="12467034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Zener diodes control voltage levels.</a:t>
            </a:r>
            <a:endParaRPr lang="en-US" sz="16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162" y="6974086"/>
            <a:ext cx="515064" cy="515064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442204" y="6938129"/>
            <a:ext cx="2341602" cy="292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kern="0" spc="-18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Solar Cells</a:t>
            </a:r>
            <a:endParaRPr lang="en-US" sz="1800" dirty="0"/>
          </a:p>
        </p:txBody>
      </p:sp>
      <p:sp>
        <p:nvSpPr>
          <p:cNvPr id="17" name="Text 10"/>
          <p:cNvSpPr/>
          <p:nvPr/>
        </p:nvSpPr>
        <p:spPr>
          <a:xfrm>
            <a:off x="1442204" y="7354372"/>
            <a:ext cx="12467034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Convert light energy to electricity.</a:t>
            </a: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11896C-FB00-BCD3-8769-9518F77457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97691" y="7161507"/>
            <a:ext cx="1928693" cy="104789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1187291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Semiconductors: Intrinsic Materials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63798" y="2960013"/>
            <a:ext cx="3584853" cy="2102763"/>
          </a:xfrm>
          <a:prstGeom prst="roundRect">
            <a:avLst>
              <a:gd name="adj" fmla="val 1761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1110615" y="3206829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Silicon Structure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110615" y="3705463"/>
            <a:ext cx="3091220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Each silicon atom bonds covalently with four neighbors.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4695468" y="2960013"/>
            <a:ext cx="3584853" cy="2102763"/>
          </a:xfrm>
          <a:prstGeom prst="roundRect">
            <a:avLst>
              <a:gd name="adj" fmla="val 1761"/>
            </a:avLst>
          </a:prstGeom>
          <a:solidFill>
            <a:srgbClr val="303132"/>
          </a:solidFill>
          <a:ln/>
        </p:spPr>
      </p:sp>
      <p:sp>
        <p:nvSpPr>
          <p:cNvPr id="8" name="Text 5"/>
          <p:cNvSpPr/>
          <p:nvPr/>
        </p:nvSpPr>
        <p:spPr>
          <a:xfrm>
            <a:off x="4942284" y="3206829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Intrinsic Silicon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42284" y="3705463"/>
            <a:ext cx="309122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Pure silicon with equal electrons and holes.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863798" y="5309592"/>
            <a:ext cx="7416403" cy="1732598"/>
          </a:xfrm>
          <a:prstGeom prst="roundRect">
            <a:avLst>
              <a:gd name="adj" fmla="val 2137"/>
            </a:avLst>
          </a:prstGeom>
          <a:solidFill>
            <a:srgbClr val="303132"/>
          </a:solidFill>
          <a:ln/>
        </p:spPr>
      </p:sp>
      <p:sp>
        <p:nvSpPr>
          <p:cNvPr id="11" name="Text 8"/>
          <p:cNvSpPr/>
          <p:nvPr/>
        </p:nvSpPr>
        <p:spPr>
          <a:xfrm>
            <a:off x="1110615" y="5556409"/>
            <a:ext cx="29191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Electrical Properties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110615" y="6055043"/>
            <a:ext cx="692277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Limited conductivity at room temperature due to low carrier density.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176105"/>
            <a:ext cx="11693723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Doping: Creating N-Type Semiconductor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494365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What is Doping?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091821"/>
            <a:ext cx="615029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Adding impurities to change electrical behavior of semiconductors.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494365"/>
            <a:ext cx="331231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N-Type Semiconductor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23929" y="4091821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Doped with pentavalent elements like phosphorus.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623929" y="4684038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Extra free electrons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7623929" y="5140523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Electron concentration from 10¹⁵ to 10¹⁹ atoms/cm³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7623929" y="5597009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Increased conductivity</a:t>
            </a:r>
            <a:endParaRPr lang="en-US" sz="1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FF0F6B-853D-CF60-C56D-293F348AE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659" y="7181704"/>
            <a:ext cx="2619741" cy="10478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1413034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Doping: Creating P-Type Semiconductor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63798" y="3463409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1665923" y="3463409"/>
            <a:ext cx="2782729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P-Type Semiconductor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65923" y="4312682"/>
            <a:ext cx="2782729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Doped with trivalent impurities such as boron and gallium.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4695468" y="3463409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8" name="Text 5"/>
          <p:cNvSpPr/>
          <p:nvPr/>
        </p:nvSpPr>
        <p:spPr>
          <a:xfrm>
            <a:off x="5497592" y="3463409"/>
            <a:ext cx="278272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Holes as Carriers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97592" y="3962043"/>
            <a:ext cx="2782729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Electron vacancies act as positive charge carriers increasing conductivity.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863798" y="5947648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1" name="Text 8"/>
          <p:cNvSpPr/>
          <p:nvPr/>
        </p:nvSpPr>
        <p:spPr>
          <a:xfrm>
            <a:off x="1665923" y="594764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Hole Concentration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665923" y="6446282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Ranges from 10¹⁵ to 10¹⁹ atoms/cm³.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336483"/>
            <a:ext cx="7928967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The PN Junction Formation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65474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Formation Process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252198"/>
            <a:ext cx="615029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P-type and N-type materials joined together form the PN junction.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65474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Carrier Diffusion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23929" y="4252198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Electrons diffuse from N to P side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623929" y="4708684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Holes diffuse from P to N side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7623929" y="5300901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Recombination neutralizes carriers near the junction.</a:t>
            </a:r>
            <a:endParaRPr lang="en-US" sz="19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F0220E-E544-FAC4-ACA2-DD0EB8421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0659" y="7181704"/>
            <a:ext cx="2619741" cy="10478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1908096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Depletion Region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63798" y="2979539"/>
            <a:ext cx="3584853" cy="1732598"/>
          </a:xfrm>
          <a:prstGeom prst="roundRect">
            <a:avLst>
              <a:gd name="adj" fmla="val 2137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1110615" y="322635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Carrier-Free Zone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110615" y="3724989"/>
            <a:ext cx="309122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depletion region lacks free charge carriers.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4695468" y="2979539"/>
            <a:ext cx="3584853" cy="1732598"/>
          </a:xfrm>
          <a:prstGeom prst="roundRect">
            <a:avLst>
              <a:gd name="adj" fmla="val 2137"/>
            </a:avLst>
          </a:prstGeom>
          <a:solidFill>
            <a:srgbClr val="303132"/>
          </a:solidFill>
          <a:ln/>
        </p:spPr>
      </p:sp>
      <p:sp>
        <p:nvSpPr>
          <p:cNvPr id="8" name="Text 5"/>
          <p:cNvSpPr/>
          <p:nvPr/>
        </p:nvSpPr>
        <p:spPr>
          <a:xfrm>
            <a:off x="4942284" y="322635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Electric Field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42284" y="3724989"/>
            <a:ext cx="309122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Created by ionized donor and acceptor atoms.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863798" y="4958953"/>
            <a:ext cx="7416403" cy="1362432"/>
          </a:xfrm>
          <a:prstGeom prst="roundRect">
            <a:avLst>
              <a:gd name="adj" fmla="val 2718"/>
            </a:avLst>
          </a:prstGeom>
          <a:solidFill>
            <a:srgbClr val="303132"/>
          </a:solidFill>
          <a:ln/>
        </p:spPr>
      </p:sp>
      <p:sp>
        <p:nvSpPr>
          <p:cNvPr id="11" name="Text 8"/>
          <p:cNvSpPr/>
          <p:nvPr/>
        </p:nvSpPr>
        <p:spPr>
          <a:xfrm>
            <a:off x="1110615" y="5205770"/>
            <a:ext cx="3637598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Barrier Potential &amp; Width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110615" y="5704403"/>
            <a:ext cx="692277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Voltage: 0.7V for silicon, width ~0.5-1 µm.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48916" y="668417"/>
            <a:ext cx="5512713" cy="689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kern="0" spc="-43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Forward Bias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848916" y="1842492"/>
            <a:ext cx="1616512" cy="1338739"/>
          </a:xfrm>
          <a:prstGeom prst="roundRect">
            <a:avLst>
              <a:gd name="adj" fmla="val 2718"/>
            </a:avLst>
          </a:prstGeom>
          <a:solidFill>
            <a:srgbClr val="303132"/>
          </a:solidFill>
          <a:ln/>
        </p:spPr>
      </p:sp>
      <p:sp>
        <p:nvSpPr>
          <p:cNvPr id="4" name="Text 2"/>
          <p:cNvSpPr/>
          <p:nvPr/>
        </p:nvSpPr>
        <p:spPr>
          <a:xfrm>
            <a:off x="1486614" y="2298621"/>
            <a:ext cx="340995" cy="4263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650" b="1" kern="0" spc="-24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2707958" y="2085023"/>
            <a:ext cx="2960965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Connecting Voltages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2707958" y="2574965"/>
            <a:ext cx="3713202" cy="3637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Positive to P-side, negative to N-side.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2586633" y="3165991"/>
            <a:ext cx="11073646" cy="15240"/>
          </a:xfrm>
          <a:prstGeom prst="roundRect">
            <a:avLst>
              <a:gd name="adj" fmla="val 238745"/>
            </a:avLst>
          </a:prstGeom>
          <a:solidFill>
            <a:srgbClr val="494A4B"/>
          </a:solidFill>
          <a:ln/>
        </p:spPr>
      </p:sp>
      <p:sp>
        <p:nvSpPr>
          <p:cNvPr id="8" name="Shape 6"/>
          <p:cNvSpPr/>
          <p:nvPr/>
        </p:nvSpPr>
        <p:spPr>
          <a:xfrm>
            <a:off x="848916" y="3302437"/>
            <a:ext cx="3233142" cy="1338739"/>
          </a:xfrm>
          <a:prstGeom prst="roundRect">
            <a:avLst>
              <a:gd name="adj" fmla="val 2718"/>
            </a:avLst>
          </a:prstGeom>
          <a:solidFill>
            <a:srgbClr val="303132"/>
          </a:solidFill>
          <a:ln/>
        </p:spPr>
      </p:sp>
      <p:sp>
        <p:nvSpPr>
          <p:cNvPr id="9" name="Text 7"/>
          <p:cNvSpPr/>
          <p:nvPr/>
        </p:nvSpPr>
        <p:spPr>
          <a:xfrm>
            <a:off x="2294930" y="3758565"/>
            <a:ext cx="340995" cy="4263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650" b="1" kern="0" spc="-24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4324588" y="3544967"/>
            <a:ext cx="3739753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Depletion Region Narrows</a:t>
            </a: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4324588" y="4034909"/>
            <a:ext cx="4701540" cy="3637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Current can now flow through the diode easily.</a:t>
            </a:r>
            <a:endParaRPr lang="en-US" sz="1900" dirty="0"/>
          </a:p>
        </p:txBody>
      </p:sp>
      <p:sp>
        <p:nvSpPr>
          <p:cNvPr id="12" name="Shape 10"/>
          <p:cNvSpPr/>
          <p:nvPr/>
        </p:nvSpPr>
        <p:spPr>
          <a:xfrm>
            <a:off x="4203263" y="4625935"/>
            <a:ext cx="9457015" cy="15240"/>
          </a:xfrm>
          <a:prstGeom prst="roundRect">
            <a:avLst>
              <a:gd name="adj" fmla="val 238745"/>
            </a:avLst>
          </a:prstGeom>
          <a:solidFill>
            <a:srgbClr val="494A4B"/>
          </a:solidFill>
          <a:ln/>
        </p:spPr>
      </p:sp>
      <p:sp>
        <p:nvSpPr>
          <p:cNvPr id="13" name="Shape 11"/>
          <p:cNvSpPr/>
          <p:nvPr/>
        </p:nvSpPr>
        <p:spPr>
          <a:xfrm>
            <a:off x="848916" y="4762381"/>
            <a:ext cx="4849654" cy="1338739"/>
          </a:xfrm>
          <a:prstGeom prst="roundRect">
            <a:avLst>
              <a:gd name="adj" fmla="val 2718"/>
            </a:avLst>
          </a:prstGeom>
          <a:solidFill>
            <a:srgbClr val="303132"/>
          </a:solidFill>
          <a:ln/>
        </p:spPr>
      </p:sp>
      <p:sp>
        <p:nvSpPr>
          <p:cNvPr id="14" name="Text 12"/>
          <p:cNvSpPr/>
          <p:nvPr/>
        </p:nvSpPr>
        <p:spPr>
          <a:xfrm>
            <a:off x="3103245" y="5218509"/>
            <a:ext cx="340995" cy="4263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650" b="1" kern="0" spc="-24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3"/>
          <p:cNvSpPr/>
          <p:nvPr/>
        </p:nvSpPr>
        <p:spPr>
          <a:xfrm>
            <a:off x="5941100" y="5004911"/>
            <a:ext cx="2756297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Turn-On Voltage</a:t>
            </a:r>
            <a:endParaRPr lang="en-US" sz="2150" dirty="0"/>
          </a:p>
        </p:txBody>
      </p:sp>
      <p:sp>
        <p:nvSpPr>
          <p:cNvPr id="16" name="Text 14"/>
          <p:cNvSpPr/>
          <p:nvPr/>
        </p:nvSpPr>
        <p:spPr>
          <a:xfrm>
            <a:off x="5941100" y="5494853"/>
            <a:ext cx="4825246" cy="3637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Starts significant conduction at ~0.7V for silicon.</a:t>
            </a:r>
            <a:endParaRPr lang="en-US" sz="1900" dirty="0"/>
          </a:p>
        </p:txBody>
      </p:sp>
      <p:sp>
        <p:nvSpPr>
          <p:cNvPr id="17" name="Shape 15"/>
          <p:cNvSpPr/>
          <p:nvPr/>
        </p:nvSpPr>
        <p:spPr>
          <a:xfrm>
            <a:off x="5819775" y="6085880"/>
            <a:ext cx="7840504" cy="15240"/>
          </a:xfrm>
          <a:prstGeom prst="roundRect">
            <a:avLst>
              <a:gd name="adj" fmla="val 238745"/>
            </a:avLst>
          </a:prstGeom>
          <a:solidFill>
            <a:srgbClr val="494A4B"/>
          </a:solidFill>
          <a:ln/>
        </p:spPr>
      </p:sp>
      <p:sp>
        <p:nvSpPr>
          <p:cNvPr id="18" name="Shape 16"/>
          <p:cNvSpPr/>
          <p:nvPr/>
        </p:nvSpPr>
        <p:spPr>
          <a:xfrm>
            <a:off x="848916" y="6222325"/>
            <a:ext cx="6466284" cy="1338739"/>
          </a:xfrm>
          <a:prstGeom prst="roundRect">
            <a:avLst>
              <a:gd name="adj" fmla="val 2718"/>
            </a:avLst>
          </a:prstGeom>
          <a:solidFill>
            <a:srgbClr val="303132"/>
          </a:solidFill>
          <a:ln/>
        </p:spPr>
      </p:sp>
      <p:sp>
        <p:nvSpPr>
          <p:cNvPr id="19" name="Text 17"/>
          <p:cNvSpPr/>
          <p:nvPr/>
        </p:nvSpPr>
        <p:spPr>
          <a:xfrm>
            <a:off x="3911560" y="6678454"/>
            <a:ext cx="340995" cy="4263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650" b="1" kern="0" spc="-24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4</a:t>
            </a:r>
            <a:endParaRPr lang="en-US" sz="2650" dirty="0"/>
          </a:p>
        </p:txBody>
      </p:sp>
      <p:sp>
        <p:nvSpPr>
          <p:cNvPr id="20" name="Text 18"/>
          <p:cNvSpPr/>
          <p:nvPr/>
        </p:nvSpPr>
        <p:spPr>
          <a:xfrm>
            <a:off x="7557730" y="6464856"/>
            <a:ext cx="4131350" cy="3444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Exponential Current Increase</a:t>
            </a:r>
            <a:endParaRPr lang="en-US" sz="2150" dirty="0"/>
          </a:p>
        </p:txBody>
      </p:sp>
      <p:sp>
        <p:nvSpPr>
          <p:cNvPr id="21" name="Text 19"/>
          <p:cNvSpPr/>
          <p:nvPr/>
        </p:nvSpPr>
        <p:spPr>
          <a:xfrm>
            <a:off x="7557730" y="6954798"/>
            <a:ext cx="4877872" cy="3637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Current rises exponentially with applied voltage.</a:t>
            </a:r>
            <a:endParaRPr lang="en-US" sz="19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1A5A0BF-995A-6282-B2B1-A7D3EE2CD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9480" y="7415582"/>
            <a:ext cx="1780919" cy="7371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915948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Reverse Bias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50198" y="2265045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7152323" y="2265045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Voltage Polarity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152323" y="2763679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Negative to P-side, positive to N-side.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6350198" y="3658314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8" name="Text 5"/>
          <p:cNvSpPr/>
          <p:nvPr/>
        </p:nvSpPr>
        <p:spPr>
          <a:xfrm>
            <a:off x="7152323" y="3658314"/>
            <a:ext cx="3705106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Depletion Region Widens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52323" y="4156948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Current flow is effectively blocked.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6350198" y="5051584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1" name="Text 8"/>
          <p:cNvSpPr/>
          <p:nvPr/>
        </p:nvSpPr>
        <p:spPr>
          <a:xfrm>
            <a:off x="7152323" y="5051584"/>
            <a:ext cx="3908703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Reverse Saturation Current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152323" y="5550218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Small leakage due to minority carriers.</a:t>
            </a:r>
            <a:endParaRPr lang="en-US" sz="1900" dirty="0"/>
          </a:p>
        </p:txBody>
      </p:sp>
      <p:sp>
        <p:nvSpPr>
          <p:cNvPr id="13" name="Shape 10"/>
          <p:cNvSpPr/>
          <p:nvPr/>
        </p:nvSpPr>
        <p:spPr>
          <a:xfrm>
            <a:off x="6350198" y="6444853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4" name="Text 11"/>
          <p:cNvSpPr/>
          <p:nvPr/>
        </p:nvSpPr>
        <p:spPr>
          <a:xfrm>
            <a:off x="7152323" y="6444853"/>
            <a:ext cx="2843451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Breakdown Voltage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152323" y="6943487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Voltage at which diode conducts in reverse direction.</a:t>
            </a:r>
            <a:endParaRPr lang="en-US" sz="19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489AC4C-C576-A6D7-ECAC-EE70DF074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600" y="7161507"/>
            <a:ext cx="1824784" cy="10478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675692"/>
            <a:ext cx="8003024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Diode Characteristics Curve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99395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Forward Region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591407"/>
            <a:ext cx="389894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Current rises exponentially after turn-on voltage.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576" y="399395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Reverse Region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72576" y="4591407"/>
            <a:ext cx="389894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Small leakage current until breakdown voltage.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993952"/>
            <a:ext cx="2939415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Temperature Effects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81354" y="4591407"/>
            <a:ext cx="389894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Leakage current increases, forward voltage drop decreases.</a:t>
            </a:r>
            <a:endParaRPr lang="en-US" sz="19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C83462-C7C7-BF3E-ABD5-E94371379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0769" y="7161507"/>
            <a:ext cx="1805615" cy="10478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427</Words>
  <Application>Microsoft Office PowerPoint</Application>
  <PresentationFormat>Custom</PresentationFormat>
  <Paragraphs>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Montserrat Bold</vt:lpstr>
      <vt:lpstr>Source Sans Pro Bold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gugulothu shiva ram</cp:lastModifiedBy>
  <cp:revision>2</cp:revision>
  <dcterms:created xsi:type="dcterms:W3CDTF">2025-04-25T16:21:48Z</dcterms:created>
  <dcterms:modified xsi:type="dcterms:W3CDTF">2025-04-25T16:30:12Z</dcterms:modified>
</cp:coreProperties>
</file>