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555FB-D25F-203F-22D5-039F3495B9D0}" v="1" dt="2024-03-26T12:30:53.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Guest User" userId="S::urn:spo:anon#5c018a1a8500d9e06c28ae911d835ce60df0478ae470165e858ffa45ed96057a::" providerId="AD" clId="Web-{22F555FB-D25F-203F-22D5-039F3495B9D0}"/>
    <pc:docChg chg="modSld">
      <pc:chgData name="Guest User" userId="S::urn:spo:anon#5c018a1a8500d9e06c28ae911d835ce60df0478ae470165e858ffa45ed96057a::" providerId="AD" clId="Web-{22F555FB-D25F-203F-22D5-039F3495B9D0}" dt="2024-03-26T12:30:53.903" v="0" actId="1076"/>
      <pc:docMkLst>
        <pc:docMk/>
      </pc:docMkLst>
      <pc:sldChg chg="modSp">
        <pc:chgData name="Guest User" userId="S::urn:spo:anon#5c018a1a8500d9e06c28ae911d835ce60df0478ae470165e858ffa45ed96057a::" providerId="AD" clId="Web-{22F555FB-D25F-203F-22D5-039F3495B9D0}" dt="2024-03-26T12:30:53.903" v="0" actId="1076"/>
        <pc:sldMkLst>
          <pc:docMk/>
          <pc:sldMk cId="0" sldId="292"/>
        </pc:sldMkLst>
        <pc:picChg chg="mod">
          <ac:chgData name="Guest User" userId="S::urn:spo:anon#5c018a1a8500d9e06c28ae911d835ce60df0478ae470165e858ffa45ed96057a::" providerId="AD" clId="Web-{22F555FB-D25F-203F-22D5-039F3495B9D0}" dt="2024-03-26T12:30:53.903" v="0" actId="1076"/>
          <ac:picMkLst>
            <pc:docMk/>
            <pc:sldMk cId="0" sldId="292"/>
            <ac:picMk id="18" creationId="{5CFB3317-FBB6-E882-D2A0-9D6E7CF982DD}"/>
          </ac:picMkLst>
        </pc:pic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dirty="0"/>
              <a:t>Results</a:t>
            </a:r>
            <a:endParaRPr lang="en-US" dirty="0"/>
          </a:p>
        </c:rich>
      </c:tx>
      <c:layout>
        <c:manualLayout>
          <c:xMode val="edge"/>
          <c:yMode val="edge"/>
          <c:x val="0.19180702601805114"/>
          <c:y val="1.9732891233701914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3260087468761769"/>
          <c:w val="0.86742913104872388"/>
          <c:h val="0.648777935365773"/>
        </c:manualLayout>
      </c:layout>
      <c:pie3DChart>
        <c:varyColors val="1"/>
        <c:ser>
          <c:idx val="0"/>
          <c:order val="0"/>
          <c:tx>
            <c:strRef>
              <c:f>Sheet1!$B$1</c:f>
              <c:strCache>
                <c:ptCount val="1"/>
                <c:pt idx="0">
                  <c:v>Sales</c:v>
                </c:pt>
              </c:strCache>
            </c:strRef>
          </c:tx>
          <c:dPt>
            <c:idx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DC7A-4B3A-8633-DC2672170069}"/>
              </c:ext>
            </c:extLst>
          </c:dPt>
          <c:dPt>
            <c:idx val="1"/>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DC7A-4B3A-8633-DC2672170069}"/>
              </c:ext>
            </c:extLst>
          </c:dPt>
          <c:dPt>
            <c:idx val="2"/>
            <c:bubble3D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DC7A-4B3A-8633-DC2672170069}"/>
              </c:ext>
            </c:extLst>
          </c:dPt>
          <c:dPt>
            <c:idx val="3"/>
            <c:bubble3D val="0"/>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DC7A-4B3A-8633-DC267217006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4"/>
                <c:pt idx="0">
                  <c:v>TRS</c:v>
                </c:pt>
                <c:pt idx="1">
                  <c:v>BJP</c:v>
                </c:pt>
                <c:pt idx="2">
                  <c:v>CNG</c:v>
                </c:pt>
                <c:pt idx="3">
                  <c:v>TDP</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C7A-4B3A-8633-DC2672170069}"/>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2172080" y="-158992"/>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18705" y="4160534"/>
            <a:ext cx="2117001" cy="276999"/>
          </a:xfrm>
          <a:prstGeom prst="rect">
            <a:avLst/>
          </a:prstGeom>
          <a:noFill/>
        </p:spPr>
        <p:txBody>
          <a:bodyPr wrap="square" rtlCol="0" anchor="ctr">
            <a:spAutoFit/>
          </a:bodyPr>
          <a:lstStyle/>
          <a:p>
            <a:r>
              <a:rPr lang="en-US" sz="1200" dirty="0">
                <a:solidFill>
                  <a:srgbClr val="161D23"/>
                </a:solidFill>
              </a:rPr>
              <a:t>Shiva Krishna Beeraboina</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21808" y="4689739"/>
            <a:ext cx="2598420" cy="276999"/>
          </a:xfrm>
          <a:prstGeom prst="rect">
            <a:avLst/>
          </a:prstGeom>
          <a:noFill/>
        </p:spPr>
        <p:txBody>
          <a:bodyPr wrap="square" rtlCol="0" anchor="ctr">
            <a:spAutoFit/>
          </a:bodyPr>
          <a:lstStyle/>
          <a:p>
            <a:r>
              <a:rPr lang="en-US" sz="1200" dirty="0">
                <a:solidFill>
                  <a:srgbClr val="161D23"/>
                </a:solidFill>
              </a:rPr>
              <a:t>STU642190e85137e1679921384</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SR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44AFC9D-514A-9197-5F72-F757CEEB7D22}"/>
              </a:ext>
            </a:extLst>
          </p:cNvPr>
          <p:cNvPicPr>
            <a:picLocks noChangeAspect="1"/>
          </p:cNvPicPr>
          <p:nvPr/>
        </p:nvPicPr>
        <p:blipFill>
          <a:blip r:embed="rId3"/>
          <a:stretch>
            <a:fillRect/>
          </a:stretch>
        </p:blipFill>
        <p:spPr>
          <a:xfrm>
            <a:off x="4148254" y="1022237"/>
            <a:ext cx="4995746" cy="4121263"/>
          </a:xfrm>
          <a:prstGeom prst="rect">
            <a:avLst/>
          </a:prstGeom>
        </p:spPr>
      </p:pic>
      <p:pic>
        <p:nvPicPr>
          <p:cNvPr id="7" name="Picture 6">
            <a:extLst>
              <a:ext uri="{FF2B5EF4-FFF2-40B4-BE49-F238E27FC236}">
                <a16:creationId xmlns:a16="http://schemas.microsoft.com/office/drawing/2014/main" id="{83D8ED5E-6D21-AFC9-2061-CD00A073461F}"/>
              </a:ext>
            </a:extLst>
          </p:cNvPr>
          <p:cNvPicPr>
            <a:picLocks noChangeAspect="1"/>
          </p:cNvPicPr>
          <p:nvPr/>
        </p:nvPicPr>
        <p:blipFill>
          <a:blip r:embed="rId4"/>
          <a:stretch>
            <a:fillRect/>
          </a:stretch>
        </p:blipFill>
        <p:spPr>
          <a:xfrm>
            <a:off x="0" y="1022236"/>
            <a:ext cx="4148254" cy="4121263"/>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Conclusion</a:t>
            </a:r>
            <a:endParaRPr lang="en-IN" sz="16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949041"/>
            <a:ext cx="4897490" cy="4052391"/>
          </a:xfrm>
          <a:prstGeom prst="rect">
            <a:avLst/>
          </a:prstGeom>
          <a:noFill/>
        </p:spPr>
        <p:txBody>
          <a:bodyPr wrap="square" rtlCol="0">
            <a:spAutoFit/>
          </a:bodyPr>
          <a:lstStyle/>
          <a:p>
            <a:pPr marL="171450" indent="-171450" algn="just">
              <a:spcAft>
                <a:spcPts val="800"/>
              </a:spcAft>
              <a:buFont typeface="Wingdings" panose="05000000000000000000" pitchFamily="2" charset="2"/>
              <a:buChar char="ü"/>
            </a:pPr>
            <a:r>
              <a:rPr lang="en-US" sz="1100" dirty="0">
                <a:latin typeface="+mn-lt"/>
              </a:rPr>
              <a:t>By enabling online voting, we enhance accessibility for voters, allowing them to cast their votes conveniently from any location with internet access, thereby increasing voter participation.</a:t>
            </a:r>
          </a:p>
          <a:p>
            <a:pPr marL="171450" indent="-171450" algn="just">
              <a:spcAft>
                <a:spcPts val="800"/>
              </a:spcAft>
              <a:buFont typeface="Wingdings" panose="05000000000000000000" pitchFamily="2" charset="2"/>
              <a:buChar char="ü"/>
            </a:pPr>
            <a:r>
              <a:rPr lang="en-US" sz="1100" dirty="0">
                <a:latin typeface="+mn-lt"/>
              </a:rPr>
              <a:t>Real-time tracking of election results and public verification of vote counts promote transparency and trust in the electoral process, while streamlined procedures reduce administrative burdens and costs.</a:t>
            </a:r>
          </a:p>
          <a:p>
            <a:pPr marL="173736" indent="-173736" algn="just">
              <a:spcAft>
                <a:spcPts val="800"/>
              </a:spcAft>
              <a:buFont typeface="Arial" panose="020B0604020202020204" pitchFamily="34" charset="0"/>
              <a:buChar char="•"/>
            </a:pPr>
            <a:r>
              <a:rPr lang="en-US" b="1" dirty="0">
                <a:latin typeface="+mn-lt"/>
              </a:rPr>
              <a:t>FUTURE SCOPE</a:t>
            </a:r>
          </a:p>
          <a:p>
            <a:pPr algn="just">
              <a:spcAft>
                <a:spcPts val="800"/>
              </a:spcAft>
            </a:pPr>
            <a:r>
              <a:rPr lang="en-US" sz="1200" b="1" dirty="0">
                <a:latin typeface="+mn-lt"/>
              </a:rPr>
              <a:t>1. Integration with Biometric Authentication: </a:t>
            </a:r>
            <a:r>
              <a:rPr lang="en-US" sz="1200" dirty="0">
                <a:latin typeface="+mn-lt"/>
              </a:rPr>
              <a:t>Implementing biometric authentication, such as fingerprint or facial recognition, can further enhance the security and reliability of the voting system, ensuring that only eligible voters can participate.</a:t>
            </a:r>
          </a:p>
          <a:p>
            <a:pPr algn="just">
              <a:spcAft>
                <a:spcPts val="800"/>
              </a:spcAft>
            </a:pPr>
            <a:r>
              <a:rPr lang="en-US" sz="1200" b="1" dirty="0">
                <a:latin typeface="+mn-lt"/>
              </a:rPr>
              <a:t>2. Expansion to Mobile Voting</a:t>
            </a:r>
            <a:r>
              <a:rPr lang="en-US" sz="1200" dirty="0">
                <a:latin typeface="+mn-lt"/>
              </a:rPr>
              <a:t>: Developing mobile applications for voting can broaden accessibility, especially among younger demographics who are more accustomed to using smartphones for various activities.</a:t>
            </a:r>
          </a:p>
          <a:p>
            <a:pPr algn="just">
              <a:spcAft>
                <a:spcPts val="800"/>
              </a:spcAft>
            </a:pPr>
            <a:r>
              <a:rPr lang="en-US" sz="1200" b="1" dirty="0">
                <a:latin typeface="+mn-lt"/>
              </a:rPr>
              <a:t>3. Enhanced Data Analytics: </a:t>
            </a:r>
            <a:r>
              <a:rPr lang="en-US" sz="1200" dirty="0">
                <a:latin typeface="+mn-lt"/>
              </a:rPr>
              <a:t>Leveraging data analytics and machine learning algorithms can provide deeper insights into voter behavior and preferences, enabling more informed decision-making and targeted outreach campaigns in future elections.</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5039985" y="1383757"/>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accent2">
                      <a:lumMod val="75000"/>
                    </a:schemeClr>
                  </a:solidFill>
                  <a:latin typeface="+mj-lt"/>
                </a:rPr>
                <a:t>Abstract | Problem Statement | Project Overview |</a:t>
              </a:r>
              <a:r>
                <a:rPr lang="en-US" sz="1600">
                  <a:solidFill>
                    <a:schemeClr val="accent2">
                      <a:lumMod val="75000"/>
                    </a:schemeClr>
                  </a:solidFill>
                  <a:latin typeface="+mj-lt"/>
                  <a:ea typeface="+mn-lt"/>
                  <a:cs typeface="Poppins"/>
                </a:rPr>
                <a:t> Proposed </a:t>
              </a:r>
              <a:r>
                <a:rPr lang="en-US" sz="1600">
                  <a:solidFill>
                    <a:schemeClr val="accent2">
                      <a:lumMod val="75000"/>
                    </a:schemeClr>
                  </a:solidFill>
                  <a:latin typeface="+mj-lt"/>
                  <a:ea typeface="+mn-lt"/>
                  <a:cs typeface="+mn-lt"/>
                </a:rPr>
                <a:t>Solution </a:t>
              </a:r>
              <a:r>
                <a:rPr lang="en-US" sz="1600">
                  <a:solidFill>
                    <a:schemeClr val="accent2">
                      <a:lumMod val="75000"/>
                    </a:schemeClr>
                  </a:solidFill>
                  <a:latin typeface="+mj-lt"/>
                </a:rPr>
                <a:t>| </a:t>
              </a:r>
              <a:r>
                <a:rPr lang="en-US" sz="1600">
                  <a:solidFill>
                    <a:schemeClr val="accent2">
                      <a:lumMod val="75000"/>
                    </a:schemeClr>
                  </a:solidFill>
                  <a:latin typeface="+mj-lt"/>
                  <a:ea typeface="+mn-lt"/>
                  <a:cs typeface="Poppins"/>
                </a:rPr>
                <a:t>Technology Used</a:t>
              </a:r>
              <a:r>
                <a:rPr lang="en-US" sz="1600">
                  <a:solidFill>
                    <a:schemeClr val="accent2">
                      <a:lumMod val="75000"/>
                    </a:schemeClr>
                  </a:solidFill>
                  <a:latin typeface="+mj-lt"/>
                </a:rPr>
                <a:t> | Modelling &amp; Results </a:t>
              </a:r>
              <a:r>
                <a:rPr lang="en-US" sz="1600">
                  <a:solidFill>
                    <a:schemeClr val="accent2">
                      <a:lumMod val="75000"/>
                    </a:schemeClr>
                  </a:solidFill>
                  <a:latin typeface="+mj-lt"/>
                  <a:ea typeface="+mn-lt"/>
                  <a:cs typeface="+mn-lt"/>
                </a:rPr>
                <a:t>| Conclusion | Q&amp;A</a:t>
              </a:r>
              <a:endParaRPr lang="en-US" sz="160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P11: Voting Web Application using Django Framework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Abstract</a:t>
            </a:r>
            <a:endParaRPr lang="en-IN" sz="160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Traditional voting systems face numerous challenges, including security vulnerabilities, inefficiency, and limited accessibility.</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Utilize web-based technologies and enhance voter participation and trust in the electoral system by leveraging modern technology.</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Provide easy-to-use tools for administrators to handle tasks like voter registration, candidate profiles Management.</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Overall the development of a modernized digital voting system represents a crucial step towards fostering democracy, transparency, and inclusivity in the electoral process.</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968543"/>
            <a:ext cx="5684438" cy="4462760"/>
          </a:xfrm>
          <a:prstGeom prst="rect">
            <a:avLst/>
          </a:prstGeom>
          <a:noFill/>
        </p:spPr>
        <p:txBody>
          <a:bodyPr wrap="square" rtlCol="0">
            <a:spAutoFit/>
          </a:bodyPr>
          <a:lstStyle/>
          <a:p>
            <a:pPr>
              <a:spcAft>
                <a:spcPts val="800"/>
              </a:spcAft>
            </a:pPr>
            <a:r>
              <a:rPr lang="en-US" dirty="0">
                <a:latin typeface="+mn-lt"/>
              </a:rPr>
              <a:t>Current voting systems like ballot box voting or electronic voting has many faults like:</a:t>
            </a:r>
          </a:p>
          <a:p>
            <a:pPr marL="342900" indent="-342900">
              <a:spcAft>
                <a:spcPts val="800"/>
              </a:spcAft>
              <a:buFont typeface="+mj-lt"/>
              <a:buAutoNum type="arabicPeriod"/>
            </a:pPr>
            <a:r>
              <a:rPr lang="en-US" dirty="0">
                <a:latin typeface="+mn-lt"/>
              </a:rPr>
              <a:t>Vote Manipulation and Altering</a:t>
            </a:r>
          </a:p>
          <a:p>
            <a:pPr marL="342900" indent="-342900">
              <a:spcAft>
                <a:spcPts val="800"/>
              </a:spcAft>
              <a:buFont typeface="+mj-lt"/>
              <a:buAutoNum type="arabicPeriod"/>
            </a:pPr>
            <a:r>
              <a:rPr lang="en-US" dirty="0">
                <a:latin typeface="+mn-lt"/>
              </a:rPr>
              <a:t>Long queues during Elections</a:t>
            </a:r>
          </a:p>
          <a:p>
            <a:pPr marL="342900" indent="-342900">
              <a:spcAft>
                <a:spcPts val="800"/>
              </a:spcAft>
              <a:buFont typeface="+mj-lt"/>
              <a:buAutoNum type="arabicPeriod"/>
            </a:pPr>
            <a:r>
              <a:rPr lang="en-US" dirty="0">
                <a:latin typeface="+mn-lt"/>
              </a:rPr>
              <a:t>No Transparency</a:t>
            </a:r>
          </a:p>
          <a:p>
            <a:pPr marL="342900" indent="-342900">
              <a:spcAft>
                <a:spcPts val="800"/>
              </a:spcAft>
              <a:buFont typeface="+mj-lt"/>
              <a:buAutoNum type="arabicPeriod"/>
            </a:pPr>
            <a:r>
              <a:rPr lang="en-US" dirty="0">
                <a:latin typeface="+mn-lt"/>
              </a:rPr>
              <a:t>Time Consuming</a:t>
            </a:r>
          </a:p>
          <a:p>
            <a:pPr marL="342900" indent="-342900">
              <a:spcAft>
                <a:spcPts val="800"/>
              </a:spcAft>
              <a:buFont typeface="+mj-lt"/>
              <a:buAutoNum type="arabicPeriod"/>
            </a:pPr>
            <a:r>
              <a:rPr lang="en-US" dirty="0">
                <a:latin typeface="+mn-lt"/>
              </a:rPr>
              <a:t>High Expenditure and Energy</a:t>
            </a:r>
          </a:p>
          <a:p>
            <a:pPr marL="285750" indent="-285750">
              <a:spcAft>
                <a:spcPts val="800"/>
              </a:spcAft>
              <a:buFont typeface="Wingdings" panose="05000000000000000000" pitchFamily="2" charset="2"/>
              <a:buChar char="q"/>
            </a:pPr>
            <a:r>
              <a:rPr lang="en-US" dirty="0">
                <a:latin typeface="+mn-lt"/>
              </a:rPr>
              <a:t>Consider an eligible voter goes to polling booth to cast his vote using EVM. Since, it is an electronic device one can easily tampers votes by installing malware in it. Also, the voter never knows whether his vote was recorded or not. Thus, there is no tracing back of our vote.</a:t>
            </a:r>
          </a:p>
          <a:p>
            <a:pPr marL="285750" indent="-285750">
              <a:spcAft>
                <a:spcPts val="800"/>
              </a:spcAft>
              <a:buFont typeface="Wingdings" panose="05000000000000000000" pitchFamily="2" charset="2"/>
              <a:buChar char="q"/>
            </a:pPr>
            <a:r>
              <a:rPr lang="en-US" dirty="0">
                <a:latin typeface="+mn-lt"/>
              </a:rPr>
              <a:t>If elections are held by using ballot boxes then it requires lot of paper work, and consumes more time also cost expenditure is very high.</a:t>
            </a:r>
          </a:p>
          <a:p>
            <a:pPr marL="285750" indent="-285750">
              <a:spcAft>
                <a:spcPts val="800"/>
              </a:spcAft>
              <a:buFont typeface="Wingdings" panose="05000000000000000000" pitchFamily="2" charset="2"/>
              <a:buChar char="q"/>
            </a:pP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Problem Statement</a:t>
            </a:r>
            <a:endParaRPr lang="en-IN" sz="160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3" y="926424"/>
            <a:ext cx="5055021" cy="2308324"/>
          </a:xfrm>
          <a:prstGeom prst="rect">
            <a:avLst/>
          </a:prstGeom>
          <a:noFill/>
        </p:spPr>
        <p:txBody>
          <a:bodyPr wrap="square" rtlCol="0">
            <a:spAutoFit/>
          </a:bodyPr>
          <a:lstStyle/>
          <a:p>
            <a:pPr algn="l"/>
            <a:r>
              <a:rPr lang="en-US" sz="1200" b="1" i="0" dirty="0">
                <a:solidFill>
                  <a:schemeClr val="tx1"/>
                </a:solidFill>
                <a:effectLst/>
                <a:latin typeface="+mj-lt"/>
                <a:ea typeface="SimSun" panose="02010600030101010101" pitchFamily="2" charset="-122"/>
              </a:rPr>
              <a:t>ADMIN(EC)</a:t>
            </a:r>
          </a:p>
          <a:p>
            <a:pPr marL="285750" indent="-285750" algn="l">
              <a:buFont typeface="Wingdings" panose="05000000000000000000" pitchFamily="2" charset="2"/>
              <a:buChar char="ü"/>
            </a:pPr>
            <a:r>
              <a:rPr lang="en-US" sz="1200" b="0" i="0" dirty="0">
                <a:solidFill>
                  <a:schemeClr val="tx1"/>
                </a:solidFill>
                <a:effectLst/>
                <a:latin typeface="+mj-lt"/>
                <a:ea typeface="SimSun" panose="02010600030101010101" pitchFamily="2" charset="-122"/>
              </a:rPr>
              <a:t> Allow administrators to add candidates with their details such as name, age, gender, education, photo, party name, party symbol, start time, and end time.</a:t>
            </a:r>
          </a:p>
          <a:p>
            <a:pPr marL="285750" indent="-285750" algn="l">
              <a:buFont typeface="Wingdings" panose="05000000000000000000" pitchFamily="2" charset="2"/>
              <a:buChar char="ü"/>
            </a:pPr>
            <a:r>
              <a:rPr lang="en-US" sz="1200" b="0" i="0" dirty="0">
                <a:solidFill>
                  <a:schemeClr val="tx1"/>
                </a:solidFill>
                <a:effectLst/>
                <a:latin typeface="+mj-lt"/>
                <a:ea typeface="SimSun" panose="02010600030101010101" pitchFamily="2" charset="-122"/>
              </a:rPr>
              <a:t>Provide functionality to delete candidates if needed.</a:t>
            </a:r>
          </a:p>
          <a:p>
            <a:pPr algn="l"/>
            <a:r>
              <a:rPr lang="en-US" sz="1200" b="1" i="0" dirty="0">
                <a:solidFill>
                  <a:schemeClr val="tx1"/>
                </a:solidFill>
                <a:effectLst/>
                <a:latin typeface="+mj-lt"/>
                <a:ea typeface="SimSun" panose="02010600030101010101" pitchFamily="2" charset="-122"/>
              </a:rPr>
              <a:t>VOTING INTER</a:t>
            </a:r>
            <a:r>
              <a:rPr lang="en-US" sz="1200" b="1" dirty="0">
                <a:solidFill>
                  <a:schemeClr val="tx1"/>
                </a:solidFill>
                <a:latin typeface="+mj-lt"/>
                <a:ea typeface="SimSun" panose="02010600030101010101" pitchFamily="2" charset="-122"/>
              </a:rPr>
              <a:t>FACE</a:t>
            </a:r>
          </a:p>
          <a:p>
            <a:pPr marL="285750" indent="-285750" algn="l">
              <a:buFont typeface="Wingdings" panose="05000000000000000000" pitchFamily="2" charset="2"/>
              <a:buChar char="ü"/>
            </a:pPr>
            <a:r>
              <a:rPr lang="en-US" sz="1200" dirty="0">
                <a:solidFill>
                  <a:schemeClr val="tx1"/>
                </a:solidFill>
                <a:latin typeface="+mj-lt"/>
                <a:ea typeface="SimSun" panose="02010600030101010101" pitchFamily="2" charset="-122"/>
              </a:rPr>
              <a:t>Display list of candidates to the voters.</a:t>
            </a:r>
          </a:p>
          <a:p>
            <a:pPr marL="285750" indent="-285750" algn="l">
              <a:buFont typeface="Wingdings" panose="05000000000000000000" pitchFamily="2" charset="2"/>
              <a:buChar char="ü"/>
            </a:pPr>
            <a:r>
              <a:rPr lang="en-US" sz="1200" i="0" dirty="0">
                <a:solidFill>
                  <a:schemeClr val="tx1"/>
                </a:solidFill>
                <a:effectLst/>
                <a:latin typeface="+mj-lt"/>
                <a:ea typeface="SimSun" panose="02010600030101010101" pitchFamily="2" charset="-122"/>
              </a:rPr>
              <a:t>Allow voters to caste </a:t>
            </a:r>
            <a:r>
              <a:rPr lang="en-US" sz="1200" dirty="0">
                <a:solidFill>
                  <a:schemeClr val="tx1"/>
                </a:solidFill>
                <a:latin typeface="+mj-lt"/>
                <a:ea typeface="SimSun" panose="02010600030101010101" pitchFamily="2" charset="-122"/>
              </a:rPr>
              <a:t>vote to their preferred candidate.</a:t>
            </a:r>
          </a:p>
          <a:p>
            <a:pPr marL="285750" indent="-285750" algn="l">
              <a:buFont typeface="Wingdings" panose="05000000000000000000" pitchFamily="2" charset="2"/>
              <a:buChar char="ü"/>
            </a:pPr>
            <a:r>
              <a:rPr lang="en-US" sz="1200" i="0" dirty="0">
                <a:solidFill>
                  <a:schemeClr val="tx1"/>
                </a:solidFill>
                <a:effectLst/>
                <a:latin typeface="+mj-lt"/>
                <a:ea typeface="SimSun" panose="02010600030101010101" pitchFamily="2" charset="-122"/>
              </a:rPr>
              <a:t>Ensuring </a:t>
            </a:r>
            <a:r>
              <a:rPr lang="en-US" sz="1200" dirty="0">
                <a:solidFill>
                  <a:schemeClr val="tx1"/>
                </a:solidFill>
                <a:latin typeface="+mj-lt"/>
                <a:ea typeface="SimSun" panose="02010600030101010101" pitchFamily="2" charset="-122"/>
              </a:rPr>
              <a:t>voting process happens in stipulated time.</a:t>
            </a:r>
          </a:p>
          <a:p>
            <a:pPr algn="l"/>
            <a:r>
              <a:rPr lang="en-US" sz="1200" b="1" i="0" dirty="0">
                <a:solidFill>
                  <a:schemeClr val="tx1"/>
                </a:solidFill>
                <a:effectLst/>
                <a:latin typeface="+mj-lt"/>
                <a:ea typeface="SimSun" panose="02010600030101010101" pitchFamily="2" charset="-122"/>
              </a:rPr>
              <a:t>Live Updates</a:t>
            </a:r>
          </a:p>
          <a:p>
            <a:pPr marL="285750" indent="-285750" algn="l">
              <a:buFont typeface="Wingdings" panose="05000000000000000000" pitchFamily="2" charset="2"/>
              <a:buChar char="ü"/>
            </a:pPr>
            <a:r>
              <a:rPr lang="en-US" sz="1200" i="0" dirty="0">
                <a:solidFill>
                  <a:schemeClr val="tx1"/>
                </a:solidFill>
                <a:effectLst/>
                <a:latin typeface="+mj-lt"/>
                <a:ea typeface="SimSun" panose="02010600030101010101" pitchFamily="2" charset="-122"/>
              </a:rPr>
              <a:t>Display live updates of election results, including vote count for each candidate.</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
        <p:nvSpPr>
          <p:cNvPr id="4" name="Rectangle 3">
            <a:extLst>
              <a:ext uri="{FF2B5EF4-FFF2-40B4-BE49-F238E27FC236}">
                <a16:creationId xmlns:a16="http://schemas.microsoft.com/office/drawing/2014/main" id="{2A29E694-AC2B-6E4F-EE89-A847658F829D}"/>
              </a:ext>
            </a:extLst>
          </p:cNvPr>
          <p:cNvSpPr/>
          <p:nvPr/>
        </p:nvSpPr>
        <p:spPr>
          <a:xfrm>
            <a:off x="81453" y="3172626"/>
            <a:ext cx="1085709" cy="1202146"/>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071B2C5-D059-11FD-392E-9FC35D6AEFDC}"/>
              </a:ext>
            </a:extLst>
          </p:cNvPr>
          <p:cNvSpPr txBox="1"/>
          <p:nvPr/>
        </p:nvSpPr>
        <p:spPr>
          <a:xfrm>
            <a:off x="81453" y="3234748"/>
            <a:ext cx="1023229" cy="10618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900" dirty="0">
                <a:solidFill>
                  <a:schemeClr val="tx2">
                    <a:lumMod val="10000"/>
                  </a:schemeClr>
                </a:solidFill>
              </a:rPr>
              <a:t>Name: XYZ</a:t>
            </a:r>
          </a:p>
          <a:p>
            <a:r>
              <a:rPr lang="en-IN" sz="900" dirty="0">
                <a:solidFill>
                  <a:schemeClr val="tx2">
                    <a:lumMod val="10000"/>
                  </a:schemeClr>
                </a:solidFill>
              </a:rPr>
              <a:t>Password:</a:t>
            </a:r>
          </a:p>
          <a:p>
            <a:r>
              <a:rPr lang="en-IN" sz="900" dirty="0">
                <a:solidFill>
                  <a:schemeClr val="tx2">
                    <a:lumMod val="10000"/>
                  </a:schemeClr>
                </a:solidFill>
              </a:rPr>
              <a:t>********</a:t>
            </a:r>
          </a:p>
          <a:p>
            <a:r>
              <a:rPr lang="en-IN" sz="900" dirty="0">
                <a:solidFill>
                  <a:schemeClr val="tx2">
                    <a:lumMod val="10000"/>
                  </a:schemeClr>
                </a:solidFill>
              </a:rPr>
              <a:t>Vote for:</a:t>
            </a:r>
          </a:p>
          <a:p>
            <a:r>
              <a:rPr lang="en-IN" sz="900" dirty="0">
                <a:solidFill>
                  <a:schemeClr val="tx2">
                    <a:lumMod val="10000"/>
                  </a:schemeClr>
                </a:solidFill>
              </a:rPr>
              <a:t>TRS</a:t>
            </a:r>
          </a:p>
          <a:p>
            <a:r>
              <a:rPr lang="en-IN" sz="900" dirty="0">
                <a:solidFill>
                  <a:schemeClr val="tx2">
                    <a:lumMod val="10000"/>
                  </a:schemeClr>
                </a:solidFill>
              </a:rPr>
              <a:t>BJP</a:t>
            </a:r>
          </a:p>
          <a:p>
            <a:endParaRPr lang="en-IN" sz="900" dirty="0">
              <a:solidFill>
                <a:schemeClr val="tx2">
                  <a:lumMod val="10000"/>
                </a:schemeClr>
              </a:solidFill>
            </a:endParaRPr>
          </a:p>
        </p:txBody>
      </p:sp>
      <p:sp>
        <p:nvSpPr>
          <p:cNvPr id="8" name="Rectangle 7">
            <a:extLst>
              <a:ext uri="{FF2B5EF4-FFF2-40B4-BE49-F238E27FC236}">
                <a16:creationId xmlns:a16="http://schemas.microsoft.com/office/drawing/2014/main" id="{1E0042B0-2CB9-5397-A70F-E879DE26F007}"/>
              </a:ext>
            </a:extLst>
          </p:cNvPr>
          <p:cNvSpPr/>
          <p:nvPr/>
        </p:nvSpPr>
        <p:spPr>
          <a:xfrm>
            <a:off x="4110561" y="3087581"/>
            <a:ext cx="1085709" cy="1287191"/>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10" name="Chart 9">
            <a:extLst>
              <a:ext uri="{FF2B5EF4-FFF2-40B4-BE49-F238E27FC236}">
                <a16:creationId xmlns:a16="http://schemas.microsoft.com/office/drawing/2014/main" id="{35F2658F-4F72-CCE6-13CB-62703FC394E4}"/>
              </a:ext>
            </a:extLst>
          </p:cNvPr>
          <p:cNvGraphicFramePr/>
          <p:nvPr>
            <p:extLst>
              <p:ext uri="{D42A27DB-BD31-4B8C-83A1-F6EECF244321}">
                <p14:modId xmlns:p14="http://schemas.microsoft.com/office/powerpoint/2010/main" val="2803195067"/>
              </p:ext>
            </p:extLst>
          </p:nvPr>
        </p:nvGraphicFramePr>
        <p:xfrm>
          <a:off x="1940312" y="3087582"/>
          <a:ext cx="1144859" cy="1287191"/>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2FF82FD2-52C1-632F-02B6-040E57F9E058}"/>
              </a:ext>
            </a:extLst>
          </p:cNvPr>
          <p:cNvSpPr/>
          <p:nvPr/>
        </p:nvSpPr>
        <p:spPr>
          <a:xfrm flipV="1">
            <a:off x="519128" y="3879820"/>
            <a:ext cx="231560"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A50BE1BE-8B66-F73F-CA51-5789A8FBFD50}"/>
              </a:ext>
            </a:extLst>
          </p:cNvPr>
          <p:cNvSpPr/>
          <p:nvPr/>
        </p:nvSpPr>
        <p:spPr>
          <a:xfrm flipV="1">
            <a:off x="508527" y="4026159"/>
            <a:ext cx="231560"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A79DA3F9-47DE-D874-BDF7-86C12E3C611B}"/>
              </a:ext>
            </a:extLst>
          </p:cNvPr>
          <p:cNvSpPr txBox="1"/>
          <p:nvPr/>
        </p:nvSpPr>
        <p:spPr>
          <a:xfrm>
            <a:off x="131202" y="4071878"/>
            <a:ext cx="783720" cy="307777"/>
          </a:xfrm>
          <a:prstGeom prst="rect">
            <a:avLst/>
          </a:prstGeom>
          <a:noFill/>
        </p:spPr>
        <p:txBody>
          <a:bodyPr wrap="square" rtlCol="0">
            <a:spAutoFit/>
          </a:bodyPr>
          <a:lstStyle/>
          <a:p>
            <a:r>
              <a:rPr lang="en-IN" b="1" dirty="0">
                <a:solidFill>
                  <a:srgbClr val="00B050"/>
                </a:solidFill>
                <a:highlight>
                  <a:srgbClr val="FF0000"/>
                </a:highlight>
              </a:rPr>
              <a:t>VOTE</a:t>
            </a:r>
          </a:p>
        </p:txBody>
      </p:sp>
      <p:sp>
        <p:nvSpPr>
          <p:cNvPr id="14" name="TextBox 13">
            <a:extLst>
              <a:ext uri="{FF2B5EF4-FFF2-40B4-BE49-F238E27FC236}">
                <a16:creationId xmlns:a16="http://schemas.microsoft.com/office/drawing/2014/main" id="{5AF5290C-5A7C-CEA3-F60D-E0DE4B4C3D76}"/>
              </a:ext>
            </a:extLst>
          </p:cNvPr>
          <p:cNvSpPr txBox="1"/>
          <p:nvPr/>
        </p:nvSpPr>
        <p:spPr>
          <a:xfrm>
            <a:off x="4151961" y="3122399"/>
            <a:ext cx="1023229" cy="7848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900" dirty="0">
                <a:solidFill>
                  <a:schemeClr val="tx2">
                    <a:lumMod val="10000"/>
                  </a:schemeClr>
                </a:solidFill>
              </a:rPr>
              <a:t>Admin</a:t>
            </a:r>
          </a:p>
          <a:p>
            <a:pPr marL="228600" indent="-228600">
              <a:buAutoNum type="arabicPeriod"/>
            </a:pPr>
            <a:r>
              <a:rPr lang="en-IN" sz="900" dirty="0">
                <a:solidFill>
                  <a:schemeClr val="tx2">
                    <a:lumMod val="10000"/>
                  </a:schemeClr>
                </a:solidFill>
              </a:rPr>
              <a:t>Add Candidates</a:t>
            </a:r>
          </a:p>
          <a:p>
            <a:pPr marL="228600" indent="-228600">
              <a:buAutoNum type="arabicPeriod"/>
            </a:pPr>
            <a:r>
              <a:rPr lang="en-IN" sz="900" dirty="0">
                <a:solidFill>
                  <a:schemeClr val="tx2">
                    <a:lumMod val="10000"/>
                  </a:schemeClr>
                </a:solidFill>
              </a:rPr>
              <a:t>Delete Candidates</a:t>
            </a:r>
          </a:p>
        </p:txBody>
      </p:sp>
      <p:sp>
        <p:nvSpPr>
          <p:cNvPr id="15" name="Arrow: Right 14">
            <a:extLst>
              <a:ext uri="{FF2B5EF4-FFF2-40B4-BE49-F238E27FC236}">
                <a16:creationId xmlns:a16="http://schemas.microsoft.com/office/drawing/2014/main" id="{C90CCDF0-F829-6EEF-0C83-2C3F4CFF3C36}"/>
              </a:ext>
            </a:extLst>
          </p:cNvPr>
          <p:cNvSpPr/>
          <p:nvPr/>
        </p:nvSpPr>
        <p:spPr>
          <a:xfrm>
            <a:off x="1231762" y="3519858"/>
            <a:ext cx="646070" cy="338554"/>
          </a:xfrm>
          <a:prstGeom prst="rightArrow">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Right 15">
            <a:extLst>
              <a:ext uri="{FF2B5EF4-FFF2-40B4-BE49-F238E27FC236}">
                <a16:creationId xmlns:a16="http://schemas.microsoft.com/office/drawing/2014/main" id="{291D32D4-A2BE-FE5D-070F-49066399FA1B}"/>
              </a:ext>
            </a:extLst>
          </p:cNvPr>
          <p:cNvSpPr/>
          <p:nvPr/>
        </p:nvSpPr>
        <p:spPr>
          <a:xfrm rot="10800000">
            <a:off x="3305294" y="3541266"/>
            <a:ext cx="646070" cy="338554"/>
          </a:xfrm>
          <a:prstGeom prst="rightArrow">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endParaRPr lang="en-US" dirty="0">
              <a:latin typeface="+mn-lt"/>
            </a:endParaRPr>
          </a:p>
        </p:txBody>
      </p:sp>
      <p:sp>
        <p:nvSpPr>
          <p:cNvPr id="4" name="TextBox 3">
            <a:extLst>
              <a:ext uri="{FF2B5EF4-FFF2-40B4-BE49-F238E27FC236}">
                <a16:creationId xmlns:a16="http://schemas.microsoft.com/office/drawing/2014/main" id="{C7DCFF23-D675-13B5-5299-71012A40D5E7}"/>
              </a:ext>
            </a:extLst>
          </p:cNvPr>
          <p:cNvSpPr txBox="1"/>
          <p:nvPr/>
        </p:nvSpPr>
        <p:spPr>
          <a:xfrm>
            <a:off x="143933" y="971312"/>
            <a:ext cx="8957531" cy="1785104"/>
          </a:xfrm>
          <a:prstGeom prst="rect">
            <a:avLst/>
          </a:prstGeom>
          <a:noFill/>
        </p:spPr>
        <p:txBody>
          <a:bodyPr wrap="square">
            <a:spAutoFit/>
          </a:bodyPr>
          <a:lstStyle/>
          <a:p>
            <a:r>
              <a:rPr lang="en-IN" b="1" dirty="0">
                <a:solidFill>
                  <a:schemeClr val="tx1"/>
                </a:solidFill>
              </a:rPr>
              <a:t>GOAL</a:t>
            </a:r>
          </a:p>
          <a:p>
            <a:pPr marL="285750" indent="-285750">
              <a:buFont typeface="Wingdings" panose="05000000000000000000" pitchFamily="2" charset="2"/>
              <a:buChar char="ü"/>
            </a:pPr>
            <a:r>
              <a:rPr lang="en-US" sz="1200" b="0" i="0" dirty="0">
                <a:solidFill>
                  <a:schemeClr val="tx1"/>
                </a:solidFill>
                <a:effectLst/>
                <a:latin typeface="+mj-lt"/>
              </a:rPr>
              <a:t>We aim to address the shortcomings of traditional voting methods by leveraging modern technologies to ensure the integrity of the electoral process.</a:t>
            </a:r>
          </a:p>
          <a:p>
            <a:endParaRPr lang="en-US" sz="1200" b="0" i="0" dirty="0">
              <a:solidFill>
                <a:schemeClr val="tx1"/>
              </a:solidFill>
              <a:effectLst/>
              <a:latin typeface="+mj-lt"/>
            </a:endParaRPr>
          </a:p>
          <a:p>
            <a:r>
              <a:rPr lang="en-US" sz="1200" b="1" dirty="0">
                <a:solidFill>
                  <a:schemeClr val="tx1"/>
                </a:solidFill>
                <a:latin typeface="+mj-lt"/>
              </a:rPr>
              <a:t>APPROACH</a:t>
            </a:r>
          </a:p>
          <a:p>
            <a:pPr marL="171450" indent="-171450">
              <a:buFont typeface="Wingdings" panose="05000000000000000000" pitchFamily="2" charset="2"/>
              <a:buChar char="ü"/>
            </a:pPr>
            <a:r>
              <a:rPr lang="en-US" sz="1200" dirty="0">
                <a:solidFill>
                  <a:schemeClr val="tx1"/>
                </a:solidFill>
                <a:latin typeface="+mj-lt"/>
              </a:rPr>
              <a:t>Develop an online voting platform accessible to eligible voters via web or mobile devices.</a:t>
            </a:r>
          </a:p>
          <a:p>
            <a:pPr marL="171450" indent="-171450">
              <a:buFont typeface="Wingdings" panose="05000000000000000000" pitchFamily="2" charset="2"/>
              <a:buChar char="ü"/>
            </a:pPr>
            <a:r>
              <a:rPr lang="en-US" sz="1200" dirty="0">
                <a:solidFill>
                  <a:schemeClr val="tx1"/>
                </a:solidFill>
                <a:latin typeface="+mj-lt"/>
              </a:rPr>
              <a:t>Provide a user-friendly interface for voters to cast their votes securely from anywhere with internet access.</a:t>
            </a:r>
          </a:p>
          <a:p>
            <a:pPr marL="171450" indent="-171450">
              <a:buFont typeface="Wingdings" panose="05000000000000000000" pitchFamily="2" charset="2"/>
              <a:buChar char="ü"/>
            </a:pPr>
            <a:r>
              <a:rPr lang="en-US" sz="1200" dirty="0">
                <a:solidFill>
                  <a:schemeClr val="tx1"/>
                </a:solidFill>
                <a:latin typeface="+mj-lt"/>
              </a:rPr>
              <a:t>Allow Admin(EC) to add and delete the candidates and provide stipulated time for Election.</a:t>
            </a:r>
          </a:p>
          <a:p>
            <a:pPr marL="171450" indent="-171450">
              <a:buFont typeface="Wingdings" panose="05000000000000000000" pitchFamily="2" charset="2"/>
              <a:buChar char="ü"/>
            </a:pPr>
            <a:r>
              <a:rPr lang="en-US" sz="1200" dirty="0">
                <a:solidFill>
                  <a:schemeClr val="tx1"/>
                </a:solidFill>
                <a:latin typeface="+mj-lt"/>
              </a:rPr>
              <a:t>Display the vote count for each candidate publicly, allowing voters to verify the accuracy of the election outcome</a:t>
            </a:r>
            <a:endParaRPr lang="en-IN" sz="1200" dirty="0">
              <a:solidFill>
                <a:schemeClr val="tx1"/>
              </a:solidFill>
              <a:latin typeface="+mj-lt"/>
            </a:endParaRPr>
          </a:p>
        </p:txBody>
      </p:sp>
      <p:sp>
        <p:nvSpPr>
          <p:cNvPr id="5" name="TextBox 4">
            <a:extLst>
              <a:ext uri="{FF2B5EF4-FFF2-40B4-BE49-F238E27FC236}">
                <a16:creationId xmlns:a16="http://schemas.microsoft.com/office/drawing/2014/main" id="{C5BEE3B8-F6F6-DB84-9CB8-261F58E0DF63}"/>
              </a:ext>
            </a:extLst>
          </p:cNvPr>
          <p:cNvSpPr txBox="1"/>
          <p:nvPr/>
        </p:nvSpPr>
        <p:spPr>
          <a:xfrm>
            <a:off x="93234" y="2735000"/>
            <a:ext cx="8957531" cy="1754326"/>
          </a:xfrm>
          <a:prstGeom prst="rect">
            <a:avLst/>
          </a:prstGeom>
          <a:noFill/>
        </p:spPr>
        <p:txBody>
          <a:bodyPr wrap="square">
            <a:spAutoFit/>
          </a:bodyPr>
          <a:lstStyle/>
          <a:p>
            <a:r>
              <a:rPr lang="en-IN" sz="1200" b="1" dirty="0">
                <a:solidFill>
                  <a:schemeClr val="tx1"/>
                </a:solidFill>
                <a:latin typeface="+mj-lt"/>
              </a:rPr>
              <a:t>HOW DOES IT OVERCOME EXISTING PROBLEM</a:t>
            </a:r>
          </a:p>
          <a:p>
            <a:pPr marL="171450" indent="-171450">
              <a:buFont typeface="Wingdings" panose="05000000000000000000" pitchFamily="2" charset="2"/>
              <a:buChar char="ü"/>
            </a:pPr>
            <a:r>
              <a:rPr lang="en-US" sz="1200" dirty="0">
                <a:solidFill>
                  <a:schemeClr val="tx1"/>
                </a:solidFill>
                <a:latin typeface="+mj-lt"/>
              </a:rPr>
              <a:t>Online voting enables voters to cast their votes remotely, reducing the need for physical presence at polling booths and minimizing waiting times.</a:t>
            </a:r>
          </a:p>
          <a:p>
            <a:pPr marL="171450" indent="-171450">
              <a:buFont typeface="Wingdings" panose="05000000000000000000" pitchFamily="2" charset="2"/>
              <a:buChar char="ü"/>
            </a:pPr>
            <a:r>
              <a:rPr lang="en-US" sz="1200" dirty="0">
                <a:solidFill>
                  <a:schemeClr val="tx1"/>
                </a:solidFill>
                <a:latin typeface="+mj-lt"/>
              </a:rPr>
              <a:t>Real-time election results and public vote counts provide transparency and accountability, allowing voters to trust the integrity of the electoral process.</a:t>
            </a:r>
          </a:p>
          <a:p>
            <a:pPr marL="171450" indent="-171450">
              <a:buFont typeface="Wingdings" panose="05000000000000000000" pitchFamily="2" charset="2"/>
              <a:buChar char="ü"/>
            </a:pPr>
            <a:r>
              <a:rPr lang="en-US" sz="1200" dirty="0">
                <a:solidFill>
                  <a:schemeClr val="tx1"/>
                </a:solidFill>
                <a:latin typeface="+mj-lt"/>
              </a:rPr>
              <a:t>Streamlined voting processes and efficient technologies minimize the time required for casting and counting votes, ensuring timely election results.</a:t>
            </a:r>
          </a:p>
          <a:p>
            <a:pPr marL="171450" indent="-171450">
              <a:buFont typeface="Wingdings" panose="05000000000000000000" pitchFamily="2" charset="2"/>
              <a:buChar char="ü"/>
            </a:pPr>
            <a:r>
              <a:rPr lang="en-US" sz="1200" dirty="0">
                <a:solidFill>
                  <a:schemeClr val="tx1"/>
                </a:solidFill>
                <a:latin typeface="+mj-lt"/>
              </a:rPr>
              <a:t>By transitioning to a digital voting system, we eliminate the need for paper-based materials and physical infrastructure, reducing costs and environmental impact.</a:t>
            </a:r>
            <a:endParaRPr lang="en-IN" sz="1200" dirty="0">
              <a:solidFill>
                <a:schemeClr val="tx1"/>
              </a:solidFill>
              <a:latin typeface="+mj-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Technology used</a:t>
            </a:r>
            <a:endParaRPr lang="en-IN" sz="160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285206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mn-lt"/>
              </a:rPr>
              <a:t>FRONT-END</a:t>
            </a:r>
          </a:p>
          <a:p>
            <a:pPr marL="285750" indent="-285750">
              <a:spcAft>
                <a:spcPts val="800"/>
              </a:spcAft>
              <a:buFont typeface="Wingdings" panose="05000000000000000000" pitchFamily="2" charset="2"/>
              <a:buChar char="ü"/>
            </a:pPr>
            <a:r>
              <a:rPr lang="en-US" dirty="0">
                <a:latin typeface="+mn-lt"/>
              </a:rPr>
              <a:t>HTML-5</a:t>
            </a:r>
          </a:p>
          <a:p>
            <a:pPr marL="285750" indent="-285750">
              <a:spcAft>
                <a:spcPts val="800"/>
              </a:spcAft>
              <a:buFont typeface="Wingdings" panose="05000000000000000000" pitchFamily="2" charset="2"/>
              <a:buChar char="ü"/>
            </a:pPr>
            <a:r>
              <a:rPr lang="en-US" dirty="0">
                <a:latin typeface="+mn-lt"/>
              </a:rPr>
              <a:t>CSS-3</a:t>
            </a:r>
          </a:p>
          <a:p>
            <a:pPr marL="285750" indent="-285750">
              <a:spcAft>
                <a:spcPts val="800"/>
              </a:spcAft>
              <a:buFont typeface="Wingdings" panose="05000000000000000000" pitchFamily="2" charset="2"/>
              <a:buChar char="ü"/>
            </a:pPr>
            <a:r>
              <a:rPr lang="en-US" dirty="0" err="1">
                <a:latin typeface="+mn-lt"/>
              </a:rPr>
              <a:t>BootStrap</a:t>
            </a:r>
            <a:endParaRPr lang="en-US" dirty="0">
              <a:latin typeface="+mn-lt"/>
            </a:endParaRPr>
          </a:p>
          <a:p>
            <a:pPr marL="285750" indent="-285750">
              <a:spcAft>
                <a:spcPts val="800"/>
              </a:spcAft>
              <a:buFont typeface="Wingdings" panose="05000000000000000000" pitchFamily="2" charset="2"/>
              <a:buChar char="ü"/>
            </a:pPr>
            <a:r>
              <a:rPr lang="en-US" dirty="0" err="1">
                <a:latin typeface="+mn-lt"/>
              </a:rPr>
              <a:t>TailWind</a:t>
            </a:r>
            <a:r>
              <a:rPr lang="en-US" dirty="0">
                <a:latin typeface="+mn-lt"/>
              </a:rPr>
              <a:t> CSS</a:t>
            </a:r>
          </a:p>
          <a:p>
            <a:pPr marL="285750" indent="-285750">
              <a:spcAft>
                <a:spcPts val="800"/>
              </a:spcAft>
              <a:buFont typeface="Wingdings" panose="05000000000000000000" pitchFamily="2" charset="2"/>
              <a:buChar char="ü"/>
            </a:pPr>
            <a:r>
              <a:rPr lang="en-US" dirty="0">
                <a:latin typeface="+mn-lt"/>
              </a:rPr>
              <a:t>Java Script</a:t>
            </a:r>
          </a:p>
          <a:p>
            <a:pPr marL="173736" indent="-173736">
              <a:spcAft>
                <a:spcPts val="800"/>
              </a:spcAft>
              <a:buFont typeface="Arial" panose="020B0604020202020204" pitchFamily="34" charset="0"/>
              <a:buChar char="•"/>
            </a:pPr>
            <a:r>
              <a:rPr lang="en-US" b="1" dirty="0">
                <a:latin typeface="+mn-lt"/>
              </a:rPr>
              <a:t>BACK-END</a:t>
            </a:r>
          </a:p>
          <a:p>
            <a:pPr marL="285750" indent="-285750">
              <a:spcAft>
                <a:spcPts val="800"/>
              </a:spcAft>
              <a:buFont typeface="Wingdings" panose="05000000000000000000" pitchFamily="2" charset="2"/>
              <a:buChar char="ü"/>
            </a:pPr>
            <a:r>
              <a:rPr lang="en-US" dirty="0">
                <a:latin typeface="+mn-lt"/>
              </a:rPr>
              <a:t>Python Django </a:t>
            </a:r>
            <a:r>
              <a:rPr lang="en-US" dirty="0" err="1">
                <a:latin typeface="+mn-lt"/>
              </a:rPr>
              <a:t>FrameWork</a:t>
            </a:r>
            <a:endParaRPr lang="en-US" dirty="0">
              <a:latin typeface="+mn-lt"/>
            </a:endParaRPr>
          </a:p>
          <a:p>
            <a:pPr marL="285750" indent="-285750">
              <a:spcAft>
                <a:spcPts val="800"/>
              </a:spcAft>
              <a:buFont typeface="Wingdings" panose="05000000000000000000" pitchFamily="2" charset="2"/>
              <a:buChar char="ü"/>
            </a:pPr>
            <a:r>
              <a:rPr lang="en-US" dirty="0">
                <a:latin typeface="+mn-lt"/>
              </a:rPr>
              <a:t>MYSQL </a:t>
            </a:r>
            <a:r>
              <a:rPr lang="en-US" dirty="0" err="1">
                <a:latin typeface="+mn-lt"/>
              </a:rPr>
              <a:t>DataBase</a:t>
            </a: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C0F95C3-D3BE-56DD-D37A-A4AA74819D00}"/>
              </a:ext>
            </a:extLst>
          </p:cNvPr>
          <p:cNvPicPr>
            <a:picLocks noChangeAspect="1"/>
          </p:cNvPicPr>
          <p:nvPr/>
        </p:nvPicPr>
        <p:blipFill rotWithShape="1">
          <a:blip r:embed="rId3"/>
          <a:srcRect l="27652" t="8133" r="23561" b="17935"/>
          <a:stretch/>
        </p:blipFill>
        <p:spPr>
          <a:xfrm>
            <a:off x="0" y="1022237"/>
            <a:ext cx="4438184" cy="3899168"/>
          </a:xfrm>
          <a:prstGeom prst="rect">
            <a:avLst/>
          </a:prstGeom>
        </p:spPr>
      </p:pic>
      <p:pic>
        <p:nvPicPr>
          <p:cNvPr id="11" name="Picture 10">
            <a:extLst>
              <a:ext uri="{FF2B5EF4-FFF2-40B4-BE49-F238E27FC236}">
                <a16:creationId xmlns:a16="http://schemas.microsoft.com/office/drawing/2014/main" id="{D6697259-EDB5-9EBF-25B0-1FED9DA6FE59}"/>
              </a:ext>
            </a:extLst>
          </p:cNvPr>
          <p:cNvPicPr>
            <a:picLocks noChangeAspect="1"/>
          </p:cNvPicPr>
          <p:nvPr/>
        </p:nvPicPr>
        <p:blipFill>
          <a:blip r:embed="rId4"/>
          <a:stretch>
            <a:fillRect/>
          </a:stretch>
        </p:blipFill>
        <p:spPr>
          <a:xfrm>
            <a:off x="4438184" y="1064570"/>
            <a:ext cx="4705816" cy="3856835"/>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C269723-9260-FA93-9290-110EB070AE5E}"/>
              </a:ext>
            </a:extLst>
          </p:cNvPr>
          <p:cNvPicPr>
            <a:picLocks noChangeAspect="1"/>
          </p:cNvPicPr>
          <p:nvPr/>
        </p:nvPicPr>
        <p:blipFill>
          <a:blip r:embed="rId3"/>
          <a:stretch>
            <a:fillRect/>
          </a:stretch>
        </p:blipFill>
        <p:spPr>
          <a:xfrm>
            <a:off x="0" y="1022237"/>
            <a:ext cx="4572000" cy="4121263"/>
          </a:xfrm>
          <a:prstGeom prst="rect">
            <a:avLst/>
          </a:prstGeom>
        </p:spPr>
      </p:pic>
      <p:pic>
        <p:nvPicPr>
          <p:cNvPr id="7" name="Picture 6">
            <a:extLst>
              <a:ext uri="{FF2B5EF4-FFF2-40B4-BE49-F238E27FC236}">
                <a16:creationId xmlns:a16="http://schemas.microsoft.com/office/drawing/2014/main" id="{E283A6B0-DA46-0EC6-9B7B-CA51BC9BC743}"/>
              </a:ext>
            </a:extLst>
          </p:cNvPr>
          <p:cNvPicPr>
            <a:picLocks noChangeAspect="1"/>
          </p:cNvPicPr>
          <p:nvPr/>
        </p:nvPicPr>
        <p:blipFill>
          <a:blip r:embed="rId4"/>
          <a:stretch>
            <a:fillRect/>
          </a:stretch>
        </p:blipFill>
        <p:spPr>
          <a:xfrm>
            <a:off x="4572001" y="990016"/>
            <a:ext cx="4572000" cy="4185703"/>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456</TotalTime>
  <Words>759</Words>
  <Application>Microsoft Office PowerPoint</Application>
  <PresentationFormat>On-screen Show (16:9)</PresentationFormat>
  <Paragraphs>87</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Times New Roman</vt:lpstr>
      <vt:lpstr>Wingdings</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Shiva Krishna Beeraboina</cp:lastModifiedBy>
  <cp:revision>40</cp:revision>
  <dcterms:modified xsi:type="dcterms:W3CDTF">2024-04-03T15:08:23Z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