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6" r:id="rId6"/>
    <p:sldId id="317" r:id="rId7"/>
    <p:sldId id="324" r:id="rId8"/>
    <p:sldId id="320" r:id="rId9"/>
    <p:sldId id="332" r:id="rId10"/>
    <p:sldId id="331" r:id="rId11"/>
    <p:sldId id="330" r:id="rId12"/>
    <p:sldId id="328" r:id="rId13"/>
    <p:sldId id="329" r:id="rId14"/>
    <p:sldId id="325" r:id="rId15"/>
    <p:sldId id="327" r:id="rId16"/>
    <p:sldId id="326" r:id="rId17"/>
    <p:sldId id="333" r:id="rId18"/>
    <p:sldId id="32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52" autoAdjust="0"/>
    <p:restoredTop sz="94694" autoAdjust="0"/>
  </p:normalViewPr>
  <p:slideViewPr>
    <p:cSldViewPr snapToGrid="0" snapToObjects="1">
      <p:cViewPr>
        <p:scale>
          <a:sx n="96" d="100"/>
          <a:sy n="96" d="100"/>
        </p:scale>
        <p:origin x="128" y="48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ed.stlouisfed.org/series/GD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 GDP of USA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ECON M524 – Financial Econometrics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151314A-FCDE-BC39-9D3A-5F919B62EA0A}"/>
              </a:ext>
            </a:extLst>
          </p:cNvPr>
          <p:cNvSpPr txBox="1">
            <a:spLocks/>
          </p:cNvSpPr>
          <p:nvPr/>
        </p:nvSpPr>
        <p:spPr>
          <a:xfrm>
            <a:off x="5867290" y="3705894"/>
            <a:ext cx="3276710" cy="350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1800" b="0" kern="1200" spc="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Shiva Kumar Pendem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30363"/>
            <a:ext cx="8010525" cy="2819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43538" y="284163"/>
            <a:ext cx="3700462" cy="2524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Research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C22070-F8C2-2A6D-B1A3-1778EA1B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47" y="606324"/>
            <a:ext cx="4972306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30363"/>
            <a:ext cx="8010525" cy="2819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43538" y="284163"/>
            <a:ext cx="3700462" cy="2524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Research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C7D07-0657-BB8D-FE70-F08B9C10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7" y="596348"/>
            <a:ext cx="4315388" cy="3346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0FE57-B9AD-FC96-4308-BCCC7F468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01" y="656188"/>
            <a:ext cx="4350234" cy="3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30363"/>
            <a:ext cx="8010525" cy="2819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43538" y="284163"/>
            <a:ext cx="3700462" cy="2524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Research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B7C56-EED2-83F0-DE61-AF23493E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18" y="615849"/>
            <a:ext cx="5143764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30363"/>
            <a:ext cx="8010525" cy="2819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E290A-D041-7136-CF84-CF07D3C2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96" y="295612"/>
            <a:ext cx="5149856" cy="420028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1124BE2-3031-9E91-A769-CFD5DEC7B41C}"/>
              </a:ext>
            </a:extLst>
          </p:cNvPr>
          <p:cNvSpPr txBox="1">
            <a:spLocks/>
          </p:cNvSpPr>
          <p:nvPr/>
        </p:nvSpPr>
        <p:spPr>
          <a:xfrm>
            <a:off x="5615816" y="82508"/>
            <a:ext cx="3700462" cy="252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132401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800-3D64-49A3-5326-27123CBE729C}"/>
              </a:ext>
            </a:extLst>
          </p:cNvPr>
          <p:cNvSpPr txBox="1">
            <a:spLocks/>
          </p:cNvSpPr>
          <p:nvPr/>
        </p:nvSpPr>
        <p:spPr>
          <a:xfrm>
            <a:off x="304800" y="586547"/>
            <a:ext cx="2663687" cy="70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F2933-2F7C-8497-C6F7-07AE42B8A251}"/>
              </a:ext>
            </a:extLst>
          </p:cNvPr>
          <p:cNvSpPr txBox="1"/>
          <p:nvPr/>
        </p:nvSpPr>
        <p:spPr>
          <a:xfrm>
            <a:off x="583096" y="1610139"/>
            <a:ext cx="7301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ARIMA models are easy and versatile to use.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Lot of Data, Lot of Computation  For accurate results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Facebook’s Prophet </a:t>
            </a:r>
            <a:r>
              <a:rPr lang="en-US" dirty="0"/>
              <a:t>Library </a:t>
            </a:r>
            <a:r>
              <a:rPr lang="en-US" dirty="0">
                <a:sym typeface="Wingdings" panose="05000000000000000000" pitchFamily="2" charset="2"/>
              </a:rPr>
              <a:t>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61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0196" y="2169827"/>
            <a:ext cx="3783607" cy="80384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5776106" cy="2792362"/>
          </a:xfrm>
        </p:spPr>
        <p:txBody>
          <a:bodyPr/>
          <a:lstStyle/>
          <a:p>
            <a:r>
              <a:rPr lang="en-IN" dirty="0"/>
              <a:t>GDP (Gross Domestic Product) is t</a:t>
            </a:r>
            <a:r>
              <a:rPr lang="en-US" dirty="0"/>
              <a:t>he overall market value of all the goods and services a country produces. </a:t>
            </a:r>
          </a:p>
          <a:p>
            <a:r>
              <a:rPr lang="en-US" dirty="0"/>
              <a:t>Measures Economy*</a:t>
            </a:r>
          </a:p>
          <a:p>
            <a:r>
              <a:rPr lang="en-IN" dirty="0"/>
              <a:t>Rising GDP indicates </a:t>
            </a:r>
            <a:r>
              <a:rPr lang="en-IN" b="1" dirty="0"/>
              <a:t>the economy is growing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Data Source: </a:t>
            </a:r>
            <a:r>
              <a:rPr lang="fr-FR" dirty="0">
                <a:effectLst/>
                <a:hlinkClick r:id="rId2"/>
              </a:rPr>
              <a:t>https://fred.stlouisfed.org/series/GDP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‘GDP.csv’ has 2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b="1" i="1" dirty="0"/>
              <a:t>DATE</a:t>
            </a:r>
            <a:r>
              <a:rPr lang="fr-FR" dirty="0"/>
              <a:t> and </a:t>
            </a:r>
            <a:r>
              <a:rPr lang="fr-FR" b="1" i="1" dirty="0"/>
              <a:t>GDP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1" dirty="0"/>
              <a:t>DATE - 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quarter </a:t>
            </a:r>
            <a:r>
              <a:rPr lang="fr-FR" dirty="0" err="1"/>
              <a:t>from</a:t>
            </a:r>
            <a:r>
              <a:rPr lang="fr-FR" dirty="0"/>
              <a:t> Jan ‘47 to July ’22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1" dirty="0"/>
              <a:t>GDP - </a:t>
            </a:r>
            <a:r>
              <a:rPr lang="fr-FR" dirty="0"/>
              <a:t> GDP of </a:t>
            </a:r>
            <a:r>
              <a:rPr lang="fr-FR" dirty="0" err="1"/>
              <a:t>every</a:t>
            </a:r>
            <a:r>
              <a:rPr lang="fr-FR" dirty="0"/>
              <a:t> quarter</a:t>
            </a:r>
            <a:endParaRPr lang="fr-FR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4D623-2EA6-91C7-4927-A6ED622D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57" y="2632942"/>
            <a:ext cx="1126751" cy="1363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9E782-3F84-B1DD-6641-2FB082837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338" y="582878"/>
            <a:ext cx="2679838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37322" y="536814"/>
            <a:ext cx="4187687" cy="700088"/>
          </a:xfrm>
        </p:spPr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30363"/>
            <a:ext cx="8010525" cy="2819400"/>
          </a:xfrm>
        </p:spPr>
        <p:txBody>
          <a:bodyPr/>
          <a:lstStyle/>
          <a:p>
            <a:r>
              <a:rPr lang="en-US" dirty="0"/>
              <a:t> EDA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8E768-9803-414E-E9E6-07A16C84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83" y="1466614"/>
            <a:ext cx="3211996" cy="2831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B2BB88-BDFA-AB5A-1F5F-ABB59E79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49" y="1467552"/>
            <a:ext cx="3802822" cy="28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30363"/>
            <a:ext cx="8010525" cy="2819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43538" y="284163"/>
            <a:ext cx="3700462" cy="2524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Research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578492-F70D-310C-C49E-5EF118B0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85" y="834886"/>
            <a:ext cx="3966976" cy="29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538EC-88B6-C093-7A68-EAA79946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9" y="238590"/>
            <a:ext cx="8406801" cy="43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ABCC2F-D103-9A87-69D8-5D9602E6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1" y="768626"/>
            <a:ext cx="4547079" cy="2627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F1623A-E3E2-7D53-646E-BC89CC68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56" y="768626"/>
            <a:ext cx="4204399" cy="24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1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E3300B-B0C1-EB72-974C-DB35B71B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24" y="596348"/>
            <a:ext cx="4315388" cy="3346514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B3C790C-58A8-CF23-029C-2E4D13FA9DA9}"/>
              </a:ext>
            </a:extLst>
          </p:cNvPr>
          <p:cNvSpPr txBox="1">
            <a:spLocks/>
          </p:cNvSpPr>
          <p:nvPr/>
        </p:nvSpPr>
        <p:spPr>
          <a:xfrm>
            <a:off x="5443538" y="284163"/>
            <a:ext cx="3700462" cy="252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Research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0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30363"/>
            <a:ext cx="8010525" cy="2819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43538" y="284163"/>
            <a:ext cx="3700462" cy="2524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Research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322DB-429B-63D8-9693-A4B91CEA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37" y="1310522"/>
            <a:ext cx="2286117" cy="1714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39346-4490-DB0A-B69D-676D097D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78" y="1393875"/>
            <a:ext cx="2051155" cy="1422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1F9DB-A0EB-F436-354E-59A4F5FA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827" y="1393875"/>
            <a:ext cx="2032104" cy="1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88733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445</TotalTime>
  <Words>142</Words>
  <Application>Microsoft Office PowerPoint</Application>
  <PresentationFormat>On-screen Show (16:9)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Main</vt:lpstr>
      <vt:lpstr>Forecasting GDP of USA</vt:lpstr>
      <vt:lpstr>Introduction</vt:lpstr>
      <vt:lpstr>Data Description</vt:lpstr>
      <vt:lpstr>Research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Pendem, Shiva Kumar</dc:creator>
  <cp:lastModifiedBy>Pendem, Shiva Kumar</cp:lastModifiedBy>
  <cp:revision>2</cp:revision>
  <cp:lastPrinted>2014-06-24T16:10:50Z</cp:lastPrinted>
  <dcterms:created xsi:type="dcterms:W3CDTF">2022-12-08T05:33:13Z</dcterms:created>
  <dcterms:modified xsi:type="dcterms:W3CDTF">2022-12-08T12:58:27Z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