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16"/>
  </p:notesMasterIdLst>
  <p:sldIdLst>
    <p:sldId id="292" r:id="rId5"/>
    <p:sldId id="1085" r:id="rId6"/>
    <p:sldId id="1282" r:id="rId7"/>
    <p:sldId id="352" r:id="rId8"/>
    <p:sldId id="1283" r:id="rId9"/>
    <p:sldId id="1284" r:id="rId10"/>
    <p:sldId id="1285" r:id="rId11"/>
    <p:sldId id="1286" r:id="rId12"/>
    <p:sldId id="1287" r:id="rId13"/>
    <p:sldId id="1288" r:id="rId14"/>
    <p:sldId id="1249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CD8C"/>
    <a:srgbClr val="9F5900"/>
    <a:srgbClr val="FF3300"/>
    <a:srgbClr val="FFFFFF"/>
    <a:srgbClr val="C00000"/>
    <a:srgbClr val="F8FFB3"/>
    <a:srgbClr val="BAF8FF"/>
    <a:srgbClr val="92A000"/>
    <a:srgbClr val="00F4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22" y="72"/>
      </p:cViewPr>
      <p:guideLst>
        <p:guide orient="horz" pos="612"/>
        <p:guide pos="144"/>
        <p:guide orient="horz" pos="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3" Type="http://schemas.openxmlformats.org/officeDocument/2006/relationships/customXml" Target="../customXml/item3.xml" /><Relationship Id="rId222" Type="http://schemas.openxmlformats.org/officeDocument/2006/relationships/viewProps" Target="viewProps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2" Type="http://schemas.openxmlformats.org/officeDocument/2006/relationships/customXml" Target="../customXml/item2.xml" /><Relationship Id="rId16" Type="http://schemas.openxmlformats.org/officeDocument/2006/relationships/notesMaster" Target="notesMasters/notesMaster1.xml" /><Relationship Id="rId221" Type="http://schemas.openxmlformats.org/officeDocument/2006/relationships/presProps" Target="presProp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220" Type="http://customschemas.google.com/relationships/presentationmetadata" Target="metadata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10" Type="http://schemas.openxmlformats.org/officeDocument/2006/relationships/slide" Target="slides/slide6.xml" /><Relationship Id="rId224" Type="http://schemas.openxmlformats.org/officeDocument/2006/relationships/tableStyles" Target="tableStyles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Relationship Id="rId223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0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81871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20727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11089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4673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t>1/12/2024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7B0C45-392E-206A-6503-A52CA087AB64}"/>
              </a:ext>
            </a:extLst>
          </p:cNvPr>
          <p:cNvSpPr/>
          <p:nvPr userDrawn="1"/>
        </p:nvSpPr>
        <p:spPr>
          <a:xfrm>
            <a:off x="0" y="122877"/>
            <a:ext cx="9144000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9D9AD1-C7C2-FFF1-54BA-8514D18B8369}"/>
              </a:ext>
            </a:extLst>
          </p:cNvPr>
          <p:cNvSpPr/>
          <p:nvPr userDrawn="1"/>
        </p:nvSpPr>
        <p:spPr>
          <a:xfrm>
            <a:off x="0" y="4935061"/>
            <a:ext cx="9144000" cy="208439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7411959" y="234964"/>
            <a:ext cx="852410" cy="28495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4" r:id="rId2"/>
    <p:sldLayoutId id="2147483668" r:id="rId3"/>
    <p:sldLayoutId id="2147483669" r:id="rId4"/>
    <p:sldLayoutId id="2147483670" r:id="rId5"/>
    <p:sldLayoutId id="2147483656" r:id="rId6"/>
    <p:sldLayoutId id="2147483657" r:id="rId7"/>
    <p:sldLayoutId id="2147483659" r:id="rId8"/>
    <p:sldLayoutId id="2147483674" r:id="rId9"/>
    <p:sldLayoutId id="2147483687" r:id="rId10"/>
    <p:sldLayoutId id="214748370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0.xml" /><Relationship Id="rId4" Type="http://schemas.openxmlformats.org/officeDocument/2006/relationships/image" Target="../media/image3.jpeg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verhour.com/blog/what-is-github/" TargetMode="External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1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0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verhour.com/blog/what-is-github/" TargetMode="External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verhour.com/blog/what-is-github/" TargetMode="External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verhour.com/blog/what-is-github/" TargetMode="External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verhour.com/blog/what-is-github/" TargetMode="External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verhour.com/blog/what-is-github/" TargetMode="External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verhour.com/blog/what-is-github/" TargetMode="External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hite background with black lines&#10;&#10;Description automatically generated">
            <a:extLst>
              <a:ext uri="{FF2B5EF4-FFF2-40B4-BE49-F238E27FC236}">
                <a16:creationId xmlns:a16="http://schemas.microsoft.com/office/drawing/2014/main" id="{A0452551-6A12-AB4D-455D-D9670168F5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3000"/>
          </a:blip>
          <a:srcRect l="1562" t="11699" r="24164" b="4426"/>
          <a:stretch/>
        </p:blipFill>
        <p:spPr>
          <a:xfrm>
            <a:off x="111566" y="629448"/>
            <a:ext cx="5735756" cy="43140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405913" y="1401500"/>
            <a:ext cx="39652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9A258B-CAEC-B6C0-5059-18B5DEA4827A}"/>
              </a:ext>
            </a:extLst>
          </p:cNvPr>
          <p:cNvSpPr/>
          <p:nvPr/>
        </p:nvSpPr>
        <p:spPr>
          <a:xfrm>
            <a:off x="9048762" y="0"/>
            <a:ext cx="119381" cy="5143500"/>
          </a:xfrm>
          <a:prstGeom prst="rect">
            <a:avLst/>
          </a:prstGeom>
          <a:solidFill>
            <a:srgbClr val="FFE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70D2AA-FB53-34A2-095E-ECE657C06B18}"/>
              </a:ext>
            </a:extLst>
          </p:cNvPr>
          <p:cNvSpPr/>
          <p:nvPr/>
        </p:nvSpPr>
        <p:spPr>
          <a:xfrm>
            <a:off x="-7815" y="0"/>
            <a:ext cx="119381" cy="5143500"/>
          </a:xfrm>
          <a:prstGeom prst="rect">
            <a:avLst/>
          </a:prstGeom>
          <a:solidFill>
            <a:srgbClr val="2233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524598" y="2870899"/>
            <a:ext cx="23461" cy="1124328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575162" y="2871569"/>
            <a:ext cx="2727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61D23"/>
                </a:solidFill>
              </a:rPr>
              <a:t>CREATING A FUTURE-READY WORKFORCE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BABFF0-3A7F-30AE-5C78-B2465A8294C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67"/>
          <a:stretch/>
        </p:blipFill>
        <p:spPr>
          <a:xfrm>
            <a:off x="4560067" y="602559"/>
            <a:ext cx="4483359" cy="434949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Conclusion</a:t>
            </a:r>
            <a:endParaRPr lang="en-IN" sz="1600" dirty="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503419" y="1130891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spcBef>
                <a:spcPts val="200"/>
              </a:spcBef>
              <a:buClr>
                <a:srgbClr val="213163"/>
              </a:buClr>
              <a:buFont typeface="+mj-lt"/>
              <a:buAutoNum type="arabicPeriod"/>
            </a:pPr>
            <a:r>
              <a:rPr lang="en-IN" dirty="0"/>
              <a:t>Valuable Insights
Data </a:t>
            </a:r>
            <a:r>
              <a:rPr lang="en-IN" dirty="0" err="1"/>
              <a:t>Modeling</a:t>
            </a:r>
            <a:r>
              <a:rPr lang="en-IN" dirty="0"/>
              <a:t> and Visualization
User-Friendly Dashboard
Top-Selling Products
Customer Segmentation
Geographical Sales Patterns
Time-Based Analysis
Marketing Strategy Optimization:** Data-driven decisions guided marketing strategies for enhanced effectiveness.
Efficient Inventory Management
Adaptability
Proactive Decision-Making
Sustained Competitiveness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3BFBE8C-2CE4-84FE-72B6-5D01D1AB9D27}"/>
              </a:ext>
            </a:extLst>
          </p:cNvPr>
          <p:cNvSpPr/>
          <p:nvPr/>
        </p:nvSpPr>
        <p:spPr>
          <a:xfrm>
            <a:off x="7622746" y="4419608"/>
            <a:ext cx="1244188" cy="322898"/>
          </a:xfrm>
          <a:prstGeom prst="roundRect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120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Reference link</a:t>
            </a:r>
            <a:endParaRPr lang="en-IN" sz="1200">
              <a:solidFill>
                <a:schemeClr val="bg1"/>
              </a:solidFill>
            </a:endParaRP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66F2BFB1-930D-469C-C48A-9E59A7C1AEE5}"/>
              </a:ext>
            </a:extLst>
          </p:cNvPr>
          <p:cNvSpPr txBox="1"/>
          <p:nvPr/>
        </p:nvSpPr>
        <p:spPr>
          <a:xfrm>
            <a:off x="7849100" y="4178450"/>
            <a:ext cx="7914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900" b="1">
                <a:solidFill>
                  <a:srgbClr val="002060"/>
                </a:solidFill>
              </a:rPr>
              <a:t>Click here</a:t>
            </a:r>
          </a:p>
        </p:txBody>
      </p:sp>
    </p:spTree>
    <p:extLst>
      <p:ext uri="{BB962C8B-B14F-4D97-AF65-F5344CB8AC3E}">
        <p14:creationId xmlns:p14="http://schemas.microsoft.com/office/powerpoint/2010/main" val="2018878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5">
                <a:solidFill>
                  <a:srgbClr val="223366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8702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background with black lines&#10;&#10;Description automatically generated">
            <a:extLst>
              <a:ext uri="{FF2B5EF4-FFF2-40B4-BE49-F238E27FC236}">
                <a16:creationId xmlns:a16="http://schemas.microsoft.com/office/drawing/2014/main" id="{8499578D-1974-D02F-8C4E-2E88D065B8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3000"/>
          </a:blip>
          <a:srcRect l="1234" t="10895" b="18028"/>
          <a:stretch/>
        </p:blipFill>
        <p:spPr>
          <a:xfrm>
            <a:off x="110365" y="656492"/>
            <a:ext cx="8935392" cy="428283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4AFB96E-D063-2D80-C867-61F310BAEC2B}"/>
              </a:ext>
            </a:extLst>
          </p:cNvPr>
          <p:cNvSpPr/>
          <p:nvPr/>
        </p:nvSpPr>
        <p:spPr>
          <a:xfrm>
            <a:off x="-7815" y="0"/>
            <a:ext cx="119381" cy="5143500"/>
          </a:xfrm>
          <a:prstGeom prst="rect">
            <a:avLst/>
          </a:prstGeom>
          <a:solidFill>
            <a:srgbClr val="2233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33376896-0AA1-1F1A-0A07-0153EA6E7A5C}"/>
              </a:ext>
            </a:extLst>
          </p:cNvPr>
          <p:cNvSpPr/>
          <p:nvPr/>
        </p:nvSpPr>
        <p:spPr>
          <a:xfrm rot="5400000">
            <a:off x="151054" y="930260"/>
            <a:ext cx="3211467" cy="3291141"/>
          </a:xfrm>
          <a:prstGeom prst="round2SameRect">
            <a:avLst/>
          </a:prstGeom>
          <a:solidFill>
            <a:srgbClr val="223366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B8B40143-E777-9572-674C-6F9FB0A8C197}"/>
              </a:ext>
            </a:extLst>
          </p:cNvPr>
          <p:cNvSpPr/>
          <p:nvPr/>
        </p:nvSpPr>
        <p:spPr>
          <a:xfrm rot="5400000" flipH="1" flipV="1">
            <a:off x="5790159" y="827723"/>
            <a:ext cx="3257551" cy="3450130"/>
          </a:xfrm>
          <a:prstGeom prst="round2Same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319F0F6-4D63-17C0-67E5-6FB8E80FF122}"/>
              </a:ext>
            </a:extLst>
          </p:cNvPr>
          <p:cNvSpPr/>
          <p:nvPr/>
        </p:nvSpPr>
        <p:spPr>
          <a:xfrm>
            <a:off x="1704929" y="1289956"/>
            <a:ext cx="5734143" cy="2571750"/>
          </a:xfrm>
          <a:prstGeom prst="roundRect">
            <a:avLst/>
          </a:prstGeom>
          <a:solidFill>
            <a:srgbClr val="223366"/>
          </a:solidFill>
          <a:ln>
            <a:solidFill>
              <a:srgbClr val="22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cs typeface="Arial"/>
              </a:rPr>
              <a:t>Student Name :</a:t>
            </a:r>
            <a:r>
              <a:rPr lang="en-IN" dirty="0">
                <a:cs typeface="Arial"/>
              </a:rPr>
              <a:t> </a:t>
            </a:r>
            <a:r>
              <a:rPr lang="en-IN" dirty="0" err="1">
                <a:cs typeface="Arial"/>
              </a:rPr>
              <a:t>Chindam</a:t>
            </a:r>
            <a:r>
              <a:rPr lang="en-IN" dirty="0">
                <a:cs typeface="Arial"/>
              </a:rPr>
              <a:t> </a:t>
            </a:r>
            <a:r>
              <a:rPr lang="en-IN">
                <a:cs typeface="Arial"/>
              </a:rPr>
              <a:t>Shiva Kumar</a:t>
            </a:r>
            <a:endParaRPr lang="en-US" sz="1400" dirty="0">
              <a:cs typeface="Arial"/>
            </a:endParaRPr>
          </a:p>
          <a:p>
            <a:r>
              <a:rPr lang="en-US" sz="1400" dirty="0">
                <a:cs typeface="Arial"/>
              </a:rPr>
              <a:t>Student ID :</a:t>
            </a:r>
            <a:r>
              <a:rPr lang="en-IN" dirty="0">
                <a:cs typeface="Arial"/>
              </a:rPr>
              <a:t> STU63cfb4e7556351674556647</a:t>
            </a:r>
            <a:endParaRPr lang="en-US" sz="1400" dirty="0">
              <a:cs typeface="Arial"/>
            </a:endParaRPr>
          </a:p>
          <a:p>
            <a:r>
              <a:rPr lang="en-US" sz="1400" dirty="0">
                <a:cs typeface="Arial"/>
              </a:rPr>
              <a:t>College Name :</a:t>
            </a:r>
            <a:r>
              <a:rPr lang="en-IN" sz="1400" dirty="0">
                <a:cs typeface="Arial"/>
              </a:rPr>
              <a:t> </a:t>
            </a:r>
            <a:r>
              <a:rPr lang="en-IN" sz="1400" dirty="0" err="1">
                <a:cs typeface="Arial"/>
              </a:rPr>
              <a:t>Balaji</a:t>
            </a:r>
            <a:r>
              <a:rPr lang="en-IN" sz="1400" dirty="0">
                <a:cs typeface="Arial"/>
              </a:rPr>
              <a:t> Institute of Technology &amp; Science</a:t>
            </a:r>
            <a:endParaRPr lang="en-US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F9F27E-3244-EA23-3575-26D9E2441D4F}"/>
              </a:ext>
            </a:extLst>
          </p:cNvPr>
          <p:cNvSpPr/>
          <p:nvPr/>
        </p:nvSpPr>
        <p:spPr>
          <a:xfrm>
            <a:off x="9048762" y="0"/>
            <a:ext cx="119381" cy="5143500"/>
          </a:xfrm>
          <a:prstGeom prst="rect">
            <a:avLst/>
          </a:prstGeom>
          <a:solidFill>
            <a:srgbClr val="FFE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132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2E75419-EBB8-B110-2A58-C75BF33BBB24}"/>
              </a:ext>
            </a:extLst>
          </p:cNvPr>
          <p:cNvSpPr/>
          <p:nvPr/>
        </p:nvSpPr>
        <p:spPr>
          <a:xfrm>
            <a:off x="0" y="594857"/>
            <a:ext cx="9144000" cy="2259662"/>
          </a:xfrm>
          <a:prstGeom prst="rect">
            <a:avLst/>
          </a:prstGeom>
          <a:solidFill>
            <a:srgbClr val="243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B2F1D2-B3CD-47D4-C97B-3CE2F64AFC82}"/>
              </a:ext>
            </a:extLst>
          </p:cNvPr>
          <p:cNvSpPr txBox="1"/>
          <p:nvPr/>
        </p:nvSpPr>
        <p:spPr>
          <a:xfrm>
            <a:off x="1309844" y="1389165"/>
            <a:ext cx="6524311" cy="4568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800" b="1">
                <a:solidFill>
                  <a:srgbClr val="FFE600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D4240D32-9BCC-D793-EF34-3F436C714765}"/>
              </a:ext>
            </a:extLst>
          </p:cNvPr>
          <p:cNvSpPr txBox="1"/>
          <p:nvPr/>
        </p:nvSpPr>
        <p:spPr>
          <a:xfrm>
            <a:off x="-867769" y="3171676"/>
            <a:ext cx="10879535" cy="2558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50" dirty="0">
                <a:solidFill>
                  <a:srgbClr val="0066A1"/>
                </a:solidFill>
                <a:latin typeface="Poppins"/>
              </a:rPr>
              <a:t>Project Title :</a:t>
            </a:r>
            <a:r>
              <a:rPr lang="en-US" sz="1650" b="1" dirty="0">
                <a:solidFill>
                  <a:srgbClr val="0066A1"/>
                </a:solidFill>
                <a:latin typeface="Poppins"/>
              </a:rPr>
              <a:t> </a:t>
            </a:r>
            <a:r>
              <a:rPr lang="en-IN" sz="1650" b="1" dirty="0">
                <a:solidFill>
                  <a:srgbClr val="0066A1"/>
                </a:solidFill>
                <a:latin typeface="Poppins"/>
              </a:rPr>
              <a:t>P4- E-commerce sales analysis using Power BI</a:t>
            </a:r>
            <a:endParaRPr lang="en-US" sz="1650" b="1" dirty="0">
              <a:solidFill>
                <a:srgbClr val="0066A1"/>
              </a:solidFill>
              <a:latin typeface="Poppins"/>
              <a:cs typeface="Poppins"/>
            </a:endParaRP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9AF297CE-9F11-2600-2058-A27EC2B5D9D4}"/>
              </a:ext>
            </a:extLst>
          </p:cNvPr>
          <p:cNvSpPr txBox="1"/>
          <p:nvPr/>
        </p:nvSpPr>
        <p:spPr>
          <a:xfrm>
            <a:off x="374305" y="4036323"/>
            <a:ext cx="8395386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50" dirty="0">
                <a:solidFill>
                  <a:schemeClr val="accent2">
                    <a:lumMod val="75000"/>
                  </a:schemeClr>
                </a:solidFill>
                <a:latin typeface="Poppins"/>
              </a:rPr>
              <a:t>Abstract | Problem Statement | Project Overview |</a:t>
            </a:r>
            <a:r>
              <a:rPr lang="en-US" sz="1650" dirty="0">
                <a:solidFill>
                  <a:schemeClr val="accent2">
                    <a:lumMod val="75000"/>
                  </a:schemeClr>
                </a:solidFill>
                <a:latin typeface="Poppins"/>
                <a:ea typeface="+mn-lt"/>
                <a:cs typeface="Poppins"/>
              </a:rPr>
              <a:t> Proposed </a:t>
            </a:r>
            <a:r>
              <a:rPr lang="en-US" sz="1650" dirty="0">
                <a:solidFill>
                  <a:schemeClr val="accent2">
                    <a:lumMod val="75000"/>
                  </a:schemeClr>
                </a:solidFill>
                <a:latin typeface="Poppins"/>
                <a:ea typeface="+mn-lt"/>
                <a:cs typeface="+mn-lt"/>
              </a:rPr>
              <a:t>Solution </a:t>
            </a:r>
            <a:r>
              <a:rPr lang="en-US" sz="1650" dirty="0">
                <a:solidFill>
                  <a:schemeClr val="accent2">
                    <a:lumMod val="75000"/>
                  </a:schemeClr>
                </a:solidFill>
                <a:latin typeface="Poppins"/>
              </a:rPr>
              <a:t>| </a:t>
            </a:r>
            <a:r>
              <a:rPr lang="en-US" sz="1650" dirty="0">
                <a:solidFill>
                  <a:schemeClr val="accent2">
                    <a:lumMod val="75000"/>
                  </a:schemeClr>
                </a:solidFill>
                <a:latin typeface="Poppins"/>
                <a:ea typeface="+mn-lt"/>
                <a:cs typeface="Poppins"/>
              </a:rPr>
              <a:t>Technology Used</a:t>
            </a:r>
            <a:r>
              <a:rPr lang="en-US" sz="1650" dirty="0">
                <a:solidFill>
                  <a:schemeClr val="accent2">
                    <a:lumMod val="75000"/>
                  </a:schemeClr>
                </a:solidFill>
                <a:latin typeface="Poppins"/>
              </a:rPr>
              <a:t> | Modelling &amp; Results </a:t>
            </a:r>
            <a:r>
              <a:rPr lang="en-US" sz="1650" dirty="0">
                <a:solidFill>
                  <a:schemeClr val="accent2">
                    <a:lumMod val="75000"/>
                  </a:schemeClr>
                </a:solidFill>
                <a:latin typeface="Poppins"/>
                <a:ea typeface="+mn-lt"/>
                <a:cs typeface="+mn-lt"/>
              </a:rPr>
              <a:t>| Conclusion | Q&amp;A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Poppins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232110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Abstract</a:t>
            </a:r>
            <a:endParaRPr lang="en-IN" sz="1600" dirty="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4" y="1059160"/>
            <a:ext cx="5284244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r>
              <a:rPr lang="en-IN" dirty="0"/>
              <a:t>The E-commerce sales analysis capstone project leverages Power BI to gain actionable insights from a comprehensive dataset.</a:t>
            </a:r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r>
              <a:rPr lang="en-IN" dirty="0"/>
              <a:t>The dataset includes information such as customer demographics, product details, sales transactions, and order processing times.
The project begins with data </a:t>
            </a:r>
            <a:r>
              <a:rPr lang="en-IN" dirty="0" err="1"/>
              <a:t>preprocessing</a:t>
            </a:r>
            <a:r>
              <a:rPr lang="en-IN" dirty="0"/>
              <a:t>, cleaning, and transformation to ensure data quality and </a:t>
            </a:r>
            <a:r>
              <a:rPr lang="en-IN"/>
              <a:t>relevance.</a:t>
            </a:r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r>
              <a:rPr lang="en-IN"/>
              <a:t>Power </a:t>
            </a:r>
            <a:r>
              <a:rPr lang="en-IN" dirty="0"/>
              <a:t>BI’s capabilities are then utilized to create an interactive dashboard that visually represents crucial aspects of E-commerce sales performance.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3BFBE8C-2CE4-84FE-72B6-5D01D1AB9D27}"/>
              </a:ext>
            </a:extLst>
          </p:cNvPr>
          <p:cNvSpPr/>
          <p:nvPr/>
        </p:nvSpPr>
        <p:spPr>
          <a:xfrm>
            <a:off x="7622746" y="4419608"/>
            <a:ext cx="1244188" cy="322898"/>
          </a:xfrm>
          <a:prstGeom prst="roundRect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120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Reference link</a:t>
            </a:r>
            <a:endParaRPr lang="en-IN" sz="1200">
              <a:solidFill>
                <a:schemeClr val="bg1"/>
              </a:solidFill>
            </a:endParaRP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66F2BFB1-930D-469C-C48A-9E59A7C1AEE5}"/>
              </a:ext>
            </a:extLst>
          </p:cNvPr>
          <p:cNvSpPr txBox="1"/>
          <p:nvPr/>
        </p:nvSpPr>
        <p:spPr>
          <a:xfrm>
            <a:off x="7849100" y="4178450"/>
            <a:ext cx="7914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900" b="1">
                <a:solidFill>
                  <a:srgbClr val="002060"/>
                </a:solidFill>
              </a:rPr>
              <a:t>Click here</a:t>
            </a:r>
          </a:p>
        </p:txBody>
      </p:sp>
    </p:spTree>
    <p:extLst>
      <p:ext uri="{BB962C8B-B14F-4D97-AF65-F5344CB8AC3E}">
        <p14:creationId xmlns:p14="http://schemas.microsoft.com/office/powerpoint/2010/main" val="3042168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Problem Statement</a:t>
            </a:r>
            <a:endParaRPr lang="en-IN" sz="1600" dirty="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r>
              <a:rPr lang="en-IN" dirty="0"/>
              <a:t>In the dynamic realm of E-commerce, businesses encounter the challenge of harnessing extensive datasets to extract actionable insights, optimize operations, and enhance overall business performance.</a:t>
            </a:r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r>
              <a:rPr lang="en-IN" dirty="0"/>
              <a:t>The task at hand is to conduct a thorough analysis of E-commerce sales data using Power BI, aiming to unveil meaningful patterns, trends, and correlations that drive strategic decision-making.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3BFBE8C-2CE4-84FE-72B6-5D01D1AB9D27}"/>
              </a:ext>
            </a:extLst>
          </p:cNvPr>
          <p:cNvSpPr/>
          <p:nvPr/>
        </p:nvSpPr>
        <p:spPr>
          <a:xfrm>
            <a:off x="7622746" y="4419608"/>
            <a:ext cx="1244188" cy="322898"/>
          </a:xfrm>
          <a:prstGeom prst="roundRect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120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Reference link</a:t>
            </a:r>
            <a:endParaRPr lang="en-IN" sz="1200">
              <a:solidFill>
                <a:schemeClr val="bg1"/>
              </a:solidFill>
            </a:endParaRP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66F2BFB1-930D-469C-C48A-9E59A7C1AEE5}"/>
              </a:ext>
            </a:extLst>
          </p:cNvPr>
          <p:cNvSpPr txBox="1"/>
          <p:nvPr/>
        </p:nvSpPr>
        <p:spPr>
          <a:xfrm>
            <a:off x="7849100" y="4178450"/>
            <a:ext cx="7914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900" b="1">
                <a:solidFill>
                  <a:srgbClr val="002060"/>
                </a:solidFill>
              </a:rPr>
              <a:t>Click here</a:t>
            </a:r>
          </a:p>
        </p:txBody>
      </p:sp>
    </p:spTree>
    <p:extLst>
      <p:ext uri="{BB962C8B-B14F-4D97-AF65-F5344CB8AC3E}">
        <p14:creationId xmlns:p14="http://schemas.microsoft.com/office/powerpoint/2010/main" val="398206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Project Overview</a:t>
            </a:r>
            <a:endParaRPr lang="en-IN" sz="1600" dirty="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r>
              <a:rPr lang="en-IN" dirty="0"/>
              <a:t>The project aims to conduct a comprehensive analysis of E-commerce sales data leveraging the advanced features of Power BI.</a:t>
            </a:r>
          </a:p>
          <a:p>
            <a:pPr marL="285750" indent="-285750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r>
              <a:rPr lang="en-IN" dirty="0"/>
              <a:t>This initiative seeks to provide stakeholders with actionable insights, enabling informed decision-making, and optimizing various facets of the E-commerce business.</a:t>
            </a:r>
          </a:p>
          <a:p>
            <a:pPr marL="173355" lvl="1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r>
              <a:rPr lang="en-IN" dirty="0"/>
              <a:t>Project Components:</a:t>
            </a:r>
          </a:p>
          <a:p>
            <a:pPr marL="342900" indent="-342900">
              <a:spcBef>
                <a:spcPts val="200"/>
              </a:spcBef>
              <a:buClr>
                <a:srgbClr val="213163"/>
              </a:buClr>
              <a:buFont typeface="+mj-lt"/>
              <a:buAutoNum type="arabicPeriod"/>
            </a:pPr>
            <a:r>
              <a:rPr lang="en-IN" dirty="0"/>
              <a:t>Data Collection and </a:t>
            </a:r>
            <a:r>
              <a:rPr lang="en-IN" dirty="0" err="1"/>
              <a:t>Preprocessing</a:t>
            </a:r>
            <a:endParaRPr lang="en-IN" dirty="0"/>
          </a:p>
          <a:p>
            <a:pPr marL="342900" indent="-342900">
              <a:spcBef>
                <a:spcPts val="200"/>
              </a:spcBef>
              <a:buClr>
                <a:srgbClr val="213163"/>
              </a:buClr>
              <a:buFont typeface="+mj-lt"/>
              <a:buAutoNum type="arabicPeriod"/>
            </a:pPr>
            <a:r>
              <a:rPr lang="en-IN" dirty="0"/>
              <a:t>Power BI Dashboard Development</a:t>
            </a:r>
          </a:p>
          <a:p>
            <a:pPr marL="342900" indent="-342900">
              <a:spcBef>
                <a:spcPts val="200"/>
              </a:spcBef>
              <a:buClr>
                <a:srgbClr val="213163"/>
              </a:buClr>
              <a:buFont typeface="+mj-lt"/>
              <a:buAutoNum type="arabicPeriod"/>
            </a:pPr>
            <a:r>
              <a:rPr lang="en-IN" dirty="0"/>
              <a:t>Sales Performance Analysis</a:t>
            </a:r>
          </a:p>
          <a:p>
            <a:pPr marL="342900" indent="-342900">
              <a:spcBef>
                <a:spcPts val="200"/>
              </a:spcBef>
              <a:buClr>
                <a:srgbClr val="213163"/>
              </a:buClr>
              <a:buFont typeface="+mj-lt"/>
              <a:buAutoNum type="arabicPeriod"/>
            </a:pPr>
            <a:r>
              <a:rPr lang="en-IN" dirty="0"/>
              <a:t>Customer Segmentation</a:t>
            </a:r>
          </a:p>
          <a:p>
            <a:pPr marL="342900" indent="-342900">
              <a:spcBef>
                <a:spcPts val="200"/>
              </a:spcBef>
              <a:buClr>
                <a:srgbClr val="213163"/>
              </a:buClr>
              <a:buFont typeface="+mj-lt"/>
              <a:buAutoNum type="arabicPeriod"/>
            </a:pPr>
            <a:r>
              <a:rPr lang="en-IN" dirty="0"/>
              <a:t>Operational Efficiency Enhancement</a:t>
            </a:r>
          </a:p>
          <a:p>
            <a:pPr marL="342900" indent="-342900">
              <a:spcBef>
                <a:spcPts val="200"/>
              </a:spcBef>
              <a:buClr>
                <a:srgbClr val="213163"/>
              </a:buClr>
              <a:buFont typeface="+mj-lt"/>
              <a:buAutoNum type="arabicPeriod"/>
            </a:pPr>
            <a:r>
              <a:rPr lang="en-IN" dirty="0"/>
              <a:t>Marketing Effectiveness Assessment</a:t>
            </a:r>
          </a:p>
          <a:p>
            <a:pPr marL="342900" indent="-342900">
              <a:spcBef>
                <a:spcPts val="200"/>
              </a:spcBef>
              <a:buClr>
                <a:srgbClr val="213163"/>
              </a:buClr>
              <a:buFont typeface="+mj-lt"/>
              <a:buAutoNum type="arabicPeriod"/>
            </a:pPr>
            <a:r>
              <a:rPr lang="en-IN" dirty="0"/>
              <a:t>Forecasting and Trend Analysis</a:t>
            </a:r>
          </a:p>
          <a:p>
            <a:pPr marL="342900" indent="-342900">
              <a:spcBef>
                <a:spcPts val="200"/>
              </a:spcBef>
              <a:buClr>
                <a:srgbClr val="213163"/>
              </a:buClr>
              <a:buFont typeface="+mj-lt"/>
              <a:buAutoNum type="arabicPeriod"/>
            </a:pPr>
            <a:r>
              <a:rPr lang="en-IN" dirty="0"/>
              <a:t>Interactive User Interface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3BFBE8C-2CE4-84FE-72B6-5D01D1AB9D27}"/>
              </a:ext>
            </a:extLst>
          </p:cNvPr>
          <p:cNvSpPr/>
          <p:nvPr/>
        </p:nvSpPr>
        <p:spPr>
          <a:xfrm>
            <a:off x="7622746" y="4419608"/>
            <a:ext cx="1244188" cy="322898"/>
          </a:xfrm>
          <a:prstGeom prst="roundRect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120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Reference link</a:t>
            </a:r>
            <a:endParaRPr lang="en-IN" sz="1200">
              <a:solidFill>
                <a:schemeClr val="bg1"/>
              </a:solidFill>
            </a:endParaRP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66F2BFB1-930D-469C-C48A-9E59A7C1AEE5}"/>
              </a:ext>
            </a:extLst>
          </p:cNvPr>
          <p:cNvSpPr txBox="1"/>
          <p:nvPr/>
        </p:nvSpPr>
        <p:spPr>
          <a:xfrm>
            <a:off x="7849100" y="4178450"/>
            <a:ext cx="7914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900" b="1">
                <a:solidFill>
                  <a:srgbClr val="002060"/>
                </a:solidFill>
              </a:rPr>
              <a:t>Click here</a:t>
            </a:r>
          </a:p>
        </p:txBody>
      </p:sp>
    </p:spTree>
    <p:extLst>
      <p:ext uri="{BB962C8B-B14F-4D97-AF65-F5344CB8AC3E}">
        <p14:creationId xmlns:p14="http://schemas.microsoft.com/office/powerpoint/2010/main" val="1284633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Proposed Solution</a:t>
            </a:r>
            <a:endParaRPr lang="en-IN" sz="1600" dirty="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r>
              <a:rPr lang="en-IN" dirty="0"/>
              <a:t>Our proposed solution involves leveraging Power BI to perform a comprehensive analysis of E-commerce sales data, providing actionable insights and facilitating informed decision-making.</a:t>
            </a:r>
          </a:p>
          <a:p>
            <a:pPr marL="285750" indent="-285750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r>
              <a:rPr lang="en-IN" dirty="0"/>
              <a:t>The solution encompasses several key steps:</a:t>
            </a:r>
          </a:p>
          <a:p>
            <a:pPr marL="342900" lvl="1" indent="-342900">
              <a:spcBef>
                <a:spcPts val="200"/>
              </a:spcBef>
              <a:buClr>
                <a:srgbClr val="213163"/>
              </a:buClr>
              <a:buFont typeface="+mj-lt"/>
              <a:buAutoNum type="arabicPeriod"/>
            </a:pPr>
            <a:r>
              <a:rPr lang="en-IN" dirty="0"/>
              <a:t>Data Integration and Cleaning</a:t>
            </a:r>
          </a:p>
          <a:p>
            <a:pPr marL="342900" lvl="1" indent="-342900">
              <a:spcBef>
                <a:spcPts val="200"/>
              </a:spcBef>
              <a:buClr>
                <a:srgbClr val="213163"/>
              </a:buClr>
              <a:buFont typeface="+mj-lt"/>
              <a:buAutoNum type="arabicPeriod"/>
            </a:pPr>
            <a:r>
              <a:rPr lang="en-IN" dirty="0"/>
              <a:t>Power BI Dashboard Design</a:t>
            </a:r>
          </a:p>
          <a:p>
            <a:pPr marL="342900" lvl="1" indent="-342900">
              <a:spcBef>
                <a:spcPts val="200"/>
              </a:spcBef>
              <a:buClr>
                <a:srgbClr val="213163"/>
              </a:buClr>
              <a:buFont typeface="+mj-lt"/>
              <a:buAutoNum type="arabicPeriod"/>
            </a:pPr>
            <a:r>
              <a:rPr lang="en-IN" dirty="0"/>
              <a:t>Sales Performance Analysis</a:t>
            </a:r>
          </a:p>
          <a:p>
            <a:pPr marL="342900" lvl="1" indent="-342900">
              <a:spcBef>
                <a:spcPts val="200"/>
              </a:spcBef>
              <a:buClr>
                <a:srgbClr val="213163"/>
              </a:buClr>
              <a:buFont typeface="+mj-lt"/>
              <a:buAutoNum type="arabicPeriod"/>
            </a:pPr>
            <a:r>
              <a:rPr lang="en-IN" dirty="0"/>
              <a:t>Customer Segmentation</a:t>
            </a:r>
          </a:p>
          <a:p>
            <a:pPr marL="342900" lvl="1" indent="-342900">
              <a:spcBef>
                <a:spcPts val="200"/>
              </a:spcBef>
              <a:buClr>
                <a:srgbClr val="213163"/>
              </a:buClr>
              <a:buFont typeface="+mj-lt"/>
              <a:buAutoNum type="arabicPeriod"/>
            </a:pPr>
            <a:r>
              <a:rPr lang="en-IN" dirty="0"/>
              <a:t>Operational Efficiency Optimization</a:t>
            </a:r>
          </a:p>
          <a:p>
            <a:pPr marL="342900" lvl="1" indent="-342900">
              <a:spcBef>
                <a:spcPts val="200"/>
              </a:spcBef>
              <a:buClr>
                <a:srgbClr val="213163"/>
              </a:buClr>
              <a:buFont typeface="+mj-lt"/>
              <a:buAutoNum type="arabicPeriod"/>
            </a:pPr>
            <a:r>
              <a:rPr lang="en-IN" dirty="0"/>
              <a:t>Marketing Effectiveness Assessment</a:t>
            </a:r>
          </a:p>
          <a:p>
            <a:pPr marL="342900" lvl="1" indent="-342900">
              <a:spcBef>
                <a:spcPts val="200"/>
              </a:spcBef>
              <a:buClr>
                <a:srgbClr val="213163"/>
              </a:buClr>
              <a:buFont typeface="+mj-lt"/>
              <a:buAutoNum type="arabicPeriod"/>
            </a:pPr>
            <a:r>
              <a:rPr lang="en-IN" dirty="0"/>
              <a:t>Forecasting and Trend Analysis</a:t>
            </a:r>
          </a:p>
          <a:p>
            <a:pPr marL="342900" lvl="1" indent="-342900">
              <a:spcBef>
                <a:spcPts val="200"/>
              </a:spcBef>
              <a:buClr>
                <a:srgbClr val="213163"/>
              </a:buClr>
              <a:buFont typeface="+mj-lt"/>
              <a:buAutoNum type="arabicPeriod"/>
            </a:pPr>
            <a:r>
              <a:rPr lang="en-IN" dirty="0"/>
              <a:t>User Interaction and Drill-Down Options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3BFBE8C-2CE4-84FE-72B6-5D01D1AB9D27}"/>
              </a:ext>
            </a:extLst>
          </p:cNvPr>
          <p:cNvSpPr/>
          <p:nvPr/>
        </p:nvSpPr>
        <p:spPr>
          <a:xfrm>
            <a:off x="7622746" y="4419608"/>
            <a:ext cx="1244188" cy="322898"/>
          </a:xfrm>
          <a:prstGeom prst="roundRect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120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Reference link</a:t>
            </a:r>
            <a:endParaRPr lang="en-IN" sz="1200">
              <a:solidFill>
                <a:schemeClr val="bg1"/>
              </a:solidFill>
            </a:endParaRP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66F2BFB1-930D-469C-C48A-9E59A7C1AEE5}"/>
              </a:ext>
            </a:extLst>
          </p:cNvPr>
          <p:cNvSpPr txBox="1"/>
          <p:nvPr/>
        </p:nvSpPr>
        <p:spPr>
          <a:xfrm>
            <a:off x="7849100" y="4178450"/>
            <a:ext cx="7914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900" b="1">
                <a:solidFill>
                  <a:srgbClr val="002060"/>
                </a:solidFill>
              </a:rPr>
              <a:t>Click here</a:t>
            </a:r>
          </a:p>
        </p:txBody>
      </p:sp>
    </p:spTree>
    <p:extLst>
      <p:ext uri="{BB962C8B-B14F-4D97-AF65-F5344CB8AC3E}">
        <p14:creationId xmlns:p14="http://schemas.microsoft.com/office/powerpoint/2010/main" val="1053913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Technology Used</a:t>
            </a:r>
            <a:endParaRPr lang="en-IN" sz="1600" dirty="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r>
              <a:rPr lang="en-IN" dirty="0"/>
              <a:t>Power BI</a:t>
            </a:r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r>
              <a:rPr lang="en-IN" dirty="0"/>
              <a:t>Data Sources</a:t>
            </a:r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r>
              <a:rPr lang="en-IN" dirty="0"/>
              <a:t>Data Cleaning and Transformation Tools</a:t>
            </a:r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r>
              <a:rPr lang="en-IN" dirty="0"/>
              <a:t>Predictive </a:t>
            </a:r>
            <a:r>
              <a:rPr lang="en-IN" dirty="0" err="1"/>
              <a:t>Modeling</a:t>
            </a:r>
            <a:r>
              <a:rPr lang="en-IN" dirty="0"/>
              <a:t> (Optional)</a:t>
            </a:r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r>
              <a:rPr lang="en-IN" dirty="0"/>
              <a:t>Cloud Services (Optional)</a:t>
            </a:r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r>
              <a:rPr lang="en-IN"/>
              <a:t>Collaboration Tools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3BFBE8C-2CE4-84FE-72B6-5D01D1AB9D27}"/>
              </a:ext>
            </a:extLst>
          </p:cNvPr>
          <p:cNvSpPr/>
          <p:nvPr/>
        </p:nvSpPr>
        <p:spPr>
          <a:xfrm>
            <a:off x="7622746" y="4419608"/>
            <a:ext cx="1244188" cy="322898"/>
          </a:xfrm>
          <a:prstGeom prst="roundRect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120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Reference link</a:t>
            </a:r>
            <a:endParaRPr lang="en-IN" sz="1200">
              <a:solidFill>
                <a:schemeClr val="bg1"/>
              </a:solidFill>
            </a:endParaRP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66F2BFB1-930D-469C-C48A-9E59A7C1AEE5}"/>
              </a:ext>
            </a:extLst>
          </p:cNvPr>
          <p:cNvSpPr txBox="1"/>
          <p:nvPr/>
        </p:nvSpPr>
        <p:spPr>
          <a:xfrm>
            <a:off x="7849100" y="4178450"/>
            <a:ext cx="7914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900" b="1">
                <a:solidFill>
                  <a:srgbClr val="002060"/>
                </a:solidFill>
              </a:rPr>
              <a:t>Click here</a:t>
            </a:r>
          </a:p>
        </p:txBody>
      </p:sp>
    </p:spTree>
    <p:extLst>
      <p:ext uri="{BB962C8B-B14F-4D97-AF65-F5344CB8AC3E}">
        <p14:creationId xmlns:p14="http://schemas.microsoft.com/office/powerpoint/2010/main" val="1083245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Modelling &amp; Results</a:t>
            </a:r>
            <a:endParaRPr lang="en-IN" sz="1600" dirty="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r>
              <a:rPr lang="en-IN" dirty="0"/>
              <a:t>To create an e-commerce sales analysis project using Power BI, follow these steps:</a:t>
            </a:r>
          </a:p>
          <a:p>
            <a:pPr marL="342900" lvl="1" indent="-342900">
              <a:spcBef>
                <a:spcPts val="200"/>
              </a:spcBef>
              <a:buClr>
                <a:srgbClr val="213163"/>
              </a:buClr>
              <a:buFont typeface="+mj-lt"/>
              <a:buAutoNum type="arabicPeriod"/>
            </a:pPr>
            <a:r>
              <a:rPr lang="en-IN" dirty="0"/>
              <a:t>Data Import</a:t>
            </a:r>
          </a:p>
          <a:p>
            <a:pPr marL="342900" lvl="1" indent="-342900">
              <a:spcBef>
                <a:spcPts val="200"/>
              </a:spcBef>
              <a:buClr>
                <a:srgbClr val="213163"/>
              </a:buClr>
              <a:buFont typeface="+mj-lt"/>
              <a:buAutoNum type="arabicPeriod"/>
            </a:pPr>
            <a:r>
              <a:rPr lang="en-IN" dirty="0"/>
              <a:t>Data Cleaning</a:t>
            </a:r>
          </a:p>
          <a:p>
            <a:pPr marL="342900" lvl="1" indent="-342900">
              <a:spcBef>
                <a:spcPts val="200"/>
              </a:spcBef>
              <a:buClr>
                <a:srgbClr val="213163"/>
              </a:buClr>
              <a:buFont typeface="+mj-lt"/>
              <a:buAutoNum type="arabicPeriod"/>
            </a:pPr>
            <a:r>
              <a:rPr lang="en-IN" dirty="0"/>
              <a:t>Data </a:t>
            </a:r>
            <a:r>
              <a:rPr lang="en-IN" dirty="0" err="1"/>
              <a:t>Modeling</a:t>
            </a:r>
            <a:endParaRPr lang="en-IN" dirty="0"/>
          </a:p>
          <a:p>
            <a:pPr marL="342900" lvl="1" indent="-342900">
              <a:spcBef>
                <a:spcPts val="200"/>
              </a:spcBef>
              <a:buClr>
                <a:srgbClr val="213163"/>
              </a:buClr>
              <a:buFont typeface="+mj-lt"/>
              <a:buAutoNum type="arabicPeriod"/>
            </a:pPr>
            <a:r>
              <a:rPr lang="en-IN" dirty="0"/>
              <a:t>Measures and Calculations</a:t>
            </a:r>
          </a:p>
          <a:p>
            <a:pPr marL="342900" lvl="1" indent="-342900">
              <a:spcBef>
                <a:spcPts val="200"/>
              </a:spcBef>
              <a:buClr>
                <a:srgbClr val="213163"/>
              </a:buClr>
              <a:buFont typeface="+mj-lt"/>
              <a:buAutoNum type="arabicPeriod"/>
            </a:pPr>
            <a:r>
              <a:rPr lang="en-IN" dirty="0"/>
              <a:t>Visualizations</a:t>
            </a:r>
          </a:p>
          <a:p>
            <a:pPr marL="342900" lvl="1" indent="-342900">
              <a:spcBef>
                <a:spcPts val="200"/>
              </a:spcBef>
              <a:buClr>
                <a:srgbClr val="213163"/>
              </a:buClr>
              <a:buFont typeface="+mj-lt"/>
              <a:buAutoNum type="arabicPeriod"/>
            </a:pPr>
            <a:r>
              <a:rPr lang="en-IN" dirty="0"/>
              <a:t>Dashboard Creation</a:t>
            </a:r>
          </a:p>
          <a:p>
            <a:pPr marL="342900" lvl="1" indent="-342900">
              <a:spcBef>
                <a:spcPts val="200"/>
              </a:spcBef>
              <a:buClr>
                <a:srgbClr val="213163"/>
              </a:buClr>
              <a:buFont typeface="+mj-lt"/>
              <a:buAutoNum type="arabicPeriod"/>
            </a:pPr>
            <a:r>
              <a:rPr lang="en-IN" dirty="0"/>
              <a:t>Time-based Analysis</a:t>
            </a:r>
          </a:p>
          <a:p>
            <a:pPr marL="342900" lvl="1" indent="-342900">
              <a:spcBef>
                <a:spcPts val="200"/>
              </a:spcBef>
              <a:buClr>
                <a:srgbClr val="213163"/>
              </a:buClr>
              <a:buFont typeface="+mj-lt"/>
              <a:buAutoNum type="arabicPeriod"/>
            </a:pPr>
            <a:r>
              <a:rPr lang="en-IN" dirty="0"/>
              <a:t>Customer Segmentation</a:t>
            </a:r>
          </a:p>
          <a:p>
            <a:pPr marL="342900" lvl="1" indent="-342900">
              <a:spcBef>
                <a:spcPts val="200"/>
              </a:spcBef>
              <a:buClr>
                <a:srgbClr val="213163"/>
              </a:buClr>
              <a:buFont typeface="+mj-lt"/>
              <a:buAutoNum type="arabicPeriod"/>
            </a:pPr>
            <a:r>
              <a:rPr lang="en-IN" dirty="0"/>
              <a:t>Product Analysis</a:t>
            </a:r>
          </a:p>
          <a:p>
            <a:pPr marL="342900" lvl="1" indent="-342900">
              <a:spcBef>
                <a:spcPts val="200"/>
              </a:spcBef>
              <a:buClr>
                <a:srgbClr val="213163"/>
              </a:buClr>
              <a:buFont typeface="+mj-lt"/>
              <a:buAutoNum type="arabicPeriod"/>
            </a:pPr>
            <a:r>
              <a:rPr lang="en-IN" dirty="0"/>
              <a:t>Geospatial Analysis</a:t>
            </a:r>
          </a:p>
          <a:p>
            <a:pPr marL="342900" lvl="1" indent="-342900">
              <a:spcBef>
                <a:spcPts val="200"/>
              </a:spcBef>
              <a:buClr>
                <a:srgbClr val="213163"/>
              </a:buClr>
              <a:buFont typeface="+mj-lt"/>
              <a:buAutoNum type="arabicPeriod"/>
            </a:pPr>
            <a:r>
              <a:rPr lang="en-IN" dirty="0"/>
              <a:t>Power BI Apps</a:t>
            </a:r>
          </a:p>
          <a:p>
            <a:pPr marL="342900" lvl="1" indent="-342900">
              <a:spcBef>
                <a:spcPts val="200"/>
              </a:spcBef>
              <a:buClr>
                <a:srgbClr val="213163"/>
              </a:buClr>
              <a:buFont typeface="+mj-lt"/>
              <a:buAutoNum type="arabicPeriod"/>
            </a:pPr>
            <a:r>
              <a:rPr lang="en-IN" dirty="0"/>
              <a:t>Performance Monitoring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3BFBE8C-2CE4-84FE-72B6-5D01D1AB9D27}"/>
              </a:ext>
            </a:extLst>
          </p:cNvPr>
          <p:cNvSpPr/>
          <p:nvPr/>
        </p:nvSpPr>
        <p:spPr>
          <a:xfrm>
            <a:off x="7622746" y="4419608"/>
            <a:ext cx="1244188" cy="322898"/>
          </a:xfrm>
          <a:prstGeom prst="roundRect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120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Reference link</a:t>
            </a:r>
            <a:endParaRPr lang="en-IN" sz="1200">
              <a:solidFill>
                <a:schemeClr val="bg1"/>
              </a:solidFill>
            </a:endParaRP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66F2BFB1-930D-469C-C48A-9E59A7C1AEE5}"/>
              </a:ext>
            </a:extLst>
          </p:cNvPr>
          <p:cNvSpPr txBox="1"/>
          <p:nvPr/>
        </p:nvSpPr>
        <p:spPr>
          <a:xfrm>
            <a:off x="7849100" y="4178450"/>
            <a:ext cx="7914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900" b="1">
                <a:solidFill>
                  <a:srgbClr val="002060"/>
                </a:solidFill>
              </a:rPr>
              <a:t>Click here</a:t>
            </a:r>
          </a:p>
        </p:txBody>
      </p:sp>
    </p:spTree>
    <p:extLst>
      <p:ext uri="{BB962C8B-B14F-4D97-AF65-F5344CB8AC3E}">
        <p14:creationId xmlns:p14="http://schemas.microsoft.com/office/powerpoint/2010/main" val="286372507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D9E5D5E-A365-4A49-8140-C8CC82A61608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9162bd5b-4ed9-4da3-b376-05204580ba3f"/>
    <ds:schemaRef ds:uri="c0fa2617-96bd-425d-8578-e93563fe37c5"/>
  </ds:schemaRefs>
</ds:datastoreItem>
</file>

<file path=customXml/itemProps2.xml><?xml version="1.0" encoding="utf-8"?>
<ds:datastoreItem xmlns:ds="http://schemas.openxmlformats.org/officeDocument/2006/customXml" ds:itemID="{A6559A34-456E-49A1-8157-9E3D18BFAD36}">
  <ds:schemaRefs>
    <ds:schemaRef ds:uri="http://schemas.microsoft.com/office/2006/metadata/properties"/>
    <ds:schemaRef ds:uri="http://www.w3.org/2000/xmlns/"/>
    <ds:schemaRef ds:uri="9162bd5b-4ed9-4da3-b376-05204580ba3f"/>
    <ds:schemaRef ds:uri="http://www.w3.org/2001/XMLSchema-instance"/>
  </ds:schemaRefs>
</ds:datastoreItem>
</file>

<file path=customXml/itemProps3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</TotalTime>
  <Words>96</Words>
  <Application>Microsoft Office PowerPoint</Application>
  <PresentationFormat>On-screen Show (16:9)</PresentationFormat>
  <Paragraphs>40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Simple Light</vt:lpstr>
      <vt:lpstr>PowerPoint Presentation</vt:lpstr>
      <vt:lpstr>PowerPoint Presentation</vt:lpstr>
      <vt:lpstr>PowerPoint Presentation</vt:lpstr>
      <vt:lpstr>Abstract</vt:lpstr>
      <vt:lpstr>Problem Statement</vt:lpstr>
      <vt:lpstr>Project Overview</vt:lpstr>
      <vt:lpstr>Proposed Solution</vt:lpstr>
      <vt:lpstr>Technology Used</vt:lpstr>
      <vt:lpstr>Modelling &amp; Results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Shiva Ganesh</cp:lastModifiedBy>
  <cp:revision>21</cp:revision>
  <dcterms:modified xsi:type="dcterms:W3CDTF">2024-01-12T03:29:28Z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