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71" r:id="rId6"/>
    <p:sldId id="259" r:id="rId7"/>
    <p:sldId id="260" r:id="rId8"/>
    <p:sldId id="267" r:id="rId9"/>
    <p:sldId id="264" r:id="rId10"/>
    <p:sldId id="268" r:id="rId11"/>
    <p:sldId id="269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43391-2882-4EBF-8378-084C29948A0A}" v="51" dt="2024-02-18T15:44:26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2A7C-080F-4B0F-BD3D-BF3D5875A7D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A3CA-DF27-4BB2-90CD-424EB0D64D2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4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2A7C-080F-4B0F-BD3D-BF3D5875A7D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A3CA-DF27-4BB2-90CD-424EB0D64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2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2A7C-080F-4B0F-BD3D-BF3D5875A7D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A3CA-DF27-4BB2-90CD-424EB0D64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71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2A7C-080F-4B0F-BD3D-BF3D5875A7D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A3CA-DF27-4BB2-90CD-424EB0D64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21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2A7C-080F-4B0F-BD3D-BF3D5875A7D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A3CA-DF27-4BB2-90CD-424EB0D64D2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63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2A7C-080F-4B0F-BD3D-BF3D5875A7D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A3CA-DF27-4BB2-90CD-424EB0D64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9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2A7C-080F-4B0F-BD3D-BF3D5875A7D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A3CA-DF27-4BB2-90CD-424EB0D64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44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2A7C-080F-4B0F-BD3D-BF3D5875A7D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A3CA-DF27-4BB2-90CD-424EB0D64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7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2A7C-080F-4B0F-BD3D-BF3D5875A7D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A3CA-DF27-4BB2-90CD-424EB0D64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8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5B2A7C-080F-4B0F-BD3D-BF3D5875A7D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BA3CA-DF27-4BB2-90CD-424EB0D64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7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2A7C-080F-4B0F-BD3D-BF3D5875A7D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A3CA-DF27-4BB2-90CD-424EB0D64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40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5B2A7C-080F-4B0F-BD3D-BF3D5875A7DC}" type="datetimeFigureOut">
              <a:rPr lang="en-IN" smtClean="0"/>
              <a:t>18-02-2024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4BA3CA-DF27-4BB2-90CD-424EB0D64D2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54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07AB-8593-2C10-A169-4E6740762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037" y="610779"/>
            <a:ext cx="9406287" cy="2470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PBL - JAVA 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>
                <a:latin typeface="Arial Black" panose="020B0A04020102020204" pitchFamily="34" charset="0"/>
              </a:rPr>
              <a:t>PROGRAMMING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74F4E-A9DE-425F-34D0-8E77BE827069}"/>
              </a:ext>
            </a:extLst>
          </p:cNvPr>
          <p:cNvSpPr txBox="1"/>
          <p:nvPr/>
        </p:nvSpPr>
        <p:spPr>
          <a:xfrm>
            <a:off x="372979" y="4434038"/>
            <a:ext cx="114460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TEAM – 7</a:t>
            </a:r>
          </a:p>
          <a:p>
            <a:pPr algn="ctr"/>
            <a:r>
              <a:rPr lang="en-US" dirty="0"/>
              <a:t>Shiva Naga Chander R - 22EG105A63</a:t>
            </a:r>
          </a:p>
          <a:p>
            <a:pPr algn="ctr"/>
            <a:r>
              <a:rPr lang="en-US" dirty="0"/>
              <a:t>Nihal B - 22EG105A62</a:t>
            </a:r>
          </a:p>
          <a:p>
            <a:pPr algn="ctr"/>
            <a:r>
              <a:rPr lang="en-US" dirty="0"/>
              <a:t>Dheeraj Sai S - 22EG105A54</a:t>
            </a:r>
          </a:p>
          <a:p>
            <a:pPr algn="ctr"/>
            <a:r>
              <a:rPr lang="en-US" dirty="0"/>
              <a:t>Nikhil Reddy M - 22EG105A37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0F2E3-F859-CB4D-EFDC-9D4E7965FE24}"/>
              </a:ext>
            </a:extLst>
          </p:cNvPr>
          <p:cNvSpPr txBox="1"/>
          <p:nvPr/>
        </p:nvSpPr>
        <p:spPr>
          <a:xfrm>
            <a:off x="663341" y="3224464"/>
            <a:ext cx="1115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AMGDT_IV50" panose="00000400000000000000" pitchFamily="2" charset="0"/>
              </a:rPr>
              <a:t>VEHICLE RENTAL SYSTEM</a:t>
            </a:r>
          </a:p>
        </p:txBody>
      </p:sp>
    </p:spTree>
    <p:extLst>
      <p:ext uri="{BB962C8B-B14F-4D97-AF65-F5344CB8AC3E}">
        <p14:creationId xmlns:p14="http://schemas.microsoft.com/office/powerpoint/2010/main" val="296725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733D95-BB27-262A-E3A5-F2886B8E8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" y="176212"/>
            <a:ext cx="5151521" cy="6505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F83D51-7951-9E2E-E3B1-098ADDA91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373" y="176212"/>
            <a:ext cx="5895975" cy="6419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F7ACB7-AE88-11CF-0EF0-197F4158EC91}"/>
              </a:ext>
            </a:extLst>
          </p:cNvPr>
          <p:cNvSpPr txBox="1"/>
          <p:nvPr/>
        </p:nvSpPr>
        <p:spPr>
          <a:xfrm>
            <a:off x="5380522" y="2047308"/>
            <a:ext cx="490888" cy="2677656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FFFF00"/>
                </a:solidFill>
                <a:latin typeface="Algerian" panose="04020705040A02060702" pitchFamily="82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750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C72FA-D649-63BA-ACEA-6578E4430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2" y="1"/>
            <a:ext cx="4497384" cy="6753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2A7041-5A6D-2165-0E36-546DC1B15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51" y="0"/>
            <a:ext cx="7440330" cy="657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1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EAE-0AD8-3A62-044F-34276935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16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A72A1-4320-9297-DCB0-63BCCB75C9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1743" y="311458"/>
            <a:ext cx="6565900" cy="6858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tx1"/>
                </a:solidFill>
                <a:latin typeface="Bahnschrift" panose="020B0502040204020203" pitchFamily="34" charset="0"/>
              </a:rPr>
              <a:t>PROJECT DESCRIPTION:</a:t>
            </a:r>
            <a:endParaRPr lang="en-IN" sz="4000" b="1" u="sng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6052FF-AF0B-1AD6-A5FF-8E62ECDFCA6F}"/>
              </a:ext>
            </a:extLst>
          </p:cNvPr>
          <p:cNvSpPr txBox="1"/>
          <p:nvPr/>
        </p:nvSpPr>
        <p:spPr>
          <a:xfrm>
            <a:off x="511743" y="997258"/>
            <a:ext cx="109551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ptos Display" panose="020B0004020202020204" pitchFamily="34" charset="0"/>
              </a:rPr>
              <a:t>Our project is </a:t>
            </a:r>
            <a:r>
              <a:rPr lang="en-US" sz="2800" b="1" dirty="0">
                <a:latin typeface="Aptos Display" panose="020B0004020202020204" pitchFamily="34" charset="0"/>
              </a:rPr>
              <a:t>a Vehicle Rental System </a:t>
            </a:r>
            <a:r>
              <a:rPr lang="en-US" sz="2800" dirty="0">
                <a:latin typeface="Aptos Display" panose="020B0004020202020204" pitchFamily="34" charset="0"/>
              </a:rPr>
              <a:t>designed to facilitate the </a:t>
            </a:r>
            <a:r>
              <a:rPr lang="en-US" sz="2800" b="1" dirty="0">
                <a:latin typeface="Aptos Display" panose="020B0004020202020204" pitchFamily="34" charset="0"/>
              </a:rPr>
              <a:t>renting of two-wheelers and four-wheelers.</a:t>
            </a:r>
            <a:r>
              <a:rPr lang="en-US" sz="2800" dirty="0">
                <a:latin typeface="Aptos Display" panose="020B0004020202020204" pitchFamily="34" charset="0"/>
              </a:rPr>
              <a:t> It allows users to view available vehicles and book them for a specified duration , and add new vehicles to the system.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FD0D36-DD10-93D3-77C0-F42C42923D98}"/>
              </a:ext>
            </a:extLst>
          </p:cNvPr>
          <p:cNvSpPr txBox="1"/>
          <p:nvPr/>
        </p:nvSpPr>
        <p:spPr>
          <a:xfrm>
            <a:off x="607995" y="3136612"/>
            <a:ext cx="4178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Bahnschrift SemiBold" panose="020B0502040204020203" pitchFamily="34" charset="0"/>
              </a:rPr>
              <a:t>PURPOSE:</a:t>
            </a:r>
            <a:endParaRPr lang="en-IN" sz="3200" b="1" u="sng" dirty="0">
              <a:latin typeface="Bahnschrift SemiBol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93423-3AC3-E7C6-02A5-0050F99E132C}"/>
              </a:ext>
            </a:extLst>
          </p:cNvPr>
          <p:cNvSpPr txBox="1"/>
          <p:nvPr/>
        </p:nvSpPr>
        <p:spPr>
          <a:xfrm>
            <a:off x="511743" y="3613973"/>
            <a:ext cx="51190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purpose of this project is to provide a convenient and efficient platform for users to </a:t>
            </a:r>
            <a:r>
              <a:rPr lang="en-US" sz="2800" b="1" dirty="0"/>
              <a:t>rent vehicles </a:t>
            </a:r>
            <a:r>
              <a:rPr lang="en-US" sz="2800" dirty="0"/>
              <a:t>for various purposes such as commuting, leisure, or travel.</a:t>
            </a:r>
            <a:endParaRPr lang="en-IN" sz="2800" dirty="0"/>
          </a:p>
        </p:txBody>
      </p:sp>
      <p:pic>
        <p:nvPicPr>
          <p:cNvPr id="2050" name="Picture 2" descr="How vital is a car rental management system for your car rental business?">
            <a:extLst>
              <a:ext uri="{FF2B5EF4-FFF2-40B4-BE49-F238E27FC236}">
                <a16:creationId xmlns:a16="http://schemas.microsoft.com/office/drawing/2014/main" id="{D52B5156-7F94-1C00-1EA5-FE085349E9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" t="8573" r="6931" b="6889"/>
          <a:stretch/>
        </p:blipFill>
        <p:spPr bwMode="auto">
          <a:xfrm>
            <a:off x="5950018" y="2438950"/>
            <a:ext cx="5342023" cy="37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21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502496-FABC-BE41-E91D-19CEC717406F}"/>
              </a:ext>
            </a:extLst>
          </p:cNvPr>
          <p:cNvSpPr txBox="1"/>
          <p:nvPr/>
        </p:nvSpPr>
        <p:spPr>
          <a:xfrm>
            <a:off x="179673" y="606391"/>
            <a:ext cx="5293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FLOWCHART</a:t>
            </a:r>
            <a:endParaRPr lang="en-IN" sz="4000" b="1" dirty="0">
              <a:latin typeface="Algerian" panose="04020705040A02060702" pitchFamily="82" charset="0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C8C8FA67-6BC2-D5E1-6AED-BEEB3AC2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3" y="0"/>
            <a:ext cx="10489315" cy="6525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73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AE363B-7E51-3DA6-475B-AE3056B92436}"/>
              </a:ext>
            </a:extLst>
          </p:cNvPr>
          <p:cNvSpPr txBox="1"/>
          <p:nvPr/>
        </p:nvSpPr>
        <p:spPr>
          <a:xfrm>
            <a:off x="211756" y="115503"/>
            <a:ext cx="515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CODE STRUCTURE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DE2BA-5ADC-7AE2-FAB2-D59A9AB21BC7}"/>
              </a:ext>
            </a:extLst>
          </p:cNvPr>
          <p:cNvSpPr txBox="1"/>
          <p:nvPr/>
        </p:nvSpPr>
        <p:spPr>
          <a:xfrm>
            <a:off x="211756" y="577169"/>
            <a:ext cx="467546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IN" sz="1600" b="1" i="0" u="sng" dirty="0" err="1">
                <a:effectLst/>
                <a:latin typeface="Aptos Display" panose="020B0004020202020204" pitchFamily="34" charset="0"/>
              </a:rPr>
              <a:t>RentalStructure</a:t>
            </a:r>
            <a:r>
              <a:rPr lang="en-IN" sz="1600" b="1" i="0" u="sng" dirty="0">
                <a:effectLst/>
                <a:latin typeface="Aptos Display" panose="020B0004020202020204" pitchFamily="34" charset="0"/>
              </a:rPr>
              <a:t> Interface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Methods: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displayVehicles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(): void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bookVehicle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(): void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addVehicle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(): void</a:t>
            </a:r>
          </a:p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IN" sz="1600" b="1" i="0" u="sng" dirty="0">
                <a:effectLst/>
                <a:latin typeface="Aptos Display" panose="020B0004020202020204" pitchFamily="34" charset="0"/>
              </a:rPr>
              <a:t>Vehicle Abstract Class</a:t>
            </a:r>
            <a:endParaRPr lang="en-IN" sz="1600" i="0" u="sng" dirty="0">
              <a:effectLst/>
              <a:latin typeface="Aptos Display" panose="020B000402020202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Attributes: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company: String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model: String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year: int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costPHour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: int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available: </a:t>
            </a:r>
            <a:r>
              <a:rPr lang="en-IN" sz="1600" i="0" dirty="0" err="1">
                <a:effectLst/>
                <a:latin typeface="Aptos Display" panose="020B0004020202020204" pitchFamily="34" charset="0"/>
              </a:rPr>
              <a:t>boolean</a:t>
            </a:r>
            <a:endParaRPr lang="en-IN" sz="1600" i="0" dirty="0">
              <a:effectLst/>
              <a:latin typeface="Aptos Display" panose="020B000402020202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Constructor: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Vehicle(String company, String model, int year, int </a:t>
            </a:r>
            <a:r>
              <a:rPr lang="en-IN" sz="1600" i="0" dirty="0" err="1">
                <a:effectLst/>
                <a:latin typeface="Aptos Display" panose="020B0004020202020204" pitchFamily="34" charset="0"/>
              </a:rPr>
              <a:t>costPHour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)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Methods: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getCompany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(): String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getModel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(): String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getYear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(): int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getCostPHour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(): int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isAvailable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(): </a:t>
            </a:r>
            <a:r>
              <a:rPr lang="en-IN" sz="1600" i="0" dirty="0" err="1">
                <a:effectLst/>
                <a:latin typeface="Aptos Display" panose="020B0004020202020204" pitchFamily="34" charset="0"/>
              </a:rPr>
              <a:t>boolean</a:t>
            </a:r>
            <a:endParaRPr lang="en-IN" sz="1600" i="0" dirty="0">
              <a:effectLst/>
              <a:latin typeface="Aptos Display" panose="020B0004020202020204" pitchFamily="34" charset="0"/>
            </a:endParaRP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setAvailable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(</a:t>
            </a:r>
            <a:r>
              <a:rPr lang="en-IN" sz="1600" i="0" dirty="0" err="1">
                <a:effectLst/>
                <a:latin typeface="Aptos Display" panose="020B0004020202020204" pitchFamily="34" charset="0"/>
              </a:rPr>
              <a:t>boolean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 available): void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abstract </a:t>
            </a:r>
            <a:r>
              <a:rPr lang="en-IN" sz="1600" i="0" dirty="0" err="1">
                <a:effectLst/>
                <a:latin typeface="Aptos Display" panose="020B0004020202020204" pitchFamily="34" charset="0"/>
              </a:rPr>
              <a:t>displayDetails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(): void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87B44-DB8E-2AA8-9706-D7ABF504197A}"/>
              </a:ext>
            </a:extLst>
          </p:cNvPr>
          <p:cNvSpPr txBox="1"/>
          <p:nvPr/>
        </p:nvSpPr>
        <p:spPr>
          <a:xfrm>
            <a:off x="5447899" y="300170"/>
            <a:ext cx="5947209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n-IN" sz="1400" b="1" i="0" u="sng" dirty="0" err="1">
                <a:effectLst/>
                <a:latin typeface="Aptos Display" panose="020B0004020202020204" pitchFamily="34" charset="0"/>
              </a:rPr>
              <a:t>TwoWheeler</a:t>
            </a:r>
            <a:r>
              <a:rPr lang="en-IN" sz="1400" b="1" i="0" u="sng" dirty="0">
                <a:effectLst/>
                <a:latin typeface="Aptos Display" panose="020B0004020202020204" pitchFamily="34" charset="0"/>
              </a:rPr>
              <a:t> Class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IN" sz="1400" i="0" dirty="0">
                <a:effectLst/>
                <a:latin typeface="Aptos Display" panose="020B0004020202020204" pitchFamily="34" charset="0"/>
              </a:rPr>
              <a:t>Inherits from: Vehicle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IN" sz="1400" i="0" dirty="0">
                <a:effectLst/>
                <a:latin typeface="Aptos Display" panose="020B0004020202020204" pitchFamily="34" charset="0"/>
              </a:rPr>
              <a:t>Constructor: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400" i="0" dirty="0" err="1">
                <a:effectLst/>
                <a:latin typeface="Aptos Display" panose="020B0004020202020204" pitchFamily="34" charset="0"/>
              </a:rPr>
              <a:t>TwoWheeler</a:t>
            </a:r>
            <a:r>
              <a:rPr lang="en-IN" sz="1400" i="0" dirty="0">
                <a:effectLst/>
                <a:latin typeface="Aptos Display" panose="020B0004020202020204" pitchFamily="34" charset="0"/>
              </a:rPr>
              <a:t>(String company, String model, int year, int </a:t>
            </a:r>
            <a:r>
              <a:rPr lang="en-IN" sz="1400" i="0" dirty="0" err="1">
                <a:effectLst/>
                <a:latin typeface="Aptos Display" panose="020B0004020202020204" pitchFamily="34" charset="0"/>
              </a:rPr>
              <a:t>costPHour</a:t>
            </a:r>
            <a:r>
              <a:rPr lang="en-IN" sz="1400" i="0" dirty="0">
                <a:effectLst/>
                <a:latin typeface="Aptos Display" panose="020B0004020202020204" pitchFamily="34" charset="0"/>
              </a:rPr>
              <a:t>)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IN" sz="1400" i="0" dirty="0">
                <a:effectLst/>
                <a:latin typeface="Aptos Display" panose="020B0004020202020204" pitchFamily="34" charset="0"/>
              </a:rPr>
              <a:t>Methods:</a:t>
            </a:r>
          </a:p>
          <a:p>
            <a:pPr marL="1143000" lvl="2" indent="-228600" algn="l">
              <a:buFont typeface="Wingdings" panose="05000000000000000000" pitchFamily="2" charset="2"/>
              <a:buChar char="§"/>
            </a:pPr>
            <a:r>
              <a:rPr lang="en-IN" sz="1400" i="0" dirty="0" err="1">
                <a:effectLst/>
                <a:latin typeface="Aptos Display" panose="020B0004020202020204" pitchFamily="34" charset="0"/>
              </a:rPr>
              <a:t>displayDetails</a:t>
            </a:r>
            <a:r>
              <a:rPr lang="en-IN" sz="1400" i="0" dirty="0">
                <a:effectLst/>
                <a:latin typeface="Aptos Display" panose="020B0004020202020204" pitchFamily="34" charset="0"/>
              </a:rPr>
              <a:t>(): void</a:t>
            </a:r>
            <a:endParaRPr lang="en-IN" sz="1600" i="0" u="sng" dirty="0">
              <a:effectLst/>
              <a:latin typeface="Aptos Display" panose="020B00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600" b="1" i="0" u="sng" dirty="0" err="1">
                <a:effectLst/>
                <a:latin typeface="Aptos Display" panose="020B0004020202020204" pitchFamily="34" charset="0"/>
              </a:rPr>
              <a:t>FourWheeler</a:t>
            </a:r>
            <a:r>
              <a:rPr lang="en-IN" sz="1600" b="1" i="0" u="sng" dirty="0">
                <a:effectLst/>
                <a:latin typeface="Aptos Display" panose="020B0004020202020204" pitchFamily="34" charset="0"/>
              </a:rPr>
              <a:t> Class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Inherits from: Vehicle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Constructor:</a:t>
            </a: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FourWheeler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(String company, String model, int year, int </a:t>
            </a:r>
            <a:r>
              <a:rPr lang="en-IN" sz="1600" i="0" dirty="0" err="1">
                <a:effectLst/>
                <a:latin typeface="Aptos Display" panose="020B0004020202020204" pitchFamily="34" charset="0"/>
              </a:rPr>
              <a:t>costPHour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)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Methods:</a:t>
            </a: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displayDetails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(): void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600" b="1" i="0" u="sng" dirty="0" err="1">
                <a:effectLst/>
                <a:latin typeface="Aptos Display" panose="020B0004020202020204" pitchFamily="34" charset="0"/>
              </a:rPr>
              <a:t>RentalSystem</a:t>
            </a:r>
            <a:r>
              <a:rPr lang="en-IN" sz="1600" b="1" i="0" u="sng" dirty="0">
                <a:effectLst/>
                <a:latin typeface="Aptos Display" panose="020B0004020202020204" pitchFamily="34" charset="0"/>
              </a:rPr>
              <a:t> Class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Implements: </a:t>
            </a:r>
            <a:r>
              <a:rPr lang="en-IN" sz="1600" i="0" dirty="0" err="1">
                <a:effectLst/>
                <a:latin typeface="Aptos Display" panose="020B0004020202020204" pitchFamily="34" charset="0"/>
              </a:rPr>
              <a:t>RentalStructure</a:t>
            </a:r>
            <a:endParaRPr lang="en-IN" sz="1600" i="0" dirty="0">
              <a:effectLst/>
              <a:latin typeface="Aptos Display" panose="020B000402020202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Attributes:</a:t>
            </a: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availableVehicles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: List&lt;Vehicle&gt;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Constructor:</a:t>
            </a: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RentalSystem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()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IN" sz="1600" i="0" dirty="0">
                <a:effectLst/>
                <a:latin typeface="Aptos Display" panose="020B0004020202020204" pitchFamily="34" charset="0"/>
              </a:rPr>
              <a:t>Methods:</a:t>
            </a: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displayVehicles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(): void</a:t>
            </a: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bookVehicle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(): void</a:t>
            </a:r>
          </a:p>
          <a:p>
            <a:pPr marL="1200150" lvl="2" indent="-285750" algn="l">
              <a:buFont typeface="Wingdings" panose="05000000000000000000" pitchFamily="2" charset="2"/>
              <a:buChar char="§"/>
            </a:pPr>
            <a:r>
              <a:rPr lang="en-IN" sz="1600" i="0" dirty="0" err="1">
                <a:effectLst/>
                <a:latin typeface="Aptos Display" panose="020B0004020202020204" pitchFamily="34" charset="0"/>
              </a:rPr>
              <a:t>addVehicle</a:t>
            </a:r>
            <a:r>
              <a:rPr lang="en-IN" sz="1600" i="0" dirty="0">
                <a:effectLst/>
                <a:latin typeface="Aptos Display" panose="020B0004020202020204" pitchFamily="34" charset="0"/>
              </a:rPr>
              <a:t>(): void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1600" b="1" i="0" u="sng" dirty="0">
                <a:effectLst/>
                <a:latin typeface="Aptos Display" panose="020B0004020202020204" pitchFamily="34" charset="0"/>
              </a:rPr>
              <a:t>Main Class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12E608-CE6C-5194-816A-0A5F09F558CA}"/>
              </a:ext>
            </a:extLst>
          </p:cNvPr>
          <p:cNvCxnSpPr/>
          <p:nvPr/>
        </p:nvCxnSpPr>
        <p:spPr>
          <a:xfrm>
            <a:off x="5361272" y="362317"/>
            <a:ext cx="0" cy="590812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6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D602B-99D8-5FB9-F1B3-129110EF8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76A9B5-57AD-5969-F864-E920DD0E2F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12" b="19596"/>
          <a:stretch/>
        </p:blipFill>
        <p:spPr>
          <a:xfrm>
            <a:off x="115802" y="830981"/>
            <a:ext cx="5663098" cy="5666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49BB9-BF67-4B34-8FAF-1F37877E7C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75"/>
          <a:stretch/>
        </p:blipFill>
        <p:spPr>
          <a:xfrm>
            <a:off x="4630613" y="574105"/>
            <a:ext cx="7428686" cy="13988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D382C3-10E5-5504-D009-31E31CE91371}"/>
              </a:ext>
            </a:extLst>
          </p:cNvPr>
          <p:cNvSpPr txBox="1"/>
          <p:nvPr/>
        </p:nvSpPr>
        <p:spPr>
          <a:xfrm>
            <a:off x="5838966" y="2238140"/>
            <a:ext cx="622033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 err="1">
                <a:effectLst/>
                <a:latin typeface="Söhne"/>
              </a:rPr>
              <a:t>RentalStructure</a:t>
            </a:r>
            <a:r>
              <a:rPr lang="en-US" sz="1600" b="1" i="0" dirty="0">
                <a:effectLst/>
                <a:latin typeface="Söhne"/>
              </a:rPr>
              <a:t> Interface</a:t>
            </a:r>
            <a:r>
              <a:rPr lang="en-US" sz="1600" b="0" i="0" dirty="0">
                <a:effectLst/>
                <a:latin typeface="Söhne"/>
              </a:rPr>
              <a:t>: Defines methods for displaying, booking, and adding vehicles.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Main Class</a:t>
            </a:r>
            <a:r>
              <a:rPr lang="en-US" sz="1600" b="0" i="0" dirty="0">
                <a:effectLst/>
                <a:latin typeface="Söhne"/>
              </a:rPr>
              <a:t>: Creates a </a:t>
            </a:r>
            <a:r>
              <a:rPr lang="en-US" sz="1600" b="0" i="0" dirty="0" err="1">
                <a:effectLst/>
                <a:latin typeface="Söhne"/>
              </a:rPr>
              <a:t>RentalSystem</a:t>
            </a:r>
            <a:r>
              <a:rPr lang="en-US" sz="1600" b="0" i="0" dirty="0">
                <a:effectLst/>
                <a:latin typeface="Söhne"/>
              </a:rPr>
              <a:t> object and handles user interaction via a menu-driven interface.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Object Creation</a:t>
            </a:r>
            <a:r>
              <a:rPr lang="en-US" sz="1600" b="0" i="0" dirty="0">
                <a:effectLst/>
                <a:latin typeface="Söhne"/>
              </a:rPr>
              <a:t>: A </a:t>
            </a:r>
            <a:r>
              <a:rPr lang="en-US" sz="1600" b="0" i="0" dirty="0" err="1">
                <a:effectLst/>
                <a:latin typeface="Söhne"/>
              </a:rPr>
              <a:t>RentalSystem</a:t>
            </a:r>
            <a:r>
              <a:rPr lang="en-US" sz="1600" b="0" i="0" dirty="0">
                <a:effectLst/>
                <a:latin typeface="Söhne"/>
              </a:rPr>
              <a:t> object named 'obj' is created to manage vehicle operations.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User Interaction</a:t>
            </a:r>
            <a:r>
              <a:rPr lang="en-US" sz="1600" b="0" i="0" dirty="0">
                <a:effectLst/>
                <a:latin typeface="Söhne"/>
              </a:rPr>
              <a:t>: Users can choose to display available vehicles, book a vehicle, add a new vehicle, or exit the system.</a:t>
            </a:r>
          </a:p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Söhne"/>
              </a:rPr>
              <a:t>Loop</a:t>
            </a:r>
            <a:r>
              <a:rPr lang="en-US" sz="1600" b="0" i="0" dirty="0">
                <a:effectLst/>
                <a:latin typeface="Söhne"/>
              </a:rPr>
              <a:t>: The program runs in a loop until the user chooses to exit, ensuring continuous interaction</a:t>
            </a:r>
          </a:p>
          <a:p>
            <a:pPr>
              <a:buFont typeface="+mj-lt"/>
              <a:buAutoNum type="arabicPeriod"/>
            </a:pPr>
            <a:r>
              <a:rPr lang="en-US" sz="1600" b="1" dirty="0" err="1">
                <a:effectLst/>
                <a:latin typeface="Solne"/>
              </a:rPr>
              <a:t>java.util.ArrayList</a:t>
            </a:r>
            <a:r>
              <a:rPr lang="en-US" sz="1600" b="1" dirty="0">
                <a:latin typeface="Solne"/>
              </a:rPr>
              <a:t> </a:t>
            </a:r>
            <a:r>
              <a:rPr lang="en-US" sz="1600" dirty="0">
                <a:latin typeface="Solne"/>
              </a:rPr>
              <a:t>is </a:t>
            </a:r>
            <a:r>
              <a:rPr lang="en-US" sz="1600" b="0" dirty="0">
                <a:effectLst/>
                <a:latin typeface="Solne"/>
              </a:rPr>
              <a:t>used to create dynamic arrays to store the list of available vehicles.</a:t>
            </a:r>
          </a:p>
          <a:p>
            <a:pPr>
              <a:buFont typeface="+mj-lt"/>
              <a:buAutoNum type="arabicPeriod"/>
            </a:pPr>
            <a:r>
              <a:rPr lang="en-US" sz="1600" b="1" dirty="0" err="1">
                <a:effectLst/>
                <a:latin typeface="Solne"/>
              </a:rPr>
              <a:t>java.util.List</a:t>
            </a:r>
            <a:r>
              <a:rPr lang="en-US" sz="1600" b="1" dirty="0">
                <a:effectLst/>
                <a:latin typeface="Solne"/>
              </a:rPr>
              <a:t> </a:t>
            </a:r>
            <a:r>
              <a:rPr lang="en-US" sz="1600" b="0" dirty="0" err="1">
                <a:effectLst/>
                <a:latin typeface="Solne"/>
              </a:rPr>
              <a:t>isUsed</a:t>
            </a:r>
            <a:r>
              <a:rPr lang="en-US" sz="1600" b="0" dirty="0">
                <a:effectLst/>
                <a:latin typeface="Solne"/>
              </a:rPr>
              <a:t> for creating a List object that can hold multiple types of objects (Vehicle).</a:t>
            </a:r>
          </a:p>
          <a:p>
            <a:pPr>
              <a:buFont typeface="+mj-lt"/>
              <a:buAutoNum type="arabicPeriod"/>
            </a:pPr>
            <a:r>
              <a:rPr lang="en-US" sz="1600" b="1" dirty="0" err="1">
                <a:effectLst/>
                <a:latin typeface="Solne"/>
              </a:rPr>
              <a:t>java.util.Scanner</a:t>
            </a:r>
            <a:r>
              <a:rPr lang="en-US" sz="1600" b="1" dirty="0">
                <a:effectLst/>
                <a:latin typeface="Solne"/>
              </a:rPr>
              <a:t> </a:t>
            </a:r>
            <a:r>
              <a:rPr lang="en-US" sz="1600" b="0" dirty="0">
                <a:effectLst/>
                <a:latin typeface="Solne"/>
              </a:rPr>
              <a:t>is taking input from the user via the command line.</a:t>
            </a:r>
          </a:p>
          <a:p>
            <a:endParaRPr lang="en-US" b="0" dirty="0">
              <a:effectLst/>
              <a:latin typeface="Solne"/>
            </a:endParaRPr>
          </a:p>
          <a:p>
            <a:endParaRPr lang="en-US" dirty="0"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D7BC9-F811-4760-22C9-C33484BCA9FF}"/>
              </a:ext>
            </a:extLst>
          </p:cNvPr>
          <p:cNvSpPr txBox="1"/>
          <p:nvPr/>
        </p:nvSpPr>
        <p:spPr>
          <a:xfrm>
            <a:off x="320041" y="256856"/>
            <a:ext cx="6164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Arial Black" panose="020B0A04020102020204" pitchFamily="34" charset="0"/>
              </a:rPr>
              <a:t>Main and </a:t>
            </a:r>
            <a:r>
              <a:rPr lang="en-US" b="1" u="sng" dirty="0" err="1">
                <a:latin typeface="Arial Black" panose="020B0A04020102020204" pitchFamily="34" charset="0"/>
              </a:rPr>
              <a:t>RentalStructure</a:t>
            </a:r>
            <a:r>
              <a:rPr lang="en-US" b="1" u="sng" dirty="0">
                <a:latin typeface="Arial Black" panose="020B0A04020102020204" pitchFamily="34" charset="0"/>
              </a:rPr>
              <a:t> Interface</a:t>
            </a:r>
            <a:endParaRPr lang="en-US" sz="18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5F84D5-79AC-9DB4-7D86-D9C3ED19E2B7}"/>
              </a:ext>
            </a:extLst>
          </p:cNvPr>
          <p:cNvSpPr txBox="1"/>
          <p:nvPr/>
        </p:nvSpPr>
        <p:spPr>
          <a:xfrm>
            <a:off x="383405" y="732611"/>
            <a:ext cx="1114766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This code defines an abstract class `Vehicle` representing common attributes and behaviors of vehicles. 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1. </a:t>
            </a:r>
            <a:r>
              <a:rPr lang="en-US" sz="2000" b="1" dirty="0">
                <a:latin typeface="Aptos Display" panose="020B0004020202020204" pitchFamily="34" charset="0"/>
              </a:rPr>
              <a:t>Attributes: </a:t>
            </a:r>
            <a:r>
              <a:rPr lang="en-US" sz="2000" dirty="0">
                <a:latin typeface="Aptos Display" panose="020B0004020202020204" pitchFamily="34" charset="0"/>
              </a:rPr>
              <a:t>It encapsulates properties such as company, model, year, cost per hour, and availability status.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2. </a:t>
            </a:r>
            <a:r>
              <a:rPr lang="en-US" sz="2000" b="1" dirty="0">
                <a:latin typeface="Aptos Display" panose="020B0004020202020204" pitchFamily="34" charset="0"/>
              </a:rPr>
              <a:t>Constructor: </a:t>
            </a:r>
            <a:r>
              <a:rPr lang="en-US" sz="2000" dirty="0">
                <a:latin typeface="Aptos Display" panose="020B0004020202020204" pitchFamily="34" charset="0"/>
              </a:rPr>
              <a:t>Initializes the vehicle details when an object is created.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3.</a:t>
            </a:r>
            <a:r>
              <a:rPr lang="en-US" sz="2000" b="1" dirty="0">
                <a:latin typeface="Aptos Display" panose="020B0004020202020204" pitchFamily="34" charset="0"/>
              </a:rPr>
              <a:t>Getter and Setter Methods</a:t>
            </a:r>
            <a:r>
              <a:rPr lang="en-US" sz="2000" dirty="0">
                <a:latin typeface="Aptos Display" panose="020B0004020202020204" pitchFamily="34" charset="0"/>
              </a:rPr>
              <a:t>: Allow access to and modification of the vehicle attributes.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4. </a:t>
            </a:r>
            <a:r>
              <a:rPr lang="en-US" sz="2000" b="1" dirty="0">
                <a:latin typeface="Aptos Display" panose="020B0004020202020204" pitchFamily="34" charset="0"/>
              </a:rPr>
              <a:t>Abstract Method</a:t>
            </a:r>
            <a:r>
              <a:rPr lang="en-US" sz="2000" dirty="0">
                <a:latin typeface="Aptos Display" panose="020B0004020202020204" pitchFamily="34" charset="0"/>
              </a:rPr>
              <a:t>: Declares an abstract method `</a:t>
            </a:r>
            <a:r>
              <a:rPr lang="en-US" sz="2000" dirty="0" err="1">
                <a:latin typeface="Aptos Display" panose="020B0004020202020204" pitchFamily="34" charset="0"/>
              </a:rPr>
              <a:t>displayDetails</a:t>
            </a:r>
            <a:r>
              <a:rPr lang="en-US" sz="2000" dirty="0">
                <a:latin typeface="Aptos Display" panose="020B0004020202020204" pitchFamily="34" charset="0"/>
              </a:rPr>
              <a:t>()` to be implemented by subclasses for displaying vehicle-specific details.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5. </a:t>
            </a:r>
            <a:r>
              <a:rPr lang="en-US" sz="2000" b="1" dirty="0" err="1">
                <a:latin typeface="Aptos Display" panose="020B0004020202020204" pitchFamily="34" charset="0"/>
              </a:rPr>
              <a:t>TwoWheeler</a:t>
            </a:r>
            <a:r>
              <a:rPr lang="en-US" sz="2000" b="1" dirty="0">
                <a:latin typeface="Aptos Display" panose="020B0004020202020204" pitchFamily="34" charset="0"/>
              </a:rPr>
              <a:t> and </a:t>
            </a:r>
            <a:r>
              <a:rPr lang="en-US" sz="2000" b="1" dirty="0" err="1">
                <a:latin typeface="Aptos Display" panose="020B0004020202020204" pitchFamily="34" charset="0"/>
              </a:rPr>
              <a:t>FourWheeler</a:t>
            </a:r>
            <a:r>
              <a:rPr lang="en-US" sz="2000" b="1" dirty="0">
                <a:latin typeface="Aptos Display" panose="020B0004020202020204" pitchFamily="34" charset="0"/>
              </a:rPr>
              <a:t> Classes</a:t>
            </a:r>
            <a:r>
              <a:rPr lang="en-US" sz="2000" dirty="0">
                <a:latin typeface="Aptos Display" panose="020B0004020202020204" pitchFamily="34" charset="0"/>
              </a:rPr>
              <a:t>: 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Subclasses of `Vehicle` representing specific types of vehicles. They implement the `</a:t>
            </a:r>
            <a:r>
              <a:rPr lang="en-US" sz="2000" dirty="0" err="1">
                <a:latin typeface="Aptos Display" panose="020B0004020202020204" pitchFamily="34" charset="0"/>
              </a:rPr>
              <a:t>displayDetails</a:t>
            </a:r>
            <a:r>
              <a:rPr lang="en-US" sz="2000" dirty="0">
                <a:latin typeface="Aptos Display" panose="020B0004020202020204" pitchFamily="34" charset="0"/>
              </a:rPr>
              <a:t>()` method to provide details specific to their type.</a:t>
            </a:r>
          </a:p>
          <a:p>
            <a:r>
              <a:rPr lang="en-US" sz="2000" dirty="0">
                <a:solidFill>
                  <a:srgbClr val="0D0D0D"/>
                </a:solidFill>
                <a:latin typeface="Aptos Display" panose="020B0004020202020204" pitchFamily="34" charset="0"/>
              </a:rPr>
              <a:t>6. </a:t>
            </a:r>
            <a:r>
              <a:rPr lang="en-US" sz="2000" b="1" dirty="0">
                <a:solidFill>
                  <a:srgbClr val="0D0D0D"/>
                </a:solidFill>
                <a:latin typeface="Aptos Display" panose="020B0004020202020204" pitchFamily="34" charset="0"/>
              </a:rPr>
              <a:t>Inheritance Implementation: </a:t>
            </a:r>
          </a:p>
          <a:p>
            <a:r>
              <a:rPr lang="en-US" sz="2000" dirty="0">
                <a:solidFill>
                  <a:srgbClr val="0D0D0D"/>
                </a:solidFill>
                <a:latin typeface="Aptos Display" panose="020B0004020202020204" pitchFamily="34" charset="0"/>
              </a:rPr>
              <a:t>The `</a:t>
            </a:r>
            <a:r>
              <a:rPr lang="en-US" sz="2000" dirty="0" err="1">
                <a:solidFill>
                  <a:srgbClr val="0D0D0D"/>
                </a:solidFill>
                <a:latin typeface="Aptos Display" panose="020B0004020202020204" pitchFamily="34" charset="0"/>
              </a:rPr>
              <a:t>TwoWheeler</a:t>
            </a:r>
            <a:r>
              <a:rPr lang="en-US" sz="2000" dirty="0">
                <a:solidFill>
                  <a:srgbClr val="0D0D0D"/>
                </a:solidFill>
                <a:latin typeface="Aptos Display" panose="020B0004020202020204" pitchFamily="34" charset="0"/>
              </a:rPr>
              <a:t>` and `</a:t>
            </a:r>
            <a:r>
              <a:rPr lang="en-US" sz="2000" dirty="0" err="1">
                <a:solidFill>
                  <a:srgbClr val="0D0D0D"/>
                </a:solidFill>
                <a:latin typeface="Aptos Display" panose="020B0004020202020204" pitchFamily="34" charset="0"/>
              </a:rPr>
              <a:t>FourWheeler</a:t>
            </a:r>
            <a:r>
              <a:rPr lang="en-US" sz="2000" dirty="0">
                <a:solidFill>
                  <a:srgbClr val="0D0D0D"/>
                </a:solidFill>
                <a:latin typeface="Aptos Display" panose="020B0004020202020204" pitchFamily="34" charset="0"/>
              </a:rPr>
              <a:t>` classes inherit from the `Vehicle` class, inheriting its attributes and methods</a:t>
            </a:r>
            <a:r>
              <a:rPr lang="en-US" sz="2000" b="1" dirty="0">
                <a:solidFill>
                  <a:srgbClr val="0D0D0D"/>
                </a:solidFill>
                <a:latin typeface="Aptos Display" panose="020B0004020202020204" pitchFamily="34" charset="0"/>
              </a:rPr>
              <a:t>.(</a:t>
            </a:r>
            <a:r>
              <a:rPr lang="en-US" sz="2000" b="1" dirty="0" err="1">
                <a:solidFill>
                  <a:srgbClr val="0D0D0D"/>
                </a:solidFill>
                <a:latin typeface="Aptos Display" panose="020B0004020202020204" pitchFamily="34" charset="0"/>
              </a:rPr>
              <a:t>hierarchial</a:t>
            </a:r>
            <a:r>
              <a:rPr lang="en-US" sz="2000" b="1" dirty="0">
                <a:solidFill>
                  <a:srgbClr val="0D0D0D"/>
                </a:solidFill>
                <a:latin typeface="Aptos Display" panose="020B0004020202020204" pitchFamily="34" charset="0"/>
              </a:rPr>
              <a:t>)</a:t>
            </a:r>
          </a:p>
          <a:p>
            <a:r>
              <a:rPr lang="en-US" sz="2000" dirty="0">
                <a:solidFill>
                  <a:srgbClr val="0D0D0D"/>
                </a:solidFill>
                <a:latin typeface="Aptos Display" panose="020B0004020202020204" pitchFamily="34" charset="0"/>
              </a:rPr>
              <a:t>7. </a:t>
            </a:r>
            <a:r>
              <a:rPr lang="en-US" sz="2000" b="1" dirty="0">
                <a:solidFill>
                  <a:srgbClr val="0D0D0D"/>
                </a:solidFill>
                <a:latin typeface="Aptos Display" panose="020B0004020202020204" pitchFamily="34" charset="0"/>
              </a:rPr>
              <a:t>Constructor Overloading</a:t>
            </a:r>
            <a:r>
              <a:rPr lang="en-US" sz="2000" dirty="0">
                <a:solidFill>
                  <a:srgbClr val="0D0D0D"/>
                </a:solidFill>
                <a:latin typeface="Aptos Display" panose="020B0004020202020204" pitchFamily="34" charset="0"/>
              </a:rPr>
              <a:t>: Overloading occurs in the `</a:t>
            </a:r>
            <a:r>
              <a:rPr lang="en-US" sz="2000" dirty="0" err="1">
                <a:solidFill>
                  <a:srgbClr val="0D0D0D"/>
                </a:solidFill>
                <a:latin typeface="Aptos Display" panose="020B0004020202020204" pitchFamily="34" charset="0"/>
              </a:rPr>
              <a:t>TwoWheeler</a:t>
            </a:r>
            <a:r>
              <a:rPr lang="en-US" sz="2000" dirty="0">
                <a:solidFill>
                  <a:srgbClr val="0D0D0D"/>
                </a:solidFill>
                <a:latin typeface="Aptos Display" panose="020B0004020202020204" pitchFamily="34" charset="0"/>
              </a:rPr>
              <a:t>` and `</a:t>
            </a:r>
            <a:r>
              <a:rPr lang="en-US" sz="2000" dirty="0" err="1">
                <a:solidFill>
                  <a:srgbClr val="0D0D0D"/>
                </a:solidFill>
                <a:latin typeface="Aptos Display" panose="020B0004020202020204" pitchFamily="34" charset="0"/>
              </a:rPr>
              <a:t>FourWheeler</a:t>
            </a:r>
            <a:r>
              <a:rPr lang="en-US" sz="2000" dirty="0">
                <a:solidFill>
                  <a:srgbClr val="0D0D0D"/>
                </a:solidFill>
                <a:latin typeface="Aptos Display" panose="020B0004020202020204" pitchFamily="34" charset="0"/>
              </a:rPr>
              <a:t>` constructors, where they invoke the superclass constructor `Vehicle` with specific parameters for each vehicle type.</a:t>
            </a:r>
          </a:p>
          <a:p>
            <a:r>
              <a:rPr lang="en-US" sz="2000" dirty="0">
                <a:solidFill>
                  <a:srgbClr val="0D0D0D"/>
                </a:solidFill>
                <a:latin typeface="Aptos Display" panose="020B0004020202020204" pitchFamily="34" charset="0"/>
              </a:rPr>
              <a:t>8. </a:t>
            </a:r>
            <a:r>
              <a:rPr lang="en-US" sz="2000" b="1" dirty="0">
                <a:solidFill>
                  <a:srgbClr val="0D0D0D"/>
                </a:solidFill>
                <a:latin typeface="Aptos Display" panose="020B0004020202020204" pitchFamily="34" charset="0"/>
              </a:rPr>
              <a:t>Initialization</a:t>
            </a:r>
            <a:r>
              <a:rPr lang="en-US" sz="2000" dirty="0">
                <a:solidFill>
                  <a:srgbClr val="0D0D0D"/>
                </a:solidFill>
                <a:latin typeface="Aptos Display" panose="020B0004020202020204" pitchFamily="34" charset="0"/>
              </a:rPr>
              <a:t>: The overloaded constructors initialize the attributes of each vehicle subclass with the provided company, model, year, and cost per hour parameters.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9DEF3-9E96-A092-2DE8-BBA3622BA67C}"/>
              </a:ext>
            </a:extLst>
          </p:cNvPr>
          <p:cNvSpPr txBox="1"/>
          <p:nvPr/>
        </p:nvSpPr>
        <p:spPr>
          <a:xfrm>
            <a:off x="383405" y="178067"/>
            <a:ext cx="4381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Abstract class Vehicle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50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82A249-2A3E-758E-5981-3709AF531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43" y="1160332"/>
            <a:ext cx="4494256" cy="4133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C6ED3-F7BC-6935-CD0B-D30CF83C0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398" y="305683"/>
            <a:ext cx="6572867" cy="48249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973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659895-1D18-74BB-DB57-75417D2EAD94}"/>
              </a:ext>
            </a:extLst>
          </p:cNvPr>
          <p:cNvSpPr txBox="1"/>
          <p:nvPr/>
        </p:nvSpPr>
        <p:spPr>
          <a:xfrm>
            <a:off x="258278" y="546679"/>
            <a:ext cx="11675444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dirty="0">
                <a:latin typeface="Aptos Display" panose="020B0004020202020204" pitchFamily="34" charset="0"/>
              </a:rPr>
              <a:t>1. </a:t>
            </a:r>
            <a:r>
              <a:rPr lang="en-IN" sz="1500" b="1" dirty="0" err="1">
                <a:latin typeface="Aptos Display" panose="020B0004020202020204" pitchFamily="34" charset="0"/>
              </a:rPr>
              <a:t>RentalSystem</a:t>
            </a:r>
            <a:r>
              <a:rPr lang="en-IN" sz="1500" b="1" dirty="0">
                <a:latin typeface="Aptos Display" panose="020B0004020202020204" pitchFamily="34" charset="0"/>
              </a:rPr>
              <a:t> Class Overview: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Represents the core rental system and implements the </a:t>
            </a:r>
            <a:r>
              <a:rPr lang="en-IN" sz="1500" dirty="0" err="1">
                <a:latin typeface="Aptos Display" panose="020B0004020202020204" pitchFamily="34" charset="0"/>
              </a:rPr>
              <a:t>RentalStructure</a:t>
            </a:r>
            <a:r>
              <a:rPr lang="en-IN" sz="1500" dirty="0">
                <a:latin typeface="Aptos Display" panose="020B0004020202020204" pitchFamily="34" charset="0"/>
              </a:rPr>
              <a:t> interface.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Manages a list of available vehicles (</a:t>
            </a:r>
            <a:r>
              <a:rPr lang="en-IN" sz="1500" dirty="0" err="1">
                <a:latin typeface="Aptos Display" panose="020B0004020202020204" pitchFamily="34" charset="0"/>
              </a:rPr>
              <a:t>availableVehicles</a:t>
            </a:r>
            <a:r>
              <a:rPr lang="en-IN" sz="1500" dirty="0">
                <a:latin typeface="Aptos Display" panose="020B0004020202020204" pitchFamily="34" charset="0"/>
              </a:rPr>
              <a:t>) using the </a:t>
            </a:r>
            <a:r>
              <a:rPr lang="en-IN" sz="1500" dirty="0" err="1">
                <a:latin typeface="Aptos Display" panose="020B0004020202020204" pitchFamily="34" charset="0"/>
              </a:rPr>
              <a:t>ArrayList</a:t>
            </a:r>
            <a:r>
              <a:rPr lang="en-IN" sz="1500" dirty="0">
                <a:latin typeface="Aptos Display" panose="020B0004020202020204" pitchFamily="34" charset="0"/>
              </a:rPr>
              <a:t> data structure.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2. </a:t>
            </a:r>
            <a:r>
              <a:rPr lang="en-IN" sz="1500" b="1" dirty="0">
                <a:latin typeface="Aptos Display" panose="020B0004020202020204" pitchFamily="34" charset="0"/>
              </a:rPr>
              <a:t>Constructor Initialization: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Initializes the </a:t>
            </a:r>
            <a:r>
              <a:rPr lang="en-IN" sz="1500" dirty="0" err="1">
                <a:latin typeface="Aptos Display" panose="020B0004020202020204" pitchFamily="34" charset="0"/>
              </a:rPr>
              <a:t>availableVehicles</a:t>
            </a:r>
            <a:r>
              <a:rPr lang="en-IN" sz="1500" dirty="0">
                <a:latin typeface="Aptos Display" panose="020B0004020202020204" pitchFamily="34" charset="0"/>
              </a:rPr>
              <a:t> list with default vehicles of both </a:t>
            </a:r>
            <a:r>
              <a:rPr lang="en-IN" sz="1500" dirty="0" err="1">
                <a:latin typeface="Aptos Display" panose="020B0004020202020204" pitchFamily="34" charset="0"/>
              </a:rPr>
              <a:t>TwoWheeler</a:t>
            </a:r>
            <a:r>
              <a:rPr lang="en-IN" sz="1500" dirty="0">
                <a:latin typeface="Aptos Display" panose="020B0004020202020204" pitchFamily="34" charset="0"/>
              </a:rPr>
              <a:t> and </a:t>
            </a:r>
            <a:r>
              <a:rPr lang="en-IN" sz="1500" dirty="0" err="1">
                <a:latin typeface="Aptos Display" panose="020B0004020202020204" pitchFamily="34" charset="0"/>
              </a:rPr>
              <a:t>FourWheeler</a:t>
            </a:r>
            <a:r>
              <a:rPr lang="en-IN" sz="1500" dirty="0">
                <a:latin typeface="Aptos Display" panose="020B0004020202020204" pitchFamily="34" charset="0"/>
              </a:rPr>
              <a:t> types.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3. </a:t>
            </a:r>
            <a:r>
              <a:rPr lang="en-IN" sz="1500" b="1" dirty="0">
                <a:latin typeface="Aptos Display" panose="020B0004020202020204" pitchFamily="34" charset="0"/>
              </a:rPr>
              <a:t>Display Vehicles Method (</a:t>
            </a:r>
            <a:r>
              <a:rPr lang="en-IN" sz="1500" b="1" dirty="0" err="1">
                <a:latin typeface="Aptos Display" panose="020B0004020202020204" pitchFamily="34" charset="0"/>
              </a:rPr>
              <a:t>displayVehicles</a:t>
            </a:r>
            <a:r>
              <a:rPr lang="en-IN" sz="1500" b="1" dirty="0">
                <a:latin typeface="Aptos Display" panose="020B0004020202020204" pitchFamily="34" charset="0"/>
              </a:rPr>
              <a:t>()):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Iterates through the </a:t>
            </a:r>
            <a:r>
              <a:rPr lang="en-IN" sz="1500" dirty="0" err="1">
                <a:latin typeface="Aptos Display" panose="020B0004020202020204" pitchFamily="34" charset="0"/>
              </a:rPr>
              <a:t>availableVehicles</a:t>
            </a:r>
            <a:r>
              <a:rPr lang="en-IN" sz="1500" dirty="0">
                <a:latin typeface="Aptos Display" panose="020B0004020202020204" pitchFamily="34" charset="0"/>
              </a:rPr>
              <a:t> list.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Calls the </a:t>
            </a:r>
            <a:r>
              <a:rPr lang="en-IN" sz="1500" dirty="0" err="1">
                <a:latin typeface="Aptos Display" panose="020B0004020202020204" pitchFamily="34" charset="0"/>
              </a:rPr>
              <a:t>displayDetails</a:t>
            </a:r>
            <a:r>
              <a:rPr lang="en-IN" sz="1500" dirty="0">
                <a:latin typeface="Aptos Display" panose="020B0004020202020204" pitchFamily="34" charset="0"/>
              </a:rPr>
              <a:t>() method for each vehicle to display its details.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4. </a:t>
            </a:r>
            <a:r>
              <a:rPr lang="en-IN" sz="1500" b="1" dirty="0">
                <a:latin typeface="Aptos Display" panose="020B0004020202020204" pitchFamily="34" charset="0"/>
              </a:rPr>
              <a:t>Book Vehicle Method (</a:t>
            </a:r>
            <a:r>
              <a:rPr lang="en-IN" sz="1500" b="1" dirty="0" err="1">
                <a:latin typeface="Aptos Display" panose="020B0004020202020204" pitchFamily="34" charset="0"/>
              </a:rPr>
              <a:t>bookVehicle</a:t>
            </a:r>
            <a:r>
              <a:rPr lang="en-IN" sz="1500" b="1" dirty="0">
                <a:latin typeface="Aptos Display" panose="020B0004020202020204" pitchFamily="34" charset="0"/>
              </a:rPr>
              <a:t>()):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Displays available vehicles using the </a:t>
            </a:r>
            <a:r>
              <a:rPr lang="en-IN" sz="1500" dirty="0" err="1">
                <a:latin typeface="Aptos Display" panose="020B0004020202020204" pitchFamily="34" charset="0"/>
              </a:rPr>
              <a:t>displayVehicles</a:t>
            </a:r>
            <a:r>
              <a:rPr lang="en-IN" sz="1500" dirty="0">
                <a:latin typeface="Aptos Display" panose="020B0004020202020204" pitchFamily="34" charset="0"/>
              </a:rPr>
              <a:t>() method.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Prompts the user to select a vehicle and enters booking details such as hours, name, mobile, pickup, and return points.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Calculates the total cost based on the selected vehicle's cost per hour and booking duration.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Updates the availability status of the selected vehicle and displays the booking details.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5.</a:t>
            </a:r>
            <a:r>
              <a:rPr lang="en-IN" sz="1500" b="1" dirty="0">
                <a:latin typeface="Aptos Display" panose="020B0004020202020204" pitchFamily="34" charset="0"/>
              </a:rPr>
              <a:t> Add Vehicle Method (</a:t>
            </a:r>
            <a:r>
              <a:rPr lang="en-IN" sz="1500" b="1" dirty="0" err="1">
                <a:latin typeface="Aptos Display" panose="020B0004020202020204" pitchFamily="34" charset="0"/>
              </a:rPr>
              <a:t>addVehicle</a:t>
            </a:r>
            <a:r>
              <a:rPr lang="en-IN" sz="1500" b="1" dirty="0">
                <a:latin typeface="Aptos Display" panose="020B0004020202020204" pitchFamily="34" charset="0"/>
              </a:rPr>
              <a:t>()):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Prompts the user to enter details for a new vehicle, including type (Two Wheeler or Four Wheeler), company, model, year, and cost per hour.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Based on the user's input, creates a new </a:t>
            </a:r>
            <a:r>
              <a:rPr lang="en-IN" sz="1500" dirty="0" err="1">
                <a:latin typeface="Aptos Display" panose="020B0004020202020204" pitchFamily="34" charset="0"/>
              </a:rPr>
              <a:t>TwoWheeler</a:t>
            </a:r>
            <a:r>
              <a:rPr lang="en-IN" sz="1500" dirty="0">
                <a:latin typeface="Aptos Display" panose="020B0004020202020204" pitchFamily="34" charset="0"/>
              </a:rPr>
              <a:t> or </a:t>
            </a:r>
            <a:r>
              <a:rPr lang="en-IN" sz="1500" dirty="0" err="1">
                <a:latin typeface="Aptos Display" panose="020B0004020202020204" pitchFamily="34" charset="0"/>
              </a:rPr>
              <a:t>FourWheeler</a:t>
            </a:r>
            <a:r>
              <a:rPr lang="en-IN" sz="1500" dirty="0">
                <a:latin typeface="Aptos Display" panose="020B0004020202020204" pitchFamily="34" charset="0"/>
              </a:rPr>
              <a:t> object and adds it to the </a:t>
            </a:r>
            <a:r>
              <a:rPr lang="en-IN" sz="1500" dirty="0" err="1">
                <a:latin typeface="Aptos Display" panose="020B0004020202020204" pitchFamily="34" charset="0"/>
              </a:rPr>
              <a:t>availableVehicles</a:t>
            </a:r>
            <a:r>
              <a:rPr lang="en-IN" sz="1500" dirty="0">
                <a:latin typeface="Aptos Display" panose="020B0004020202020204" pitchFamily="34" charset="0"/>
              </a:rPr>
              <a:t> list.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6</a:t>
            </a:r>
            <a:r>
              <a:rPr lang="en-IN" sz="1500" b="1" dirty="0">
                <a:latin typeface="Aptos Display" panose="020B0004020202020204" pitchFamily="34" charset="0"/>
              </a:rPr>
              <a:t>. List Functionality: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Utilizes the </a:t>
            </a:r>
            <a:r>
              <a:rPr lang="en-IN" sz="1500" dirty="0" err="1">
                <a:latin typeface="Aptos Display" panose="020B0004020202020204" pitchFamily="34" charset="0"/>
              </a:rPr>
              <a:t>ArrayList</a:t>
            </a:r>
            <a:r>
              <a:rPr lang="en-IN" sz="1500" dirty="0">
                <a:latin typeface="Aptos Display" panose="020B0004020202020204" pitchFamily="34" charset="0"/>
              </a:rPr>
              <a:t> data structure to store vehicle objects dynamically.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Provides flexibility for adding, removing, and accessing vehicle objects efficiently within the rental system.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7. </a:t>
            </a:r>
            <a:r>
              <a:rPr lang="en-IN" sz="1500" b="1" dirty="0">
                <a:latin typeface="Aptos Display" panose="020B0004020202020204" pitchFamily="34" charset="0"/>
              </a:rPr>
              <a:t>Subclasses: </a:t>
            </a:r>
            <a:r>
              <a:rPr lang="en-IN" sz="1500" b="1" dirty="0" err="1">
                <a:latin typeface="Aptos Display" panose="020B0004020202020204" pitchFamily="34" charset="0"/>
              </a:rPr>
              <a:t>TwoWheeler</a:t>
            </a:r>
            <a:r>
              <a:rPr lang="en-IN" sz="1500" b="1" dirty="0">
                <a:latin typeface="Aptos Display" panose="020B0004020202020204" pitchFamily="34" charset="0"/>
              </a:rPr>
              <a:t> and </a:t>
            </a:r>
            <a:r>
              <a:rPr lang="en-IN" sz="1500" b="1" dirty="0" err="1">
                <a:latin typeface="Aptos Display" panose="020B0004020202020204" pitchFamily="34" charset="0"/>
              </a:rPr>
              <a:t>FourWheeler</a:t>
            </a:r>
            <a:r>
              <a:rPr lang="en-IN" sz="1500" b="1" dirty="0">
                <a:latin typeface="Aptos Display" panose="020B0004020202020204" pitchFamily="34" charset="0"/>
              </a:rPr>
              <a:t>: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Concrete subclasses of the Vehicle abstract class.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Provide specific implementations for the </a:t>
            </a:r>
            <a:r>
              <a:rPr lang="en-IN" sz="1500" dirty="0" err="1">
                <a:latin typeface="Aptos Display" panose="020B0004020202020204" pitchFamily="34" charset="0"/>
              </a:rPr>
              <a:t>displayDetails</a:t>
            </a:r>
            <a:r>
              <a:rPr lang="en-IN" sz="1500" dirty="0">
                <a:latin typeface="Aptos Display" panose="020B0004020202020204" pitchFamily="34" charset="0"/>
              </a:rPr>
              <a:t>() method, allowing each type of vehicle to display its details appropriately.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8. </a:t>
            </a:r>
            <a:r>
              <a:rPr lang="en-IN" sz="1500" b="1" dirty="0">
                <a:latin typeface="Aptos Display" panose="020B0004020202020204" pitchFamily="34" charset="0"/>
              </a:rPr>
              <a:t>Constructor Overloading: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Takes place in the </a:t>
            </a:r>
            <a:r>
              <a:rPr lang="en-IN" sz="1500" dirty="0" err="1">
                <a:latin typeface="Aptos Display" panose="020B0004020202020204" pitchFamily="34" charset="0"/>
              </a:rPr>
              <a:t>RentalSystem</a:t>
            </a:r>
            <a:r>
              <a:rPr lang="en-IN" sz="1500" dirty="0">
                <a:latin typeface="Aptos Display" panose="020B0004020202020204" pitchFamily="34" charset="0"/>
              </a:rPr>
              <a:t> class during initialization of default vehicles.</a:t>
            </a:r>
          </a:p>
          <a:p>
            <a:r>
              <a:rPr lang="en-IN" sz="1500" dirty="0">
                <a:latin typeface="Aptos Display" panose="020B0004020202020204" pitchFamily="34" charset="0"/>
              </a:rPr>
              <a:t>   - Overloaded constructors of </a:t>
            </a:r>
            <a:r>
              <a:rPr lang="en-IN" sz="1500" dirty="0" err="1">
                <a:latin typeface="Aptos Display" panose="020B0004020202020204" pitchFamily="34" charset="0"/>
              </a:rPr>
              <a:t>TwoWheeler</a:t>
            </a:r>
            <a:r>
              <a:rPr lang="en-IN" sz="1500" dirty="0">
                <a:latin typeface="Aptos Display" panose="020B0004020202020204" pitchFamily="34" charset="0"/>
              </a:rPr>
              <a:t> and </a:t>
            </a:r>
            <a:r>
              <a:rPr lang="en-IN" sz="1500" dirty="0" err="1">
                <a:latin typeface="Aptos Display" panose="020B0004020202020204" pitchFamily="34" charset="0"/>
              </a:rPr>
              <a:t>FourWheeler</a:t>
            </a:r>
            <a:r>
              <a:rPr lang="en-IN" sz="1500" dirty="0">
                <a:latin typeface="Aptos Display" panose="020B0004020202020204" pitchFamily="34" charset="0"/>
              </a:rPr>
              <a:t> classes are invoked to create instances with specific details (company, model, year).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9C80A-7589-60C4-AAA0-05FDB166E8F2}"/>
              </a:ext>
            </a:extLst>
          </p:cNvPr>
          <p:cNvSpPr txBox="1"/>
          <p:nvPr/>
        </p:nvSpPr>
        <p:spPr>
          <a:xfrm>
            <a:off x="383405" y="178067"/>
            <a:ext cx="4381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>
                <a:latin typeface="Arial Black" panose="020B0A04020102020204" pitchFamily="34" charset="0"/>
              </a:rPr>
              <a:t>RentalSystem</a:t>
            </a:r>
            <a:r>
              <a:rPr lang="en-US" sz="2400" b="1" u="sng" dirty="0">
                <a:latin typeface="Arial Black" panose="020B0A04020102020204" pitchFamily="34" charset="0"/>
              </a:rPr>
              <a:t> class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67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F4D2E2-56BA-A52E-05AA-93BED745A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12"/>
          <a:stretch/>
        </p:blipFill>
        <p:spPr>
          <a:xfrm>
            <a:off x="288759" y="677797"/>
            <a:ext cx="4042611" cy="60310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82F29B-FDA6-7F5A-3A4C-EF2F373F3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98" y="268120"/>
            <a:ext cx="6142570" cy="5133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CE750-96DA-0C03-E4BC-FE56E0795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189" y="5323203"/>
            <a:ext cx="6224988" cy="1493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8722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267</TotalTime>
  <Words>999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Algerian</vt:lpstr>
      <vt:lpstr>AMGDT_IV50</vt:lpstr>
      <vt:lpstr>Aptos Display</vt:lpstr>
      <vt:lpstr>Arial</vt:lpstr>
      <vt:lpstr>Arial Black</vt:lpstr>
      <vt:lpstr>Bahnschrift</vt:lpstr>
      <vt:lpstr>Bahnschrift SemiBold</vt:lpstr>
      <vt:lpstr>Calibri</vt:lpstr>
      <vt:lpstr>Calibri Light</vt:lpstr>
      <vt:lpstr>Söhne</vt:lpstr>
      <vt:lpstr>Solne</vt:lpstr>
      <vt:lpstr>Wingdings</vt:lpstr>
      <vt:lpstr>Retrospect</vt:lpstr>
      <vt:lpstr>PBL - JAVA  PROGRAMMING</vt:lpstr>
      <vt:lpstr>PROJECT DESCRIPTION: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PBL - JAVA  PROGRAMMING</dc:title>
  <dc:creator>R Shiva naga chander goud;Nihal Bathini</dc:creator>
  <cp:lastModifiedBy>Shiva nagachander .</cp:lastModifiedBy>
  <cp:revision>4</cp:revision>
  <dcterms:created xsi:type="dcterms:W3CDTF">2024-02-18T12:54:17Z</dcterms:created>
  <dcterms:modified xsi:type="dcterms:W3CDTF">2024-02-18T17:26:04Z</dcterms:modified>
</cp:coreProperties>
</file>