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2" r:id="rId4"/>
    <p:sldId id="268" r:id="rId5"/>
    <p:sldId id="267" r:id="rId6"/>
    <p:sldId id="260" r:id="rId7"/>
    <p:sldId id="258" r:id="rId8"/>
    <p:sldId id="259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8B-4F8D-B9E5-577AD71E0C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8B-4F8D-B9E5-577AD71E0C6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8B-4F8D-B9E5-577AD71E0C6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13527800"/>
        <c:axId val="218219840"/>
      </c:barChart>
      <c:catAx>
        <c:axId val="213527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219840"/>
        <c:crosses val="autoZero"/>
        <c:auto val="1"/>
        <c:lblAlgn val="ctr"/>
        <c:lblOffset val="100"/>
        <c:noMultiLvlLbl val="0"/>
      </c:catAx>
      <c:valAx>
        <c:axId val="2182198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3527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F49EBA-9A3F-4E9E-ACA3-E45765A831A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919AD8-CB0A-47CE-A012-622F109A0A49}">
      <dgm:prSet phldrT="[Text]"/>
      <dgm:spPr/>
      <dgm:t>
        <a:bodyPr/>
        <a:lstStyle/>
        <a:p>
          <a:r>
            <a:rPr lang="en-US" dirty="0"/>
            <a:t>Convert Top Prospects </a:t>
          </a:r>
        </a:p>
      </dgm:t>
    </dgm:pt>
    <dgm:pt modelId="{E18B3561-F744-4781-84ED-1058449AE09B}" type="parTrans" cxnId="{8E9F3CA1-3D47-411B-AB93-F7458BFED5C5}">
      <dgm:prSet/>
      <dgm:spPr/>
      <dgm:t>
        <a:bodyPr/>
        <a:lstStyle/>
        <a:p>
          <a:endParaRPr lang="en-US"/>
        </a:p>
      </dgm:t>
    </dgm:pt>
    <dgm:pt modelId="{FA506FF5-F7E0-47CA-AB42-CB324FA13B6B}" type="sibTrans" cxnId="{8E9F3CA1-3D47-411B-AB93-F7458BFED5C5}">
      <dgm:prSet/>
      <dgm:spPr/>
      <dgm:t>
        <a:bodyPr/>
        <a:lstStyle/>
        <a:p>
          <a:endParaRPr lang="en-US"/>
        </a:p>
      </dgm:t>
    </dgm:pt>
    <dgm:pt modelId="{FFD52F2C-DBC7-43FC-B8C1-3A9D2B75DDA5}">
      <dgm:prSet phldrT="[Text]"/>
      <dgm:spPr>
        <a:noFill/>
      </dgm:spPr>
      <dgm:t>
        <a:bodyPr/>
        <a:lstStyle/>
        <a:p>
          <a:r>
            <a:rPr lang="en-US" dirty="0"/>
            <a:t>Smaller Capital Cost </a:t>
          </a:r>
        </a:p>
      </dgm:t>
    </dgm:pt>
    <dgm:pt modelId="{E385E268-CCB7-4EF6-A461-6626282B6C43}" type="parTrans" cxnId="{7AE3E847-AC4A-4698-998D-1A4AC1A2613D}">
      <dgm:prSet/>
      <dgm:spPr/>
      <dgm:t>
        <a:bodyPr/>
        <a:lstStyle/>
        <a:p>
          <a:endParaRPr lang="en-US"/>
        </a:p>
      </dgm:t>
    </dgm:pt>
    <dgm:pt modelId="{986139A4-DB32-4009-870D-4AB52DCB28B5}" type="sibTrans" cxnId="{7AE3E847-AC4A-4698-998D-1A4AC1A2613D}">
      <dgm:prSet/>
      <dgm:spPr/>
      <dgm:t>
        <a:bodyPr/>
        <a:lstStyle/>
        <a:p>
          <a:endParaRPr lang="en-US"/>
        </a:p>
      </dgm:t>
    </dgm:pt>
    <dgm:pt modelId="{2E7A2E44-11DB-42B1-BFDD-604DFF03E3E3}">
      <dgm:prSet phldrT="[Text]"/>
      <dgm:spPr/>
      <dgm:t>
        <a:bodyPr/>
        <a:lstStyle/>
        <a:p>
          <a:r>
            <a:rPr lang="en-US" dirty="0"/>
            <a:t>Convert All Prospects Over Threshold </a:t>
          </a:r>
        </a:p>
      </dgm:t>
    </dgm:pt>
    <dgm:pt modelId="{067E8792-DAE6-41CD-9AF0-4BF8F8E53803}" type="parTrans" cxnId="{FFBE85B3-0B6F-4278-ABF9-68C729EB062E}">
      <dgm:prSet/>
      <dgm:spPr/>
      <dgm:t>
        <a:bodyPr/>
        <a:lstStyle/>
        <a:p>
          <a:endParaRPr lang="en-US"/>
        </a:p>
      </dgm:t>
    </dgm:pt>
    <dgm:pt modelId="{00B1D089-4C49-4847-BB03-9F6ABBE94A38}" type="sibTrans" cxnId="{FFBE85B3-0B6F-4278-ABF9-68C729EB062E}">
      <dgm:prSet/>
      <dgm:spPr/>
      <dgm:t>
        <a:bodyPr/>
        <a:lstStyle/>
        <a:p>
          <a:endParaRPr lang="en-US"/>
        </a:p>
      </dgm:t>
    </dgm:pt>
    <dgm:pt modelId="{75FEF0AE-B79A-4620-9A49-CAFC3A18A1CD}">
      <dgm:prSet phldrT="[Text]"/>
      <dgm:spPr>
        <a:noFill/>
      </dgm:spPr>
      <dgm:t>
        <a:bodyPr/>
        <a:lstStyle/>
        <a:p>
          <a:r>
            <a:rPr lang="en-US" dirty="0"/>
            <a:t>Maximizes Return </a:t>
          </a:r>
        </a:p>
      </dgm:t>
    </dgm:pt>
    <dgm:pt modelId="{FE60BAE2-A26C-4AFC-9D89-73104AFDEC3D}" type="parTrans" cxnId="{462F83D8-D3F7-4F87-AC28-E277C1A60D34}">
      <dgm:prSet/>
      <dgm:spPr/>
      <dgm:t>
        <a:bodyPr/>
        <a:lstStyle/>
        <a:p>
          <a:endParaRPr lang="en-US"/>
        </a:p>
      </dgm:t>
    </dgm:pt>
    <dgm:pt modelId="{D9D7C6DD-B069-422F-98B7-4ACA151C3A06}" type="sibTrans" cxnId="{462F83D8-D3F7-4F87-AC28-E277C1A60D34}">
      <dgm:prSet/>
      <dgm:spPr/>
      <dgm:t>
        <a:bodyPr/>
        <a:lstStyle/>
        <a:p>
          <a:endParaRPr lang="en-US"/>
        </a:p>
      </dgm:t>
    </dgm:pt>
    <dgm:pt modelId="{287E4719-B00A-4EB5-A89F-E22A014D816C}">
      <dgm:prSet phldrT="[Text]" phldr="1"/>
      <dgm:spPr>
        <a:noFill/>
      </dgm:spPr>
      <dgm:t>
        <a:bodyPr/>
        <a:lstStyle/>
        <a:p>
          <a:endParaRPr lang="en-US" dirty="0"/>
        </a:p>
      </dgm:t>
    </dgm:pt>
    <dgm:pt modelId="{0CBDBADC-A3ED-4D59-B9FD-C7100C88FA56}" type="parTrans" cxnId="{80A1FB9B-837A-47E3-9D36-131BD965C351}">
      <dgm:prSet/>
      <dgm:spPr/>
      <dgm:t>
        <a:bodyPr/>
        <a:lstStyle/>
        <a:p>
          <a:endParaRPr lang="en-US"/>
        </a:p>
      </dgm:t>
    </dgm:pt>
    <dgm:pt modelId="{E6E31A1D-DBB9-44E2-B706-D3EFE9F6B88A}" type="sibTrans" cxnId="{80A1FB9B-837A-47E3-9D36-131BD965C351}">
      <dgm:prSet/>
      <dgm:spPr/>
      <dgm:t>
        <a:bodyPr/>
        <a:lstStyle/>
        <a:p>
          <a:endParaRPr lang="en-US"/>
        </a:p>
      </dgm:t>
    </dgm:pt>
    <dgm:pt modelId="{CAA2CC30-B501-4D89-BE35-4A990EF49618}">
      <dgm:prSet phldrT="[Text]"/>
      <dgm:spPr/>
      <dgm:t>
        <a:bodyPr/>
        <a:lstStyle/>
        <a:p>
          <a:r>
            <a:rPr lang="en-US" dirty="0"/>
            <a:t>Continue Current Trajectory </a:t>
          </a:r>
        </a:p>
      </dgm:t>
    </dgm:pt>
    <dgm:pt modelId="{FDEA792B-B72E-477C-B138-86AE57EB37FA}" type="parTrans" cxnId="{FC5F6942-79C4-4ED6-99EC-63496C3BF449}">
      <dgm:prSet/>
      <dgm:spPr/>
      <dgm:t>
        <a:bodyPr/>
        <a:lstStyle/>
        <a:p>
          <a:endParaRPr lang="en-US"/>
        </a:p>
      </dgm:t>
    </dgm:pt>
    <dgm:pt modelId="{D26C0C0E-D5EA-4C7B-88DB-923CF73AF112}" type="sibTrans" cxnId="{FC5F6942-79C4-4ED6-99EC-63496C3BF449}">
      <dgm:prSet/>
      <dgm:spPr/>
      <dgm:t>
        <a:bodyPr/>
        <a:lstStyle/>
        <a:p>
          <a:endParaRPr lang="en-US"/>
        </a:p>
      </dgm:t>
    </dgm:pt>
    <dgm:pt modelId="{619F6E50-C674-43F8-9E07-CC40C8D2B822}">
      <dgm:prSet phldrT="[Text]" phldr="1"/>
      <dgm:spPr>
        <a:noFill/>
      </dgm:spPr>
      <dgm:t>
        <a:bodyPr/>
        <a:lstStyle/>
        <a:p>
          <a:endParaRPr lang="en-US"/>
        </a:p>
      </dgm:t>
    </dgm:pt>
    <dgm:pt modelId="{2375D01D-568D-4C9C-B8AC-52EC7C0FD5FE}" type="parTrans" cxnId="{616A4114-86E0-4DB7-BB43-8D73C3D5F9FD}">
      <dgm:prSet/>
      <dgm:spPr/>
      <dgm:t>
        <a:bodyPr/>
        <a:lstStyle/>
        <a:p>
          <a:endParaRPr lang="en-US"/>
        </a:p>
      </dgm:t>
    </dgm:pt>
    <dgm:pt modelId="{23939E97-A84A-40B2-9900-D14000B30293}" type="sibTrans" cxnId="{616A4114-86E0-4DB7-BB43-8D73C3D5F9FD}">
      <dgm:prSet/>
      <dgm:spPr/>
      <dgm:t>
        <a:bodyPr/>
        <a:lstStyle/>
        <a:p>
          <a:endParaRPr lang="en-US"/>
        </a:p>
      </dgm:t>
    </dgm:pt>
    <dgm:pt modelId="{5965C5DE-661E-4D31-9400-397972AD8273}">
      <dgm:prSet phldrT="[Text]" phldr="1"/>
      <dgm:spPr>
        <a:noFill/>
      </dgm:spPr>
      <dgm:t>
        <a:bodyPr/>
        <a:lstStyle/>
        <a:p>
          <a:endParaRPr lang="en-US" dirty="0"/>
        </a:p>
      </dgm:t>
    </dgm:pt>
    <dgm:pt modelId="{8BDF464C-8505-42F2-AA3D-F0D45AE9DBD9}" type="parTrans" cxnId="{89515088-6059-42CC-A6FE-08DAF47793B1}">
      <dgm:prSet/>
      <dgm:spPr/>
      <dgm:t>
        <a:bodyPr/>
        <a:lstStyle/>
        <a:p>
          <a:endParaRPr lang="en-US"/>
        </a:p>
      </dgm:t>
    </dgm:pt>
    <dgm:pt modelId="{A2C9C2D7-095C-4769-99DF-42C30822132A}" type="sibTrans" cxnId="{89515088-6059-42CC-A6FE-08DAF47793B1}">
      <dgm:prSet/>
      <dgm:spPr/>
      <dgm:t>
        <a:bodyPr/>
        <a:lstStyle/>
        <a:p>
          <a:endParaRPr lang="en-US"/>
        </a:p>
      </dgm:t>
    </dgm:pt>
    <dgm:pt modelId="{1A16556A-4A0A-4AC0-BA55-2A58E15F93A9}">
      <dgm:prSet phldrT="[Text]"/>
      <dgm:spPr>
        <a:noFill/>
      </dgm:spPr>
      <dgm:t>
        <a:bodyPr/>
        <a:lstStyle/>
        <a:p>
          <a:r>
            <a:rPr lang="en-US" dirty="0"/>
            <a:t>Maximizes return per dollar spent on conversion </a:t>
          </a:r>
        </a:p>
      </dgm:t>
    </dgm:pt>
    <dgm:pt modelId="{02753C22-E3D5-43EA-A66F-B4FB54CCC5C2}" type="parTrans" cxnId="{FF01378E-771F-4643-90D8-D4540EF62A8F}">
      <dgm:prSet/>
      <dgm:spPr/>
      <dgm:t>
        <a:bodyPr/>
        <a:lstStyle/>
        <a:p>
          <a:endParaRPr lang="en-US"/>
        </a:p>
      </dgm:t>
    </dgm:pt>
    <dgm:pt modelId="{6C36D3C8-C46F-4B5F-96A0-3281DEFABF72}" type="sibTrans" cxnId="{FF01378E-771F-4643-90D8-D4540EF62A8F}">
      <dgm:prSet/>
      <dgm:spPr/>
      <dgm:t>
        <a:bodyPr/>
        <a:lstStyle/>
        <a:p>
          <a:endParaRPr lang="en-US"/>
        </a:p>
      </dgm:t>
    </dgm:pt>
    <dgm:pt modelId="{D7BEDDF7-35A5-4284-922D-B7808BA4F349}">
      <dgm:prSet phldrT="[Text]"/>
      <dgm:spPr>
        <a:noFill/>
      </dgm:spPr>
      <dgm:t>
        <a:bodyPr/>
        <a:lstStyle/>
        <a:p>
          <a:r>
            <a:rPr lang="en-US" dirty="0"/>
            <a:t>Low Risk</a:t>
          </a:r>
        </a:p>
      </dgm:t>
    </dgm:pt>
    <dgm:pt modelId="{294C0118-C5F1-447D-8E8A-988CC13BF4E8}" type="parTrans" cxnId="{3F277196-489B-4AA5-866A-DEDB81F2191B}">
      <dgm:prSet/>
      <dgm:spPr/>
      <dgm:t>
        <a:bodyPr/>
        <a:lstStyle/>
        <a:p>
          <a:endParaRPr lang="en-US"/>
        </a:p>
      </dgm:t>
    </dgm:pt>
    <dgm:pt modelId="{6C16AF3B-AE1D-4258-A556-204E9018C9BD}" type="sibTrans" cxnId="{3F277196-489B-4AA5-866A-DEDB81F2191B}">
      <dgm:prSet/>
      <dgm:spPr/>
      <dgm:t>
        <a:bodyPr/>
        <a:lstStyle/>
        <a:p>
          <a:endParaRPr lang="en-US"/>
        </a:p>
      </dgm:t>
    </dgm:pt>
    <dgm:pt modelId="{8B9FFB7F-B8F3-46E4-ABF5-FD5337924A6E}">
      <dgm:prSet phldrT="[Text]"/>
      <dgm:spPr>
        <a:noFill/>
      </dgm:spPr>
      <dgm:t>
        <a:bodyPr/>
        <a:lstStyle/>
        <a:p>
          <a:r>
            <a:rPr lang="en-US" dirty="0"/>
            <a:t>Low Market Influence</a:t>
          </a:r>
        </a:p>
      </dgm:t>
    </dgm:pt>
    <dgm:pt modelId="{B2CDB338-4CB4-4C92-BAF1-3B0B76B52622}" type="parTrans" cxnId="{03040D8F-FEE5-4BF8-B2C7-53F52CECE9FF}">
      <dgm:prSet/>
      <dgm:spPr/>
      <dgm:t>
        <a:bodyPr/>
        <a:lstStyle/>
        <a:p>
          <a:endParaRPr lang="en-US"/>
        </a:p>
      </dgm:t>
    </dgm:pt>
    <dgm:pt modelId="{42C30410-6335-41A0-9095-A0789EB7B995}" type="sibTrans" cxnId="{03040D8F-FEE5-4BF8-B2C7-53F52CECE9FF}">
      <dgm:prSet/>
      <dgm:spPr/>
      <dgm:t>
        <a:bodyPr/>
        <a:lstStyle/>
        <a:p>
          <a:endParaRPr lang="en-US"/>
        </a:p>
      </dgm:t>
    </dgm:pt>
    <dgm:pt modelId="{DC528F0B-D96A-4A76-BF95-D907B1FB7B4F}">
      <dgm:prSet phldrT="[Text]"/>
      <dgm:spPr>
        <a:noFill/>
      </dgm:spPr>
      <dgm:t>
        <a:bodyPr/>
        <a:lstStyle/>
        <a:p>
          <a:pPr>
            <a:buNone/>
          </a:pPr>
          <a:r>
            <a:rPr lang="en-US" dirty="0"/>
            <a:t>Pros: </a:t>
          </a:r>
        </a:p>
      </dgm:t>
    </dgm:pt>
    <dgm:pt modelId="{C9E2C901-798A-4B7E-9DB5-A720395AE412}" type="parTrans" cxnId="{3F183939-006B-4396-9B0E-58F28ED33C56}">
      <dgm:prSet/>
      <dgm:spPr/>
      <dgm:t>
        <a:bodyPr/>
        <a:lstStyle/>
        <a:p>
          <a:endParaRPr lang="en-US"/>
        </a:p>
      </dgm:t>
    </dgm:pt>
    <dgm:pt modelId="{0E682562-B187-4BFC-B2D4-26F4BE3D771F}" type="sibTrans" cxnId="{3F183939-006B-4396-9B0E-58F28ED33C56}">
      <dgm:prSet/>
      <dgm:spPr/>
      <dgm:t>
        <a:bodyPr/>
        <a:lstStyle/>
        <a:p>
          <a:endParaRPr lang="en-US"/>
        </a:p>
      </dgm:t>
    </dgm:pt>
    <dgm:pt modelId="{EDD9A4AA-9E74-4ADB-B134-94DFA6C61FF9}">
      <dgm:prSet phldrT="[Text]"/>
      <dgm:spPr>
        <a:noFill/>
      </dgm:spPr>
      <dgm:t>
        <a:bodyPr/>
        <a:lstStyle/>
        <a:p>
          <a:pPr>
            <a:buNone/>
          </a:pPr>
          <a:r>
            <a:rPr lang="en-US" dirty="0"/>
            <a:t>Cons: </a:t>
          </a:r>
        </a:p>
      </dgm:t>
    </dgm:pt>
    <dgm:pt modelId="{DA03C92A-2A02-4607-AD5F-CBB28E82BA95}" type="parTrans" cxnId="{E81323D8-0FA2-4932-8DBC-50BE0C0D69DE}">
      <dgm:prSet/>
      <dgm:spPr/>
      <dgm:t>
        <a:bodyPr/>
        <a:lstStyle/>
        <a:p>
          <a:endParaRPr lang="en-US"/>
        </a:p>
      </dgm:t>
    </dgm:pt>
    <dgm:pt modelId="{F5D6051C-5D7C-4F81-9589-5E0AB4B372B9}" type="sibTrans" cxnId="{E81323D8-0FA2-4932-8DBC-50BE0C0D69DE}">
      <dgm:prSet/>
      <dgm:spPr/>
      <dgm:t>
        <a:bodyPr/>
        <a:lstStyle/>
        <a:p>
          <a:endParaRPr lang="en-US"/>
        </a:p>
      </dgm:t>
    </dgm:pt>
    <dgm:pt modelId="{D2282BAB-B1F2-43E2-8678-C1B8D5E0C605}">
      <dgm:prSet phldrT="[Text]"/>
      <dgm:spPr>
        <a:noFill/>
      </dgm:spPr>
      <dgm:t>
        <a:bodyPr/>
        <a:lstStyle/>
        <a:p>
          <a:endParaRPr lang="en-US" dirty="0"/>
        </a:p>
      </dgm:t>
    </dgm:pt>
    <dgm:pt modelId="{40185DCB-1267-4FAD-B233-C7BDAD2CE0AD}" type="parTrans" cxnId="{3057DBBE-1C89-445E-A1A5-AF43B268AA2A}">
      <dgm:prSet/>
      <dgm:spPr/>
      <dgm:t>
        <a:bodyPr/>
        <a:lstStyle/>
        <a:p>
          <a:endParaRPr lang="en-US"/>
        </a:p>
      </dgm:t>
    </dgm:pt>
    <dgm:pt modelId="{9A478A1B-583E-4285-B178-5AB8BF053EEC}" type="sibTrans" cxnId="{3057DBBE-1C89-445E-A1A5-AF43B268AA2A}">
      <dgm:prSet/>
      <dgm:spPr/>
      <dgm:t>
        <a:bodyPr/>
        <a:lstStyle/>
        <a:p>
          <a:endParaRPr lang="en-US"/>
        </a:p>
      </dgm:t>
    </dgm:pt>
    <dgm:pt modelId="{DF20775B-1D29-4092-B301-6965981B3548}">
      <dgm:prSet phldrT="[Text]"/>
      <dgm:spPr>
        <a:noFill/>
      </dgm:spPr>
      <dgm:t>
        <a:bodyPr/>
        <a:lstStyle/>
        <a:p>
          <a:pPr>
            <a:buNone/>
          </a:pPr>
          <a:r>
            <a:rPr lang="en-US" dirty="0"/>
            <a:t>Pros: </a:t>
          </a:r>
        </a:p>
      </dgm:t>
    </dgm:pt>
    <dgm:pt modelId="{C55CC494-E750-4B8A-A5BC-8D2ABD8D457E}" type="parTrans" cxnId="{B9104964-5FF0-4246-BE19-C00DCFFA74B5}">
      <dgm:prSet/>
      <dgm:spPr/>
    </dgm:pt>
    <dgm:pt modelId="{299EC0E2-B304-435B-A091-2CE91F4CB87F}" type="sibTrans" cxnId="{B9104964-5FF0-4246-BE19-C00DCFFA74B5}">
      <dgm:prSet/>
      <dgm:spPr/>
    </dgm:pt>
    <dgm:pt modelId="{7D5AB81A-C5F6-49E6-88D9-336070C4BA9E}" type="pres">
      <dgm:prSet presAssocID="{CEF49EBA-9A3F-4E9E-ACA3-E45765A831AE}" presName="Name0" presStyleCnt="0">
        <dgm:presLayoutVars>
          <dgm:dir/>
          <dgm:animLvl val="lvl"/>
          <dgm:resizeHandles val="exact"/>
        </dgm:presLayoutVars>
      </dgm:prSet>
      <dgm:spPr/>
    </dgm:pt>
    <dgm:pt modelId="{8512BCA0-4042-4CB1-83AE-282D9F3857EA}" type="pres">
      <dgm:prSet presAssocID="{BE919AD8-CB0A-47CE-A012-622F109A0A49}" presName="composite" presStyleCnt="0"/>
      <dgm:spPr/>
    </dgm:pt>
    <dgm:pt modelId="{232D3604-7E13-474E-9F06-663F5B865665}" type="pres">
      <dgm:prSet presAssocID="{BE919AD8-CB0A-47CE-A012-622F109A0A49}" presName="parTx" presStyleLbl="alignNode1" presStyleIdx="0" presStyleCnt="3" custScaleX="84276" custScaleY="72023" custLinFactY="-11858" custLinFactNeighborX="1784" custLinFactNeighborY="-100000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</dgm:pt>
    <dgm:pt modelId="{391892B7-30B7-4F7A-8F61-247BD1784957}" type="pres">
      <dgm:prSet presAssocID="{BE919AD8-CB0A-47CE-A012-622F109A0A49}" presName="desTx" presStyleLbl="alignAccFollowNode1" presStyleIdx="0" presStyleCnt="3" custScaleX="84276" custScaleY="80232" custLinFactNeighborX="-52" custLinFactNeighborY="-22078">
        <dgm:presLayoutVars>
          <dgm:bulletEnabled val="1"/>
        </dgm:presLayoutVars>
      </dgm:prSet>
      <dgm:spPr/>
    </dgm:pt>
    <dgm:pt modelId="{A9B52E92-8D46-4229-B2E1-8C382AD87C64}" type="pres">
      <dgm:prSet presAssocID="{FA506FF5-F7E0-47CA-AB42-CB324FA13B6B}" presName="space" presStyleCnt="0"/>
      <dgm:spPr/>
    </dgm:pt>
    <dgm:pt modelId="{33AFD53F-E486-49F9-ADCD-294B5F2A642E}" type="pres">
      <dgm:prSet presAssocID="{2E7A2E44-11DB-42B1-BFDD-604DFF03E3E3}" presName="composite" presStyleCnt="0"/>
      <dgm:spPr/>
    </dgm:pt>
    <dgm:pt modelId="{01EEB09D-415A-4D75-A394-2BCC5988429A}" type="pres">
      <dgm:prSet presAssocID="{2E7A2E44-11DB-42B1-BFDD-604DFF03E3E3}" presName="parTx" presStyleLbl="alignNode1" presStyleIdx="1" presStyleCnt="3" custScaleX="84276" custScaleY="72023" custLinFactY="-11858" custLinFactNeighborX="824" custLinFactNeighborY="-100000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</dgm:pt>
    <dgm:pt modelId="{15914202-C424-4671-A803-02B0B6D43882}" type="pres">
      <dgm:prSet presAssocID="{2E7A2E44-11DB-42B1-BFDD-604DFF03E3E3}" presName="desTx" presStyleLbl="alignAccFollowNode1" presStyleIdx="1" presStyleCnt="3" custScaleX="84276" custScaleY="80232" custLinFactNeighborX="-135" custLinFactNeighborY="-22078">
        <dgm:presLayoutVars>
          <dgm:bulletEnabled val="1"/>
        </dgm:presLayoutVars>
      </dgm:prSet>
      <dgm:spPr/>
    </dgm:pt>
    <dgm:pt modelId="{DDC0CE35-77D9-4B96-B88C-2EFA100A4260}" type="pres">
      <dgm:prSet presAssocID="{00B1D089-4C49-4847-BB03-9F6ABBE94A38}" presName="space" presStyleCnt="0"/>
      <dgm:spPr/>
    </dgm:pt>
    <dgm:pt modelId="{43CA5633-B9E4-4072-96A7-6BD71ECB215B}" type="pres">
      <dgm:prSet presAssocID="{CAA2CC30-B501-4D89-BE35-4A990EF49618}" presName="composite" presStyleCnt="0"/>
      <dgm:spPr/>
    </dgm:pt>
    <dgm:pt modelId="{5EE0ABB4-1D8C-498C-B2D6-E829A7BED688}" type="pres">
      <dgm:prSet presAssocID="{CAA2CC30-B501-4D89-BE35-4A990EF49618}" presName="parTx" presStyleLbl="alignNode1" presStyleIdx="2" presStyleCnt="3" custScaleX="84276" custScaleY="72023" custLinFactY="-11858" custLinFactNeighborX="-1971" custLinFactNeighborY="-100000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</dgm:pt>
    <dgm:pt modelId="{4B187744-4B45-4628-80A2-452EC69E8428}" type="pres">
      <dgm:prSet presAssocID="{CAA2CC30-B501-4D89-BE35-4A990EF49618}" presName="desTx" presStyleLbl="alignAccFollowNode1" presStyleIdx="2" presStyleCnt="3" custScaleX="84276" custScaleY="80232" custLinFactNeighborX="-135" custLinFactNeighborY="-22078">
        <dgm:presLayoutVars>
          <dgm:bulletEnabled val="1"/>
        </dgm:presLayoutVars>
      </dgm:prSet>
      <dgm:spPr/>
    </dgm:pt>
  </dgm:ptLst>
  <dgm:cxnLst>
    <dgm:cxn modelId="{0EE88803-E48B-419A-9004-C06D43FB0763}" type="presOf" srcId="{2E7A2E44-11DB-42B1-BFDD-604DFF03E3E3}" destId="{01EEB09D-415A-4D75-A394-2BCC5988429A}" srcOrd="0" destOrd="0" presId="urn:microsoft.com/office/officeart/2005/8/layout/hList1"/>
    <dgm:cxn modelId="{46E6A408-612E-4430-88E6-B811003889FA}" type="presOf" srcId="{CEF49EBA-9A3F-4E9E-ACA3-E45765A831AE}" destId="{7D5AB81A-C5F6-49E6-88D9-336070C4BA9E}" srcOrd="0" destOrd="0" presId="urn:microsoft.com/office/officeart/2005/8/layout/hList1"/>
    <dgm:cxn modelId="{081DC512-0655-4D1B-B98B-CF0F02B76087}" type="presOf" srcId="{D7BEDDF7-35A5-4284-922D-B7808BA4F349}" destId="{391892B7-30B7-4F7A-8F61-247BD1784957}" srcOrd="0" destOrd="3" presId="urn:microsoft.com/office/officeart/2005/8/layout/hList1"/>
    <dgm:cxn modelId="{616A4114-86E0-4DB7-BB43-8D73C3D5F9FD}" srcId="{CAA2CC30-B501-4D89-BE35-4A990EF49618}" destId="{619F6E50-C674-43F8-9E07-CC40C8D2B822}" srcOrd="0" destOrd="0" parTransId="{2375D01D-568D-4C9C-B8AC-52EC7C0FD5FE}" sibTransId="{23939E97-A84A-40B2-9900-D14000B30293}"/>
    <dgm:cxn modelId="{E477F327-C4BE-4F50-B544-3B96B3611E26}" type="presOf" srcId="{619F6E50-C674-43F8-9E07-CC40C8D2B822}" destId="{4B187744-4B45-4628-80A2-452EC69E8428}" srcOrd="0" destOrd="0" presId="urn:microsoft.com/office/officeart/2005/8/layout/hList1"/>
    <dgm:cxn modelId="{64050F34-335F-43CE-8BAE-81F674686DB5}" type="presOf" srcId="{DF20775B-1D29-4092-B301-6965981B3548}" destId="{15914202-C424-4671-A803-02B0B6D43882}" srcOrd="0" destOrd="0" presId="urn:microsoft.com/office/officeart/2005/8/layout/hList1"/>
    <dgm:cxn modelId="{3F183939-006B-4396-9B0E-58F28ED33C56}" srcId="{BE919AD8-CB0A-47CE-A012-622F109A0A49}" destId="{DC528F0B-D96A-4A76-BF95-D907B1FB7B4F}" srcOrd="0" destOrd="0" parTransId="{C9E2C901-798A-4B7E-9DB5-A720395AE412}" sibTransId="{0E682562-B187-4BFC-B2D4-26F4BE3D771F}"/>
    <dgm:cxn modelId="{F807F260-498F-4105-90B0-FF99CC9D562B}" type="presOf" srcId="{1A16556A-4A0A-4AC0-BA55-2A58E15F93A9}" destId="{391892B7-30B7-4F7A-8F61-247BD1784957}" srcOrd="0" destOrd="2" presId="urn:microsoft.com/office/officeart/2005/8/layout/hList1"/>
    <dgm:cxn modelId="{FC5F6942-79C4-4ED6-99EC-63496C3BF449}" srcId="{CEF49EBA-9A3F-4E9E-ACA3-E45765A831AE}" destId="{CAA2CC30-B501-4D89-BE35-4A990EF49618}" srcOrd="2" destOrd="0" parTransId="{FDEA792B-B72E-477C-B138-86AE57EB37FA}" sibTransId="{D26C0C0E-D5EA-4C7B-88DB-923CF73AF112}"/>
    <dgm:cxn modelId="{B9104964-5FF0-4246-BE19-C00DCFFA74B5}" srcId="{2E7A2E44-11DB-42B1-BFDD-604DFF03E3E3}" destId="{DF20775B-1D29-4092-B301-6965981B3548}" srcOrd="0" destOrd="0" parTransId="{C55CC494-E750-4B8A-A5BC-8D2ABD8D457E}" sibTransId="{299EC0E2-B304-435B-A091-2CE91F4CB87F}"/>
    <dgm:cxn modelId="{7AE3E847-AC4A-4698-998D-1A4AC1A2613D}" srcId="{BE919AD8-CB0A-47CE-A012-622F109A0A49}" destId="{FFD52F2C-DBC7-43FC-B8C1-3A9D2B75DDA5}" srcOrd="1" destOrd="0" parTransId="{E385E268-CCB7-4EF6-A461-6626282B6C43}" sibTransId="{986139A4-DB32-4009-870D-4AB52DCB28B5}"/>
    <dgm:cxn modelId="{08E91B49-D829-4A64-9E8B-CF57000D296D}" type="presOf" srcId="{FFD52F2C-DBC7-43FC-B8C1-3A9D2B75DDA5}" destId="{391892B7-30B7-4F7A-8F61-247BD1784957}" srcOrd="0" destOrd="1" presId="urn:microsoft.com/office/officeart/2005/8/layout/hList1"/>
    <dgm:cxn modelId="{EC0D7071-82BA-4B1D-9678-BA82C3C5A82B}" type="presOf" srcId="{EDD9A4AA-9E74-4ADB-B134-94DFA6C61FF9}" destId="{391892B7-30B7-4F7A-8F61-247BD1784957}" srcOrd="0" destOrd="5" presId="urn:microsoft.com/office/officeart/2005/8/layout/hList1"/>
    <dgm:cxn modelId="{89515088-6059-42CC-A6FE-08DAF47793B1}" srcId="{CAA2CC30-B501-4D89-BE35-4A990EF49618}" destId="{5965C5DE-661E-4D31-9400-397972AD8273}" srcOrd="1" destOrd="0" parTransId="{8BDF464C-8505-42F2-AA3D-F0D45AE9DBD9}" sibTransId="{A2C9C2D7-095C-4769-99DF-42C30822132A}"/>
    <dgm:cxn modelId="{95FB8989-A5C8-4E9C-8569-A4B631C1A280}" type="presOf" srcId="{75FEF0AE-B79A-4620-9A49-CAFC3A18A1CD}" destId="{15914202-C424-4671-A803-02B0B6D43882}" srcOrd="0" destOrd="1" presId="urn:microsoft.com/office/officeart/2005/8/layout/hList1"/>
    <dgm:cxn modelId="{FF01378E-771F-4643-90D8-D4540EF62A8F}" srcId="{FFD52F2C-DBC7-43FC-B8C1-3A9D2B75DDA5}" destId="{1A16556A-4A0A-4AC0-BA55-2A58E15F93A9}" srcOrd="0" destOrd="0" parTransId="{02753C22-E3D5-43EA-A66F-B4FB54CCC5C2}" sibTransId="{6C36D3C8-C46F-4B5F-96A0-3281DEFABF72}"/>
    <dgm:cxn modelId="{03040D8F-FEE5-4BF8-B2C7-53F52CECE9FF}" srcId="{BE919AD8-CB0A-47CE-A012-622F109A0A49}" destId="{8B9FFB7F-B8F3-46E4-ABF5-FD5337924A6E}" srcOrd="5" destOrd="0" parTransId="{B2CDB338-4CB4-4C92-BAF1-3B0B76B52622}" sibTransId="{42C30410-6335-41A0-9095-A0789EB7B995}"/>
    <dgm:cxn modelId="{2C460A91-1767-49CF-8A70-7B4C336D755F}" type="presOf" srcId="{287E4719-B00A-4EB5-A89F-E22A014D816C}" destId="{15914202-C424-4671-A803-02B0B6D43882}" srcOrd="0" destOrd="2" presId="urn:microsoft.com/office/officeart/2005/8/layout/hList1"/>
    <dgm:cxn modelId="{3F277196-489B-4AA5-866A-DEDB81F2191B}" srcId="{BE919AD8-CB0A-47CE-A012-622F109A0A49}" destId="{D7BEDDF7-35A5-4284-922D-B7808BA4F349}" srcOrd="2" destOrd="0" parTransId="{294C0118-C5F1-447D-8E8A-988CC13BF4E8}" sibTransId="{6C16AF3B-AE1D-4258-A556-204E9018C9BD}"/>
    <dgm:cxn modelId="{6D106899-F274-40D7-8FA5-8C7586DC67C8}" type="presOf" srcId="{BE919AD8-CB0A-47CE-A012-622F109A0A49}" destId="{232D3604-7E13-474E-9F06-663F5B865665}" srcOrd="0" destOrd="0" presId="urn:microsoft.com/office/officeart/2005/8/layout/hList1"/>
    <dgm:cxn modelId="{4E157099-A8E1-4D84-9246-E02A91E84863}" type="presOf" srcId="{5965C5DE-661E-4D31-9400-397972AD8273}" destId="{4B187744-4B45-4628-80A2-452EC69E8428}" srcOrd="0" destOrd="1" presId="urn:microsoft.com/office/officeart/2005/8/layout/hList1"/>
    <dgm:cxn modelId="{80A1FB9B-837A-47E3-9D36-131BD965C351}" srcId="{2E7A2E44-11DB-42B1-BFDD-604DFF03E3E3}" destId="{287E4719-B00A-4EB5-A89F-E22A014D816C}" srcOrd="2" destOrd="0" parTransId="{0CBDBADC-A3ED-4D59-B9FD-C7100C88FA56}" sibTransId="{E6E31A1D-DBB9-44E2-B706-D3EFE9F6B88A}"/>
    <dgm:cxn modelId="{8E9F3CA1-3D47-411B-AB93-F7458BFED5C5}" srcId="{CEF49EBA-9A3F-4E9E-ACA3-E45765A831AE}" destId="{BE919AD8-CB0A-47CE-A012-622F109A0A49}" srcOrd="0" destOrd="0" parTransId="{E18B3561-F744-4781-84ED-1058449AE09B}" sibTransId="{FA506FF5-F7E0-47CA-AB42-CB324FA13B6B}"/>
    <dgm:cxn modelId="{0D0F6DA6-0E02-4764-A349-F4D5633DFAE9}" type="presOf" srcId="{DC528F0B-D96A-4A76-BF95-D907B1FB7B4F}" destId="{391892B7-30B7-4F7A-8F61-247BD1784957}" srcOrd="0" destOrd="0" presId="urn:microsoft.com/office/officeart/2005/8/layout/hList1"/>
    <dgm:cxn modelId="{FFBE85B3-0B6F-4278-ABF9-68C729EB062E}" srcId="{CEF49EBA-9A3F-4E9E-ACA3-E45765A831AE}" destId="{2E7A2E44-11DB-42B1-BFDD-604DFF03E3E3}" srcOrd="1" destOrd="0" parTransId="{067E8792-DAE6-41CD-9AF0-4BF8F8E53803}" sibTransId="{00B1D089-4C49-4847-BB03-9F6ABBE94A38}"/>
    <dgm:cxn modelId="{3057DBBE-1C89-445E-A1A5-AF43B268AA2A}" srcId="{BE919AD8-CB0A-47CE-A012-622F109A0A49}" destId="{D2282BAB-B1F2-43E2-8678-C1B8D5E0C605}" srcOrd="3" destOrd="0" parTransId="{40185DCB-1267-4FAD-B233-C7BDAD2CE0AD}" sibTransId="{9A478A1B-583E-4285-B178-5AB8BF053EEC}"/>
    <dgm:cxn modelId="{59E0A9C1-BF84-4E6D-BAAC-189CABD349D9}" type="presOf" srcId="{D2282BAB-B1F2-43E2-8678-C1B8D5E0C605}" destId="{391892B7-30B7-4F7A-8F61-247BD1784957}" srcOrd="0" destOrd="4" presId="urn:microsoft.com/office/officeart/2005/8/layout/hList1"/>
    <dgm:cxn modelId="{C9AC92CC-5DA8-4CE0-8857-0A95F1909305}" type="presOf" srcId="{CAA2CC30-B501-4D89-BE35-4A990EF49618}" destId="{5EE0ABB4-1D8C-498C-B2D6-E829A7BED688}" srcOrd="0" destOrd="0" presId="urn:microsoft.com/office/officeart/2005/8/layout/hList1"/>
    <dgm:cxn modelId="{E81323D8-0FA2-4932-8DBC-50BE0C0D69DE}" srcId="{BE919AD8-CB0A-47CE-A012-622F109A0A49}" destId="{EDD9A4AA-9E74-4ADB-B134-94DFA6C61FF9}" srcOrd="4" destOrd="0" parTransId="{DA03C92A-2A02-4607-AD5F-CBB28E82BA95}" sibTransId="{F5D6051C-5D7C-4F81-9589-5E0AB4B372B9}"/>
    <dgm:cxn modelId="{462F83D8-D3F7-4F87-AC28-E277C1A60D34}" srcId="{2E7A2E44-11DB-42B1-BFDD-604DFF03E3E3}" destId="{75FEF0AE-B79A-4620-9A49-CAFC3A18A1CD}" srcOrd="1" destOrd="0" parTransId="{FE60BAE2-A26C-4AFC-9D89-73104AFDEC3D}" sibTransId="{D9D7C6DD-B069-422F-98B7-4ACA151C3A06}"/>
    <dgm:cxn modelId="{2C59C0EE-6F8E-44D2-9A79-71F58BF79B9C}" type="presOf" srcId="{8B9FFB7F-B8F3-46E4-ABF5-FD5337924A6E}" destId="{391892B7-30B7-4F7A-8F61-247BD1784957}" srcOrd="0" destOrd="6" presId="urn:microsoft.com/office/officeart/2005/8/layout/hList1"/>
    <dgm:cxn modelId="{615623A8-4271-41BD-8517-B09E9D4BE53B}" type="presParOf" srcId="{7D5AB81A-C5F6-49E6-88D9-336070C4BA9E}" destId="{8512BCA0-4042-4CB1-83AE-282D9F3857EA}" srcOrd="0" destOrd="0" presId="urn:microsoft.com/office/officeart/2005/8/layout/hList1"/>
    <dgm:cxn modelId="{0E3191CB-643B-4BC5-A827-E48EC04C4998}" type="presParOf" srcId="{8512BCA0-4042-4CB1-83AE-282D9F3857EA}" destId="{232D3604-7E13-474E-9F06-663F5B865665}" srcOrd="0" destOrd="0" presId="urn:microsoft.com/office/officeart/2005/8/layout/hList1"/>
    <dgm:cxn modelId="{E494C35E-5882-401D-94A2-44E9229E20D6}" type="presParOf" srcId="{8512BCA0-4042-4CB1-83AE-282D9F3857EA}" destId="{391892B7-30B7-4F7A-8F61-247BD1784957}" srcOrd="1" destOrd="0" presId="urn:microsoft.com/office/officeart/2005/8/layout/hList1"/>
    <dgm:cxn modelId="{BA026EBC-3CBE-4674-931A-7126174F8FDA}" type="presParOf" srcId="{7D5AB81A-C5F6-49E6-88D9-336070C4BA9E}" destId="{A9B52E92-8D46-4229-B2E1-8C382AD87C64}" srcOrd="1" destOrd="0" presId="urn:microsoft.com/office/officeart/2005/8/layout/hList1"/>
    <dgm:cxn modelId="{D49E9CA7-2D4D-4FA2-9499-2A949761BCB5}" type="presParOf" srcId="{7D5AB81A-C5F6-49E6-88D9-336070C4BA9E}" destId="{33AFD53F-E486-49F9-ADCD-294B5F2A642E}" srcOrd="2" destOrd="0" presId="urn:microsoft.com/office/officeart/2005/8/layout/hList1"/>
    <dgm:cxn modelId="{9B062134-1D0C-464D-821F-B08CFEB5E43C}" type="presParOf" srcId="{33AFD53F-E486-49F9-ADCD-294B5F2A642E}" destId="{01EEB09D-415A-4D75-A394-2BCC5988429A}" srcOrd="0" destOrd="0" presId="urn:microsoft.com/office/officeart/2005/8/layout/hList1"/>
    <dgm:cxn modelId="{76674ED3-FDA3-4B7B-AB7D-032CB0A26F40}" type="presParOf" srcId="{33AFD53F-E486-49F9-ADCD-294B5F2A642E}" destId="{15914202-C424-4671-A803-02B0B6D43882}" srcOrd="1" destOrd="0" presId="urn:microsoft.com/office/officeart/2005/8/layout/hList1"/>
    <dgm:cxn modelId="{D130B36C-48AD-45C7-AFAB-35DB28C1C9BF}" type="presParOf" srcId="{7D5AB81A-C5F6-49E6-88D9-336070C4BA9E}" destId="{DDC0CE35-77D9-4B96-B88C-2EFA100A4260}" srcOrd="3" destOrd="0" presId="urn:microsoft.com/office/officeart/2005/8/layout/hList1"/>
    <dgm:cxn modelId="{0B041BAB-BCA8-4741-BEE7-42C9BB7CFD0F}" type="presParOf" srcId="{7D5AB81A-C5F6-49E6-88D9-336070C4BA9E}" destId="{43CA5633-B9E4-4072-96A7-6BD71ECB215B}" srcOrd="4" destOrd="0" presId="urn:microsoft.com/office/officeart/2005/8/layout/hList1"/>
    <dgm:cxn modelId="{462F57E9-A2A2-4F2D-AB5A-9425EDCDA806}" type="presParOf" srcId="{43CA5633-B9E4-4072-96A7-6BD71ECB215B}" destId="{5EE0ABB4-1D8C-498C-B2D6-E829A7BED688}" srcOrd="0" destOrd="0" presId="urn:microsoft.com/office/officeart/2005/8/layout/hList1"/>
    <dgm:cxn modelId="{63E367B4-72D4-4272-BB99-89B19BE95D36}" type="presParOf" srcId="{43CA5633-B9E4-4072-96A7-6BD71ECB215B}" destId="{4B187744-4B45-4628-80A2-452EC69E84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D3604-7E13-474E-9F06-663F5B865665}">
      <dsp:nvSpPr>
        <dsp:cNvPr id="0" name=""/>
        <dsp:cNvSpPr/>
      </dsp:nvSpPr>
      <dsp:spPr>
        <a:xfrm>
          <a:off x="76209" y="0"/>
          <a:ext cx="3497420" cy="5994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Convert Top Prospects </a:t>
          </a:r>
        </a:p>
      </dsp:txBody>
      <dsp:txXfrm>
        <a:off x="105470" y="29261"/>
        <a:ext cx="3438898" cy="540892"/>
      </dsp:txXfrm>
    </dsp:sp>
    <dsp:sp modelId="{391892B7-30B7-4F7A-8F61-247BD1784957}">
      <dsp:nvSpPr>
        <dsp:cNvPr id="0" name=""/>
        <dsp:cNvSpPr/>
      </dsp:nvSpPr>
      <dsp:spPr>
        <a:xfrm>
          <a:off x="16" y="943287"/>
          <a:ext cx="3497420" cy="2319338"/>
        </a:xfrm>
        <a:prstGeom prst="rect">
          <a:avLst/>
        </a:prstGeom>
        <a:noFill/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kern="1200" dirty="0"/>
            <a:t>Pros: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Smaller Capital Cost 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Maximizes return per dollar spent on conversion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Low Risk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kern="1200" dirty="0"/>
            <a:t>Cons: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Low Market Influence</a:t>
          </a:r>
        </a:p>
      </dsp:txBody>
      <dsp:txXfrm>
        <a:off x="16" y="943287"/>
        <a:ext cx="3497420" cy="2319338"/>
      </dsp:txXfrm>
    </dsp:sp>
    <dsp:sp modelId="{01EEB09D-415A-4D75-A394-2BCC5988429A}">
      <dsp:nvSpPr>
        <dsp:cNvPr id="0" name=""/>
        <dsp:cNvSpPr/>
      </dsp:nvSpPr>
      <dsp:spPr>
        <a:xfrm>
          <a:off x="4114785" y="0"/>
          <a:ext cx="3497420" cy="5994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Convert All Prospects Over Threshold </a:t>
          </a:r>
        </a:p>
      </dsp:txBody>
      <dsp:txXfrm>
        <a:off x="4144046" y="29261"/>
        <a:ext cx="3438898" cy="540892"/>
      </dsp:txXfrm>
    </dsp:sp>
    <dsp:sp modelId="{15914202-C424-4671-A803-02B0B6D43882}">
      <dsp:nvSpPr>
        <dsp:cNvPr id="0" name=""/>
        <dsp:cNvSpPr/>
      </dsp:nvSpPr>
      <dsp:spPr>
        <a:xfrm>
          <a:off x="4074987" y="943287"/>
          <a:ext cx="3497420" cy="2319338"/>
        </a:xfrm>
        <a:prstGeom prst="rect">
          <a:avLst/>
        </a:prstGeom>
        <a:noFill/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kern="1200" dirty="0"/>
            <a:t>Pros: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Maximizes Return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4074987" y="943287"/>
        <a:ext cx="3497420" cy="2319338"/>
      </dsp:txXfrm>
    </dsp:sp>
    <dsp:sp modelId="{5EE0ABB4-1D8C-498C-B2D6-E829A7BED688}">
      <dsp:nvSpPr>
        <dsp:cNvPr id="0" name=""/>
        <dsp:cNvSpPr/>
      </dsp:nvSpPr>
      <dsp:spPr>
        <a:xfrm>
          <a:off x="8077209" y="0"/>
          <a:ext cx="3497420" cy="5994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Continue Current Trajectory </a:t>
          </a:r>
        </a:p>
      </dsp:txBody>
      <dsp:txXfrm>
        <a:off x="8106470" y="29261"/>
        <a:ext cx="3438898" cy="540892"/>
      </dsp:txXfrm>
    </dsp:sp>
    <dsp:sp modelId="{4B187744-4B45-4628-80A2-452EC69E8428}">
      <dsp:nvSpPr>
        <dsp:cNvPr id="0" name=""/>
        <dsp:cNvSpPr/>
      </dsp:nvSpPr>
      <dsp:spPr>
        <a:xfrm>
          <a:off x="8153402" y="943287"/>
          <a:ext cx="3497420" cy="2319338"/>
        </a:xfrm>
        <a:prstGeom prst="rect">
          <a:avLst/>
        </a:prstGeom>
        <a:noFill/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8153402" y="943287"/>
        <a:ext cx="3497420" cy="2319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AEC444-603B-4F09-9A06-5917518DD9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D372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D372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2.wdp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5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176359"/>
            <a:ext cx="9286875" cy="685800"/>
          </a:xfrm>
        </p:spPr>
        <p:txBody>
          <a:bodyPr>
            <a:normAutofit/>
          </a:bodyPr>
          <a:lstStyle/>
          <a:p>
            <a:r>
              <a:rPr lang="en-US" sz="3800" dirty="0"/>
              <a:t>Entering the Short-Term Rental Market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5600" y="5334000"/>
            <a:ext cx="5181599" cy="474836"/>
          </a:xfrm>
        </p:spPr>
        <p:txBody>
          <a:bodyPr/>
          <a:lstStyle/>
          <a:p>
            <a:pPr algn="r"/>
            <a:r>
              <a:rPr lang="en-US" dirty="0"/>
              <a:t>Recommendations &amp; Analysis 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7C897E57-16E4-40DE-ABA5-352609B7F0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0" t="28630" r="67215" b="12687"/>
          <a:stretch/>
        </p:blipFill>
        <p:spPr>
          <a:xfrm>
            <a:off x="11037356" y="-3926"/>
            <a:ext cx="1154644" cy="1059276"/>
          </a:xfrm>
          <a:prstGeom prst="ellipse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Executive Summary &amp; Recommendation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Conversion Timeline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Future Investment Opportunities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E009614-B084-4046-8631-2F1E69C37F04}"/>
              </a:ext>
            </a:extLst>
          </p:cNvPr>
          <p:cNvSpPr/>
          <p:nvPr/>
        </p:nvSpPr>
        <p:spPr>
          <a:xfrm>
            <a:off x="424922" y="1905000"/>
            <a:ext cx="304800" cy="22860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13C6813A-FF9C-4BCC-AC40-5ECA2CA9F9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0" t="28630" r="67215" b="12687"/>
          <a:stretch/>
        </p:blipFill>
        <p:spPr>
          <a:xfrm>
            <a:off x="11037356" y="-3926"/>
            <a:ext cx="1154644" cy="105927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5E72-254B-4812-9B0D-120853BF1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800"/>
            <a:ext cx="4267200" cy="595950"/>
          </a:xfrm>
        </p:spPr>
        <p:txBody>
          <a:bodyPr/>
          <a:lstStyle/>
          <a:p>
            <a:r>
              <a:rPr lang="en-US" dirty="0"/>
              <a:t>Executive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ABBA-74C9-4AB1-99C7-567C5B0A8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10515600" cy="4351338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effectLst/>
              <a:latin typeface="Century Schoolbook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entury Schoolbook (Body)"/>
                <a:ea typeface="Times New Roman" panose="02020603050405020304" pitchFamily="18" charset="0"/>
                <a:cs typeface="Times New Roman" panose="02020603050405020304" pitchFamily="18" charset="0"/>
              </a:rPr>
              <a:t>In spirit of Watershed’s operating philosophy of delivering exceptional client service, maintaining safe investment, and minimizing risk this analysis shows the following: </a:t>
            </a:r>
            <a:endParaRPr lang="en-US" sz="1400" dirty="0">
              <a:latin typeface="Century Schoolbook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entury Schoolbook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latin typeface="Century Schoolbook (Body)"/>
                <a:ea typeface="Times New Roman" panose="02020603050405020304" pitchFamily="18" charset="0"/>
                <a:cs typeface="Times New Roman" panose="02020603050405020304" pitchFamily="18" charset="0"/>
              </a:rPr>
              <a:t>The current long-term rental model</a:t>
            </a:r>
            <a:r>
              <a:rPr lang="en-US" sz="1400" b="1" dirty="0">
                <a:effectLst/>
                <a:latin typeface="Century Schoolbook (Body)"/>
                <a:ea typeface="Times New Roman" panose="02020603050405020304" pitchFamily="18" charset="0"/>
                <a:cs typeface="Times New Roman" panose="02020603050405020304" pitchFamily="18" charset="0"/>
              </a:rPr>
              <a:t> works</a:t>
            </a:r>
            <a:r>
              <a:rPr lang="en-US" sz="1400" dirty="0">
                <a:effectLst/>
                <a:latin typeface="Century Schoolbook (Body)"/>
                <a:ea typeface="Times New Roman" panose="02020603050405020304" pitchFamily="18" charset="0"/>
                <a:cs typeface="Times New Roman" panose="02020603050405020304" pitchFamily="18" charset="0"/>
              </a:rPr>
              <a:t>. Most properties will continue to remain in the Long-Term Rental Marketspace</a:t>
            </a:r>
            <a:r>
              <a:rPr lang="en-US" sz="1100" b="1" dirty="0">
                <a:effectLst/>
                <a:latin typeface="Century Schoolbook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000" dirty="0">
                <a:effectLst/>
                <a:latin typeface="Century Schoolbook (Body)"/>
                <a:ea typeface="Times New Roman" panose="02020603050405020304" pitchFamily="18" charset="0"/>
                <a:cs typeface="Times New Roman" panose="02020603050405020304" pitchFamily="18" charset="0"/>
              </a:rPr>
              <a:t>Note, further analysis ought to be done to </a:t>
            </a:r>
            <a:r>
              <a:rPr lang="en-US" sz="1000" i="1" dirty="0">
                <a:effectLst/>
                <a:latin typeface="Century Schoolbook (Body)"/>
                <a:ea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lang="en-US" sz="1000" dirty="0">
                <a:effectLst/>
                <a:latin typeface="Century Schoolbook (Body)"/>
                <a:ea typeface="Times New Roman" panose="02020603050405020304" pitchFamily="18" charset="0"/>
                <a:cs typeface="Times New Roman" panose="02020603050405020304" pitchFamily="18" charset="0"/>
              </a:rPr>
              <a:t> long-term rents are optimized</a:t>
            </a:r>
            <a:r>
              <a:rPr lang="en-US" sz="1000" i="1" dirty="0">
                <a:effectLst/>
                <a:latin typeface="Century Schoolbook (Body)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5715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endParaRPr lang="en-US" sz="1200" i="1" dirty="0">
              <a:latin typeface="Century Schoolbook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endParaRPr lang="en-US" sz="1200" i="1" dirty="0">
              <a:effectLst/>
              <a:latin typeface="Century Schoolbook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latin typeface="Century Schoolbook (Body)"/>
                <a:cs typeface="Times New Roman" panose="02020603050405020304" pitchFamily="18" charset="0"/>
              </a:rPr>
              <a:t>By converting properties that surpass the additional profitability requirement, even by conservative estimates, show that Watershed stands to gain tremendously from entering the short-term rental market. 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endParaRPr lang="en-US" sz="1400" dirty="0">
              <a:latin typeface="Century Schoolbook (Body)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400" dirty="0">
              <a:latin typeface="Century Schoolbook (Body)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latin typeface="Century Schoolbook (Body)"/>
                <a:cs typeface="Times New Roman" panose="02020603050405020304" pitchFamily="18" charset="0"/>
              </a:rPr>
              <a:t>In the set of “Profitable Properties”, there is a negative incremental gain for converting an additional property.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400" dirty="0">
                <a:latin typeface="Century Schoolbook (Body)"/>
                <a:cs typeface="Times New Roman" panose="02020603050405020304" pitchFamily="18" charset="0"/>
              </a:rPr>
              <a:t>	i.e., the appropriate year-end revenue metrics do not increase in linear proportionality to the required conversion 	year capital expenditure.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6C14087F-BDF1-4EF2-B5E6-6F5AE84EC9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0" t="28630" r="67215" b="12687"/>
          <a:stretch/>
        </p:blipFill>
        <p:spPr>
          <a:xfrm>
            <a:off x="11037356" y="-3926"/>
            <a:ext cx="1154644" cy="105927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6660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94F8EA4C-7035-431A-AE91-3C1C02B09A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0" t="28630" r="67215" b="12687"/>
          <a:stretch/>
        </p:blipFill>
        <p:spPr>
          <a:xfrm>
            <a:off x="11037356" y="-3926"/>
            <a:ext cx="1154644" cy="1059276"/>
          </a:xfrm>
          <a:prstGeom prst="ellipse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33ACB461-1A99-4972-9B7A-3F00DCA8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9637"/>
            <a:ext cx="6019800" cy="672150"/>
          </a:xfrm>
        </p:spPr>
        <p:txBody>
          <a:bodyPr/>
          <a:lstStyle/>
          <a:p>
            <a:r>
              <a:rPr lang="en-US" dirty="0"/>
              <a:t>Conversion Recommendation 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18EEF311-3E03-4D38-B616-D94E8A4D04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5216663"/>
              </p:ext>
            </p:extLst>
          </p:nvPr>
        </p:nvGraphicFramePr>
        <p:xfrm>
          <a:off x="152400" y="1072174"/>
          <a:ext cx="11658600" cy="4713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92714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61287"/>
            <a:ext cx="4419600" cy="519750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Conversion Timeline 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>
          <a:xfrm>
            <a:off x="228600" y="1825625"/>
            <a:ext cx="5638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Phase 1: Preparation and Listing </a:t>
            </a:r>
          </a:p>
          <a:p>
            <a:pPr lvl="1"/>
            <a:r>
              <a:rPr lang="en-US" dirty="0"/>
              <a:t>Identify &amp; Prepare Properties for Conversion </a:t>
            </a:r>
          </a:p>
          <a:p>
            <a:pPr lvl="1"/>
            <a:r>
              <a:rPr lang="en-US" dirty="0"/>
              <a:t>Begin Listing </a:t>
            </a:r>
          </a:p>
          <a:p>
            <a:r>
              <a:rPr lang="en-US" dirty="0"/>
              <a:t>Phase 2: Further Analysis  </a:t>
            </a:r>
          </a:p>
          <a:p>
            <a:pPr lvl="1"/>
            <a:r>
              <a:rPr lang="en-US" dirty="0"/>
              <a:t>Further Model Testing </a:t>
            </a:r>
          </a:p>
          <a:p>
            <a:pPr lvl="1"/>
            <a:r>
              <a:rPr lang="en-US" dirty="0"/>
              <a:t>Data Gathering, Market Analysis </a:t>
            </a:r>
          </a:p>
          <a:p>
            <a:r>
              <a:rPr lang="en-US" dirty="0"/>
              <a:t>Phase 3: Marketing Boost </a:t>
            </a:r>
          </a:p>
          <a:p>
            <a:pPr lvl="1"/>
            <a:r>
              <a:rPr lang="en-US" dirty="0"/>
              <a:t>Increase Rental Participation with Coupons, Discounts, Loyalties, etc.  </a:t>
            </a:r>
          </a:p>
          <a:p>
            <a:r>
              <a:rPr lang="en-US" dirty="0"/>
              <a:t>Phase 4: </a:t>
            </a:r>
          </a:p>
          <a:p>
            <a:pPr lvl="1"/>
            <a:r>
              <a:rPr lang="en-US" dirty="0"/>
              <a:t>Salvage Outdated Assets</a:t>
            </a:r>
          </a:p>
          <a:p>
            <a:pPr lvl="1"/>
            <a:r>
              <a:rPr lang="en-US" dirty="0"/>
              <a:t>Reassess Renovation Requirements 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5694E7C3-138A-42E0-9AE8-4D3136880B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0" t="28630" r="67215" b="12687"/>
          <a:stretch/>
        </p:blipFill>
        <p:spPr>
          <a:xfrm>
            <a:off x="11037356" y="-3926"/>
            <a:ext cx="1154644" cy="105927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0751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11C394AD-3EB7-4873-B82E-F114130D4D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0" t="28630" r="67215" b="12687"/>
          <a:stretch/>
        </p:blipFill>
        <p:spPr>
          <a:xfrm>
            <a:off x="11037356" y="-3926"/>
            <a:ext cx="1154644" cy="105927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6654039"/>
              </p:ext>
            </p:extLst>
          </p:nvPr>
        </p:nvGraphicFramePr>
        <p:xfrm>
          <a:off x="6324600" y="1825623"/>
          <a:ext cx="5029200" cy="228917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24B6D86-E7F8-473D-BE7F-46F6ECA01D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0" t="28630" r="67215" b="12687"/>
          <a:stretch/>
        </p:blipFill>
        <p:spPr>
          <a:xfrm>
            <a:off x="11037356" y="-3926"/>
            <a:ext cx="1154644" cy="105927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During a Gold Rush – We Sell Shovels </a:t>
            </a:r>
          </a:p>
        </p:txBody>
      </p:sp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itySketch">
    <a:dk1>
      <a:srgbClr val="3D372E"/>
    </a:dk1>
    <a:lt1>
      <a:sysClr val="window" lastClr="FFFFFF"/>
    </a:lt1>
    <a:dk2>
      <a:srgbClr val="000000"/>
    </a:dk2>
    <a:lt2>
      <a:srgbClr val="E0ECE1"/>
    </a:lt2>
    <a:accent1>
      <a:srgbClr val="B2D0B4"/>
    </a:accent1>
    <a:accent2>
      <a:srgbClr val="88A5BA"/>
    </a:accent2>
    <a:accent3>
      <a:srgbClr val="909F5F"/>
    </a:accent3>
    <a:accent4>
      <a:srgbClr val="C9A057"/>
    </a:accent4>
    <a:accent5>
      <a:srgbClr val="DA7D60"/>
    </a:accent5>
    <a:accent6>
      <a:srgbClr val="978975"/>
    </a:accent6>
    <a:hlink>
      <a:srgbClr val="C9A057"/>
    </a:hlink>
    <a:folHlink>
      <a:srgbClr val="97897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</TotalTime>
  <Words>300</Words>
  <Application>Microsoft Office PowerPoint</Application>
  <PresentationFormat>Widescreen</PresentationFormat>
  <Paragraphs>64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Century Schoolbook (Body)</vt:lpstr>
      <vt:lpstr>CITY SKETCH 16X9</vt:lpstr>
      <vt:lpstr>Entering the Short-Term Rental Market</vt:lpstr>
      <vt:lpstr>Agenda </vt:lpstr>
      <vt:lpstr>PowerPoint Presentation</vt:lpstr>
      <vt:lpstr>Executive Summary </vt:lpstr>
      <vt:lpstr>Conversion Recommendation </vt:lpstr>
      <vt:lpstr>Conversion Timeline </vt:lpstr>
      <vt:lpstr>Title and Content Layout with Chart</vt:lpstr>
      <vt:lpstr>Title and Content Layout with Table</vt:lpstr>
      <vt:lpstr>During a Gold Rush – We Sell Shovels </vt:lpstr>
      <vt:lpstr>Add a Slide Title - 4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shiva prabhushankar</dc:creator>
  <cp:lastModifiedBy>shiva prabhushankar</cp:lastModifiedBy>
  <cp:revision>28</cp:revision>
  <dcterms:created xsi:type="dcterms:W3CDTF">2021-03-05T20:29:46Z</dcterms:created>
  <dcterms:modified xsi:type="dcterms:W3CDTF">2021-03-09T01:31:52Z</dcterms:modified>
</cp:coreProperties>
</file>