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73" r:id="rId4"/>
    <p:sldId id="271" r:id="rId5"/>
    <p:sldId id="268" r:id="rId6"/>
    <p:sldId id="267" r:id="rId7"/>
    <p:sldId id="260" r:id="rId8"/>
    <p:sldId id="269" r:id="rId9"/>
    <p:sldId id="258" r:id="rId10"/>
    <p:sldId id="259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706" autoAdjust="0"/>
  </p:normalViewPr>
  <p:slideViewPr>
    <p:cSldViewPr>
      <p:cViewPr varScale="1">
        <p:scale>
          <a:sx n="101" d="100"/>
          <a:sy n="101" d="100"/>
        </p:scale>
        <p:origin x="12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'Data and Analysis Slide '!$B$1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shade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and Analysis Slide '!$A$2:$A$5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'Data and Analysis Slide '!$B$2:$B$5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8B-4F8D-B9E5-577AD71E0C6A}"/>
            </c:ext>
          </c:extLst>
        </c:ser>
        <c:ser>
          <c:idx val="1"/>
          <c:order val="1"/>
          <c:tx>
            <c:strRef>
              <c:f>'Data and Analysis Slide '!$C$1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and Analysis Slide '!$A$2:$A$5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'Data and Analysis Slide '!$C$2:$C$5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B8B-4F8D-B9E5-577AD71E0C6A}"/>
            </c:ext>
          </c:extLst>
        </c:ser>
        <c:ser>
          <c:idx val="2"/>
          <c:order val="2"/>
          <c:tx>
            <c:strRef>
              <c:f>'Data and Analysis Slide '!$D$1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>
                <a:tint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and Analysis Slide '!$A$2:$A$5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'Data and Analysis Slide '!$D$2:$D$5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B8B-4F8D-B9E5-577AD71E0C6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213527800"/>
        <c:axId val="218219840"/>
      </c:barChart>
      <c:catAx>
        <c:axId val="213527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8219840"/>
        <c:crosses val="autoZero"/>
        <c:auto val="1"/>
        <c:lblAlgn val="ctr"/>
        <c:lblOffset val="100"/>
        <c:noMultiLvlLbl val="0"/>
      </c:catAx>
      <c:valAx>
        <c:axId val="2182198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13527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F9-3947-B6D1-82FCF1F5C73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2F9-3947-B6D1-82FCF1F5C73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2F9-3947-B6D1-82FCF1F5C7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81033679"/>
        <c:axId val="881848607"/>
      </c:barChart>
      <c:catAx>
        <c:axId val="8810336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1848607"/>
        <c:crosses val="autoZero"/>
        <c:auto val="1"/>
        <c:lblAlgn val="ctr"/>
        <c:lblOffset val="100"/>
        <c:noMultiLvlLbl val="0"/>
      </c:catAx>
      <c:valAx>
        <c:axId val="8818486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10336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F49EBA-9A3F-4E9E-ACA3-E45765A831A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919AD8-CB0A-47CE-A012-622F109A0A49}">
      <dgm:prSet phldrT="[Text]"/>
      <dgm:spPr/>
      <dgm:t>
        <a:bodyPr/>
        <a:lstStyle/>
        <a:p>
          <a:r>
            <a:rPr lang="en-US" dirty="0"/>
            <a:t>Path 1: </a:t>
          </a:r>
        </a:p>
        <a:p>
          <a:r>
            <a:rPr lang="en-US" dirty="0"/>
            <a:t>Convert Only the “Top” Prospects </a:t>
          </a:r>
        </a:p>
      </dgm:t>
    </dgm:pt>
    <dgm:pt modelId="{E18B3561-F744-4781-84ED-1058449AE09B}" type="parTrans" cxnId="{8E9F3CA1-3D47-411B-AB93-F7458BFED5C5}">
      <dgm:prSet/>
      <dgm:spPr/>
      <dgm:t>
        <a:bodyPr/>
        <a:lstStyle/>
        <a:p>
          <a:endParaRPr lang="en-US"/>
        </a:p>
      </dgm:t>
    </dgm:pt>
    <dgm:pt modelId="{FA506FF5-F7E0-47CA-AB42-CB324FA13B6B}" type="sibTrans" cxnId="{8E9F3CA1-3D47-411B-AB93-F7458BFED5C5}">
      <dgm:prSet/>
      <dgm:spPr/>
      <dgm:t>
        <a:bodyPr/>
        <a:lstStyle/>
        <a:p>
          <a:endParaRPr lang="en-US"/>
        </a:p>
      </dgm:t>
    </dgm:pt>
    <dgm:pt modelId="{2E7A2E44-11DB-42B1-BFDD-604DFF03E3E3}">
      <dgm:prSet phldrT="[Text]"/>
      <dgm:spPr/>
      <dgm:t>
        <a:bodyPr/>
        <a:lstStyle/>
        <a:p>
          <a:r>
            <a:rPr lang="en-US" dirty="0"/>
            <a:t>Path 2: </a:t>
          </a:r>
        </a:p>
        <a:p>
          <a:r>
            <a:rPr lang="en-US" dirty="0"/>
            <a:t>Convert All Prospects Over Threshold </a:t>
          </a:r>
        </a:p>
      </dgm:t>
    </dgm:pt>
    <dgm:pt modelId="{067E8792-DAE6-41CD-9AF0-4BF8F8E53803}" type="parTrans" cxnId="{FFBE85B3-0B6F-4278-ABF9-68C729EB062E}">
      <dgm:prSet/>
      <dgm:spPr/>
      <dgm:t>
        <a:bodyPr/>
        <a:lstStyle/>
        <a:p>
          <a:endParaRPr lang="en-US"/>
        </a:p>
      </dgm:t>
    </dgm:pt>
    <dgm:pt modelId="{00B1D089-4C49-4847-BB03-9F6ABBE94A38}" type="sibTrans" cxnId="{FFBE85B3-0B6F-4278-ABF9-68C729EB062E}">
      <dgm:prSet/>
      <dgm:spPr/>
      <dgm:t>
        <a:bodyPr/>
        <a:lstStyle/>
        <a:p>
          <a:endParaRPr lang="en-US"/>
        </a:p>
      </dgm:t>
    </dgm:pt>
    <dgm:pt modelId="{75FEF0AE-B79A-4620-9A49-CAFC3A18A1CD}">
      <dgm:prSet phldrT="[Text]"/>
      <dgm:spPr>
        <a:noFill/>
      </dgm:spPr>
      <dgm:t>
        <a:bodyPr/>
        <a:lstStyle/>
        <a:p>
          <a:r>
            <a:rPr lang="en-US" dirty="0"/>
            <a:t>Maximizes Return </a:t>
          </a:r>
        </a:p>
      </dgm:t>
    </dgm:pt>
    <dgm:pt modelId="{FE60BAE2-A26C-4AFC-9D89-73104AFDEC3D}" type="parTrans" cxnId="{462F83D8-D3F7-4F87-AC28-E277C1A60D34}">
      <dgm:prSet/>
      <dgm:spPr/>
      <dgm:t>
        <a:bodyPr/>
        <a:lstStyle/>
        <a:p>
          <a:endParaRPr lang="en-US"/>
        </a:p>
      </dgm:t>
    </dgm:pt>
    <dgm:pt modelId="{D9D7C6DD-B069-422F-98B7-4ACA151C3A06}" type="sibTrans" cxnId="{462F83D8-D3F7-4F87-AC28-E277C1A60D34}">
      <dgm:prSet/>
      <dgm:spPr/>
      <dgm:t>
        <a:bodyPr/>
        <a:lstStyle/>
        <a:p>
          <a:endParaRPr lang="en-US"/>
        </a:p>
      </dgm:t>
    </dgm:pt>
    <dgm:pt modelId="{287E4719-B00A-4EB5-A89F-E22A014D816C}">
      <dgm:prSet phldrT="[Text]"/>
      <dgm:spPr>
        <a:noFill/>
      </dgm:spPr>
      <dgm:t>
        <a:bodyPr/>
        <a:lstStyle/>
        <a:p>
          <a:r>
            <a:rPr lang="en-US" dirty="0"/>
            <a:t>Increased Diversity in Investment </a:t>
          </a:r>
        </a:p>
      </dgm:t>
    </dgm:pt>
    <dgm:pt modelId="{0CBDBADC-A3ED-4D59-B9FD-C7100C88FA56}" type="parTrans" cxnId="{80A1FB9B-837A-47E3-9D36-131BD965C351}">
      <dgm:prSet/>
      <dgm:spPr/>
      <dgm:t>
        <a:bodyPr/>
        <a:lstStyle/>
        <a:p>
          <a:endParaRPr lang="en-US"/>
        </a:p>
      </dgm:t>
    </dgm:pt>
    <dgm:pt modelId="{E6E31A1D-DBB9-44E2-B706-D3EFE9F6B88A}" type="sibTrans" cxnId="{80A1FB9B-837A-47E3-9D36-131BD965C351}">
      <dgm:prSet/>
      <dgm:spPr/>
      <dgm:t>
        <a:bodyPr/>
        <a:lstStyle/>
        <a:p>
          <a:endParaRPr lang="en-US"/>
        </a:p>
      </dgm:t>
    </dgm:pt>
    <dgm:pt modelId="{CAA2CC30-B501-4D89-BE35-4A990EF49618}">
      <dgm:prSet phldrT="[Text]"/>
      <dgm:spPr/>
      <dgm:t>
        <a:bodyPr/>
        <a:lstStyle/>
        <a:p>
          <a:r>
            <a:rPr lang="en-US" dirty="0"/>
            <a:t>Path 3: </a:t>
          </a:r>
        </a:p>
        <a:p>
          <a:r>
            <a:rPr lang="en-US" dirty="0"/>
            <a:t>Continue Current Trajectory </a:t>
          </a:r>
        </a:p>
      </dgm:t>
    </dgm:pt>
    <dgm:pt modelId="{FDEA792B-B72E-477C-B138-86AE57EB37FA}" type="parTrans" cxnId="{FC5F6942-79C4-4ED6-99EC-63496C3BF449}">
      <dgm:prSet/>
      <dgm:spPr/>
      <dgm:t>
        <a:bodyPr/>
        <a:lstStyle/>
        <a:p>
          <a:endParaRPr lang="en-US"/>
        </a:p>
      </dgm:t>
    </dgm:pt>
    <dgm:pt modelId="{D26C0C0E-D5EA-4C7B-88DB-923CF73AF112}" type="sibTrans" cxnId="{FC5F6942-79C4-4ED6-99EC-63496C3BF449}">
      <dgm:prSet/>
      <dgm:spPr/>
      <dgm:t>
        <a:bodyPr/>
        <a:lstStyle/>
        <a:p>
          <a:endParaRPr lang="en-US"/>
        </a:p>
      </dgm:t>
    </dgm:pt>
    <dgm:pt modelId="{619F6E50-C674-43F8-9E07-CC40C8D2B822}">
      <dgm:prSet phldrT="[Text]"/>
      <dgm:spPr>
        <a:noFill/>
      </dgm:spPr>
      <dgm:t>
        <a:bodyPr/>
        <a:lstStyle/>
        <a:p>
          <a:pPr>
            <a:buNone/>
          </a:pPr>
          <a:r>
            <a:rPr lang="en-US" dirty="0"/>
            <a:t>Pros: </a:t>
          </a:r>
        </a:p>
      </dgm:t>
    </dgm:pt>
    <dgm:pt modelId="{2375D01D-568D-4C9C-B8AC-52EC7C0FD5FE}" type="parTrans" cxnId="{616A4114-86E0-4DB7-BB43-8D73C3D5F9FD}">
      <dgm:prSet/>
      <dgm:spPr/>
      <dgm:t>
        <a:bodyPr/>
        <a:lstStyle/>
        <a:p>
          <a:endParaRPr lang="en-US"/>
        </a:p>
      </dgm:t>
    </dgm:pt>
    <dgm:pt modelId="{23939E97-A84A-40B2-9900-D14000B30293}" type="sibTrans" cxnId="{616A4114-86E0-4DB7-BB43-8D73C3D5F9FD}">
      <dgm:prSet/>
      <dgm:spPr/>
      <dgm:t>
        <a:bodyPr/>
        <a:lstStyle/>
        <a:p>
          <a:endParaRPr lang="en-US"/>
        </a:p>
      </dgm:t>
    </dgm:pt>
    <dgm:pt modelId="{1A16556A-4A0A-4AC0-BA55-2A58E15F93A9}">
      <dgm:prSet phldrT="[Text]"/>
      <dgm:spPr>
        <a:noFill/>
      </dgm:spPr>
      <dgm:t>
        <a:bodyPr/>
        <a:lstStyle/>
        <a:p>
          <a:r>
            <a:rPr lang="en-US" dirty="0"/>
            <a:t>Maximizes return per dollar spent on conversion </a:t>
          </a:r>
        </a:p>
      </dgm:t>
    </dgm:pt>
    <dgm:pt modelId="{02753C22-E3D5-43EA-A66F-B4FB54CCC5C2}" type="parTrans" cxnId="{FF01378E-771F-4643-90D8-D4540EF62A8F}">
      <dgm:prSet/>
      <dgm:spPr/>
      <dgm:t>
        <a:bodyPr/>
        <a:lstStyle/>
        <a:p>
          <a:endParaRPr lang="en-US"/>
        </a:p>
      </dgm:t>
    </dgm:pt>
    <dgm:pt modelId="{6C36D3C8-C46F-4B5F-96A0-3281DEFABF72}" type="sibTrans" cxnId="{FF01378E-771F-4643-90D8-D4540EF62A8F}">
      <dgm:prSet/>
      <dgm:spPr/>
      <dgm:t>
        <a:bodyPr/>
        <a:lstStyle/>
        <a:p>
          <a:endParaRPr lang="en-US"/>
        </a:p>
      </dgm:t>
    </dgm:pt>
    <dgm:pt modelId="{D7BEDDF7-35A5-4284-922D-B7808BA4F349}">
      <dgm:prSet phldrT="[Text]"/>
      <dgm:spPr>
        <a:noFill/>
      </dgm:spPr>
      <dgm:t>
        <a:bodyPr/>
        <a:lstStyle/>
        <a:p>
          <a:r>
            <a:rPr lang="en-US" dirty="0"/>
            <a:t>Lower Risk</a:t>
          </a:r>
        </a:p>
      </dgm:t>
    </dgm:pt>
    <dgm:pt modelId="{294C0118-C5F1-447D-8E8A-988CC13BF4E8}" type="parTrans" cxnId="{3F277196-489B-4AA5-866A-DEDB81F2191B}">
      <dgm:prSet/>
      <dgm:spPr/>
      <dgm:t>
        <a:bodyPr/>
        <a:lstStyle/>
        <a:p>
          <a:endParaRPr lang="en-US"/>
        </a:p>
      </dgm:t>
    </dgm:pt>
    <dgm:pt modelId="{6C16AF3B-AE1D-4258-A556-204E9018C9BD}" type="sibTrans" cxnId="{3F277196-489B-4AA5-866A-DEDB81F2191B}">
      <dgm:prSet/>
      <dgm:spPr/>
      <dgm:t>
        <a:bodyPr/>
        <a:lstStyle/>
        <a:p>
          <a:endParaRPr lang="en-US"/>
        </a:p>
      </dgm:t>
    </dgm:pt>
    <dgm:pt modelId="{8B9FFB7F-B8F3-46E4-ABF5-FD5337924A6E}">
      <dgm:prSet phldrT="[Text]"/>
      <dgm:spPr>
        <a:noFill/>
      </dgm:spPr>
      <dgm:t>
        <a:bodyPr/>
        <a:lstStyle/>
        <a:p>
          <a:r>
            <a:rPr lang="en-US" dirty="0"/>
            <a:t>Low Market Influence</a:t>
          </a:r>
        </a:p>
      </dgm:t>
    </dgm:pt>
    <dgm:pt modelId="{B2CDB338-4CB4-4C92-BAF1-3B0B76B52622}" type="parTrans" cxnId="{03040D8F-FEE5-4BF8-B2C7-53F52CECE9FF}">
      <dgm:prSet/>
      <dgm:spPr/>
      <dgm:t>
        <a:bodyPr/>
        <a:lstStyle/>
        <a:p>
          <a:endParaRPr lang="en-US"/>
        </a:p>
      </dgm:t>
    </dgm:pt>
    <dgm:pt modelId="{42C30410-6335-41A0-9095-A0789EB7B995}" type="sibTrans" cxnId="{03040D8F-FEE5-4BF8-B2C7-53F52CECE9FF}">
      <dgm:prSet/>
      <dgm:spPr/>
      <dgm:t>
        <a:bodyPr/>
        <a:lstStyle/>
        <a:p>
          <a:endParaRPr lang="en-US"/>
        </a:p>
      </dgm:t>
    </dgm:pt>
    <dgm:pt modelId="{DC528F0B-D96A-4A76-BF95-D907B1FB7B4F}">
      <dgm:prSet phldrT="[Text]"/>
      <dgm:spPr>
        <a:noFill/>
      </dgm:spPr>
      <dgm:t>
        <a:bodyPr/>
        <a:lstStyle/>
        <a:p>
          <a:pPr>
            <a:buNone/>
          </a:pPr>
          <a:r>
            <a:rPr lang="en-US" dirty="0"/>
            <a:t>Pros:</a:t>
          </a:r>
        </a:p>
      </dgm:t>
    </dgm:pt>
    <dgm:pt modelId="{C9E2C901-798A-4B7E-9DB5-A720395AE412}" type="parTrans" cxnId="{3F183939-006B-4396-9B0E-58F28ED33C56}">
      <dgm:prSet/>
      <dgm:spPr/>
      <dgm:t>
        <a:bodyPr/>
        <a:lstStyle/>
        <a:p>
          <a:endParaRPr lang="en-US"/>
        </a:p>
      </dgm:t>
    </dgm:pt>
    <dgm:pt modelId="{0E682562-B187-4BFC-B2D4-26F4BE3D771F}" type="sibTrans" cxnId="{3F183939-006B-4396-9B0E-58F28ED33C56}">
      <dgm:prSet/>
      <dgm:spPr/>
      <dgm:t>
        <a:bodyPr/>
        <a:lstStyle/>
        <a:p>
          <a:endParaRPr lang="en-US"/>
        </a:p>
      </dgm:t>
    </dgm:pt>
    <dgm:pt modelId="{EDD9A4AA-9E74-4ADB-B134-94DFA6C61FF9}">
      <dgm:prSet phldrT="[Text]"/>
      <dgm:spPr>
        <a:noFill/>
      </dgm:spPr>
      <dgm:t>
        <a:bodyPr/>
        <a:lstStyle/>
        <a:p>
          <a:pPr>
            <a:buNone/>
          </a:pPr>
          <a:r>
            <a:rPr lang="en-US" dirty="0"/>
            <a:t>Cons: </a:t>
          </a:r>
        </a:p>
      </dgm:t>
    </dgm:pt>
    <dgm:pt modelId="{DA03C92A-2A02-4607-AD5F-CBB28E82BA95}" type="parTrans" cxnId="{E81323D8-0FA2-4932-8DBC-50BE0C0D69DE}">
      <dgm:prSet/>
      <dgm:spPr/>
      <dgm:t>
        <a:bodyPr/>
        <a:lstStyle/>
        <a:p>
          <a:endParaRPr lang="en-US"/>
        </a:p>
      </dgm:t>
    </dgm:pt>
    <dgm:pt modelId="{F5D6051C-5D7C-4F81-9589-5E0AB4B372B9}" type="sibTrans" cxnId="{E81323D8-0FA2-4932-8DBC-50BE0C0D69DE}">
      <dgm:prSet/>
      <dgm:spPr/>
      <dgm:t>
        <a:bodyPr/>
        <a:lstStyle/>
        <a:p>
          <a:endParaRPr lang="en-US"/>
        </a:p>
      </dgm:t>
    </dgm:pt>
    <dgm:pt modelId="{D2282BAB-B1F2-43E2-8678-C1B8D5E0C605}">
      <dgm:prSet phldrT="[Text]"/>
      <dgm:spPr>
        <a:noFill/>
      </dgm:spPr>
      <dgm:t>
        <a:bodyPr/>
        <a:lstStyle/>
        <a:p>
          <a:endParaRPr lang="en-US" dirty="0"/>
        </a:p>
      </dgm:t>
    </dgm:pt>
    <dgm:pt modelId="{40185DCB-1267-4FAD-B233-C7BDAD2CE0AD}" type="parTrans" cxnId="{3057DBBE-1C89-445E-A1A5-AF43B268AA2A}">
      <dgm:prSet/>
      <dgm:spPr/>
      <dgm:t>
        <a:bodyPr/>
        <a:lstStyle/>
        <a:p>
          <a:endParaRPr lang="en-US"/>
        </a:p>
      </dgm:t>
    </dgm:pt>
    <dgm:pt modelId="{9A478A1B-583E-4285-B178-5AB8BF053EEC}" type="sibTrans" cxnId="{3057DBBE-1C89-445E-A1A5-AF43B268AA2A}">
      <dgm:prSet/>
      <dgm:spPr/>
      <dgm:t>
        <a:bodyPr/>
        <a:lstStyle/>
        <a:p>
          <a:endParaRPr lang="en-US"/>
        </a:p>
      </dgm:t>
    </dgm:pt>
    <dgm:pt modelId="{DF20775B-1D29-4092-B301-6965981B3548}">
      <dgm:prSet phldrT="[Text]"/>
      <dgm:spPr>
        <a:noFill/>
      </dgm:spPr>
      <dgm:t>
        <a:bodyPr/>
        <a:lstStyle/>
        <a:p>
          <a:pPr>
            <a:buNone/>
          </a:pPr>
          <a:r>
            <a:rPr lang="en-US" dirty="0"/>
            <a:t>Pros: </a:t>
          </a:r>
        </a:p>
      </dgm:t>
    </dgm:pt>
    <dgm:pt modelId="{C55CC494-E750-4B8A-A5BC-8D2ABD8D457E}" type="parTrans" cxnId="{B9104964-5FF0-4246-BE19-C00DCFFA74B5}">
      <dgm:prSet/>
      <dgm:spPr/>
      <dgm:t>
        <a:bodyPr/>
        <a:lstStyle/>
        <a:p>
          <a:endParaRPr lang="en-US"/>
        </a:p>
      </dgm:t>
    </dgm:pt>
    <dgm:pt modelId="{299EC0E2-B304-435B-A091-2CE91F4CB87F}" type="sibTrans" cxnId="{B9104964-5FF0-4246-BE19-C00DCFFA74B5}">
      <dgm:prSet/>
      <dgm:spPr/>
      <dgm:t>
        <a:bodyPr/>
        <a:lstStyle/>
        <a:p>
          <a:endParaRPr lang="en-US"/>
        </a:p>
      </dgm:t>
    </dgm:pt>
    <dgm:pt modelId="{DE3930B6-CD6E-2D4D-8AF5-6850B2E2CA32}">
      <dgm:prSet phldrT="[Text]"/>
      <dgm:spPr>
        <a:noFill/>
      </dgm:spPr>
      <dgm:t>
        <a:bodyPr/>
        <a:lstStyle/>
        <a:p>
          <a:pPr>
            <a:buNone/>
          </a:pPr>
          <a:r>
            <a:rPr lang="en-US" dirty="0"/>
            <a:t>Cons: </a:t>
          </a:r>
        </a:p>
      </dgm:t>
    </dgm:pt>
    <dgm:pt modelId="{0D546854-0BBB-6C49-8EC1-73B1D77EDABA}" type="parTrans" cxnId="{838303C8-A543-DF4B-A627-DB32B54BF40A}">
      <dgm:prSet/>
      <dgm:spPr/>
      <dgm:t>
        <a:bodyPr/>
        <a:lstStyle/>
        <a:p>
          <a:endParaRPr lang="en-US"/>
        </a:p>
      </dgm:t>
    </dgm:pt>
    <dgm:pt modelId="{7BC92663-A5B8-F24A-A459-F0302C8BE241}" type="sibTrans" cxnId="{838303C8-A543-DF4B-A627-DB32B54BF40A}">
      <dgm:prSet/>
      <dgm:spPr/>
      <dgm:t>
        <a:bodyPr/>
        <a:lstStyle/>
        <a:p>
          <a:endParaRPr lang="en-US"/>
        </a:p>
      </dgm:t>
    </dgm:pt>
    <dgm:pt modelId="{7476709B-56F4-484A-B3EF-5B1826DF43F3}">
      <dgm:prSet phldrT="[Text]"/>
      <dgm:spPr>
        <a:noFill/>
      </dgm:spPr>
      <dgm:t>
        <a:bodyPr/>
        <a:lstStyle/>
        <a:p>
          <a:r>
            <a:rPr lang="en-US" dirty="0"/>
            <a:t>No Risk </a:t>
          </a:r>
        </a:p>
      </dgm:t>
    </dgm:pt>
    <dgm:pt modelId="{B22AB8C6-3B13-414C-9BE4-6EFF29394F94}" type="parTrans" cxnId="{EE24D5BB-369C-F745-B3A2-305234B8744D}">
      <dgm:prSet/>
      <dgm:spPr/>
      <dgm:t>
        <a:bodyPr/>
        <a:lstStyle/>
        <a:p>
          <a:endParaRPr lang="en-US"/>
        </a:p>
      </dgm:t>
    </dgm:pt>
    <dgm:pt modelId="{FFAF7F9B-DE8B-CF4B-9250-8AF6467DA44A}" type="sibTrans" cxnId="{EE24D5BB-369C-F745-B3A2-305234B8744D}">
      <dgm:prSet/>
      <dgm:spPr/>
      <dgm:t>
        <a:bodyPr/>
        <a:lstStyle/>
        <a:p>
          <a:endParaRPr lang="en-US"/>
        </a:p>
      </dgm:t>
    </dgm:pt>
    <dgm:pt modelId="{195A1D4E-B9B9-334C-BAFE-D0120A98E333}">
      <dgm:prSet phldrT="[Text]"/>
      <dgm:spPr>
        <a:noFill/>
      </dgm:spPr>
      <dgm:t>
        <a:bodyPr/>
        <a:lstStyle/>
        <a:p>
          <a:endParaRPr lang="en-US" dirty="0"/>
        </a:p>
      </dgm:t>
    </dgm:pt>
    <dgm:pt modelId="{4E813964-81EB-FB44-BFD2-0A1C8267B75E}" type="parTrans" cxnId="{DB4B304E-5D08-804B-A7FB-235AFCAC6907}">
      <dgm:prSet/>
      <dgm:spPr/>
      <dgm:t>
        <a:bodyPr/>
        <a:lstStyle/>
        <a:p>
          <a:endParaRPr lang="en-US"/>
        </a:p>
      </dgm:t>
    </dgm:pt>
    <dgm:pt modelId="{DC22E5C6-43AE-1641-BCBD-130FAE14F3FA}" type="sibTrans" cxnId="{DB4B304E-5D08-804B-A7FB-235AFCAC6907}">
      <dgm:prSet/>
      <dgm:spPr/>
      <dgm:t>
        <a:bodyPr/>
        <a:lstStyle/>
        <a:p>
          <a:endParaRPr lang="en-US"/>
        </a:p>
      </dgm:t>
    </dgm:pt>
    <dgm:pt modelId="{45495D93-A65C-3747-B2BD-F7B7DA6D0ACB}">
      <dgm:prSet phldrT="[Text]"/>
      <dgm:spPr>
        <a:noFill/>
      </dgm:spPr>
      <dgm:t>
        <a:bodyPr/>
        <a:lstStyle/>
        <a:p>
          <a:r>
            <a:rPr lang="en-US" dirty="0"/>
            <a:t>No Reward</a:t>
          </a:r>
        </a:p>
      </dgm:t>
    </dgm:pt>
    <dgm:pt modelId="{9FF5925F-DD48-564E-B4EB-171378150E9D}" type="parTrans" cxnId="{6621DB1A-3C96-ED45-BB17-1B495AC8D879}">
      <dgm:prSet/>
      <dgm:spPr/>
      <dgm:t>
        <a:bodyPr/>
        <a:lstStyle/>
        <a:p>
          <a:endParaRPr lang="en-US"/>
        </a:p>
      </dgm:t>
    </dgm:pt>
    <dgm:pt modelId="{42DCA5E7-884E-C143-B6D8-B7218E7FB452}" type="sibTrans" cxnId="{6621DB1A-3C96-ED45-BB17-1B495AC8D879}">
      <dgm:prSet/>
      <dgm:spPr/>
      <dgm:t>
        <a:bodyPr/>
        <a:lstStyle/>
        <a:p>
          <a:endParaRPr lang="en-US"/>
        </a:p>
      </dgm:t>
    </dgm:pt>
    <dgm:pt modelId="{E35E463D-10BC-C84B-8CFE-4A4B6DC9C685}">
      <dgm:prSet phldrT="[Text]"/>
      <dgm:spPr>
        <a:noFill/>
      </dgm:spPr>
      <dgm:t>
        <a:bodyPr/>
        <a:lstStyle/>
        <a:p>
          <a:r>
            <a:rPr lang="en-US" dirty="0"/>
            <a:t>No Increased Market Capture  </a:t>
          </a:r>
        </a:p>
      </dgm:t>
    </dgm:pt>
    <dgm:pt modelId="{ADAF2072-E5F4-9149-A692-28FA45C378DA}" type="parTrans" cxnId="{2241F41B-A286-5A44-9E04-FE90F9FBF731}">
      <dgm:prSet/>
      <dgm:spPr/>
      <dgm:t>
        <a:bodyPr/>
        <a:lstStyle/>
        <a:p>
          <a:endParaRPr lang="en-US"/>
        </a:p>
      </dgm:t>
    </dgm:pt>
    <dgm:pt modelId="{4BAB80CA-6C30-C145-A89B-6396E4602719}" type="sibTrans" cxnId="{2241F41B-A286-5A44-9E04-FE90F9FBF731}">
      <dgm:prSet/>
      <dgm:spPr/>
      <dgm:t>
        <a:bodyPr/>
        <a:lstStyle/>
        <a:p>
          <a:endParaRPr lang="en-US"/>
        </a:p>
      </dgm:t>
    </dgm:pt>
    <dgm:pt modelId="{952284E9-7676-6F4E-9F9A-7408EC30AC15}">
      <dgm:prSet phldrT="[Text]"/>
      <dgm:spPr>
        <a:noFill/>
      </dgm:spPr>
      <dgm:t>
        <a:bodyPr/>
        <a:lstStyle/>
        <a:p>
          <a:pPr>
            <a:buNone/>
          </a:pPr>
          <a:r>
            <a:rPr lang="en-US" dirty="0"/>
            <a:t>Cons: </a:t>
          </a:r>
        </a:p>
      </dgm:t>
    </dgm:pt>
    <dgm:pt modelId="{1DF62C5C-57AC-EC4D-B0A3-F87E34D1CB40}" type="parTrans" cxnId="{35A8058C-3465-C249-BDE5-718591E76510}">
      <dgm:prSet/>
      <dgm:spPr/>
      <dgm:t>
        <a:bodyPr/>
        <a:lstStyle/>
        <a:p>
          <a:endParaRPr lang="en-US"/>
        </a:p>
      </dgm:t>
    </dgm:pt>
    <dgm:pt modelId="{2441A576-04DD-9A42-8E96-A590A040C25A}" type="sibTrans" cxnId="{35A8058C-3465-C249-BDE5-718591E76510}">
      <dgm:prSet/>
      <dgm:spPr/>
      <dgm:t>
        <a:bodyPr/>
        <a:lstStyle/>
        <a:p>
          <a:endParaRPr lang="en-US"/>
        </a:p>
      </dgm:t>
    </dgm:pt>
    <dgm:pt modelId="{D15DA50F-9196-6249-AFDF-6878DC50F4F4}">
      <dgm:prSet phldrT="[Text]"/>
      <dgm:spPr>
        <a:noFill/>
      </dgm:spPr>
      <dgm:t>
        <a:bodyPr/>
        <a:lstStyle/>
        <a:p>
          <a:endParaRPr lang="en-US" dirty="0"/>
        </a:p>
      </dgm:t>
    </dgm:pt>
    <dgm:pt modelId="{EF4AA990-D60B-8D4B-A227-F9354A9FBA78}" type="parTrans" cxnId="{405290D0-5C8D-FC42-931C-E103707B4E55}">
      <dgm:prSet/>
      <dgm:spPr/>
      <dgm:t>
        <a:bodyPr/>
        <a:lstStyle/>
        <a:p>
          <a:endParaRPr lang="en-US"/>
        </a:p>
      </dgm:t>
    </dgm:pt>
    <dgm:pt modelId="{ACEF5E89-1CAD-7042-A87C-E2E07941A417}" type="sibTrans" cxnId="{405290D0-5C8D-FC42-931C-E103707B4E55}">
      <dgm:prSet/>
      <dgm:spPr/>
      <dgm:t>
        <a:bodyPr/>
        <a:lstStyle/>
        <a:p>
          <a:endParaRPr lang="en-US"/>
        </a:p>
      </dgm:t>
    </dgm:pt>
    <dgm:pt modelId="{A2749A43-4D31-6844-B331-FFD241392134}">
      <dgm:prSet phldrT="[Text]"/>
      <dgm:spPr>
        <a:noFill/>
      </dgm:spPr>
      <dgm:t>
        <a:bodyPr/>
        <a:lstStyle/>
        <a:p>
          <a:r>
            <a:rPr lang="en-US" dirty="0"/>
            <a:t>Higher start-up Cost</a:t>
          </a:r>
        </a:p>
      </dgm:t>
    </dgm:pt>
    <dgm:pt modelId="{B06981F5-BBD5-114B-908E-01C7BAC5E0C1}" type="parTrans" cxnId="{9969E7B2-A608-324D-BD08-77DBE3DA392B}">
      <dgm:prSet/>
      <dgm:spPr/>
      <dgm:t>
        <a:bodyPr/>
        <a:lstStyle/>
        <a:p>
          <a:endParaRPr lang="en-US"/>
        </a:p>
      </dgm:t>
    </dgm:pt>
    <dgm:pt modelId="{BC9134C4-BF97-1E4F-A22A-3456CBF19F58}" type="sibTrans" cxnId="{9969E7B2-A608-324D-BD08-77DBE3DA392B}">
      <dgm:prSet/>
      <dgm:spPr/>
      <dgm:t>
        <a:bodyPr/>
        <a:lstStyle/>
        <a:p>
          <a:endParaRPr lang="en-US"/>
        </a:p>
      </dgm:t>
    </dgm:pt>
    <dgm:pt modelId="{1DB0D78E-66BC-8440-8082-F30399F23BE8}">
      <dgm:prSet phldrT="[Text]"/>
      <dgm:spPr>
        <a:noFill/>
      </dgm:spPr>
      <dgm:t>
        <a:bodyPr/>
        <a:lstStyle/>
        <a:p>
          <a:r>
            <a:rPr lang="en-US" dirty="0"/>
            <a:t>Increased Risk  </a:t>
          </a:r>
        </a:p>
      </dgm:t>
    </dgm:pt>
    <dgm:pt modelId="{B34CDE48-7BF4-4542-9E98-C3C182526D53}" type="parTrans" cxnId="{C46DAA8D-D08B-C043-9F99-5100AEF4A3BF}">
      <dgm:prSet/>
      <dgm:spPr/>
      <dgm:t>
        <a:bodyPr/>
        <a:lstStyle/>
        <a:p>
          <a:endParaRPr lang="en-US"/>
        </a:p>
      </dgm:t>
    </dgm:pt>
    <dgm:pt modelId="{537288A3-5120-5F4B-8D23-620A9C9A47E1}" type="sibTrans" cxnId="{C46DAA8D-D08B-C043-9F99-5100AEF4A3BF}">
      <dgm:prSet/>
      <dgm:spPr/>
      <dgm:t>
        <a:bodyPr/>
        <a:lstStyle/>
        <a:p>
          <a:endParaRPr lang="en-US"/>
        </a:p>
      </dgm:t>
    </dgm:pt>
    <dgm:pt modelId="{207EFB82-2B72-1D49-9162-F94E1A08C839}">
      <dgm:prSet phldrT="[Text]"/>
      <dgm:spPr>
        <a:noFill/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Lower Capital Cost </a:t>
          </a:r>
        </a:p>
      </dgm:t>
    </dgm:pt>
    <dgm:pt modelId="{3D89C833-964C-C54D-980B-91810ADFFC05}" type="parTrans" cxnId="{8E135A2A-D849-B64B-AC19-FEAB540A3213}">
      <dgm:prSet/>
      <dgm:spPr/>
      <dgm:t>
        <a:bodyPr/>
        <a:lstStyle/>
        <a:p>
          <a:endParaRPr lang="en-US"/>
        </a:p>
      </dgm:t>
    </dgm:pt>
    <dgm:pt modelId="{74959733-B00E-9D49-A53E-5F19B6033FBE}" type="sibTrans" cxnId="{8E135A2A-D849-B64B-AC19-FEAB540A3213}">
      <dgm:prSet/>
      <dgm:spPr/>
      <dgm:t>
        <a:bodyPr/>
        <a:lstStyle/>
        <a:p>
          <a:endParaRPr lang="en-US"/>
        </a:p>
      </dgm:t>
    </dgm:pt>
    <dgm:pt modelId="{D6700288-1BEA-CF41-A90E-FB9891041561}">
      <dgm:prSet phldrT="[Text]"/>
      <dgm:spPr>
        <a:noFill/>
      </dgm:spPr>
      <dgm:t>
        <a:bodyPr/>
        <a:lstStyle/>
        <a:p>
          <a:endParaRPr lang="en-US" dirty="0"/>
        </a:p>
      </dgm:t>
    </dgm:pt>
    <dgm:pt modelId="{1B5E6777-B63C-B04C-AA01-1B2C1CAFC43C}" type="parTrans" cxnId="{FF56FF4A-8A8F-4E40-8566-C02EA88D44BD}">
      <dgm:prSet/>
      <dgm:spPr/>
      <dgm:t>
        <a:bodyPr/>
        <a:lstStyle/>
        <a:p>
          <a:endParaRPr lang="en-US"/>
        </a:p>
      </dgm:t>
    </dgm:pt>
    <dgm:pt modelId="{B6715ACE-6BAD-314D-8CD8-D34DE86508B7}" type="sibTrans" cxnId="{FF56FF4A-8A8F-4E40-8566-C02EA88D44BD}">
      <dgm:prSet/>
      <dgm:spPr/>
      <dgm:t>
        <a:bodyPr/>
        <a:lstStyle/>
        <a:p>
          <a:endParaRPr lang="en-US"/>
        </a:p>
      </dgm:t>
    </dgm:pt>
    <dgm:pt modelId="{F3C892FD-EE31-6F44-ACC6-1FFE2DBF49D6}">
      <dgm:prSet phldrT="[Text]"/>
      <dgm:spPr>
        <a:noFill/>
      </dgm:spPr>
      <dgm:t>
        <a:bodyPr/>
        <a:lstStyle/>
        <a:p>
          <a:endParaRPr lang="en-US" dirty="0"/>
        </a:p>
      </dgm:t>
    </dgm:pt>
    <dgm:pt modelId="{E9D7BBBF-B15F-C94D-B28A-F6DD62F38BEF}" type="parTrans" cxnId="{EAB2BE4F-7BAD-824D-A96C-525388CDE741}">
      <dgm:prSet/>
      <dgm:spPr/>
      <dgm:t>
        <a:bodyPr/>
        <a:lstStyle/>
        <a:p>
          <a:endParaRPr lang="en-US"/>
        </a:p>
      </dgm:t>
    </dgm:pt>
    <dgm:pt modelId="{1AE830DC-67EA-3345-BE23-135AF03ACA50}" type="sibTrans" cxnId="{EAB2BE4F-7BAD-824D-A96C-525388CDE741}">
      <dgm:prSet/>
      <dgm:spPr/>
      <dgm:t>
        <a:bodyPr/>
        <a:lstStyle/>
        <a:p>
          <a:endParaRPr lang="en-US"/>
        </a:p>
      </dgm:t>
    </dgm:pt>
    <dgm:pt modelId="{B9F60A67-560B-3345-A605-D614F1F04AED}">
      <dgm:prSet phldrT="[Text]"/>
      <dgm:spPr>
        <a:noFill/>
      </dgm:spPr>
      <dgm:t>
        <a:bodyPr/>
        <a:lstStyle/>
        <a:p>
          <a:r>
            <a:rPr lang="en-US" dirty="0"/>
            <a:t>Lower </a:t>
          </a:r>
        </a:p>
      </dgm:t>
    </dgm:pt>
    <dgm:pt modelId="{6055FBDB-2A97-D947-922C-4FC8B12BB60E}" type="parTrans" cxnId="{59931C60-357E-EF4B-94AC-EC719AF9CAAD}">
      <dgm:prSet/>
      <dgm:spPr/>
      <dgm:t>
        <a:bodyPr/>
        <a:lstStyle/>
        <a:p>
          <a:endParaRPr lang="en-US"/>
        </a:p>
      </dgm:t>
    </dgm:pt>
    <dgm:pt modelId="{F86B2150-9913-264F-9FEF-A80BB8C36C22}" type="sibTrans" cxnId="{59931C60-357E-EF4B-94AC-EC719AF9CAAD}">
      <dgm:prSet/>
      <dgm:spPr/>
      <dgm:t>
        <a:bodyPr/>
        <a:lstStyle/>
        <a:p>
          <a:endParaRPr lang="en-US"/>
        </a:p>
      </dgm:t>
    </dgm:pt>
    <dgm:pt modelId="{A35C442B-76B4-3E40-91BB-185B765BDB38}">
      <dgm:prSet phldrT="[Text]"/>
      <dgm:spPr>
        <a:noFill/>
      </dgm:spPr>
      <dgm:t>
        <a:bodyPr/>
        <a:lstStyle/>
        <a:p>
          <a:r>
            <a:rPr lang="en-US" dirty="0"/>
            <a:t>Loss in Earning Potential of $3M +</a:t>
          </a:r>
        </a:p>
      </dgm:t>
    </dgm:pt>
    <dgm:pt modelId="{0AC87A47-F1D4-0144-8555-69B378C2A369}" type="parTrans" cxnId="{9285E012-DB3F-0D48-B40A-F5E12AEF1EF6}">
      <dgm:prSet/>
      <dgm:spPr/>
      <dgm:t>
        <a:bodyPr/>
        <a:lstStyle/>
        <a:p>
          <a:endParaRPr lang="en-US"/>
        </a:p>
      </dgm:t>
    </dgm:pt>
    <dgm:pt modelId="{1FFDD404-8BA7-6742-966A-718342B1B18A}" type="sibTrans" cxnId="{9285E012-DB3F-0D48-B40A-F5E12AEF1EF6}">
      <dgm:prSet/>
      <dgm:spPr/>
      <dgm:t>
        <a:bodyPr/>
        <a:lstStyle/>
        <a:p>
          <a:endParaRPr lang="en-US"/>
        </a:p>
      </dgm:t>
    </dgm:pt>
    <dgm:pt modelId="{3E5C3CC5-7CB6-0744-BB9D-0DD5D8A8AE54}">
      <dgm:prSet phldrT="[Text]"/>
      <dgm:spPr>
        <a:noFill/>
      </dgm:spPr>
      <dgm:t>
        <a:bodyPr/>
        <a:lstStyle/>
        <a:p>
          <a:endParaRPr lang="en-US" dirty="0"/>
        </a:p>
      </dgm:t>
    </dgm:pt>
    <dgm:pt modelId="{411DD8DA-E736-444D-9264-29D3932B3B19}" type="parTrans" cxnId="{F5131A57-E1B1-9644-9B9D-73E7620509DD}">
      <dgm:prSet/>
      <dgm:spPr/>
      <dgm:t>
        <a:bodyPr/>
        <a:lstStyle/>
        <a:p>
          <a:endParaRPr lang="en-US"/>
        </a:p>
      </dgm:t>
    </dgm:pt>
    <dgm:pt modelId="{D0055058-92C5-384A-AD1F-3B08E436DBB1}" type="sibTrans" cxnId="{F5131A57-E1B1-9644-9B9D-73E7620509DD}">
      <dgm:prSet/>
      <dgm:spPr/>
      <dgm:t>
        <a:bodyPr/>
        <a:lstStyle/>
        <a:p>
          <a:endParaRPr lang="en-US"/>
        </a:p>
      </dgm:t>
    </dgm:pt>
    <dgm:pt modelId="{7D5AB81A-C5F6-49E6-88D9-336070C4BA9E}" type="pres">
      <dgm:prSet presAssocID="{CEF49EBA-9A3F-4E9E-ACA3-E45765A831AE}" presName="Name0" presStyleCnt="0">
        <dgm:presLayoutVars>
          <dgm:dir/>
          <dgm:animLvl val="lvl"/>
          <dgm:resizeHandles val="exact"/>
        </dgm:presLayoutVars>
      </dgm:prSet>
      <dgm:spPr/>
    </dgm:pt>
    <dgm:pt modelId="{8512BCA0-4042-4CB1-83AE-282D9F3857EA}" type="pres">
      <dgm:prSet presAssocID="{BE919AD8-CB0A-47CE-A012-622F109A0A49}" presName="composite" presStyleCnt="0"/>
      <dgm:spPr/>
    </dgm:pt>
    <dgm:pt modelId="{232D3604-7E13-474E-9F06-663F5B865665}" type="pres">
      <dgm:prSet presAssocID="{BE919AD8-CB0A-47CE-A012-622F109A0A49}" presName="parTx" presStyleLbl="alignNode1" presStyleIdx="0" presStyleCnt="3" custScaleX="84276" custScaleY="72023" custLinFactY="-11858" custLinFactNeighborX="1784" custLinFactNeighborY="-100000">
        <dgm:presLayoutVars>
          <dgm:chMax val="0"/>
          <dgm:chPref val="0"/>
          <dgm:bulletEnabled val="1"/>
        </dgm:presLayoutVars>
      </dgm:prSet>
      <dgm:spPr>
        <a:prstGeom prst="roundRect">
          <a:avLst/>
        </a:prstGeom>
      </dgm:spPr>
    </dgm:pt>
    <dgm:pt modelId="{391892B7-30B7-4F7A-8F61-247BD1784957}" type="pres">
      <dgm:prSet presAssocID="{BE919AD8-CB0A-47CE-A012-622F109A0A49}" presName="desTx" presStyleLbl="alignAccFollowNode1" presStyleIdx="0" presStyleCnt="3" custScaleX="84276" custScaleY="80232" custLinFactNeighborX="-52" custLinFactNeighborY="-12524">
        <dgm:presLayoutVars>
          <dgm:bulletEnabled val="1"/>
        </dgm:presLayoutVars>
      </dgm:prSet>
      <dgm:spPr/>
    </dgm:pt>
    <dgm:pt modelId="{A9B52E92-8D46-4229-B2E1-8C382AD87C64}" type="pres">
      <dgm:prSet presAssocID="{FA506FF5-F7E0-47CA-AB42-CB324FA13B6B}" presName="space" presStyleCnt="0"/>
      <dgm:spPr/>
    </dgm:pt>
    <dgm:pt modelId="{33AFD53F-E486-49F9-ADCD-294B5F2A642E}" type="pres">
      <dgm:prSet presAssocID="{2E7A2E44-11DB-42B1-BFDD-604DFF03E3E3}" presName="composite" presStyleCnt="0"/>
      <dgm:spPr/>
    </dgm:pt>
    <dgm:pt modelId="{01EEB09D-415A-4D75-A394-2BCC5988429A}" type="pres">
      <dgm:prSet presAssocID="{2E7A2E44-11DB-42B1-BFDD-604DFF03E3E3}" presName="parTx" presStyleLbl="alignNode1" presStyleIdx="1" presStyleCnt="3" custScaleX="84276" custScaleY="72023" custLinFactY="-11858" custLinFactNeighborX="824" custLinFactNeighborY="-100000">
        <dgm:presLayoutVars>
          <dgm:chMax val="0"/>
          <dgm:chPref val="0"/>
          <dgm:bulletEnabled val="1"/>
        </dgm:presLayoutVars>
      </dgm:prSet>
      <dgm:spPr>
        <a:prstGeom prst="roundRect">
          <a:avLst/>
        </a:prstGeom>
      </dgm:spPr>
    </dgm:pt>
    <dgm:pt modelId="{15914202-C424-4671-A803-02B0B6D43882}" type="pres">
      <dgm:prSet presAssocID="{2E7A2E44-11DB-42B1-BFDD-604DFF03E3E3}" presName="desTx" presStyleLbl="alignAccFollowNode1" presStyleIdx="1" presStyleCnt="3" custScaleX="84276" custScaleY="80232" custLinFactNeighborX="-1012" custLinFactNeighborY="-12524">
        <dgm:presLayoutVars>
          <dgm:bulletEnabled val="1"/>
        </dgm:presLayoutVars>
      </dgm:prSet>
      <dgm:spPr/>
    </dgm:pt>
    <dgm:pt modelId="{DDC0CE35-77D9-4B96-B88C-2EFA100A4260}" type="pres">
      <dgm:prSet presAssocID="{00B1D089-4C49-4847-BB03-9F6ABBE94A38}" presName="space" presStyleCnt="0"/>
      <dgm:spPr/>
    </dgm:pt>
    <dgm:pt modelId="{43CA5633-B9E4-4072-96A7-6BD71ECB215B}" type="pres">
      <dgm:prSet presAssocID="{CAA2CC30-B501-4D89-BE35-4A990EF49618}" presName="composite" presStyleCnt="0"/>
      <dgm:spPr/>
    </dgm:pt>
    <dgm:pt modelId="{5EE0ABB4-1D8C-498C-B2D6-E829A7BED688}" type="pres">
      <dgm:prSet presAssocID="{CAA2CC30-B501-4D89-BE35-4A990EF49618}" presName="parTx" presStyleLbl="alignNode1" presStyleIdx="2" presStyleCnt="3" custScaleX="84276" custScaleY="72023" custLinFactY="-11858" custLinFactNeighborX="-1971" custLinFactNeighborY="-100000">
        <dgm:presLayoutVars>
          <dgm:chMax val="0"/>
          <dgm:chPref val="0"/>
          <dgm:bulletEnabled val="1"/>
        </dgm:presLayoutVars>
      </dgm:prSet>
      <dgm:spPr>
        <a:prstGeom prst="roundRect">
          <a:avLst/>
        </a:prstGeom>
      </dgm:spPr>
    </dgm:pt>
    <dgm:pt modelId="{4B187744-4B45-4628-80A2-452EC69E8428}" type="pres">
      <dgm:prSet presAssocID="{CAA2CC30-B501-4D89-BE35-4A990EF49618}" presName="desTx" presStyleLbl="alignAccFollowNode1" presStyleIdx="2" presStyleCnt="3" custScaleX="84276" custScaleY="80232" custLinFactNeighborX="-135" custLinFactNeighborY="-12524">
        <dgm:presLayoutVars>
          <dgm:bulletEnabled val="1"/>
        </dgm:presLayoutVars>
      </dgm:prSet>
      <dgm:spPr/>
    </dgm:pt>
  </dgm:ptLst>
  <dgm:cxnLst>
    <dgm:cxn modelId="{0EE88803-E48B-419A-9004-C06D43FB0763}" type="presOf" srcId="{2E7A2E44-11DB-42B1-BFDD-604DFF03E3E3}" destId="{01EEB09D-415A-4D75-A394-2BCC5988429A}" srcOrd="0" destOrd="0" presId="urn:microsoft.com/office/officeart/2005/8/layout/hList1"/>
    <dgm:cxn modelId="{46E6A408-612E-4430-88E6-B811003889FA}" type="presOf" srcId="{CEF49EBA-9A3F-4E9E-ACA3-E45765A831AE}" destId="{7D5AB81A-C5F6-49E6-88D9-336070C4BA9E}" srcOrd="0" destOrd="0" presId="urn:microsoft.com/office/officeart/2005/8/layout/hList1"/>
    <dgm:cxn modelId="{F4770E09-480A-B54B-B3E2-5EF1C9909314}" type="presOf" srcId="{F3C892FD-EE31-6F44-ACC6-1FFE2DBF49D6}" destId="{391892B7-30B7-4F7A-8F61-247BD1784957}" srcOrd="0" destOrd="8" presId="urn:microsoft.com/office/officeart/2005/8/layout/hList1"/>
    <dgm:cxn modelId="{1043FA09-FCA9-CB4C-B0B3-7BF6E699DA0E}" type="presOf" srcId="{45495D93-A65C-3747-B2BD-F7B7DA6D0ACB}" destId="{4B187744-4B45-4628-80A2-452EC69E8428}" srcOrd="0" destOrd="6" presId="urn:microsoft.com/office/officeart/2005/8/layout/hList1"/>
    <dgm:cxn modelId="{9BBE3010-79F1-CE41-9C55-81B905F69CD7}" type="presOf" srcId="{952284E9-7676-6F4E-9F9A-7408EC30AC15}" destId="{15914202-C424-4671-A803-02B0B6D43882}" srcOrd="0" destOrd="5" presId="urn:microsoft.com/office/officeart/2005/8/layout/hList1"/>
    <dgm:cxn modelId="{081DC512-0655-4D1B-B98B-CF0F02B76087}" type="presOf" srcId="{D7BEDDF7-35A5-4284-922D-B7808BA4F349}" destId="{391892B7-30B7-4F7A-8F61-247BD1784957}" srcOrd="0" destOrd="3" presId="urn:microsoft.com/office/officeart/2005/8/layout/hList1"/>
    <dgm:cxn modelId="{9285E012-DB3F-0D48-B40A-F5E12AEF1EF6}" srcId="{CAA2CC30-B501-4D89-BE35-4A990EF49618}" destId="{A35C442B-76B4-3E40-91BB-185B765BDB38}" srcOrd="2" destOrd="0" parTransId="{0AC87A47-F1D4-0144-8555-69B378C2A369}" sibTransId="{1FFDD404-8BA7-6742-966A-718342B1B18A}"/>
    <dgm:cxn modelId="{616A4114-86E0-4DB7-BB43-8D73C3D5F9FD}" srcId="{CAA2CC30-B501-4D89-BE35-4A990EF49618}" destId="{619F6E50-C674-43F8-9E07-CC40C8D2B822}" srcOrd="0" destOrd="0" parTransId="{2375D01D-568D-4C9C-B8AC-52EC7C0FD5FE}" sibTransId="{23939E97-A84A-40B2-9900-D14000B30293}"/>
    <dgm:cxn modelId="{232D5817-B155-AD4D-82EB-87EC2C5E89BD}" type="presOf" srcId="{1DB0D78E-66BC-8440-8082-F30399F23BE8}" destId="{15914202-C424-4671-A803-02B0B6D43882}" srcOrd="0" destOrd="7" presId="urn:microsoft.com/office/officeart/2005/8/layout/hList1"/>
    <dgm:cxn modelId="{6621DB1A-3C96-ED45-BB17-1B495AC8D879}" srcId="{CAA2CC30-B501-4D89-BE35-4A990EF49618}" destId="{45495D93-A65C-3747-B2BD-F7B7DA6D0ACB}" srcOrd="6" destOrd="0" parTransId="{9FF5925F-DD48-564E-B4EB-171378150E9D}" sibTransId="{42DCA5E7-884E-C143-B6D8-B7218E7FB452}"/>
    <dgm:cxn modelId="{2241F41B-A286-5A44-9E04-FE90F9FBF731}" srcId="{CAA2CC30-B501-4D89-BE35-4A990EF49618}" destId="{E35E463D-10BC-C84B-8CFE-4A4B6DC9C685}" srcOrd="7" destOrd="0" parTransId="{ADAF2072-E5F4-9149-A692-28FA45C378DA}" sibTransId="{4BAB80CA-6C30-C145-A89B-6396E4602719}"/>
    <dgm:cxn modelId="{03FDFF23-4F01-4B42-B2CC-A722220495EE}" type="presOf" srcId="{E35E463D-10BC-C84B-8CFE-4A4B6DC9C685}" destId="{4B187744-4B45-4628-80A2-452EC69E8428}" srcOrd="0" destOrd="7" presId="urn:microsoft.com/office/officeart/2005/8/layout/hList1"/>
    <dgm:cxn modelId="{817C1424-1D7A-2049-A399-AC39EC6ACC79}" type="presOf" srcId="{DE3930B6-CD6E-2D4D-8AF5-6850B2E2CA32}" destId="{4B187744-4B45-4628-80A2-452EC69E8428}" srcOrd="0" destOrd="5" presId="urn:microsoft.com/office/officeart/2005/8/layout/hList1"/>
    <dgm:cxn modelId="{E477F327-C4BE-4F50-B544-3B96B3611E26}" type="presOf" srcId="{619F6E50-C674-43F8-9E07-CC40C8D2B822}" destId="{4B187744-4B45-4628-80A2-452EC69E8428}" srcOrd="0" destOrd="0" presId="urn:microsoft.com/office/officeart/2005/8/layout/hList1"/>
    <dgm:cxn modelId="{8E135A2A-D849-B64B-AC19-FEAB540A3213}" srcId="{BE919AD8-CB0A-47CE-A012-622F109A0A49}" destId="{207EFB82-2B72-1D49-9162-F94E1A08C839}" srcOrd="1" destOrd="0" parTransId="{3D89C833-964C-C54D-980B-91810ADFFC05}" sibTransId="{74959733-B00E-9D49-A53E-5F19B6033FBE}"/>
    <dgm:cxn modelId="{C0EA802B-4D6F-3941-8922-4D774C9D5F96}" type="presOf" srcId="{3E5C3CC5-7CB6-0744-BB9D-0DD5D8A8AE54}" destId="{4B187744-4B45-4628-80A2-452EC69E8428}" srcOrd="0" destOrd="3" presId="urn:microsoft.com/office/officeart/2005/8/layout/hList1"/>
    <dgm:cxn modelId="{64050F34-335F-43CE-8BAE-81F674686DB5}" type="presOf" srcId="{DF20775B-1D29-4092-B301-6965981B3548}" destId="{15914202-C424-4671-A803-02B0B6D43882}" srcOrd="0" destOrd="0" presId="urn:microsoft.com/office/officeart/2005/8/layout/hList1"/>
    <dgm:cxn modelId="{4AFD4C35-5D7E-F247-A61C-A37B52DE72E8}" type="presOf" srcId="{D6700288-1BEA-CF41-A90E-FB9891041561}" destId="{15914202-C424-4671-A803-02B0B6D43882}" srcOrd="0" destOrd="3" presId="urn:microsoft.com/office/officeart/2005/8/layout/hList1"/>
    <dgm:cxn modelId="{3F183939-006B-4396-9B0E-58F28ED33C56}" srcId="{BE919AD8-CB0A-47CE-A012-622F109A0A49}" destId="{DC528F0B-D96A-4A76-BF95-D907B1FB7B4F}" srcOrd="0" destOrd="0" parTransId="{C9E2C901-798A-4B7E-9DB5-A720395AE412}" sibTransId="{0E682562-B187-4BFC-B2D4-26F4BE3D771F}"/>
    <dgm:cxn modelId="{59931C60-357E-EF4B-94AC-EC719AF9CAAD}" srcId="{BE919AD8-CB0A-47CE-A012-622F109A0A49}" destId="{B9F60A67-560B-3345-A605-D614F1F04AED}" srcOrd="6" destOrd="0" parTransId="{6055FBDB-2A97-D947-922C-4FC8B12BB60E}" sibTransId="{F86B2150-9913-264F-9FEF-A80BB8C36C22}"/>
    <dgm:cxn modelId="{F807F260-498F-4105-90B0-FF99CC9D562B}" type="presOf" srcId="{1A16556A-4A0A-4AC0-BA55-2A58E15F93A9}" destId="{391892B7-30B7-4F7A-8F61-247BD1784957}" srcOrd="0" destOrd="2" presId="urn:microsoft.com/office/officeart/2005/8/layout/hList1"/>
    <dgm:cxn modelId="{FC5F6942-79C4-4ED6-99EC-63496C3BF449}" srcId="{CEF49EBA-9A3F-4E9E-ACA3-E45765A831AE}" destId="{CAA2CC30-B501-4D89-BE35-4A990EF49618}" srcOrd="2" destOrd="0" parTransId="{FDEA792B-B72E-477C-B138-86AE57EB37FA}" sibTransId="{D26C0C0E-D5EA-4C7B-88DB-923CF73AF112}"/>
    <dgm:cxn modelId="{6D478C42-7F61-6C41-9CE6-EACFC0C1C002}" type="presOf" srcId="{7476709B-56F4-484A-B3EF-5B1826DF43F3}" destId="{4B187744-4B45-4628-80A2-452EC69E8428}" srcOrd="0" destOrd="1" presId="urn:microsoft.com/office/officeart/2005/8/layout/hList1"/>
    <dgm:cxn modelId="{B9104964-5FF0-4246-BE19-C00DCFFA74B5}" srcId="{2E7A2E44-11DB-42B1-BFDD-604DFF03E3E3}" destId="{DF20775B-1D29-4092-B301-6965981B3548}" srcOrd="0" destOrd="0" parTransId="{C55CC494-E750-4B8A-A5BC-8D2ABD8D457E}" sibTransId="{299EC0E2-B304-435B-A091-2CE91F4CB87F}"/>
    <dgm:cxn modelId="{886E2348-938B-9341-AF98-295CE865F898}" type="presOf" srcId="{B9F60A67-560B-3345-A605-D614F1F04AED}" destId="{391892B7-30B7-4F7A-8F61-247BD1784957}" srcOrd="0" destOrd="7" presId="urn:microsoft.com/office/officeart/2005/8/layout/hList1"/>
    <dgm:cxn modelId="{62C25749-AE53-464C-AA37-53B7AC58E13C}" type="presOf" srcId="{207EFB82-2B72-1D49-9162-F94E1A08C839}" destId="{391892B7-30B7-4F7A-8F61-247BD1784957}" srcOrd="0" destOrd="1" presId="urn:microsoft.com/office/officeart/2005/8/layout/hList1"/>
    <dgm:cxn modelId="{FF56FF4A-8A8F-4E40-8566-C02EA88D44BD}" srcId="{2E7A2E44-11DB-42B1-BFDD-604DFF03E3E3}" destId="{D6700288-1BEA-CF41-A90E-FB9891041561}" srcOrd="3" destOrd="0" parTransId="{1B5E6777-B63C-B04C-AA01-1B2C1CAFC43C}" sibTransId="{B6715ACE-6BAD-314D-8CD8-D34DE86508B7}"/>
    <dgm:cxn modelId="{DB4B304E-5D08-804B-A7FB-235AFCAC6907}" srcId="{CAA2CC30-B501-4D89-BE35-4A990EF49618}" destId="{195A1D4E-B9B9-334C-BAFE-D0120A98E333}" srcOrd="4" destOrd="0" parTransId="{4E813964-81EB-FB44-BFD2-0A1C8267B75E}" sibTransId="{DC22E5C6-43AE-1641-BCBD-130FAE14F3FA}"/>
    <dgm:cxn modelId="{EAB2BE4F-7BAD-824D-A96C-525388CDE741}" srcId="{BE919AD8-CB0A-47CE-A012-622F109A0A49}" destId="{F3C892FD-EE31-6F44-ACC6-1FFE2DBF49D6}" srcOrd="7" destOrd="0" parTransId="{E9D7BBBF-B15F-C94D-B28A-F6DD62F38BEF}" sibTransId="{1AE830DC-67EA-3345-BE23-135AF03ACA50}"/>
    <dgm:cxn modelId="{EEF4DD70-B982-5F4F-AB2B-12878A3D0B42}" type="presOf" srcId="{A2749A43-4D31-6844-B331-FFD241392134}" destId="{15914202-C424-4671-A803-02B0B6D43882}" srcOrd="0" destOrd="6" presId="urn:microsoft.com/office/officeart/2005/8/layout/hList1"/>
    <dgm:cxn modelId="{EC0D7071-82BA-4B1D-9678-BA82C3C5A82B}" type="presOf" srcId="{EDD9A4AA-9E74-4ADB-B134-94DFA6C61FF9}" destId="{391892B7-30B7-4F7A-8F61-247BD1784957}" srcOrd="0" destOrd="5" presId="urn:microsoft.com/office/officeart/2005/8/layout/hList1"/>
    <dgm:cxn modelId="{F5131A57-E1B1-9644-9B9D-73E7620509DD}" srcId="{CAA2CC30-B501-4D89-BE35-4A990EF49618}" destId="{3E5C3CC5-7CB6-0744-BB9D-0DD5D8A8AE54}" srcOrd="3" destOrd="0" parTransId="{411DD8DA-E736-444D-9264-29D3932B3B19}" sibTransId="{D0055058-92C5-384A-AD1F-3B08E436DBB1}"/>
    <dgm:cxn modelId="{A5D28C82-D2F6-0046-8E27-4947C7C94DC9}" type="presOf" srcId="{A35C442B-76B4-3E40-91BB-185B765BDB38}" destId="{4B187744-4B45-4628-80A2-452EC69E8428}" srcOrd="0" destOrd="2" presId="urn:microsoft.com/office/officeart/2005/8/layout/hList1"/>
    <dgm:cxn modelId="{95FB8989-A5C8-4E9C-8569-A4B631C1A280}" type="presOf" srcId="{75FEF0AE-B79A-4620-9A49-CAFC3A18A1CD}" destId="{15914202-C424-4671-A803-02B0B6D43882}" srcOrd="0" destOrd="1" presId="urn:microsoft.com/office/officeart/2005/8/layout/hList1"/>
    <dgm:cxn modelId="{35A8058C-3465-C249-BDE5-718591E76510}" srcId="{2E7A2E44-11DB-42B1-BFDD-604DFF03E3E3}" destId="{952284E9-7676-6F4E-9F9A-7408EC30AC15}" srcOrd="5" destOrd="0" parTransId="{1DF62C5C-57AC-EC4D-B0A3-F87E34D1CB40}" sibTransId="{2441A576-04DD-9A42-8E96-A590A040C25A}"/>
    <dgm:cxn modelId="{C46DAA8D-D08B-C043-9F99-5100AEF4A3BF}" srcId="{2E7A2E44-11DB-42B1-BFDD-604DFF03E3E3}" destId="{1DB0D78E-66BC-8440-8082-F30399F23BE8}" srcOrd="7" destOrd="0" parTransId="{B34CDE48-7BF4-4542-9E98-C3C182526D53}" sibTransId="{537288A3-5120-5F4B-8D23-620A9C9A47E1}"/>
    <dgm:cxn modelId="{FF01378E-771F-4643-90D8-D4540EF62A8F}" srcId="{207EFB82-2B72-1D49-9162-F94E1A08C839}" destId="{1A16556A-4A0A-4AC0-BA55-2A58E15F93A9}" srcOrd="0" destOrd="0" parTransId="{02753C22-E3D5-43EA-A66F-B4FB54CCC5C2}" sibTransId="{6C36D3C8-C46F-4B5F-96A0-3281DEFABF72}"/>
    <dgm:cxn modelId="{03040D8F-FEE5-4BF8-B2C7-53F52CECE9FF}" srcId="{BE919AD8-CB0A-47CE-A012-622F109A0A49}" destId="{8B9FFB7F-B8F3-46E4-ABF5-FD5337924A6E}" srcOrd="5" destOrd="0" parTransId="{B2CDB338-4CB4-4C92-BAF1-3B0B76B52622}" sibTransId="{42C30410-6335-41A0-9095-A0789EB7B995}"/>
    <dgm:cxn modelId="{2C460A91-1767-49CF-8A70-7B4C336D755F}" type="presOf" srcId="{287E4719-B00A-4EB5-A89F-E22A014D816C}" destId="{15914202-C424-4671-A803-02B0B6D43882}" srcOrd="0" destOrd="2" presId="urn:microsoft.com/office/officeart/2005/8/layout/hList1"/>
    <dgm:cxn modelId="{3F277196-489B-4AA5-866A-DEDB81F2191B}" srcId="{BE919AD8-CB0A-47CE-A012-622F109A0A49}" destId="{D7BEDDF7-35A5-4284-922D-B7808BA4F349}" srcOrd="2" destOrd="0" parTransId="{294C0118-C5F1-447D-8E8A-988CC13BF4E8}" sibTransId="{6C16AF3B-AE1D-4258-A556-204E9018C9BD}"/>
    <dgm:cxn modelId="{6D106899-F274-40D7-8FA5-8C7586DC67C8}" type="presOf" srcId="{BE919AD8-CB0A-47CE-A012-622F109A0A49}" destId="{232D3604-7E13-474E-9F06-663F5B865665}" srcOrd="0" destOrd="0" presId="urn:microsoft.com/office/officeart/2005/8/layout/hList1"/>
    <dgm:cxn modelId="{500F959A-E3CB-1948-8F8B-67F2AB18211F}" type="presOf" srcId="{D15DA50F-9196-6249-AFDF-6878DC50F4F4}" destId="{15914202-C424-4671-A803-02B0B6D43882}" srcOrd="0" destOrd="4" presId="urn:microsoft.com/office/officeart/2005/8/layout/hList1"/>
    <dgm:cxn modelId="{80A1FB9B-837A-47E3-9D36-131BD965C351}" srcId="{2E7A2E44-11DB-42B1-BFDD-604DFF03E3E3}" destId="{287E4719-B00A-4EB5-A89F-E22A014D816C}" srcOrd="2" destOrd="0" parTransId="{0CBDBADC-A3ED-4D59-B9FD-C7100C88FA56}" sibTransId="{E6E31A1D-DBB9-44E2-B706-D3EFE9F6B88A}"/>
    <dgm:cxn modelId="{8E9F3CA1-3D47-411B-AB93-F7458BFED5C5}" srcId="{CEF49EBA-9A3F-4E9E-ACA3-E45765A831AE}" destId="{BE919AD8-CB0A-47CE-A012-622F109A0A49}" srcOrd="0" destOrd="0" parTransId="{E18B3561-F744-4781-84ED-1058449AE09B}" sibTransId="{FA506FF5-F7E0-47CA-AB42-CB324FA13B6B}"/>
    <dgm:cxn modelId="{0D0F6DA6-0E02-4764-A349-F4D5633DFAE9}" type="presOf" srcId="{DC528F0B-D96A-4A76-BF95-D907B1FB7B4F}" destId="{391892B7-30B7-4F7A-8F61-247BD1784957}" srcOrd="0" destOrd="0" presId="urn:microsoft.com/office/officeart/2005/8/layout/hList1"/>
    <dgm:cxn modelId="{9969E7B2-A608-324D-BD08-77DBE3DA392B}" srcId="{2E7A2E44-11DB-42B1-BFDD-604DFF03E3E3}" destId="{A2749A43-4D31-6844-B331-FFD241392134}" srcOrd="6" destOrd="0" parTransId="{B06981F5-BBD5-114B-908E-01C7BAC5E0C1}" sibTransId="{BC9134C4-BF97-1E4F-A22A-3456CBF19F58}"/>
    <dgm:cxn modelId="{FFBE85B3-0B6F-4278-ABF9-68C729EB062E}" srcId="{CEF49EBA-9A3F-4E9E-ACA3-E45765A831AE}" destId="{2E7A2E44-11DB-42B1-BFDD-604DFF03E3E3}" srcOrd="1" destOrd="0" parTransId="{067E8792-DAE6-41CD-9AF0-4BF8F8E53803}" sibTransId="{00B1D089-4C49-4847-BB03-9F6ABBE94A38}"/>
    <dgm:cxn modelId="{EE24D5BB-369C-F745-B3A2-305234B8744D}" srcId="{CAA2CC30-B501-4D89-BE35-4A990EF49618}" destId="{7476709B-56F4-484A-B3EF-5B1826DF43F3}" srcOrd="1" destOrd="0" parTransId="{B22AB8C6-3B13-414C-9BE4-6EFF29394F94}" sibTransId="{FFAF7F9B-DE8B-CF4B-9250-8AF6467DA44A}"/>
    <dgm:cxn modelId="{3057DBBE-1C89-445E-A1A5-AF43B268AA2A}" srcId="{BE919AD8-CB0A-47CE-A012-622F109A0A49}" destId="{D2282BAB-B1F2-43E2-8678-C1B8D5E0C605}" srcOrd="3" destOrd="0" parTransId="{40185DCB-1267-4FAD-B233-C7BDAD2CE0AD}" sibTransId="{9A478A1B-583E-4285-B178-5AB8BF053EEC}"/>
    <dgm:cxn modelId="{59E0A9C1-BF84-4E6D-BAAC-189CABD349D9}" type="presOf" srcId="{D2282BAB-B1F2-43E2-8678-C1B8D5E0C605}" destId="{391892B7-30B7-4F7A-8F61-247BD1784957}" srcOrd="0" destOrd="4" presId="urn:microsoft.com/office/officeart/2005/8/layout/hList1"/>
    <dgm:cxn modelId="{838303C8-A543-DF4B-A627-DB32B54BF40A}" srcId="{CAA2CC30-B501-4D89-BE35-4A990EF49618}" destId="{DE3930B6-CD6E-2D4D-8AF5-6850B2E2CA32}" srcOrd="5" destOrd="0" parTransId="{0D546854-0BBB-6C49-8EC1-73B1D77EDABA}" sibTransId="{7BC92663-A5B8-F24A-A459-F0302C8BE241}"/>
    <dgm:cxn modelId="{C9AC92CC-5DA8-4CE0-8857-0A95F1909305}" type="presOf" srcId="{CAA2CC30-B501-4D89-BE35-4A990EF49618}" destId="{5EE0ABB4-1D8C-498C-B2D6-E829A7BED688}" srcOrd="0" destOrd="0" presId="urn:microsoft.com/office/officeart/2005/8/layout/hList1"/>
    <dgm:cxn modelId="{405290D0-5C8D-FC42-931C-E103707B4E55}" srcId="{2E7A2E44-11DB-42B1-BFDD-604DFF03E3E3}" destId="{D15DA50F-9196-6249-AFDF-6878DC50F4F4}" srcOrd="4" destOrd="0" parTransId="{EF4AA990-D60B-8D4B-A227-F9354A9FBA78}" sibTransId="{ACEF5E89-1CAD-7042-A87C-E2E07941A417}"/>
    <dgm:cxn modelId="{E81323D8-0FA2-4932-8DBC-50BE0C0D69DE}" srcId="{BE919AD8-CB0A-47CE-A012-622F109A0A49}" destId="{EDD9A4AA-9E74-4ADB-B134-94DFA6C61FF9}" srcOrd="4" destOrd="0" parTransId="{DA03C92A-2A02-4607-AD5F-CBB28E82BA95}" sibTransId="{F5D6051C-5D7C-4F81-9589-5E0AB4B372B9}"/>
    <dgm:cxn modelId="{462F83D8-D3F7-4F87-AC28-E277C1A60D34}" srcId="{2E7A2E44-11DB-42B1-BFDD-604DFF03E3E3}" destId="{75FEF0AE-B79A-4620-9A49-CAFC3A18A1CD}" srcOrd="1" destOrd="0" parTransId="{FE60BAE2-A26C-4AFC-9D89-73104AFDEC3D}" sibTransId="{D9D7C6DD-B069-422F-98B7-4ACA151C3A06}"/>
    <dgm:cxn modelId="{469469E3-CBF0-7842-9E1F-52BA02E66ED4}" type="presOf" srcId="{195A1D4E-B9B9-334C-BAFE-D0120A98E333}" destId="{4B187744-4B45-4628-80A2-452EC69E8428}" srcOrd="0" destOrd="4" presId="urn:microsoft.com/office/officeart/2005/8/layout/hList1"/>
    <dgm:cxn modelId="{2C59C0EE-6F8E-44D2-9A79-71F58BF79B9C}" type="presOf" srcId="{8B9FFB7F-B8F3-46E4-ABF5-FD5337924A6E}" destId="{391892B7-30B7-4F7A-8F61-247BD1784957}" srcOrd="0" destOrd="6" presId="urn:microsoft.com/office/officeart/2005/8/layout/hList1"/>
    <dgm:cxn modelId="{615623A8-4271-41BD-8517-B09E9D4BE53B}" type="presParOf" srcId="{7D5AB81A-C5F6-49E6-88D9-336070C4BA9E}" destId="{8512BCA0-4042-4CB1-83AE-282D9F3857EA}" srcOrd="0" destOrd="0" presId="urn:microsoft.com/office/officeart/2005/8/layout/hList1"/>
    <dgm:cxn modelId="{0E3191CB-643B-4BC5-A827-E48EC04C4998}" type="presParOf" srcId="{8512BCA0-4042-4CB1-83AE-282D9F3857EA}" destId="{232D3604-7E13-474E-9F06-663F5B865665}" srcOrd="0" destOrd="0" presId="urn:microsoft.com/office/officeart/2005/8/layout/hList1"/>
    <dgm:cxn modelId="{E494C35E-5882-401D-94A2-44E9229E20D6}" type="presParOf" srcId="{8512BCA0-4042-4CB1-83AE-282D9F3857EA}" destId="{391892B7-30B7-4F7A-8F61-247BD1784957}" srcOrd="1" destOrd="0" presId="urn:microsoft.com/office/officeart/2005/8/layout/hList1"/>
    <dgm:cxn modelId="{BA026EBC-3CBE-4674-931A-7126174F8FDA}" type="presParOf" srcId="{7D5AB81A-C5F6-49E6-88D9-336070C4BA9E}" destId="{A9B52E92-8D46-4229-B2E1-8C382AD87C64}" srcOrd="1" destOrd="0" presId="urn:microsoft.com/office/officeart/2005/8/layout/hList1"/>
    <dgm:cxn modelId="{D49E9CA7-2D4D-4FA2-9499-2A949761BCB5}" type="presParOf" srcId="{7D5AB81A-C5F6-49E6-88D9-336070C4BA9E}" destId="{33AFD53F-E486-49F9-ADCD-294B5F2A642E}" srcOrd="2" destOrd="0" presId="urn:microsoft.com/office/officeart/2005/8/layout/hList1"/>
    <dgm:cxn modelId="{9B062134-1D0C-464D-821F-B08CFEB5E43C}" type="presParOf" srcId="{33AFD53F-E486-49F9-ADCD-294B5F2A642E}" destId="{01EEB09D-415A-4D75-A394-2BCC5988429A}" srcOrd="0" destOrd="0" presId="urn:microsoft.com/office/officeart/2005/8/layout/hList1"/>
    <dgm:cxn modelId="{76674ED3-FDA3-4B7B-AB7D-032CB0A26F40}" type="presParOf" srcId="{33AFD53F-E486-49F9-ADCD-294B5F2A642E}" destId="{15914202-C424-4671-A803-02B0B6D43882}" srcOrd="1" destOrd="0" presId="urn:microsoft.com/office/officeart/2005/8/layout/hList1"/>
    <dgm:cxn modelId="{D130B36C-48AD-45C7-AFAB-35DB28C1C9BF}" type="presParOf" srcId="{7D5AB81A-C5F6-49E6-88D9-336070C4BA9E}" destId="{DDC0CE35-77D9-4B96-B88C-2EFA100A4260}" srcOrd="3" destOrd="0" presId="urn:microsoft.com/office/officeart/2005/8/layout/hList1"/>
    <dgm:cxn modelId="{0B041BAB-BCA8-4741-BEE7-42C9BB7CFD0F}" type="presParOf" srcId="{7D5AB81A-C5F6-49E6-88D9-336070C4BA9E}" destId="{43CA5633-B9E4-4072-96A7-6BD71ECB215B}" srcOrd="4" destOrd="0" presId="urn:microsoft.com/office/officeart/2005/8/layout/hList1"/>
    <dgm:cxn modelId="{462F57E9-A2A2-4F2D-AB5A-9425EDCDA806}" type="presParOf" srcId="{43CA5633-B9E4-4072-96A7-6BD71ECB215B}" destId="{5EE0ABB4-1D8C-498C-B2D6-E829A7BED688}" srcOrd="0" destOrd="0" presId="urn:microsoft.com/office/officeart/2005/8/layout/hList1"/>
    <dgm:cxn modelId="{63E367B4-72D4-4272-BB99-89B19BE95D36}" type="presParOf" srcId="{43CA5633-B9E4-4072-96A7-6BD71ECB215B}" destId="{4B187744-4B45-4628-80A2-452EC69E842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0EAC32-30A1-384B-9B3D-AF50728CC517}" type="doc">
      <dgm:prSet loTypeId="urn:microsoft.com/office/officeart/2005/8/layout/arrow2" loCatId="" qsTypeId="urn:microsoft.com/office/officeart/2005/8/quickstyle/simple1" qsCatId="simple" csTypeId="urn:microsoft.com/office/officeart/2005/8/colors/accent1_2" csCatId="accent1" phldr="1"/>
      <dgm:spPr/>
    </dgm:pt>
    <dgm:pt modelId="{3920610D-F669-004B-A8E7-7EDF14E7F099}">
      <dgm:prSet phldrT="[Text]"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Phase 1: Preparation and Listing</a:t>
          </a:r>
        </a:p>
      </dgm:t>
    </dgm:pt>
    <dgm:pt modelId="{BED55FFF-6785-214C-92FA-ADC42A3EA4AF}" type="parTrans" cxnId="{BDC69985-5766-3B45-9BC3-C8CFDC890501}">
      <dgm:prSet/>
      <dgm:spPr/>
      <dgm:t>
        <a:bodyPr/>
        <a:lstStyle/>
        <a:p>
          <a:endParaRPr lang="en-US"/>
        </a:p>
      </dgm:t>
    </dgm:pt>
    <dgm:pt modelId="{65972964-B32E-C14D-9B0F-7C0F5E983FF6}" type="sibTrans" cxnId="{BDC69985-5766-3B45-9BC3-C8CFDC890501}">
      <dgm:prSet/>
      <dgm:spPr/>
      <dgm:t>
        <a:bodyPr/>
        <a:lstStyle/>
        <a:p>
          <a:endParaRPr lang="en-US"/>
        </a:p>
      </dgm:t>
    </dgm:pt>
    <dgm:pt modelId="{2D27DBAF-40E9-8C41-8BD7-16CA628A7C14}">
      <dgm:prSet phldrT="[Text]"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Phase 2: </a:t>
          </a:r>
        </a:p>
        <a:p>
          <a:r>
            <a:rPr lang="en-US" dirty="0">
              <a:solidFill>
                <a:schemeClr val="bg2"/>
              </a:solidFill>
            </a:rPr>
            <a:t>Further Analysis </a:t>
          </a:r>
        </a:p>
      </dgm:t>
    </dgm:pt>
    <dgm:pt modelId="{C23CA803-CE7D-0B40-BDBD-635D63C27FB6}" type="parTrans" cxnId="{459BF040-78D0-F94D-8AF3-67C1DFA050C6}">
      <dgm:prSet/>
      <dgm:spPr/>
      <dgm:t>
        <a:bodyPr/>
        <a:lstStyle/>
        <a:p>
          <a:endParaRPr lang="en-US"/>
        </a:p>
      </dgm:t>
    </dgm:pt>
    <dgm:pt modelId="{778FCAD3-F088-8B4B-B84D-B1465A81F55A}" type="sibTrans" cxnId="{459BF040-78D0-F94D-8AF3-67C1DFA050C6}">
      <dgm:prSet/>
      <dgm:spPr/>
      <dgm:t>
        <a:bodyPr/>
        <a:lstStyle/>
        <a:p>
          <a:endParaRPr lang="en-US"/>
        </a:p>
      </dgm:t>
    </dgm:pt>
    <dgm:pt modelId="{0588E26D-49BA-364B-88C9-92927B82B759}">
      <dgm:prSet phldrT="[Text]"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Phase 3: </a:t>
          </a:r>
        </a:p>
        <a:p>
          <a:r>
            <a:rPr lang="en-US" dirty="0">
              <a:solidFill>
                <a:schemeClr val="bg2"/>
              </a:solidFill>
            </a:rPr>
            <a:t>Deploy Marketing Boosts</a:t>
          </a:r>
        </a:p>
      </dgm:t>
    </dgm:pt>
    <dgm:pt modelId="{C68873AD-5A45-C246-BFD8-4F6CA463DA9C}" type="parTrans" cxnId="{14B1BCDA-ABEC-7847-A733-1A0B58830A48}">
      <dgm:prSet/>
      <dgm:spPr/>
      <dgm:t>
        <a:bodyPr/>
        <a:lstStyle/>
        <a:p>
          <a:endParaRPr lang="en-US"/>
        </a:p>
      </dgm:t>
    </dgm:pt>
    <dgm:pt modelId="{3157AFAF-F018-7E4F-94AF-3A3328060E87}" type="sibTrans" cxnId="{14B1BCDA-ABEC-7847-A733-1A0B58830A48}">
      <dgm:prSet/>
      <dgm:spPr/>
      <dgm:t>
        <a:bodyPr/>
        <a:lstStyle/>
        <a:p>
          <a:endParaRPr lang="en-US"/>
        </a:p>
      </dgm:t>
    </dgm:pt>
    <dgm:pt modelId="{D9E71C9F-DF55-2D4B-B65C-C26BEE1F6A9F}">
      <dgm:prSet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Phase 4: </a:t>
          </a:r>
        </a:p>
        <a:p>
          <a:r>
            <a:rPr lang="en-US" dirty="0">
              <a:solidFill>
                <a:schemeClr val="bg2"/>
              </a:solidFill>
            </a:rPr>
            <a:t>Reassessment </a:t>
          </a:r>
        </a:p>
      </dgm:t>
    </dgm:pt>
    <dgm:pt modelId="{FF9B6EBE-BAC9-9B4E-918E-F84C620E2A37}" type="parTrans" cxnId="{30C13F8C-DEC7-454A-A25B-94DCC6ABF41F}">
      <dgm:prSet/>
      <dgm:spPr/>
      <dgm:t>
        <a:bodyPr/>
        <a:lstStyle/>
        <a:p>
          <a:endParaRPr lang="en-US"/>
        </a:p>
      </dgm:t>
    </dgm:pt>
    <dgm:pt modelId="{69C9B997-4854-A04E-88D3-05AE046D22B4}" type="sibTrans" cxnId="{30C13F8C-DEC7-454A-A25B-94DCC6ABF41F}">
      <dgm:prSet/>
      <dgm:spPr/>
      <dgm:t>
        <a:bodyPr/>
        <a:lstStyle/>
        <a:p>
          <a:endParaRPr lang="en-US"/>
        </a:p>
      </dgm:t>
    </dgm:pt>
    <dgm:pt modelId="{3BB6DF8A-4F9E-4CE4-95D5-895CAA814F16}">
      <dgm:prSet phldrT="[Text]"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Identify &amp; Prepare Properties for Conversion</a:t>
          </a:r>
        </a:p>
      </dgm:t>
    </dgm:pt>
    <dgm:pt modelId="{191978C6-B065-4D25-ABC7-A383E32919D9}" type="parTrans" cxnId="{A4BCE70B-99F9-4E97-91FD-58BF8B969006}">
      <dgm:prSet/>
      <dgm:spPr/>
      <dgm:t>
        <a:bodyPr/>
        <a:lstStyle/>
        <a:p>
          <a:endParaRPr lang="en-US"/>
        </a:p>
      </dgm:t>
    </dgm:pt>
    <dgm:pt modelId="{3BA2BDF0-0800-4269-A737-1A61E7617038}" type="sibTrans" cxnId="{A4BCE70B-99F9-4E97-91FD-58BF8B969006}">
      <dgm:prSet/>
      <dgm:spPr/>
      <dgm:t>
        <a:bodyPr/>
        <a:lstStyle/>
        <a:p>
          <a:endParaRPr lang="en-US"/>
        </a:p>
      </dgm:t>
    </dgm:pt>
    <dgm:pt modelId="{77DC4DBD-6BFC-47B5-BCEF-9A41B08F4DA1}">
      <dgm:prSet phldrT="[Text]"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Begin Listing </a:t>
          </a:r>
        </a:p>
      </dgm:t>
    </dgm:pt>
    <dgm:pt modelId="{7E6E05A2-3386-49F0-8C2E-535504F8C65C}" type="parTrans" cxnId="{DC20DAF0-A028-4030-B608-60DB04D18B5C}">
      <dgm:prSet/>
      <dgm:spPr/>
      <dgm:t>
        <a:bodyPr/>
        <a:lstStyle/>
        <a:p>
          <a:endParaRPr lang="en-US"/>
        </a:p>
      </dgm:t>
    </dgm:pt>
    <dgm:pt modelId="{D330C54B-6DC5-4725-90CA-6F4112FFF2D0}" type="sibTrans" cxnId="{DC20DAF0-A028-4030-B608-60DB04D18B5C}">
      <dgm:prSet/>
      <dgm:spPr/>
      <dgm:t>
        <a:bodyPr/>
        <a:lstStyle/>
        <a:p>
          <a:endParaRPr lang="en-US"/>
        </a:p>
      </dgm:t>
    </dgm:pt>
    <dgm:pt modelId="{E85B7A2C-B7CD-4974-BDE4-E08F0FC268F3}">
      <dgm:prSet phldrT="[Text]"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Data Gathering </a:t>
          </a:r>
        </a:p>
      </dgm:t>
    </dgm:pt>
    <dgm:pt modelId="{6D9C61C0-02E8-4F35-9EA7-938EF96B83C9}" type="parTrans" cxnId="{B283303E-D768-47C9-B98E-D65ADCCC9B94}">
      <dgm:prSet/>
      <dgm:spPr/>
      <dgm:t>
        <a:bodyPr/>
        <a:lstStyle/>
        <a:p>
          <a:endParaRPr lang="en-US"/>
        </a:p>
      </dgm:t>
    </dgm:pt>
    <dgm:pt modelId="{73C4383D-5E5A-447E-ACE8-528B30BA4109}" type="sibTrans" cxnId="{B283303E-D768-47C9-B98E-D65ADCCC9B94}">
      <dgm:prSet/>
      <dgm:spPr/>
      <dgm:t>
        <a:bodyPr/>
        <a:lstStyle/>
        <a:p>
          <a:endParaRPr lang="en-US"/>
        </a:p>
      </dgm:t>
    </dgm:pt>
    <dgm:pt modelId="{1F78EABB-CBDE-48BC-AC3D-3850444476BB}">
      <dgm:prSet phldrT="[Text]"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Further Model Testing  &amp; Market Analysis</a:t>
          </a:r>
        </a:p>
      </dgm:t>
    </dgm:pt>
    <dgm:pt modelId="{B8B926D6-F0C2-47F3-A82C-45BE6D20B376}" type="parTrans" cxnId="{DFEACBBA-E12D-4573-BFFA-23206FE8994B}">
      <dgm:prSet/>
      <dgm:spPr/>
      <dgm:t>
        <a:bodyPr/>
        <a:lstStyle/>
        <a:p>
          <a:endParaRPr lang="en-US"/>
        </a:p>
      </dgm:t>
    </dgm:pt>
    <dgm:pt modelId="{509A9FAF-128A-4EB8-A73A-91E8D5F292A0}" type="sibTrans" cxnId="{DFEACBBA-E12D-4573-BFFA-23206FE8994B}">
      <dgm:prSet/>
      <dgm:spPr/>
      <dgm:t>
        <a:bodyPr/>
        <a:lstStyle/>
        <a:p>
          <a:endParaRPr lang="en-US"/>
        </a:p>
      </dgm:t>
    </dgm:pt>
    <dgm:pt modelId="{E05ECADB-C6F3-4B6D-ACB9-471AA30177CE}">
      <dgm:prSet phldrT="[Text]"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Coupons, Discounts, Loyalties</a:t>
          </a:r>
        </a:p>
      </dgm:t>
    </dgm:pt>
    <dgm:pt modelId="{294AD298-C46D-48A7-AE91-C6F87379CACD}" type="parTrans" cxnId="{63A76BE7-B83C-4EDB-B91A-702945EC2DDD}">
      <dgm:prSet/>
      <dgm:spPr/>
      <dgm:t>
        <a:bodyPr/>
        <a:lstStyle/>
        <a:p>
          <a:endParaRPr lang="en-US"/>
        </a:p>
      </dgm:t>
    </dgm:pt>
    <dgm:pt modelId="{B2C88E68-F11B-4D41-BDAC-5DF51669DBB7}" type="sibTrans" cxnId="{63A76BE7-B83C-4EDB-B91A-702945EC2DDD}">
      <dgm:prSet/>
      <dgm:spPr/>
      <dgm:t>
        <a:bodyPr/>
        <a:lstStyle/>
        <a:p>
          <a:endParaRPr lang="en-US"/>
        </a:p>
      </dgm:t>
    </dgm:pt>
    <dgm:pt modelId="{9BE0F4D7-C35D-478E-B308-4D557796EBE0}">
      <dgm:prSet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Renovate </a:t>
          </a:r>
        </a:p>
      </dgm:t>
    </dgm:pt>
    <dgm:pt modelId="{98CF3596-DFDF-4CDE-9E5E-A38234178DCB}" type="parTrans" cxnId="{6B673B4B-8408-46C7-8E5D-F6BEB4BAAC4F}">
      <dgm:prSet/>
      <dgm:spPr/>
      <dgm:t>
        <a:bodyPr/>
        <a:lstStyle/>
        <a:p>
          <a:endParaRPr lang="en-US"/>
        </a:p>
      </dgm:t>
    </dgm:pt>
    <dgm:pt modelId="{D90D20C4-0F32-4E17-8C06-985B75078D10}" type="sibTrans" cxnId="{6B673B4B-8408-46C7-8E5D-F6BEB4BAAC4F}">
      <dgm:prSet/>
      <dgm:spPr/>
      <dgm:t>
        <a:bodyPr/>
        <a:lstStyle/>
        <a:p>
          <a:endParaRPr lang="en-US"/>
        </a:p>
      </dgm:t>
    </dgm:pt>
    <dgm:pt modelId="{BEF805C8-797B-435F-9494-BDF57937BBFC}">
      <dgm:prSet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Salvage Outdated Assets </a:t>
          </a:r>
        </a:p>
      </dgm:t>
    </dgm:pt>
    <dgm:pt modelId="{8E8FEB5D-02C4-4F25-A19D-8CAB0C3CFF38}" type="parTrans" cxnId="{BDF21912-568E-4D7A-A2B0-4382F8000262}">
      <dgm:prSet/>
      <dgm:spPr/>
      <dgm:t>
        <a:bodyPr/>
        <a:lstStyle/>
        <a:p>
          <a:endParaRPr lang="en-US"/>
        </a:p>
      </dgm:t>
    </dgm:pt>
    <dgm:pt modelId="{5090C502-77C4-4215-B625-1A7940938F6A}" type="sibTrans" cxnId="{BDF21912-568E-4D7A-A2B0-4382F8000262}">
      <dgm:prSet/>
      <dgm:spPr/>
      <dgm:t>
        <a:bodyPr/>
        <a:lstStyle/>
        <a:p>
          <a:endParaRPr lang="en-US"/>
        </a:p>
      </dgm:t>
    </dgm:pt>
    <dgm:pt modelId="{B3138E1A-9101-C246-913E-452A70B195BD}" type="pres">
      <dgm:prSet presAssocID="{7D0EAC32-30A1-384B-9B3D-AF50728CC517}" presName="arrowDiagram" presStyleCnt="0">
        <dgm:presLayoutVars>
          <dgm:chMax val="5"/>
          <dgm:dir/>
          <dgm:resizeHandles val="exact"/>
        </dgm:presLayoutVars>
      </dgm:prSet>
      <dgm:spPr/>
    </dgm:pt>
    <dgm:pt modelId="{BA492A3F-F264-464F-B8C2-D9533D26D47C}" type="pres">
      <dgm:prSet presAssocID="{7D0EAC32-30A1-384B-9B3D-AF50728CC517}" presName="arrow" presStyleLbl="bgShp" presStyleIdx="0" presStyleCnt="1" custAng="192725" custScaleX="105431"/>
      <dgm:spPr/>
    </dgm:pt>
    <dgm:pt modelId="{60520B11-D9CE-48C7-A1DF-71D5A4DF8F24}" type="pres">
      <dgm:prSet presAssocID="{7D0EAC32-30A1-384B-9B3D-AF50728CC517}" presName="arrowDiagram4" presStyleCnt="0"/>
      <dgm:spPr/>
    </dgm:pt>
    <dgm:pt modelId="{4A91F16D-623F-4753-8C42-F47A5622C033}" type="pres">
      <dgm:prSet presAssocID="{3920610D-F669-004B-A8E7-7EDF14E7F099}" presName="bullet4a" presStyleLbl="node1" presStyleIdx="0" presStyleCnt="4" custLinFactX="-56806" custLinFactNeighborX="-100000" custLinFactNeighborY="-77811"/>
      <dgm:spPr/>
    </dgm:pt>
    <dgm:pt modelId="{1F9B9BD1-810F-4A0E-81DA-B83E6825177F}" type="pres">
      <dgm:prSet presAssocID="{3920610D-F669-004B-A8E7-7EDF14E7F099}" presName="textBox4a" presStyleLbl="revTx" presStyleIdx="0" presStyleCnt="4" custLinFactNeighborX="-16241" custLinFactNeighborY="198">
        <dgm:presLayoutVars>
          <dgm:bulletEnabled val="1"/>
        </dgm:presLayoutVars>
      </dgm:prSet>
      <dgm:spPr/>
    </dgm:pt>
    <dgm:pt modelId="{E82CC8AB-E391-4342-80DC-26820BBEE160}" type="pres">
      <dgm:prSet presAssocID="{2D27DBAF-40E9-8C41-8BD7-16CA628A7C14}" presName="bullet4b" presStyleLbl="node1" presStyleIdx="1" presStyleCnt="4" custLinFactX="-25275" custLinFactNeighborX="-100000" custLinFactNeighborY="20756"/>
      <dgm:spPr/>
    </dgm:pt>
    <dgm:pt modelId="{AACC0C2A-D2C6-46B9-82A5-8F751C6F080A}" type="pres">
      <dgm:prSet presAssocID="{2D27DBAF-40E9-8C41-8BD7-16CA628A7C14}" presName="textBox4b" presStyleLbl="revTx" presStyleIdx="1" presStyleCnt="4" custScaleX="88515" custScaleY="44559" custLinFactNeighborX="-89940" custLinFactNeighborY="-87112">
        <dgm:presLayoutVars>
          <dgm:bulletEnabled val="1"/>
        </dgm:presLayoutVars>
      </dgm:prSet>
      <dgm:spPr/>
    </dgm:pt>
    <dgm:pt modelId="{F71A0586-59AF-4C3A-B75F-B9BB278ABBE2}" type="pres">
      <dgm:prSet presAssocID="{0588E26D-49BA-364B-88C9-92927B82B759}" presName="bullet4c" presStyleLbl="node1" presStyleIdx="2" presStyleCnt="4" custLinFactNeighborX="-56563" custLinFactNeighborY="31828"/>
      <dgm:spPr/>
    </dgm:pt>
    <dgm:pt modelId="{7E483E25-A0FA-427F-B79D-BD33F7F379AD}" type="pres">
      <dgm:prSet presAssocID="{0588E26D-49BA-364B-88C9-92927B82B759}" presName="textBox4c" presStyleLbl="revTx" presStyleIdx="2" presStyleCnt="4" custScaleY="43629" custLinFactNeighborX="-36320" custLinFactNeighborY="-7687">
        <dgm:presLayoutVars>
          <dgm:bulletEnabled val="1"/>
        </dgm:presLayoutVars>
      </dgm:prSet>
      <dgm:spPr/>
    </dgm:pt>
    <dgm:pt modelId="{62706E0A-845A-4DD6-9EDC-FAF3C0D59997}" type="pres">
      <dgm:prSet presAssocID="{D9E71C9F-DF55-2D4B-B65C-C26BEE1F6A9F}" presName="bullet4d" presStyleLbl="node1" presStyleIdx="3" presStyleCnt="4" custLinFactNeighborX="29773" custLinFactNeighborY="12067"/>
      <dgm:spPr/>
    </dgm:pt>
    <dgm:pt modelId="{78B6F305-C13A-49CC-801E-4DBF74D5C8EC}" type="pres">
      <dgm:prSet presAssocID="{D9E71C9F-DF55-2D4B-B65C-C26BEE1F6A9F}" presName="textBox4d" presStyleLbl="revTx" presStyleIdx="3" presStyleCnt="4" custScaleX="88516" custScaleY="36930" custLinFactNeighborX="-35117" custLinFactNeighborY="-70673">
        <dgm:presLayoutVars>
          <dgm:bulletEnabled val="1"/>
        </dgm:presLayoutVars>
      </dgm:prSet>
      <dgm:spPr/>
    </dgm:pt>
  </dgm:ptLst>
  <dgm:cxnLst>
    <dgm:cxn modelId="{A4BCE70B-99F9-4E97-91FD-58BF8B969006}" srcId="{3920610D-F669-004B-A8E7-7EDF14E7F099}" destId="{3BB6DF8A-4F9E-4CE4-95D5-895CAA814F16}" srcOrd="0" destOrd="0" parTransId="{191978C6-B065-4D25-ABC7-A383E32919D9}" sibTransId="{3BA2BDF0-0800-4269-A737-1A61E7617038}"/>
    <dgm:cxn modelId="{BDF21912-568E-4D7A-A2B0-4382F8000262}" srcId="{D9E71C9F-DF55-2D4B-B65C-C26BEE1F6A9F}" destId="{BEF805C8-797B-435F-9494-BDF57937BBFC}" srcOrd="1" destOrd="0" parTransId="{8E8FEB5D-02C4-4F25-A19D-8CAB0C3CFF38}" sibTransId="{5090C502-77C4-4215-B625-1A7940938F6A}"/>
    <dgm:cxn modelId="{A17ECE14-2B32-413C-A7E6-B22134CDC8AE}" type="presOf" srcId="{2D27DBAF-40E9-8C41-8BD7-16CA628A7C14}" destId="{AACC0C2A-D2C6-46B9-82A5-8F751C6F080A}" srcOrd="0" destOrd="0" presId="urn:microsoft.com/office/officeart/2005/8/layout/arrow2"/>
    <dgm:cxn modelId="{B6E0E42C-264D-4B4D-9E4A-35595A076A70}" type="presOf" srcId="{0588E26D-49BA-364B-88C9-92927B82B759}" destId="{7E483E25-A0FA-427F-B79D-BD33F7F379AD}" srcOrd="0" destOrd="0" presId="urn:microsoft.com/office/officeart/2005/8/layout/arrow2"/>
    <dgm:cxn modelId="{B283303E-D768-47C9-B98E-D65ADCCC9B94}" srcId="{2D27DBAF-40E9-8C41-8BD7-16CA628A7C14}" destId="{E85B7A2C-B7CD-4974-BDE4-E08F0FC268F3}" srcOrd="0" destOrd="0" parTransId="{6D9C61C0-02E8-4F35-9EA7-938EF96B83C9}" sibTransId="{73C4383D-5E5A-447E-ACE8-528B30BA4109}"/>
    <dgm:cxn modelId="{459BF040-78D0-F94D-8AF3-67C1DFA050C6}" srcId="{7D0EAC32-30A1-384B-9B3D-AF50728CC517}" destId="{2D27DBAF-40E9-8C41-8BD7-16CA628A7C14}" srcOrd="1" destOrd="0" parTransId="{C23CA803-CE7D-0B40-BDBD-635D63C27FB6}" sibTransId="{778FCAD3-F088-8B4B-B84D-B1465A81F55A}"/>
    <dgm:cxn modelId="{6B673B4B-8408-46C7-8E5D-F6BEB4BAAC4F}" srcId="{D9E71C9F-DF55-2D4B-B65C-C26BEE1F6A9F}" destId="{9BE0F4D7-C35D-478E-B308-4D557796EBE0}" srcOrd="0" destOrd="0" parTransId="{98CF3596-DFDF-4CDE-9E5E-A38234178DCB}" sibTransId="{D90D20C4-0F32-4E17-8C06-985B75078D10}"/>
    <dgm:cxn modelId="{766FF657-415D-5E4B-956C-1A3630BCB6AC}" type="presOf" srcId="{7D0EAC32-30A1-384B-9B3D-AF50728CC517}" destId="{B3138E1A-9101-C246-913E-452A70B195BD}" srcOrd="0" destOrd="0" presId="urn:microsoft.com/office/officeart/2005/8/layout/arrow2"/>
    <dgm:cxn modelId="{F378D259-67BD-4A25-831C-F7163BD0E67E}" type="presOf" srcId="{D9E71C9F-DF55-2D4B-B65C-C26BEE1F6A9F}" destId="{78B6F305-C13A-49CC-801E-4DBF74D5C8EC}" srcOrd="0" destOrd="0" presId="urn:microsoft.com/office/officeart/2005/8/layout/arrow2"/>
    <dgm:cxn modelId="{BDC69985-5766-3B45-9BC3-C8CFDC890501}" srcId="{7D0EAC32-30A1-384B-9B3D-AF50728CC517}" destId="{3920610D-F669-004B-A8E7-7EDF14E7F099}" srcOrd="0" destOrd="0" parTransId="{BED55FFF-6785-214C-92FA-ADC42A3EA4AF}" sibTransId="{65972964-B32E-C14D-9B0F-7C0F5E983FF6}"/>
    <dgm:cxn modelId="{30C13F8C-DEC7-454A-A25B-94DCC6ABF41F}" srcId="{7D0EAC32-30A1-384B-9B3D-AF50728CC517}" destId="{D9E71C9F-DF55-2D4B-B65C-C26BEE1F6A9F}" srcOrd="3" destOrd="0" parTransId="{FF9B6EBE-BAC9-9B4E-918E-F84C620E2A37}" sibTransId="{69C9B997-4854-A04E-88D3-05AE046D22B4}"/>
    <dgm:cxn modelId="{813BDB90-4B63-4952-AE97-161D767896E3}" type="presOf" srcId="{E85B7A2C-B7CD-4974-BDE4-E08F0FC268F3}" destId="{AACC0C2A-D2C6-46B9-82A5-8F751C6F080A}" srcOrd="0" destOrd="1" presId="urn:microsoft.com/office/officeart/2005/8/layout/arrow2"/>
    <dgm:cxn modelId="{362AB29F-18AA-4B0C-8F93-89F866EC2C8E}" type="presOf" srcId="{3920610D-F669-004B-A8E7-7EDF14E7F099}" destId="{1F9B9BD1-810F-4A0E-81DA-B83E6825177F}" srcOrd="0" destOrd="0" presId="urn:microsoft.com/office/officeart/2005/8/layout/arrow2"/>
    <dgm:cxn modelId="{A43A66B2-CADE-4B32-B624-E0272D1DFB72}" type="presOf" srcId="{E05ECADB-C6F3-4B6D-ACB9-471AA30177CE}" destId="{7E483E25-A0FA-427F-B79D-BD33F7F379AD}" srcOrd="0" destOrd="1" presId="urn:microsoft.com/office/officeart/2005/8/layout/arrow2"/>
    <dgm:cxn modelId="{DFEACBBA-E12D-4573-BFFA-23206FE8994B}" srcId="{2D27DBAF-40E9-8C41-8BD7-16CA628A7C14}" destId="{1F78EABB-CBDE-48BC-AC3D-3850444476BB}" srcOrd="1" destOrd="0" parTransId="{B8B926D6-F0C2-47F3-A82C-45BE6D20B376}" sibTransId="{509A9FAF-128A-4EB8-A73A-91E8D5F292A0}"/>
    <dgm:cxn modelId="{99CE7AC2-D343-481C-B27A-A4C007230B0F}" type="presOf" srcId="{1F78EABB-CBDE-48BC-AC3D-3850444476BB}" destId="{AACC0C2A-D2C6-46B9-82A5-8F751C6F080A}" srcOrd="0" destOrd="2" presId="urn:microsoft.com/office/officeart/2005/8/layout/arrow2"/>
    <dgm:cxn modelId="{52172ADA-6C24-4767-A726-26F30E017929}" type="presOf" srcId="{77DC4DBD-6BFC-47B5-BCEF-9A41B08F4DA1}" destId="{1F9B9BD1-810F-4A0E-81DA-B83E6825177F}" srcOrd="0" destOrd="2" presId="urn:microsoft.com/office/officeart/2005/8/layout/arrow2"/>
    <dgm:cxn modelId="{14B1BCDA-ABEC-7847-A733-1A0B58830A48}" srcId="{7D0EAC32-30A1-384B-9B3D-AF50728CC517}" destId="{0588E26D-49BA-364B-88C9-92927B82B759}" srcOrd="2" destOrd="0" parTransId="{C68873AD-5A45-C246-BFD8-4F6CA463DA9C}" sibTransId="{3157AFAF-F018-7E4F-94AF-3A3328060E87}"/>
    <dgm:cxn modelId="{199B7DDC-6C5D-47A6-A62B-39C10DDCDBBD}" type="presOf" srcId="{3BB6DF8A-4F9E-4CE4-95D5-895CAA814F16}" destId="{1F9B9BD1-810F-4A0E-81DA-B83E6825177F}" srcOrd="0" destOrd="1" presId="urn:microsoft.com/office/officeart/2005/8/layout/arrow2"/>
    <dgm:cxn modelId="{63A76BE7-B83C-4EDB-B91A-702945EC2DDD}" srcId="{0588E26D-49BA-364B-88C9-92927B82B759}" destId="{E05ECADB-C6F3-4B6D-ACB9-471AA30177CE}" srcOrd="0" destOrd="0" parTransId="{294AD298-C46D-48A7-AE91-C6F87379CACD}" sibTransId="{B2C88E68-F11B-4D41-BDAC-5DF51669DBB7}"/>
    <dgm:cxn modelId="{E89943EA-2857-4E24-B10A-912B21C21A4F}" type="presOf" srcId="{BEF805C8-797B-435F-9494-BDF57937BBFC}" destId="{78B6F305-C13A-49CC-801E-4DBF74D5C8EC}" srcOrd="0" destOrd="2" presId="urn:microsoft.com/office/officeart/2005/8/layout/arrow2"/>
    <dgm:cxn modelId="{DC20DAF0-A028-4030-B608-60DB04D18B5C}" srcId="{3920610D-F669-004B-A8E7-7EDF14E7F099}" destId="{77DC4DBD-6BFC-47B5-BCEF-9A41B08F4DA1}" srcOrd="1" destOrd="0" parTransId="{7E6E05A2-3386-49F0-8C2E-535504F8C65C}" sibTransId="{D330C54B-6DC5-4725-90CA-6F4112FFF2D0}"/>
    <dgm:cxn modelId="{213696F8-DAA0-4C07-A950-61285416B153}" type="presOf" srcId="{9BE0F4D7-C35D-478E-B308-4D557796EBE0}" destId="{78B6F305-C13A-49CC-801E-4DBF74D5C8EC}" srcOrd="0" destOrd="1" presId="urn:microsoft.com/office/officeart/2005/8/layout/arrow2"/>
    <dgm:cxn modelId="{967658DA-84CE-D944-AE7C-DD0498D184B5}" type="presParOf" srcId="{B3138E1A-9101-C246-913E-452A70B195BD}" destId="{BA492A3F-F264-464F-B8C2-D9533D26D47C}" srcOrd="0" destOrd="0" presId="urn:microsoft.com/office/officeart/2005/8/layout/arrow2"/>
    <dgm:cxn modelId="{F011BEA5-B3EE-4FDF-96AE-21BF0C58DD72}" type="presParOf" srcId="{B3138E1A-9101-C246-913E-452A70B195BD}" destId="{60520B11-D9CE-48C7-A1DF-71D5A4DF8F24}" srcOrd="1" destOrd="0" presId="urn:microsoft.com/office/officeart/2005/8/layout/arrow2"/>
    <dgm:cxn modelId="{08DE1BF1-2B4C-4B15-8B8F-7CD0F3253CDF}" type="presParOf" srcId="{60520B11-D9CE-48C7-A1DF-71D5A4DF8F24}" destId="{4A91F16D-623F-4753-8C42-F47A5622C033}" srcOrd="0" destOrd="0" presId="urn:microsoft.com/office/officeart/2005/8/layout/arrow2"/>
    <dgm:cxn modelId="{131B10CD-CB0B-4E58-BD01-4729CFEAEFBC}" type="presParOf" srcId="{60520B11-D9CE-48C7-A1DF-71D5A4DF8F24}" destId="{1F9B9BD1-810F-4A0E-81DA-B83E6825177F}" srcOrd="1" destOrd="0" presId="urn:microsoft.com/office/officeart/2005/8/layout/arrow2"/>
    <dgm:cxn modelId="{BE733122-51A6-45B7-B903-D14D60790DD8}" type="presParOf" srcId="{60520B11-D9CE-48C7-A1DF-71D5A4DF8F24}" destId="{E82CC8AB-E391-4342-80DC-26820BBEE160}" srcOrd="2" destOrd="0" presId="urn:microsoft.com/office/officeart/2005/8/layout/arrow2"/>
    <dgm:cxn modelId="{24132F3B-7A44-4E13-B320-75F4939BECE1}" type="presParOf" srcId="{60520B11-D9CE-48C7-A1DF-71D5A4DF8F24}" destId="{AACC0C2A-D2C6-46B9-82A5-8F751C6F080A}" srcOrd="3" destOrd="0" presId="urn:microsoft.com/office/officeart/2005/8/layout/arrow2"/>
    <dgm:cxn modelId="{FF2999F8-C350-451E-AC4E-C36E2A65FDCC}" type="presParOf" srcId="{60520B11-D9CE-48C7-A1DF-71D5A4DF8F24}" destId="{F71A0586-59AF-4C3A-B75F-B9BB278ABBE2}" srcOrd="4" destOrd="0" presId="urn:microsoft.com/office/officeart/2005/8/layout/arrow2"/>
    <dgm:cxn modelId="{08623AB3-9E3E-4655-B5C3-EDDC5A978274}" type="presParOf" srcId="{60520B11-D9CE-48C7-A1DF-71D5A4DF8F24}" destId="{7E483E25-A0FA-427F-B79D-BD33F7F379AD}" srcOrd="5" destOrd="0" presId="urn:microsoft.com/office/officeart/2005/8/layout/arrow2"/>
    <dgm:cxn modelId="{1D1690C4-8BA4-451B-BFFF-675DCC626FDA}" type="presParOf" srcId="{60520B11-D9CE-48C7-A1DF-71D5A4DF8F24}" destId="{62706E0A-845A-4DD6-9EDC-FAF3C0D59997}" srcOrd="6" destOrd="0" presId="urn:microsoft.com/office/officeart/2005/8/layout/arrow2"/>
    <dgm:cxn modelId="{3D9283D7-EEAF-43A2-88AA-4E0B19FFAC41}" type="presParOf" srcId="{60520B11-D9CE-48C7-A1DF-71D5A4DF8F24}" destId="{78B6F305-C13A-49CC-801E-4DBF74D5C8EC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2D3604-7E13-474E-9F06-663F5B865665}">
      <dsp:nvSpPr>
        <dsp:cNvPr id="0" name=""/>
        <dsp:cNvSpPr/>
      </dsp:nvSpPr>
      <dsp:spPr>
        <a:xfrm>
          <a:off x="76209" y="0"/>
          <a:ext cx="3497420" cy="877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Path 1: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Convert Only the “Top” Prospects </a:t>
          </a:r>
        </a:p>
      </dsp:txBody>
      <dsp:txXfrm>
        <a:off x="119066" y="42857"/>
        <a:ext cx="3411706" cy="792206"/>
      </dsp:txXfrm>
    </dsp:sp>
    <dsp:sp modelId="{391892B7-30B7-4F7A-8F61-247BD1784957}">
      <dsp:nvSpPr>
        <dsp:cNvPr id="0" name=""/>
        <dsp:cNvSpPr/>
      </dsp:nvSpPr>
      <dsp:spPr>
        <a:xfrm>
          <a:off x="16" y="1066404"/>
          <a:ext cx="3497420" cy="2765555"/>
        </a:xfrm>
        <a:prstGeom prst="rect">
          <a:avLst/>
        </a:prstGeom>
        <a:noFill/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/>
            <a:t>Pros: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dirty="0"/>
            <a:t>Lower Capital Cost 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Maximizes return per dollar spent on conversion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Lower Risk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/>
            <a:t>Cons: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Low Market Influence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Lower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</dsp:txBody>
      <dsp:txXfrm>
        <a:off x="16" y="1066404"/>
        <a:ext cx="3497420" cy="2765555"/>
      </dsp:txXfrm>
    </dsp:sp>
    <dsp:sp modelId="{01EEB09D-415A-4D75-A394-2BCC5988429A}">
      <dsp:nvSpPr>
        <dsp:cNvPr id="0" name=""/>
        <dsp:cNvSpPr/>
      </dsp:nvSpPr>
      <dsp:spPr>
        <a:xfrm>
          <a:off x="4114785" y="0"/>
          <a:ext cx="3497420" cy="877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Path 2: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Convert All Prospects Over Threshold </a:t>
          </a:r>
        </a:p>
      </dsp:txBody>
      <dsp:txXfrm>
        <a:off x="4157642" y="42857"/>
        <a:ext cx="3411706" cy="792206"/>
      </dsp:txXfrm>
    </dsp:sp>
    <dsp:sp modelId="{15914202-C424-4671-A803-02B0B6D43882}">
      <dsp:nvSpPr>
        <dsp:cNvPr id="0" name=""/>
        <dsp:cNvSpPr/>
      </dsp:nvSpPr>
      <dsp:spPr>
        <a:xfrm>
          <a:off x="4038591" y="1066404"/>
          <a:ext cx="3497420" cy="2765555"/>
        </a:xfrm>
        <a:prstGeom prst="rect">
          <a:avLst/>
        </a:prstGeom>
        <a:noFill/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/>
            <a:t>Pros: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Maximizes Return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Increased Diversity in Investment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/>
            <a:t>Cons: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Higher start-up Cost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Increased Risk  </a:t>
          </a:r>
        </a:p>
      </dsp:txBody>
      <dsp:txXfrm>
        <a:off x="4038591" y="1066404"/>
        <a:ext cx="3497420" cy="2765555"/>
      </dsp:txXfrm>
    </dsp:sp>
    <dsp:sp modelId="{5EE0ABB4-1D8C-498C-B2D6-E829A7BED688}">
      <dsp:nvSpPr>
        <dsp:cNvPr id="0" name=""/>
        <dsp:cNvSpPr/>
      </dsp:nvSpPr>
      <dsp:spPr>
        <a:xfrm>
          <a:off x="8077209" y="0"/>
          <a:ext cx="3497420" cy="877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Path 3: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Continue Current Trajectory </a:t>
          </a:r>
        </a:p>
      </dsp:txBody>
      <dsp:txXfrm>
        <a:off x="8120066" y="42857"/>
        <a:ext cx="3411706" cy="792206"/>
      </dsp:txXfrm>
    </dsp:sp>
    <dsp:sp modelId="{4B187744-4B45-4628-80A2-452EC69E8428}">
      <dsp:nvSpPr>
        <dsp:cNvPr id="0" name=""/>
        <dsp:cNvSpPr/>
      </dsp:nvSpPr>
      <dsp:spPr>
        <a:xfrm>
          <a:off x="8153402" y="1066404"/>
          <a:ext cx="3497420" cy="2765555"/>
        </a:xfrm>
        <a:prstGeom prst="rect">
          <a:avLst/>
        </a:prstGeom>
        <a:noFill/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/>
            <a:t>Pros: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No Risk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Loss in Earning Potential of $3M +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/>
            <a:t>Cons: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No Reward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No Increased Market Capture  </a:t>
          </a:r>
        </a:p>
      </dsp:txBody>
      <dsp:txXfrm>
        <a:off x="8153402" y="1066404"/>
        <a:ext cx="3497420" cy="27655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492A3F-F264-464F-B8C2-D9533D26D47C}">
      <dsp:nvSpPr>
        <dsp:cNvPr id="0" name=""/>
        <dsp:cNvSpPr/>
      </dsp:nvSpPr>
      <dsp:spPr>
        <a:xfrm rot="192725">
          <a:off x="1672425" y="0"/>
          <a:ext cx="8117427" cy="4812050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91F16D-623F-4753-8C42-F47A5622C033}">
      <dsp:nvSpPr>
        <dsp:cNvPr id="0" name=""/>
        <dsp:cNvSpPr/>
      </dsp:nvSpPr>
      <dsp:spPr>
        <a:xfrm>
          <a:off x="2362200" y="3440449"/>
          <a:ext cx="177083" cy="1770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9B9BD1-810F-4A0E-81DA-B83E6825177F}">
      <dsp:nvSpPr>
        <dsp:cNvPr id="0" name=""/>
        <dsp:cNvSpPr/>
      </dsp:nvSpPr>
      <dsp:spPr>
        <a:xfrm>
          <a:off x="2514594" y="3666782"/>
          <a:ext cx="1316576" cy="1145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833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2"/>
              </a:solidFill>
            </a:rPr>
            <a:t>Phase 1: Preparation and Listing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>
              <a:solidFill>
                <a:schemeClr val="bg2"/>
              </a:solidFill>
            </a:rPr>
            <a:t>Identify &amp; Prepare Properties for Conversion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>
              <a:solidFill>
                <a:schemeClr val="bg2"/>
              </a:solidFill>
            </a:rPr>
            <a:t>Begin Listing </a:t>
          </a:r>
        </a:p>
      </dsp:txBody>
      <dsp:txXfrm>
        <a:off x="2514594" y="3666782"/>
        <a:ext cx="1316576" cy="1145267"/>
      </dsp:txXfrm>
    </dsp:sp>
    <dsp:sp modelId="{E82CC8AB-E391-4342-80DC-26820BBEE160}">
      <dsp:nvSpPr>
        <dsp:cNvPr id="0" name=""/>
        <dsp:cNvSpPr/>
      </dsp:nvSpPr>
      <dsp:spPr>
        <a:xfrm>
          <a:off x="3505200" y="2522880"/>
          <a:ext cx="307971" cy="307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CC0C2A-D2C6-46B9-82A5-8F751C6F080A}">
      <dsp:nvSpPr>
        <dsp:cNvPr id="0" name=""/>
        <dsp:cNvSpPr/>
      </dsp:nvSpPr>
      <dsp:spPr>
        <a:xfrm>
          <a:off x="2683650" y="1306860"/>
          <a:ext cx="1431153" cy="979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188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2"/>
              </a:solidFill>
            </a:rPr>
            <a:t>Phase 2: 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2"/>
              </a:solidFill>
            </a:rPr>
            <a:t>Further Analysis 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>
              <a:solidFill>
                <a:schemeClr val="bg2"/>
              </a:solidFill>
            </a:rPr>
            <a:t>Data Gathering 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>
              <a:solidFill>
                <a:schemeClr val="bg2"/>
              </a:solidFill>
            </a:rPr>
            <a:t>Further Model Testing  &amp; Market Analysis</a:t>
          </a:r>
        </a:p>
      </dsp:txBody>
      <dsp:txXfrm>
        <a:off x="2683650" y="1306860"/>
        <a:ext cx="1431153" cy="979900"/>
      </dsp:txXfrm>
    </dsp:sp>
    <dsp:sp modelId="{F71A0586-59AF-4C3A-B75F-B9BB278ABBE2}">
      <dsp:nvSpPr>
        <dsp:cNvPr id="0" name=""/>
        <dsp:cNvSpPr/>
      </dsp:nvSpPr>
      <dsp:spPr>
        <a:xfrm>
          <a:off x="5257799" y="1764050"/>
          <a:ext cx="408061" cy="4080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483E25-A0FA-427F-B79D-BD33F7F379AD}">
      <dsp:nvSpPr>
        <dsp:cNvPr id="0" name=""/>
        <dsp:cNvSpPr/>
      </dsp:nvSpPr>
      <dsp:spPr>
        <a:xfrm>
          <a:off x="5105403" y="2447797"/>
          <a:ext cx="1616848" cy="1297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6224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2"/>
              </a:solidFill>
            </a:rPr>
            <a:t>Phase 3: 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2"/>
              </a:solidFill>
            </a:rPr>
            <a:t>Deploy Marketing Boosts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>
              <a:solidFill>
                <a:schemeClr val="bg2"/>
              </a:solidFill>
            </a:rPr>
            <a:t>Coupons, Discounts, Loyalties</a:t>
          </a:r>
        </a:p>
      </dsp:txBody>
      <dsp:txXfrm>
        <a:off x="5105403" y="2447797"/>
        <a:ext cx="1616848" cy="1297459"/>
      </dsp:txXfrm>
    </dsp:sp>
    <dsp:sp modelId="{62706E0A-845A-4DD6-9EDC-FAF3C0D59997}">
      <dsp:nvSpPr>
        <dsp:cNvPr id="0" name=""/>
        <dsp:cNvSpPr/>
      </dsp:nvSpPr>
      <dsp:spPr>
        <a:xfrm>
          <a:off x="7391402" y="1154449"/>
          <a:ext cx="546648" cy="5466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B6F305-C13A-49CC-801E-4DBF74D5C8EC}">
      <dsp:nvSpPr>
        <dsp:cNvPr id="0" name=""/>
        <dsp:cNvSpPr/>
      </dsp:nvSpPr>
      <dsp:spPr>
        <a:xfrm>
          <a:off x="7027024" y="11455"/>
          <a:ext cx="1431169" cy="12741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9658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2"/>
              </a:solidFill>
            </a:rPr>
            <a:t>Phase 4: 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2"/>
              </a:solidFill>
            </a:rPr>
            <a:t>Reassessment 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>
              <a:solidFill>
                <a:schemeClr val="bg2"/>
              </a:solidFill>
            </a:rPr>
            <a:t>Renovate 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>
              <a:solidFill>
                <a:schemeClr val="bg2"/>
              </a:solidFill>
            </a:rPr>
            <a:t>Salvage Outdated Assets </a:t>
          </a:r>
        </a:p>
      </dsp:txBody>
      <dsp:txXfrm>
        <a:off x="7027024" y="11455"/>
        <a:ext cx="1431169" cy="12741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AEC444-603B-4F09-9A06-5917518DD90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D372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D372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0FE2824-C2A0-4931-BB32-60B24BDBB3CC}" type="datetimeFigureOut">
              <a:rPr lang="en-US" smtClean="0"/>
              <a:pPr/>
              <a:t>3/13/2021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1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microsoft.com/office/2007/relationships/hdphoto" Target="../media/hdphoto2.wdp"/><Relationship Id="rId9" Type="http://schemas.microsoft.com/office/2007/relationships/diagramDrawing" Target="../diagrams/drawing1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microsoft.com/office/2007/relationships/hdphoto" Target="../media/hdphoto2.wdp"/><Relationship Id="rId7" Type="http://schemas.openxmlformats.org/officeDocument/2006/relationships/diagramColors" Target="../diagrams/colors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10" Type="http://schemas.openxmlformats.org/officeDocument/2006/relationships/image" Target="../media/image6.svg"/><Relationship Id="rId4" Type="http://schemas.openxmlformats.org/officeDocument/2006/relationships/diagramData" Target="../diagrams/data2.xml"/><Relationship Id="rId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5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4176359"/>
            <a:ext cx="9286875" cy="685800"/>
          </a:xfrm>
        </p:spPr>
        <p:txBody>
          <a:bodyPr>
            <a:normAutofit/>
          </a:bodyPr>
          <a:lstStyle/>
          <a:p>
            <a:r>
              <a:rPr lang="en-US" sz="3800" dirty="0"/>
              <a:t>Entering the Short-Term Rental Market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05600" y="5334000"/>
            <a:ext cx="5181599" cy="474836"/>
          </a:xfrm>
        </p:spPr>
        <p:txBody>
          <a:bodyPr/>
          <a:lstStyle/>
          <a:p>
            <a:pPr algn="r"/>
            <a:r>
              <a:rPr lang="en-US" dirty="0"/>
              <a:t>Recommendation &amp; Analysis </a:t>
            </a:r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Year End Metrics by Option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624B6D86-E7F8-473D-BE7F-46F6ECA01D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40" t="28630" r="67215" b="12687"/>
          <a:stretch/>
        </p:blipFill>
        <p:spPr>
          <a:xfrm>
            <a:off x="11037356" y="-3926"/>
            <a:ext cx="1154644" cy="1059276"/>
          </a:xfrm>
          <a:prstGeom prst="ellipse">
            <a:avLst/>
          </a:prstGeom>
        </p:spPr>
      </p:pic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3F97D2E-4C3C-6041-AEDA-0A3B1224121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60405660"/>
              </p:ext>
            </p:extLst>
          </p:nvPr>
        </p:nvGraphicFramePr>
        <p:xfrm>
          <a:off x="6324600" y="1825625"/>
          <a:ext cx="50292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18058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During a Gold Rush – We Sell Shovels </a:t>
            </a:r>
          </a:p>
        </p:txBody>
      </p:sp>
    </p:spTree>
    <p:extLst>
      <p:ext uri="{BB962C8B-B14F-4D97-AF65-F5344CB8AC3E}">
        <p14:creationId xmlns:p14="http://schemas.microsoft.com/office/powerpoint/2010/main" val="344050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7C897E57-16E4-40DE-ABA5-352609B7F0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40" t="28630" r="67215" b="12687"/>
          <a:stretch/>
        </p:blipFill>
        <p:spPr>
          <a:xfrm>
            <a:off x="11037356" y="-3926"/>
            <a:ext cx="1154644" cy="1059276"/>
          </a:xfrm>
          <a:prstGeom prst="ellipse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Recommendation &amp; Executive Summary 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Conversion Timeline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Analysis &amp; Limiting Assumptions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Future Investment Opportunities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3D53CE2-A678-7044-9194-894170618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28600" y="381000"/>
            <a:ext cx="9448800" cy="685800"/>
          </a:xfrm>
        </p:spPr>
        <p:txBody>
          <a:bodyPr>
            <a:normAutofit fontScale="77500" lnSpcReduction="20000"/>
          </a:bodyPr>
          <a:lstStyle/>
          <a:p>
            <a:r>
              <a:rPr lang="en-US" sz="3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Change is Happening, Time to get out Infront of it  </a:t>
            </a:r>
          </a:p>
          <a:p>
            <a:endParaRPr lang="en-US" dirty="0"/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6918B0A3-D338-894D-9BEB-21B01E00FB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754940"/>
              </p:ext>
            </p:extLst>
          </p:nvPr>
        </p:nvGraphicFramePr>
        <p:xfrm>
          <a:off x="711200" y="1371600"/>
          <a:ext cx="10566400" cy="41148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5283200">
                  <a:extLst>
                    <a:ext uri="{9D8B030D-6E8A-4147-A177-3AD203B41FA5}">
                      <a16:colId xmlns:a16="http://schemas.microsoft.com/office/drawing/2014/main" val="833892"/>
                    </a:ext>
                  </a:extLst>
                </a:gridCol>
                <a:gridCol w="5283200">
                  <a:extLst>
                    <a:ext uri="{9D8B030D-6E8A-4147-A177-3AD203B41FA5}">
                      <a16:colId xmlns:a16="http://schemas.microsoft.com/office/drawing/2014/main" val="878569432"/>
                    </a:ext>
                  </a:extLst>
                </a:gridCol>
              </a:tblGrid>
              <a:tr h="7547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Change Agent 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Change Recipient 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797378043"/>
                  </a:ext>
                </a:extLst>
              </a:tr>
              <a:tr h="1302675"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Ready to Capitalize on Changing Market Environments 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Victims of Changing Market Environments 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4266868"/>
                  </a:ext>
                </a:extLst>
              </a:tr>
              <a:tr h="754725"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Innovators &amp; Trendsetters 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Stuck Playing Catch-Up 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719293"/>
                  </a:ext>
                </a:extLst>
              </a:tr>
              <a:tr h="1302675"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Learning &amp; Creating New Technologies 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Struggles to Keep up with New Technologies 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0892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4560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95E72-254B-4812-9B0D-120853BF1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04800"/>
            <a:ext cx="4267200" cy="595950"/>
          </a:xfrm>
        </p:spPr>
        <p:txBody>
          <a:bodyPr/>
          <a:lstStyle/>
          <a:p>
            <a:r>
              <a:rPr lang="en-US" dirty="0"/>
              <a:t>Recommendation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0ABBA-74C9-4AB1-99C7-567C5B0A8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4780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Based on an Initial Conversion Capital of $500K*, I recommend the following: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Convert the Top 16 Most Promising Properties  </a:t>
            </a:r>
          </a:p>
          <a:p>
            <a:pPr lvl="1"/>
            <a:r>
              <a:rPr lang="en-US" dirty="0"/>
              <a:t>Build Ground Level Relationships with Short-Term Rental Market Sub-Contractors </a:t>
            </a:r>
          </a:p>
          <a:p>
            <a:pPr marL="228600" lvl="1" indent="0">
              <a:buNone/>
            </a:pPr>
            <a:endParaRPr lang="en-US" dirty="0"/>
          </a:p>
          <a:p>
            <a:r>
              <a:rPr lang="en-US" dirty="0"/>
              <a:t>Keep the other 228 Properties as Long-Term Rentals </a:t>
            </a:r>
          </a:p>
          <a:p>
            <a:pPr lvl="1"/>
            <a:r>
              <a:rPr lang="en-US" dirty="0"/>
              <a:t>Re-analyze Convertibility at Current Leasing Term Ends </a:t>
            </a:r>
          </a:p>
          <a:p>
            <a:endParaRPr lang="en-US" dirty="0"/>
          </a:p>
          <a:p>
            <a:r>
              <a:rPr lang="en-US" dirty="0"/>
              <a:t>Data Gather &amp; Analyze Market Trends more Deeply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6C14087F-BDF1-4EF2-B5E6-6F5AE84EC9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40" t="28630" r="67215" b="12687"/>
          <a:stretch/>
        </p:blipFill>
        <p:spPr>
          <a:xfrm>
            <a:off x="11037356" y="-3926"/>
            <a:ext cx="1154644" cy="1059276"/>
          </a:xfrm>
          <a:prstGeom prst="ellipse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F8F356-8487-F942-8BB4-9FFFD37E42EE}"/>
              </a:ext>
            </a:extLst>
          </p:cNvPr>
          <p:cNvSpPr txBox="1"/>
          <p:nvPr/>
        </p:nvSpPr>
        <p:spPr>
          <a:xfrm>
            <a:off x="7315200" y="5943600"/>
            <a:ext cx="487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*Note: Conversion of all “Profitable Short-Term Rentals</a:t>
            </a:r>
          </a:p>
          <a:p>
            <a:r>
              <a:rPr lang="en-US" sz="1400" dirty="0"/>
              <a:t> is calculated to be $1.23 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7596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95E72-254B-4812-9B0D-120853BF1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04800"/>
            <a:ext cx="4267200" cy="595950"/>
          </a:xfrm>
        </p:spPr>
        <p:txBody>
          <a:bodyPr/>
          <a:lstStyle/>
          <a:p>
            <a:r>
              <a:rPr lang="en-US" dirty="0"/>
              <a:t>Executive 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0ABBA-74C9-4AB1-99C7-567C5B0A8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10515600" cy="4351338"/>
          </a:xfrm>
        </p:spPr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effectLst/>
              <a:latin typeface="Century Schoolbook (Body)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entury Schoolbook (Body)"/>
                <a:ea typeface="Times New Roman" panose="02020603050405020304" pitchFamily="18" charset="0"/>
                <a:cs typeface="Times New Roman" panose="02020603050405020304" pitchFamily="18" charset="0"/>
              </a:rPr>
              <a:t>In spirit of Watershed’s operating philosophy of delivering exceptional client service, maintaining safe investment, and minimizing risk this analysis shows the following: </a:t>
            </a:r>
            <a:endParaRPr lang="en-US" sz="1400" dirty="0">
              <a:latin typeface="Century Schoolbook (Body)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>
              <a:effectLst/>
              <a:latin typeface="Century Schoolbook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400" dirty="0">
                <a:effectLst/>
                <a:latin typeface="Century Schoolbook (Body)"/>
                <a:ea typeface="Times New Roman" panose="02020603050405020304" pitchFamily="18" charset="0"/>
                <a:cs typeface="Times New Roman" panose="02020603050405020304" pitchFamily="18" charset="0"/>
              </a:rPr>
              <a:t>The current long-term rental model</a:t>
            </a:r>
            <a:r>
              <a:rPr lang="en-US" sz="1400" b="1" dirty="0">
                <a:effectLst/>
                <a:latin typeface="Century Schoolbook (Body)"/>
                <a:ea typeface="Times New Roman" panose="02020603050405020304" pitchFamily="18" charset="0"/>
                <a:cs typeface="Times New Roman" panose="02020603050405020304" pitchFamily="18" charset="0"/>
              </a:rPr>
              <a:t> works</a:t>
            </a:r>
            <a:r>
              <a:rPr lang="en-US" sz="1400" dirty="0">
                <a:effectLst/>
                <a:latin typeface="Century Schoolbook (Body)"/>
                <a:ea typeface="Times New Roman" panose="02020603050405020304" pitchFamily="18" charset="0"/>
                <a:cs typeface="Times New Roman" panose="02020603050405020304" pitchFamily="18" charset="0"/>
              </a:rPr>
              <a:t>. Most properties will continue to remain in the Long-Term Rental Marketspace</a:t>
            </a:r>
            <a:r>
              <a:rPr lang="en-US" sz="1100" b="1" dirty="0">
                <a:effectLst/>
                <a:latin typeface="Century Schoolbook (Body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US" sz="1000" dirty="0">
                <a:effectLst/>
                <a:latin typeface="Century Schoolbook (Body)"/>
                <a:ea typeface="Times New Roman" panose="02020603050405020304" pitchFamily="18" charset="0"/>
                <a:cs typeface="Times New Roman" panose="02020603050405020304" pitchFamily="18" charset="0"/>
              </a:rPr>
              <a:t>Note, further analysis ought to be done to </a:t>
            </a:r>
            <a:r>
              <a:rPr lang="en-US" sz="1000" i="1" dirty="0">
                <a:effectLst/>
                <a:latin typeface="Century Schoolbook (Body)"/>
                <a:ea typeface="Times New Roman" panose="02020603050405020304" pitchFamily="18" charset="0"/>
                <a:cs typeface="Times New Roman" panose="02020603050405020304" pitchFamily="18" charset="0"/>
              </a:rPr>
              <a:t>ensure</a:t>
            </a:r>
            <a:r>
              <a:rPr lang="en-US" sz="1000" dirty="0">
                <a:effectLst/>
                <a:latin typeface="Century Schoolbook (Body)"/>
                <a:ea typeface="Times New Roman" panose="02020603050405020304" pitchFamily="18" charset="0"/>
                <a:cs typeface="Times New Roman" panose="02020603050405020304" pitchFamily="18" charset="0"/>
              </a:rPr>
              <a:t> long-term rents are optimized</a:t>
            </a:r>
            <a:r>
              <a:rPr lang="en-US" sz="1000" i="1" dirty="0">
                <a:effectLst/>
                <a:latin typeface="Century Schoolbook (Body)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57150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lphaLcPeriod"/>
            </a:pPr>
            <a:endParaRPr lang="en-US" sz="1200" i="1" dirty="0">
              <a:latin typeface="Century Schoolbook (Body)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lphaLcPeriod"/>
            </a:pPr>
            <a:endParaRPr lang="en-US" sz="1200" i="1" dirty="0">
              <a:effectLst/>
              <a:latin typeface="Century Schoolbook (Body)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400" dirty="0">
                <a:latin typeface="Century Schoolbook (Body)"/>
                <a:cs typeface="Times New Roman" panose="02020603050405020304" pitchFamily="18" charset="0"/>
              </a:rPr>
              <a:t>By converting properties that surpass the additional profitability requirement, even by conservative estimates, show that Watershed stands to gain tremendously from entering the short-term rental market. 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endParaRPr lang="en-US" sz="1400" dirty="0">
              <a:latin typeface="Century Schoolbook (Body)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n-US" sz="1400" dirty="0">
              <a:latin typeface="Century Schoolbook (Body)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400" dirty="0">
                <a:latin typeface="Century Schoolbook (Body)"/>
                <a:cs typeface="Times New Roman" panose="02020603050405020304" pitchFamily="18" charset="0"/>
              </a:rPr>
              <a:t>In the set of “Profitable Properties”, there is a negative incremental gain for converting an additional property. 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400" dirty="0">
                <a:latin typeface="Century Schoolbook (Body)"/>
                <a:cs typeface="Times New Roman" panose="02020603050405020304" pitchFamily="18" charset="0"/>
              </a:rPr>
              <a:t>	i.e., the appropriate year-end revenue metrics do not increase in linear proportionality to the required conversion 	year capital expenditure.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6C14087F-BDF1-4EF2-B5E6-6F5AE84EC9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40" t="28630" r="67215" b="12687"/>
          <a:stretch/>
        </p:blipFill>
        <p:spPr>
          <a:xfrm>
            <a:off x="11037356" y="-3926"/>
            <a:ext cx="1154644" cy="105927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166606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94F8EA4C-7035-431A-AE91-3C1C02B09A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40" t="28630" r="67215" b="12687"/>
          <a:stretch/>
        </p:blipFill>
        <p:spPr>
          <a:xfrm>
            <a:off x="11037356" y="-3926"/>
            <a:ext cx="1154644" cy="1059276"/>
          </a:xfrm>
          <a:prstGeom prst="ellipse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33ACB461-1A99-4972-9B7A-3F00DCA8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9637"/>
            <a:ext cx="8077200" cy="672150"/>
          </a:xfrm>
        </p:spPr>
        <p:txBody>
          <a:bodyPr>
            <a:normAutofit/>
          </a:bodyPr>
          <a:lstStyle/>
          <a:p>
            <a:r>
              <a:rPr lang="en-US" dirty="0"/>
              <a:t>Conversion Options  </a:t>
            </a:r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18EEF311-3E03-4D38-B616-D94E8A4D04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3777633"/>
              </p:ext>
            </p:extLst>
          </p:nvPr>
        </p:nvGraphicFramePr>
        <p:xfrm>
          <a:off x="152400" y="1072174"/>
          <a:ext cx="11658600" cy="4713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492714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61287"/>
            <a:ext cx="4419600" cy="519750"/>
          </a:xfrm>
        </p:spPr>
        <p:txBody>
          <a:bodyPr>
            <a:normAutofit fontScale="90000"/>
          </a:bodyPr>
          <a:lstStyle/>
          <a:p>
            <a:r>
              <a:rPr lang="en-US" dirty="0"/>
              <a:t>Phased Approach</a:t>
            </a:r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5694E7C3-138A-42E0-9AE8-4D3136880B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40" t="28630" r="67215" b="12687"/>
          <a:stretch/>
        </p:blipFill>
        <p:spPr>
          <a:xfrm>
            <a:off x="11037356" y="-3926"/>
            <a:ext cx="1154644" cy="1059276"/>
          </a:xfrm>
          <a:prstGeom prst="ellipse">
            <a:avLst/>
          </a:prstGeo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249C553-724F-DA45-A42F-B8391A9F14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1531239"/>
              </p:ext>
            </p:extLst>
          </p:nvPr>
        </p:nvGraphicFramePr>
        <p:xfrm>
          <a:off x="152400" y="1055350"/>
          <a:ext cx="11462278" cy="4812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6" name="Graphic 5" descr="Dollar with solid fill">
            <a:extLst>
              <a:ext uri="{FF2B5EF4-FFF2-40B4-BE49-F238E27FC236}">
                <a16:creationId xmlns:a16="http://schemas.microsoft.com/office/drawing/2014/main" id="{93A05BF9-3366-4B91-AF1A-D5A2769E13D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763000" y="19050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02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81200"/>
            <a:ext cx="3429000" cy="1905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Simplifying Assumptions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6D5DB7-9847-415E-86EA-50BBA35D5DFD}"/>
              </a:ext>
            </a:extLst>
          </p:cNvPr>
          <p:cNvSpPr txBox="1"/>
          <p:nvPr/>
        </p:nvSpPr>
        <p:spPr>
          <a:xfrm>
            <a:off x="152400" y="3868723"/>
            <a:ext cx="34290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 sz="1600" kern="1200" dirty="0">
                <a:latin typeface="+mn-lt"/>
                <a:ea typeface="+mn-ea"/>
                <a:cs typeface="+mn-cs"/>
              </a:rPr>
              <a:t>As Agreed, Several Factors were excluded from analysis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2616B6E-0386-874D-81D8-6E95F6F9E5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291286"/>
              </p:ext>
            </p:extLst>
          </p:nvPr>
        </p:nvGraphicFramePr>
        <p:xfrm>
          <a:off x="5715000" y="800100"/>
          <a:ext cx="6023982" cy="5257800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75000"/>
                    <a:lumOff val="25000"/>
                  </a:schemeClr>
                </a:solidFill>
                <a:tableStyleId>{2D5ABB26-0587-4C30-8999-92F81FD0307C}</a:tableStyleId>
              </a:tblPr>
              <a:tblGrid>
                <a:gridCol w="3050834">
                  <a:extLst>
                    <a:ext uri="{9D8B030D-6E8A-4147-A177-3AD203B41FA5}">
                      <a16:colId xmlns:a16="http://schemas.microsoft.com/office/drawing/2014/main" val="1427561568"/>
                    </a:ext>
                  </a:extLst>
                </a:gridCol>
                <a:gridCol w="2973148">
                  <a:extLst>
                    <a:ext uri="{9D8B030D-6E8A-4147-A177-3AD203B41FA5}">
                      <a16:colId xmlns:a16="http://schemas.microsoft.com/office/drawing/2014/main" val="162623645"/>
                    </a:ext>
                  </a:extLst>
                </a:gridCol>
              </a:tblGrid>
              <a:tr h="1314450">
                <a:tc>
                  <a:txBody>
                    <a:bodyPr/>
                    <a:lstStyle/>
                    <a:p>
                      <a:r>
                        <a:rPr lang="en-US" sz="2100" b="0" cap="none" spc="0">
                          <a:solidFill>
                            <a:schemeClr val="bg1"/>
                          </a:solidFill>
                        </a:rPr>
                        <a:t>1. Weekly / Seasonal Changes in Prices &amp; Rates </a:t>
                      </a:r>
                    </a:p>
                  </a:txBody>
                  <a:tcPr marL="181786" marR="139835" marT="139835" marB="13983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0" cap="none" spc="0" dirty="0">
                          <a:solidFill>
                            <a:schemeClr val="bg1"/>
                          </a:solidFill>
                        </a:rPr>
                        <a:t>Instructions from Project Manager </a:t>
                      </a:r>
                    </a:p>
                  </a:txBody>
                  <a:tcPr marL="181786" marR="139835" marT="139835" marB="13983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950477"/>
                  </a:ext>
                </a:extLst>
              </a:tr>
              <a:tr h="1314450">
                <a:tc>
                  <a:txBody>
                    <a:bodyPr/>
                    <a:lstStyle/>
                    <a:p>
                      <a:r>
                        <a:rPr lang="en-US" sz="2100" cap="none" spc="0">
                          <a:solidFill>
                            <a:schemeClr val="bg1"/>
                          </a:solidFill>
                        </a:rPr>
                        <a:t>2. Promotions, Coupons, &amp; Special Events </a:t>
                      </a:r>
                    </a:p>
                  </a:txBody>
                  <a:tcPr marL="181786" marR="139835" marT="139835" marB="139835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cap="none" spc="0" dirty="0">
                          <a:solidFill>
                            <a:schemeClr val="bg1"/>
                          </a:solidFill>
                        </a:rPr>
                        <a:t>Instructions from Property Manager </a:t>
                      </a:r>
                    </a:p>
                  </a:txBody>
                  <a:tcPr marL="181786" marR="139835" marT="139835" marB="13983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375931"/>
                  </a:ext>
                </a:extLst>
              </a:tr>
              <a:tr h="1314450">
                <a:tc>
                  <a:txBody>
                    <a:bodyPr/>
                    <a:lstStyle/>
                    <a:p>
                      <a:r>
                        <a:rPr lang="en-US" sz="2100" cap="none" spc="0">
                          <a:solidFill>
                            <a:schemeClr val="bg1"/>
                          </a:solidFill>
                        </a:rPr>
                        <a:t>3. Loss in Rental Income During Conversion </a:t>
                      </a:r>
                    </a:p>
                  </a:txBody>
                  <a:tcPr marL="181786" marR="139835" marT="139835" marB="13983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cap="none" spc="0">
                          <a:solidFill>
                            <a:schemeClr val="bg1"/>
                          </a:solidFill>
                        </a:rPr>
                        <a:t>Instructions from Project Manager </a:t>
                      </a:r>
                    </a:p>
                  </a:txBody>
                  <a:tcPr marL="181786" marR="139835" marT="139835" marB="13983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224268"/>
                  </a:ext>
                </a:extLst>
              </a:tr>
              <a:tr h="1314450">
                <a:tc>
                  <a:txBody>
                    <a:bodyPr/>
                    <a:lstStyle/>
                    <a:p>
                      <a:r>
                        <a:rPr lang="en-US" sz="2100" cap="none" spc="0">
                          <a:solidFill>
                            <a:schemeClr val="bg1"/>
                          </a:solidFill>
                        </a:rPr>
                        <a:t>4. Differences in Utility Rates Across Properties </a:t>
                      </a:r>
                    </a:p>
                  </a:txBody>
                  <a:tcPr marL="181786" marR="139835" marT="139835" marB="139835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cap="none" spc="0" dirty="0">
                          <a:solidFill>
                            <a:schemeClr val="bg1"/>
                          </a:solidFill>
                        </a:rPr>
                        <a:t>Instructions from Watershed Financial Department </a:t>
                      </a:r>
                    </a:p>
                  </a:txBody>
                  <a:tcPr marL="181786" marR="139835" marT="139835" marB="13983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905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604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&amp; Analysis </a:t>
            </a:r>
          </a:p>
        </p:txBody>
      </p:sp>
      <p:graphicFrame>
        <p:nvGraphicFramePr>
          <p:cNvPr id="6" name="Content Placeholder 2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602519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11C394AD-3EB7-4873-B82E-F114130D4D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40" t="28630" r="67215" b="12687"/>
          <a:stretch/>
        </p:blipFill>
        <p:spPr>
          <a:xfrm>
            <a:off x="11037356" y="-3926"/>
            <a:ext cx="1154644" cy="105927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90048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ITY SKETCH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3.potx" id="{55B65C5C-2110-41C9-9432-67D739EC5CFC}" vid="{FDE12540-4521-4F30-863D-D54DD2EE1C3B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itySketch">
    <a:dk1>
      <a:srgbClr val="3D372E"/>
    </a:dk1>
    <a:lt1>
      <a:sysClr val="window" lastClr="FFFFFF"/>
    </a:lt1>
    <a:dk2>
      <a:srgbClr val="000000"/>
    </a:dk2>
    <a:lt2>
      <a:srgbClr val="E0ECE1"/>
    </a:lt2>
    <a:accent1>
      <a:srgbClr val="B2D0B4"/>
    </a:accent1>
    <a:accent2>
      <a:srgbClr val="88A5BA"/>
    </a:accent2>
    <a:accent3>
      <a:srgbClr val="909F5F"/>
    </a:accent3>
    <a:accent4>
      <a:srgbClr val="C9A057"/>
    </a:accent4>
    <a:accent5>
      <a:srgbClr val="DA7D60"/>
    </a:accent5>
    <a:accent6>
      <a:srgbClr val="978975"/>
    </a:accent6>
    <a:hlink>
      <a:srgbClr val="C9A057"/>
    </a:hlink>
    <a:folHlink>
      <a:srgbClr val="978975"/>
    </a:folHlink>
  </a:clrScheme>
</a:themeOverride>
</file>

<file path=ppt/theme/themeOverride2.xml><?xml version="1.0" encoding="utf-8"?>
<a:themeOverride xmlns:a="http://schemas.openxmlformats.org/drawingml/2006/main">
  <a:clrScheme name="CitySketch">
    <a:dk1>
      <a:srgbClr val="3D372E"/>
    </a:dk1>
    <a:lt1>
      <a:sysClr val="window" lastClr="FFFFFF"/>
    </a:lt1>
    <a:dk2>
      <a:srgbClr val="000000"/>
    </a:dk2>
    <a:lt2>
      <a:srgbClr val="E0ECE1"/>
    </a:lt2>
    <a:accent1>
      <a:srgbClr val="B2D0B4"/>
    </a:accent1>
    <a:accent2>
      <a:srgbClr val="88A5BA"/>
    </a:accent2>
    <a:accent3>
      <a:srgbClr val="909F5F"/>
    </a:accent3>
    <a:accent4>
      <a:srgbClr val="C9A057"/>
    </a:accent4>
    <a:accent5>
      <a:srgbClr val="DA7D60"/>
    </a:accent5>
    <a:accent6>
      <a:srgbClr val="978975"/>
    </a:accent6>
    <a:hlink>
      <a:srgbClr val="C9A057"/>
    </a:hlink>
    <a:folHlink>
      <a:srgbClr val="97897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5696</TotalTime>
  <Words>497</Words>
  <Application>Microsoft Office PowerPoint</Application>
  <PresentationFormat>Widescreen</PresentationFormat>
  <Paragraphs>100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Schoolbook</vt:lpstr>
      <vt:lpstr>Century Schoolbook (Body)</vt:lpstr>
      <vt:lpstr>CITY SKETCH 16X9</vt:lpstr>
      <vt:lpstr>Entering the Short-Term Rental Market</vt:lpstr>
      <vt:lpstr>Agenda </vt:lpstr>
      <vt:lpstr>PowerPoint Presentation</vt:lpstr>
      <vt:lpstr>Recommendation  </vt:lpstr>
      <vt:lpstr>Executive Summary </vt:lpstr>
      <vt:lpstr>Conversion Options  </vt:lpstr>
      <vt:lpstr>Phased Approach</vt:lpstr>
      <vt:lpstr>Simplifying Assumptions </vt:lpstr>
      <vt:lpstr>Data &amp; Analysis </vt:lpstr>
      <vt:lpstr>Year End Metrics by Option </vt:lpstr>
      <vt:lpstr>During a Gold Rush – We Sell Shovels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shiva prabhushankar</dc:creator>
  <cp:lastModifiedBy>shiva prabhushankar</cp:lastModifiedBy>
  <cp:revision>50</cp:revision>
  <dcterms:created xsi:type="dcterms:W3CDTF">2021-03-05T20:29:46Z</dcterms:created>
  <dcterms:modified xsi:type="dcterms:W3CDTF">2021-03-14T05:33:39Z</dcterms:modified>
</cp:coreProperties>
</file>