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400" r:id="rId3"/>
    <p:sldId id="259" r:id="rId4"/>
    <p:sldId id="263" r:id="rId5"/>
    <p:sldId id="392" r:id="rId6"/>
    <p:sldId id="297" r:id="rId7"/>
    <p:sldId id="429" r:id="rId8"/>
    <p:sldId id="376" r:id="rId9"/>
    <p:sldId id="430" r:id="rId10"/>
    <p:sldId id="431" r:id="rId11"/>
    <p:sldId id="432" r:id="rId12"/>
    <p:sldId id="433" r:id="rId13"/>
    <p:sldId id="434" r:id="rId14"/>
    <p:sldId id="435" r:id="rId15"/>
    <p:sldId id="436" r:id="rId16"/>
    <p:sldId id="437" r:id="rId17"/>
    <p:sldId id="438" r:id="rId18"/>
    <p:sldId id="439" r:id="rId19"/>
    <p:sldId id="407"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initials="R" lastIdx="1" clrIdx="0">
    <p:extLst>
      <p:ext uri="{19B8F6BF-5375-455C-9EA6-DF929625EA0E}">
        <p15:presenceInfo xmlns:p15="http://schemas.microsoft.com/office/powerpoint/2012/main" userId="447a574f847b15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p:scale>
          <a:sx n="50" d="100"/>
          <a:sy n="50" d="100"/>
        </p:scale>
        <p:origin x="175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t>4</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7" name="TextBox 6">
            <a:extLst>
              <a:ext uri="{FF2B5EF4-FFF2-40B4-BE49-F238E27FC236}">
                <a16:creationId xmlns:a16="http://schemas.microsoft.com/office/drawing/2014/main" id="{E33B6E9C-E85B-2FF9-BBE8-3D4767A1C8E3}"/>
              </a:ext>
            </a:extLst>
          </p:cNvPr>
          <p:cNvSpPr txBox="1"/>
          <p:nvPr/>
        </p:nvSpPr>
        <p:spPr>
          <a:xfrm>
            <a:off x="0" y="0"/>
            <a:ext cx="9144000" cy="7294305"/>
          </a:xfrm>
          <a:prstGeom prst="rect">
            <a:avLst/>
          </a:prstGeom>
          <a:noFill/>
        </p:spPr>
        <p:txBody>
          <a:bodyPr wrap="square">
            <a:spAutoFit/>
          </a:bodyPr>
          <a:lstStyle/>
          <a:p>
            <a:pPr algn="just"/>
            <a:r>
              <a:rPr lang="en-IN" dirty="0"/>
              <a:t>                                                                      A</a:t>
            </a:r>
          </a:p>
          <a:p>
            <a:pPr algn="just"/>
            <a:r>
              <a:rPr lang="en-IN" dirty="0"/>
              <a:t>		              		    Major Project</a:t>
            </a:r>
          </a:p>
          <a:p>
            <a:pPr algn="just"/>
            <a:r>
              <a:rPr lang="en-IN" dirty="0"/>
              <a:t>		                      	           On</a:t>
            </a:r>
          </a:p>
          <a:p>
            <a:pPr algn="ctr"/>
            <a:r>
              <a:rPr lang="en-IN" dirty="0"/>
              <a:t>         </a:t>
            </a:r>
            <a:r>
              <a:rPr lang="en-IN" b="1" dirty="0"/>
              <a:t>DEEP FACIAL DIAGNOSIS DEEP TRANSFER LEARNING FROM FACE RECOGNITION TO FACIAL DIAGNOSIS</a:t>
            </a:r>
          </a:p>
          <a:p>
            <a:pPr algn="ctr"/>
            <a:r>
              <a:rPr lang="en-IN" dirty="0"/>
              <a:t>                    (Submitted in partial </a:t>
            </a:r>
            <a:r>
              <a:rPr lang="en-IN" dirty="0" err="1"/>
              <a:t>fulfillment</a:t>
            </a:r>
            <a:r>
              <a:rPr lang="en-IN" dirty="0"/>
              <a:t> of the requirements for the award of Degree)</a:t>
            </a:r>
          </a:p>
          <a:p>
            <a:pPr algn="ctr"/>
            <a:r>
              <a:rPr lang="en-IN" dirty="0"/>
              <a:t>         BACHELOR OF TECHNOLOGY</a:t>
            </a:r>
          </a:p>
          <a:p>
            <a:pPr algn="ctr"/>
            <a:r>
              <a:rPr lang="en-IN" dirty="0"/>
              <a:t>In</a:t>
            </a:r>
          </a:p>
          <a:p>
            <a:pPr algn="ctr"/>
            <a:r>
              <a:rPr lang="en-IN" dirty="0"/>
              <a:t>COMPUTER SCIENCE AND ENGINEERING</a:t>
            </a:r>
          </a:p>
          <a:p>
            <a:pPr algn="ctr"/>
            <a:r>
              <a:rPr lang="en-IN" dirty="0"/>
              <a:t>By</a:t>
            </a:r>
          </a:p>
          <a:p>
            <a:pPr algn="ctr"/>
            <a:r>
              <a:rPr lang="en-IN" dirty="0"/>
              <a:t>AVIRINENI RAHUL (197R1A05C6) </a:t>
            </a:r>
          </a:p>
          <a:p>
            <a:pPr algn="ctr"/>
            <a:r>
              <a:rPr lang="en-IN" dirty="0"/>
              <a:t>BOINI LAXMI VARA PRASAD (197R1A05D1) </a:t>
            </a:r>
          </a:p>
          <a:p>
            <a:pPr algn="ctr"/>
            <a:r>
              <a:rPr lang="en-IN" dirty="0"/>
              <a:t>JANGILI SHIVA PRANAV (197R1A05E1)</a:t>
            </a:r>
          </a:p>
          <a:p>
            <a:pPr marL="212725" marR="220345" algn="ctr">
              <a:spcAft>
                <a:spcPts val="0"/>
              </a:spcAft>
            </a:pPr>
            <a:r>
              <a:rPr lang="en-US" sz="1800" dirty="0">
                <a:effectLst/>
                <a:latin typeface="Times New Roman" panose="02020603050405020304" pitchFamily="18" charset="0"/>
                <a:ea typeface="Calibri" panose="020F0502020204030204" pitchFamily="34" charset="0"/>
                <a:cs typeface="Calibri" panose="020F0502020204030204" pitchFamily="34" charset="0"/>
              </a:rPr>
              <a:t>Under</a:t>
            </a:r>
            <a:r>
              <a:rPr lang="en-US" sz="1800" spc="2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the</a:t>
            </a:r>
            <a:r>
              <a:rPr lang="en-US" sz="1800" spc="2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Guidance</a:t>
            </a:r>
            <a:r>
              <a:rPr lang="en-US" sz="18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1800" spc="-25" dirty="0">
                <a:effectLst/>
                <a:latin typeface="Times New Roman" panose="02020603050405020304" pitchFamily="18" charset="0"/>
                <a:ea typeface="Calibri" panose="020F0502020204030204" pitchFamily="34" charset="0"/>
                <a:cs typeface="Calibri" panose="020F0502020204030204" pitchFamily="34" charset="0"/>
              </a:rPr>
              <a:t>of</a:t>
            </a:r>
            <a:endParaRPr lang="en-IN" sz="1800" dirty="0">
              <a:effectLst/>
              <a:latin typeface="Calibri" panose="020F0502020204030204" pitchFamily="34" charset="0"/>
              <a:ea typeface="Calibri" panose="020F0502020204030204" pitchFamily="34" charset="0"/>
            </a:endParaRPr>
          </a:p>
          <a:p>
            <a:pPr marL="76200" marR="635" algn="ctr">
              <a:spcAft>
                <a:spcPts val="0"/>
              </a:spcAft>
            </a:pPr>
            <a:r>
              <a:rPr lang="en-US" sz="1800" b="1" dirty="0">
                <a:effectLst/>
                <a:latin typeface="Times New Roman" panose="02020603050405020304" pitchFamily="18" charset="0"/>
                <a:ea typeface="Times New Roman" panose="02020603050405020304" pitchFamily="18" charset="0"/>
              </a:rPr>
              <a:t>DR.K. MAHESWARI</a:t>
            </a:r>
            <a:endParaRPr lang="en-IN" sz="1800" dirty="0">
              <a:effectLst/>
              <a:latin typeface="Calibri" panose="020F0502020204030204" pitchFamily="34" charset="0"/>
              <a:ea typeface="Calibri" panose="020F0502020204030204" pitchFamily="34" charset="0"/>
            </a:endParaRPr>
          </a:p>
          <a:p>
            <a:pPr marL="76200" marR="635" algn="ctr">
              <a:spcAft>
                <a:spcPts val="0"/>
              </a:spcAft>
            </a:pPr>
            <a:r>
              <a:rPr lang="en-US" sz="1800" dirty="0">
                <a:effectLst/>
                <a:latin typeface="Times New Roman" panose="02020603050405020304" pitchFamily="18" charset="0"/>
                <a:ea typeface="Calibri" panose="020F0502020204030204" pitchFamily="34" charset="0"/>
                <a:cs typeface="Calibri" panose="020F0502020204030204" pitchFamily="34" charset="0"/>
              </a:rPr>
              <a:t>(Associate</a:t>
            </a:r>
            <a:r>
              <a:rPr lang="en-US" sz="18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1800" spc="-10" dirty="0">
                <a:effectLst/>
                <a:latin typeface="Times New Roman" panose="02020603050405020304" pitchFamily="18" charset="0"/>
                <a:ea typeface="Calibri" panose="020F0502020204030204" pitchFamily="34" charset="0"/>
                <a:cs typeface="Calibri" panose="020F0502020204030204" pitchFamily="34" charset="0"/>
              </a:rPr>
              <a:t>Professor)</a:t>
            </a:r>
          </a:p>
          <a:p>
            <a:pPr marL="76200" marR="635" algn="ctr">
              <a:spcAft>
                <a:spcPts val="0"/>
              </a:spcAft>
            </a:pPr>
            <a:endParaRPr lang="en-IN" sz="1800" dirty="0">
              <a:effectLst/>
              <a:latin typeface="Calibri" panose="020F0502020204030204" pitchFamily="34" charset="0"/>
              <a:ea typeface="Calibri" panose="020F0502020204030204" pitchFamily="34" charset="0"/>
            </a:endParaRPr>
          </a:p>
          <a:p>
            <a:pPr algn="ctr"/>
            <a:r>
              <a:rPr lang="en-IN" dirty="0"/>
              <a:t> </a:t>
            </a:r>
          </a:p>
          <a:p>
            <a:pPr algn="ctr"/>
            <a:endParaRPr lang="en-IN" dirty="0"/>
          </a:p>
          <a:p>
            <a:pPr algn="ctr">
              <a:spcBef>
                <a:spcPts val="30"/>
              </a:spcBef>
            </a:pP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Times New Roman" panose="02020603050405020304" pitchFamily="18" charset="0"/>
              </a:rPr>
              <a:t>DEPARTMENT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COMPUTER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SCIENCE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1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ENGINEERING</a:t>
            </a:r>
            <a:endParaRPr lang="en-IN" b="1" spc="-10" dirty="0">
              <a:latin typeface="Times New Roman" panose="02020603050405020304" pitchFamily="18" charset="0"/>
              <a:ea typeface="Times New Roman" panose="02020603050405020304" pitchFamily="18" charset="0"/>
            </a:endParaRPr>
          </a:p>
          <a:p>
            <a:pPr algn="ctr">
              <a:spcBef>
                <a:spcPts val="30"/>
              </a:spcBef>
            </a:pPr>
            <a:r>
              <a:rPr lang="en-US" sz="1800" b="1" dirty="0">
                <a:solidFill>
                  <a:srgbClr val="1C4477"/>
                </a:solidFill>
                <a:effectLst/>
                <a:latin typeface="Times New Roman" panose="02020603050405020304" pitchFamily="18" charset="0"/>
                <a:ea typeface="Calibri" panose="020F0502020204030204" pitchFamily="34" charset="0"/>
                <a:cs typeface="Calibri" panose="020F0502020204030204" pitchFamily="34" charset="0"/>
              </a:rPr>
              <a:t>CMR</a:t>
            </a:r>
            <a:r>
              <a:rPr lang="en-US" sz="1800" b="1" spc="-20" dirty="0">
                <a:solidFill>
                  <a:srgbClr val="1C4477"/>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solidFill>
                  <a:srgbClr val="1C4477"/>
                </a:solidFill>
                <a:effectLst/>
                <a:latin typeface="Times New Roman" panose="02020603050405020304" pitchFamily="18" charset="0"/>
                <a:ea typeface="Calibri" panose="020F0502020204030204" pitchFamily="34" charset="0"/>
                <a:cs typeface="Calibri" panose="020F0502020204030204" pitchFamily="34" charset="0"/>
              </a:rPr>
              <a:t>TECHNICAL</a:t>
            </a:r>
            <a:r>
              <a:rPr lang="en-US" sz="1800" b="1" spc="-20" dirty="0">
                <a:solidFill>
                  <a:srgbClr val="1C4477"/>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solidFill>
                  <a:srgbClr val="1C4477"/>
                </a:solidFill>
                <a:effectLst/>
                <a:latin typeface="Times New Roman" panose="02020603050405020304" pitchFamily="18" charset="0"/>
                <a:ea typeface="Calibri" panose="020F0502020204030204" pitchFamily="34" charset="0"/>
                <a:cs typeface="Calibri" panose="020F0502020204030204" pitchFamily="34" charset="0"/>
              </a:rPr>
              <a:t>CAMPUS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UGC AUTONOMOUS</a:t>
            </a:r>
            <a:endParaRPr lang="en-IN" sz="1800" dirty="0">
              <a:effectLst/>
              <a:latin typeface="Calibri" panose="020F0502020204030204" pitchFamily="34" charset="0"/>
              <a:ea typeface="Calibri" panose="020F0502020204030204" pitchFamily="34" charset="0"/>
            </a:endParaRPr>
          </a:p>
          <a:p>
            <a:pPr marL="212725" marR="220345" algn="ctr">
              <a:spcAft>
                <a:spcPts val="0"/>
              </a:spcAft>
            </a:pPr>
            <a:r>
              <a:rPr lang="en-US" sz="1800" dirty="0">
                <a:effectLst/>
                <a:latin typeface="Times New Roman" panose="02020603050405020304" pitchFamily="18" charset="0"/>
                <a:ea typeface="Calibri" panose="020F0502020204030204" pitchFamily="34" charset="0"/>
                <a:cs typeface="Calibri" panose="020F0502020204030204" pitchFamily="34" charset="0"/>
              </a:rPr>
              <a:t>(Accredited by NAAC, NBA, Permanently Affiliated to JNTUH, Approved by AICTE, New Delhi) Recognized Under Section 2(f) &amp; 12(B) of the UGCAct.1956,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Kandlakoya</a:t>
            </a:r>
            <a:r>
              <a:rPr lang="en-US" sz="1800" dirty="0">
                <a:effectLst/>
                <a:latin typeface="Times New Roman" panose="02020603050405020304" pitchFamily="18" charset="0"/>
                <a:ea typeface="Calibri" panose="020F0502020204030204" pitchFamily="34" charset="0"/>
                <a:cs typeface="Calibri" panose="020F0502020204030204" pitchFamily="34" charset="0"/>
              </a:rPr>
              <a:t> (V),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Medchal</a:t>
            </a:r>
            <a:r>
              <a:rPr lang="en-US" sz="1800" dirty="0">
                <a:effectLst/>
                <a:latin typeface="Times New Roman" panose="02020603050405020304" pitchFamily="18" charset="0"/>
                <a:ea typeface="Calibri" panose="020F0502020204030204" pitchFamily="34" charset="0"/>
                <a:cs typeface="Calibri" panose="020F0502020204030204" pitchFamily="34" charset="0"/>
              </a:rPr>
              <a:t> Road, Hyderabad-501401.</a:t>
            </a:r>
            <a:endParaRPr lang="en-IN" sz="1800" dirty="0">
              <a:effectLst/>
              <a:latin typeface="Calibri" panose="020F0502020204030204" pitchFamily="34" charset="0"/>
              <a:ea typeface="Calibri" panose="020F0502020204030204" pitchFamily="34" charset="0"/>
            </a:endParaRPr>
          </a:p>
          <a:p>
            <a:pPr marL="2885440" marR="2892425" algn="ctr">
              <a:spcAft>
                <a:spcPts val="0"/>
              </a:spcAft>
            </a:pPr>
            <a:r>
              <a:rPr lang="en-US" sz="1800" b="1" dirty="0">
                <a:effectLst/>
                <a:latin typeface="Times New Roman" panose="02020603050405020304" pitchFamily="18" charset="0"/>
                <a:ea typeface="Calibri" panose="020F0502020204030204" pitchFamily="34" charset="0"/>
                <a:cs typeface="Calibri" panose="020F0502020204030204" pitchFamily="34" charset="0"/>
              </a:rPr>
              <a:t>2019-</a:t>
            </a:r>
            <a:r>
              <a:rPr lang="en-US" sz="1800" b="1" spc="-20" dirty="0">
                <a:effectLst/>
                <a:latin typeface="Times New Roman" panose="02020603050405020304" pitchFamily="18" charset="0"/>
                <a:ea typeface="Calibri" panose="020F0502020204030204" pitchFamily="34" charset="0"/>
                <a:cs typeface="Calibri" panose="020F0502020204030204" pitchFamily="34" charset="0"/>
              </a:rPr>
              <a:t>2023</a:t>
            </a:r>
            <a:endParaRPr lang="en-IN" sz="1800" dirty="0">
              <a:effectLst/>
              <a:latin typeface="Calibri" panose="020F0502020204030204" pitchFamily="34" charset="0"/>
              <a:ea typeface="Calibri" panose="020F0502020204030204" pitchFamily="34" charset="0"/>
            </a:endParaRPr>
          </a:p>
          <a:p>
            <a:pPr algn="ctr"/>
            <a:endParaRPr lang="en-IN" dirty="0"/>
          </a:p>
        </p:txBody>
      </p:sp>
      <p:pic>
        <p:nvPicPr>
          <p:cNvPr id="15" name="image1.jpeg">
            <a:extLst>
              <a:ext uri="{FF2B5EF4-FFF2-40B4-BE49-F238E27FC236}">
                <a16:creationId xmlns:a16="http://schemas.microsoft.com/office/drawing/2014/main" id="{8FD73D07-53BC-CBE3-B864-26C6DAB0AC3F}"/>
              </a:ext>
            </a:extLst>
          </p:cNvPr>
          <p:cNvPicPr>
            <a:picLocks noChangeAspect="1"/>
          </p:cNvPicPr>
          <p:nvPr/>
        </p:nvPicPr>
        <p:blipFill>
          <a:blip r:embed="rId3" cstate="print"/>
          <a:stretch>
            <a:fillRect/>
          </a:stretch>
        </p:blipFill>
        <p:spPr>
          <a:xfrm>
            <a:off x="4008755" y="4419600"/>
            <a:ext cx="1126490" cy="762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539057"/>
            <a:ext cx="8381160" cy="45719"/>
          </a:xfrm>
          <a:prstGeom prst="rect">
            <a:avLst/>
          </a:prstGeom>
          <a:solidFill>
            <a:srgbClr val="7030A0"/>
          </a:solidFill>
          <a:ln w="25560">
            <a:solidFill>
              <a:srgbClr val="3A5F8B"/>
            </a:solidFill>
            <a:round/>
          </a:ln>
        </p:spPr>
      </p:sp>
      <p:sp>
        <p:nvSpPr>
          <p:cNvPr id="7" name="TextBox 6"/>
          <p:cNvSpPr txBox="1"/>
          <p:nvPr/>
        </p:nvSpPr>
        <p:spPr>
          <a:xfrm>
            <a:off x="266700" y="41471"/>
            <a:ext cx="3543300" cy="954107"/>
          </a:xfrm>
          <a:prstGeom prst="rect">
            <a:avLst/>
          </a:prstGeom>
          <a:noFill/>
        </p:spPr>
        <p:txBody>
          <a:bodyPr wrap="square" rtlCol="0">
            <a:spAutoFit/>
          </a:bodyPr>
          <a:lstStyle/>
          <a:p>
            <a:r>
              <a:rPr lang="en-US" sz="2400" b="1" dirty="0">
                <a:solidFill>
                  <a:srgbClr val="C00000"/>
                </a:solidFill>
                <a:effectLst/>
                <a:latin typeface="Times New Roman" panose="02020603050405020304" pitchFamily="18" charset="0"/>
                <a:ea typeface="Calibri" panose="020F0502020204030204" pitchFamily="34" charset="0"/>
              </a:rPr>
              <a:t>Modules </a:t>
            </a:r>
            <a:endParaRPr lang="en-IN" sz="2400" dirty="0">
              <a:solidFill>
                <a:srgbClr val="C00000"/>
              </a:solidFill>
              <a:effectLst/>
              <a:latin typeface="Calibri" panose="020F0502020204030204" pitchFamily="34" charset="0"/>
              <a:ea typeface="Calibri" panose="020F0502020204030204" pitchFamily="34" charset="0"/>
            </a:endParaRPr>
          </a:p>
          <a:p>
            <a:endParaRPr lang="en-US" sz="3200" b="1" dirty="0">
              <a:solidFill>
                <a:srgbClr val="C00000"/>
              </a:solidFill>
              <a:latin typeface="Calibri" panose="020F0502020204030204" pitchFamily="34" charset="0"/>
            </a:endParaRPr>
          </a:p>
        </p:txBody>
      </p:sp>
      <p:sp>
        <p:nvSpPr>
          <p:cNvPr id="2" name="TextBox 1">
            <a:extLst>
              <a:ext uri="{FF2B5EF4-FFF2-40B4-BE49-F238E27FC236}">
                <a16:creationId xmlns:a16="http://schemas.microsoft.com/office/drawing/2014/main" id="{7B99AF95-A38E-7E23-B9F6-CBC1B40C3994}"/>
              </a:ext>
            </a:extLst>
          </p:cNvPr>
          <p:cNvSpPr txBox="1"/>
          <p:nvPr/>
        </p:nvSpPr>
        <p:spPr>
          <a:xfrm>
            <a:off x="266700" y="993719"/>
            <a:ext cx="7848600" cy="3222934"/>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Upload Facial Diagnosis Dataset</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Preprocess Dataset</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Model Generation</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Fine Tune VGG16 Transfer Learning</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Accuracy &amp; Loss Graph</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Upload Test Image &amp; Predict Disease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Aft>
                <a:spcPts val="1000"/>
              </a:spcAft>
            </a:pP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156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539057"/>
            <a:ext cx="8381160" cy="45719"/>
          </a:xfrm>
          <a:prstGeom prst="rect">
            <a:avLst/>
          </a:prstGeom>
          <a:solidFill>
            <a:srgbClr val="7030A0"/>
          </a:solidFill>
          <a:ln w="25560">
            <a:solidFill>
              <a:srgbClr val="3A5F8B"/>
            </a:solidFill>
            <a:round/>
          </a:ln>
        </p:spPr>
      </p:sp>
      <p:sp>
        <p:nvSpPr>
          <p:cNvPr id="7" name="TextBox 6"/>
          <p:cNvSpPr txBox="1"/>
          <p:nvPr/>
        </p:nvSpPr>
        <p:spPr>
          <a:xfrm>
            <a:off x="266700" y="41471"/>
            <a:ext cx="3543300" cy="95410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ea typeface="Calibri" panose="020F0502020204030204" pitchFamily="34" charset="0"/>
              </a:rPr>
              <a:t>UML Diagrams</a:t>
            </a:r>
            <a:r>
              <a:rPr lang="en-US" sz="2400" b="1" dirty="0">
                <a:solidFill>
                  <a:srgbClr val="C00000"/>
                </a:solidFill>
                <a:effectLst/>
                <a:latin typeface="Times New Roman" panose="02020603050405020304" pitchFamily="18" charset="0"/>
                <a:ea typeface="Calibri" panose="020F0502020204030204" pitchFamily="34" charset="0"/>
              </a:rPr>
              <a:t> </a:t>
            </a:r>
            <a:endParaRPr lang="en-IN" sz="2400" dirty="0">
              <a:solidFill>
                <a:srgbClr val="C00000"/>
              </a:solidFill>
              <a:effectLst/>
              <a:latin typeface="Calibri" panose="020F0502020204030204" pitchFamily="34" charset="0"/>
              <a:ea typeface="Calibri" panose="020F0502020204030204" pitchFamily="34" charset="0"/>
            </a:endParaRPr>
          </a:p>
          <a:p>
            <a:endParaRPr lang="en-US" sz="3200" b="1" dirty="0">
              <a:solidFill>
                <a:srgbClr val="C00000"/>
              </a:solidFill>
              <a:latin typeface="Calibri" panose="020F0502020204030204" pitchFamily="34" charset="0"/>
            </a:endParaRPr>
          </a:p>
        </p:txBody>
      </p:sp>
      <p:sp>
        <p:nvSpPr>
          <p:cNvPr id="2" name="TextBox 1">
            <a:extLst>
              <a:ext uri="{FF2B5EF4-FFF2-40B4-BE49-F238E27FC236}">
                <a16:creationId xmlns:a16="http://schemas.microsoft.com/office/drawing/2014/main" id="{E4CAF141-A96C-9257-CC05-2E3D24277FE4}"/>
              </a:ext>
            </a:extLst>
          </p:cNvPr>
          <p:cNvSpPr txBox="1"/>
          <p:nvPr/>
        </p:nvSpPr>
        <p:spPr>
          <a:xfrm>
            <a:off x="533400" y="762000"/>
            <a:ext cx="3124200" cy="369332"/>
          </a:xfrm>
          <a:prstGeom prst="rect">
            <a:avLst/>
          </a:prstGeom>
          <a:noFill/>
        </p:spPr>
        <p:txBody>
          <a:bodyPr wrap="square" rtlCol="0">
            <a:spAutoFit/>
          </a:bodyPr>
          <a:lstStyle/>
          <a:p>
            <a:r>
              <a:rPr lang="en-US" dirty="0"/>
              <a:t>Use case Diagram</a:t>
            </a:r>
            <a:endParaRPr lang="en-IN" dirty="0"/>
          </a:p>
        </p:txBody>
      </p:sp>
      <p:pic>
        <p:nvPicPr>
          <p:cNvPr id="3" name="Picture 2">
            <a:extLst>
              <a:ext uri="{FF2B5EF4-FFF2-40B4-BE49-F238E27FC236}">
                <a16:creationId xmlns:a16="http://schemas.microsoft.com/office/drawing/2014/main" id="{2B7147C7-6846-372B-E0B9-51EB0EA9653F}"/>
              </a:ext>
            </a:extLst>
          </p:cNvPr>
          <p:cNvPicPr>
            <a:picLocks noChangeAspect="1"/>
          </p:cNvPicPr>
          <p:nvPr/>
        </p:nvPicPr>
        <p:blipFill>
          <a:blip r:embed="rId2"/>
          <a:srcRect/>
          <a:stretch>
            <a:fillRect/>
          </a:stretch>
        </p:blipFill>
        <p:spPr bwMode="auto">
          <a:xfrm>
            <a:off x="1600200" y="1324292"/>
            <a:ext cx="5943600" cy="4209415"/>
          </a:xfrm>
          <a:prstGeom prst="rect">
            <a:avLst/>
          </a:prstGeom>
          <a:noFill/>
          <a:ln w="9525">
            <a:noFill/>
            <a:miter lim="800000"/>
            <a:headEnd/>
            <a:tailEnd/>
          </a:ln>
        </p:spPr>
      </p:pic>
    </p:spTree>
    <p:extLst>
      <p:ext uri="{BB962C8B-B14F-4D97-AF65-F5344CB8AC3E}">
        <p14:creationId xmlns:p14="http://schemas.microsoft.com/office/powerpoint/2010/main" val="146925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539057"/>
            <a:ext cx="8381160" cy="45719"/>
          </a:xfrm>
          <a:prstGeom prst="rect">
            <a:avLst/>
          </a:prstGeom>
          <a:solidFill>
            <a:srgbClr val="7030A0"/>
          </a:solidFill>
          <a:ln w="25560">
            <a:solidFill>
              <a:srgbClr val="3A5F8B"/>
            </a:solidFill>
            <a:round/>
          </a:ln>
        </p:spPr>
      </p:sp>
      <p:sp>
        <p:nvSpPr>
          <p:cNvPr id="7" name="TextBox 6"/>
          <p:cNvSpPr txBox="1"/>
          <p:nvPr/>
        </p:nvSpPr>
        <p:spPr>
          <a:xfrm>
            <a:off x="266700" y="41471"/>
            <a:ext cx="3543300" cy="95410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ea typeface="Calibri" panose="020F0502020204030204" pitchFamily="34" charset="0"/>
              </a:rPr>
              <a:t>UML Diagrams</a:t>
            </a:r>
            <a:r>
              <a:rPr lang="en-US" sz="2400" b="1" dirty="0">
                <a:solidFill>
                  <a:srgbClr val="C00000"/>
                </a:solidFill>
                <a:effectLst/>
                <a:latin typeface="Times New Roman" panose="02020603050405020304" pitchFamily="18" charset="0"/>
                <a:ea typeface="Calibri" panose="020F0502020204030204" pitchFamily="34" charset="0"/>
              </a:rPr>
              <a:t> </a:t>
            </a:r>
            <a:endParaRPr lang="en-IN" sz="2400" dirty="0">
              <a:solidFill>
                <a:srgbClr val="C00000"/>
              </a:solidFill>
              <a:effectLst/>
              <a:latin typeface="Calibri" panose="020F0502020204030204" pitchFamily="34" charset="0"/>
              <a:ea typeface="Calibri" panose="020F0502020204030204" pitchFamily="34" charset="0"/>
            </a:endParaRPr>
          </a:p>
          <a:p>
            <a:endParaRPr lang="en-US" sz="3200" b="1" dirty="0">
              <a:solidFill>
                <a:srgbClr val="C00000"/>
              </a:solidFill>
              <a:latin typeface="Calibri" panose="020F0502020204030204" pitchFamily="34" charset="0"/>
            </a:endParaRPr>
          </a:p>
        </p:txBody>
      </p:sp>
      <p:sp>
        <p:nvSpPr>
          <p:cNvPr id="2" name="TextBox 1">
            <a:extLst>
              <a:ext uri="{FF2B5EF4-FFF2-40B4-BE49-F238E27FC236}">
                <a16:creationId xmlns:a16="http://schemas.microsoft.com/office/drawing/2014/main" id="{E4CAF141-A96C-9257-CC05-2E3D24277FE4}"/>
              </a:ext>
            </a:extLst>
          </p:cNvPr>
          <p:cNvSpPr txBox="1"/>
          <p:nvPr/>
        </p:nvSpPr>
        <p:spPr>
          <a:xfrm>
            <a:off x="533400" y="762000"/>
            <a:ext cx="3124200" cy="369332"/>
          </a:xfrm>
          <a:prstGeom prst="rect">
            <a:avLst/>
          </a:prstGeom>
          <a:noFill/>
        </p:spPr>
        <p:txBody>
          <a:bodyPr wrap="square" rtlCol="0">
            <a:spAutoFit/>
          </a:bodyPr>
          <a:lstStyle/>
          <a:p>
            <a:r>
              <a:rPr lang="en-US" dirty="0"/>
              <a:t>Class Diagram</a:t>
            </a:r>
            <a:endParaRPr lang="en-IN" dirty="0"/>
          </a:p>
        </p:txBody>
      </p:sp>
      <p:pic>
        <p:nvPicPr>
          <p:cNvPr id="4" name="Picture 3">
            <a:extLst>
              <a:ext uri="{FF2B5EF4-FFF2-40B4-BE49-F238E27FC236}">
                <a16:creationId xmlns:a16="http://schemas.microsoft.com/office/drawing/2014/main" id="{2FCFCEE7-594D-26DF-FC7D-B10EC2BD092E}"/>
              </a:ext>
            </a:extLst>
          </p:cNvPr>
          <p:cNvPicPr>
            <a:picLocks noChangeAspect="1"/>
          </p:cNvPicPr>
          <p:nvPr/>
        </p:nvPicPr>
        <p:blipFill>
          <a:blip r:embed="rId2"/>
          <a:srcRect/>
          <a:stretch>
            <a:fillRect/>
          </a:stretch>
        </p:blipFill>
        <p:spPr bwMode="auto">
          <a:xfrm>
            <a:off x="3657600" y="872713"/>
            <a:ext cx="2138362" cy="5977984"/>
          </a:xfrm>
          <a:prstGeom prst="rect">
            <a:avLst/>
          </a:prstGeom>
          <a:noFill/>
          <a:ln w="9525">
            <a:noFill/>
            <a:miter lim="800000"/>
            <a:headEnd/>
            <a:tailEnd/>
          </a:ln>
        </p:spPr>
      </p:pic>
    </p:spTree>
    <p:extLst>
      <p:ext uri="{BB962C8B-B14F-4D97-AF65-F5344CB8AC3E}">
        <p14:creationId xmlns:p14="http://schemas.microsoft.com/office/powerpoint/2010/main" val="261147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539057"/>
            <a:ext cx="8381160" cy="45719"/>
          </a:xfrm>
          <a:prstGeom prst="rect">
            <a:avLst/>
          </a:prstGeom>
          <a:solidFill>
            <a:srgbClr val="7030A0"/>
          </a:solidFill>
          <a:ln w="25560">
            <a:solidFill>
              <a:srgbClr val="3A5F8B"/>
            </a:solidFill>
            <a:round/>
          </a:ln>
        </p:spPr>
      </p:sp>
      <p:sp>
        <p:nvSpPr>
          <p:cNvPr id="7" name="TextBox 6"/>
          <p:cNvSpPr txBox="1"/>
          <p:nvPr/>
        </p:nvSpPr>
        <p:spPr>
          <a:xfrm>
            <a:off x="266700" y="41471"/>
            <a:ext cx="3543300" cy="95410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ea typeface="Calibri" panose="020F0502020204030204" pitchFamily="34" charset="0"/>
              </a:rPr>
              <a:t>UML Diagrams</a:t>
            </a:r>
            <a:r>
              <a:rPr lang="en-US" sz="2400" b="1" dirty="0">
                <a:solidFill>
                  <a:srgbClr val="C00000"/>
                </a:solidFill>
                <a:effectLst/>
                <a:latin typeface="Times New Roman" panose="02020603050405020304" pitchFamily="18" charset="0"/>
                <a:ea typeface="Calibri" panose="020F0502020204030204" pitchFamily="34" charset="0"/>
              </a:rPr>
              <a:t> </a:t>
            </a:r>
            <a:endParaRPr lang="en-IN" sz="2400" dirty="0">
              <a:solidFill>
                <a:srgbClr val="C00000"/>
              </a:solidFill>
              <a:effectLst/>
              <a:latin typeface="Calibri" panose="020F0502020204030204" pitchFamily="34" charset="0"/>
              <a:ea typeface="Calibri" panose="020F0502020204030204" pitchFamily="34" charset="0"/>
            </a:endParaRPr>
          </a:p>
          <a:p>
            <a:endParaRPr lang="en-US" sz="3200" b="1" dirty="0">
              <a:solidFill>
                <a:srgbClr val="C00000"/>
              </a:solidFill>
              <a:latin typeface="Calibri" panose="020F0502020204030204" pitchFamily="34" charset="0"/>
            </a:endParaRPr>
          </a:p>
        </p:txBody>
      </p:sp>
      <p:sp>
        <p:nvSpPr>
          <p:cNvPr id="2" name="TextBox 1">
            <a:extLst>
              <a:ext uri="{FF2B5EF4-FFF2-40B4-BE49-F238E27FC236}">
                <a16:creationId xmlns:a16="http://schemas.microsoft.com/office/drawing/2014/main" id="{E4CAF141-A96C-9257-CC05-2E3D24277FE4}"/>
              </a:ext>
            </a:extLst>
          </p:cNvPr>
          <p:cNvSpPr txBox="1"/>
          <p:nvPr/>
        </p:nvSpPr>
        <p:spPr>
          <a:xfrm>
            <a:off x="533400" y="762000"/>
            <a:ext cx="3124200" cy="369332"/>
          </a:xfrm>
          <a:prstGeom prst="rect">
            <a:avLst/>
          </a:prstGeom>
          <a:noFill/>
        </p:spPr>
        <p:txBody>
          <a:bodyPr wrap="square" rtlCol="0">
            <a:spAutoFit/>
          </a:bodyPr>
          <a:lstStyle/>
          <a:p>
            <a:r>
              <a:rPr lang="en-US" dirty="0"/>
              <a:t>Sequence Diagram</a:t>
            </a:r>
            <a:endParaRPr lang="en-IN" dirty="0"/>
          </a:p>
        </p:txBody>
      </p:sp>
      <p:pic>
        <p:nvPicPr>
          <p:cNvPr id="8" name="Picture 7">
            <a:extLst>
              <a:ext uri="{FF2B5EF4-FFF2-40B4-BE49-F238E27FC236}">
                <a16:creationId xmlns:a16="http://schemas.microsoft.com/office/drawing/2014/main" id="{49CC531B-1E6A-A9A2-2BB3-9501B4DEA881}"/>
              </a:ext>
            </a:extLst>
          </p:cNvPr>
          <p:cNvPicPr>
            <a:picLocks noChangeAspect="1"/>
          </p:cNvPicPr>
          <p:nvPr/>
        </p:nvPicPr>
        <p:blipFill>
          <a:blip r:embed="rId2"/>
          <a:srcRect/>
          <a:stretch>
            <a:fillRect/>
          </a:stretch>
        </p:blipFill>
        <p:spPr bwMode="auto">
          <a:xfrm>
            <a:off x="2159000" y="1117600"/>
            <a:ext cx="4826000" cy="4622800"/>
          </a:xfrm>
          <a:prstGeom prst="rect">
            <a:avLst/>
          </a:prstGeom>
          <a:noFill/>
          <a:ln w="9525">
            <a:noFill/>
            <a:miter lim="800000"/>
            <a:headEnd/>
            <a:tailEnd/>
          </a:ln>
        </p:spPr>
      </p:pic>
    </p:spTree>
    <p:extLst>
      <p:ext uri="{BB962C8B-B14F-4D97-AF65-F5344CB8AC3E}">
        <p14:creationId xmlns:p14="http://schemas.microsoft.com/office/powerpoint/2010/main" val="296702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539057"/>
            <a:ext cx="8381160" cy="45719"/>
          </a:xfrm>
          <a:prstGeom prst="rect">
            <a:avLst/>
          </a:prstGeom>
          <a:solidFill>
            <a:srgbClr val="7030A0"/>
          </a:solidFill>
          <a:ln w="25560">
            <a:solidFill>
              <a:srgbClr val="3A5F8B"/>
            </a:solidFill>
            <a:round/>
          </a:ln>
        </p:spPr>
      </p:sp>
      <p:sp>
        <p:nvSpPr>
          <p:cNvPr id="7" name="TextBox 6"/>
          <p:cNvSpPr txBox="1"/>
          <p:nvPr/>
        </p:nvSpPr>
        <p:spPr>
          <a:xfrm>
            <a:off x="296347" y="-7353"/>
            <a:ext cx="3543300" cy="95410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ea typeface="Calibri" panose="020F0502020204030204" pitchFamily="34" charset="0"/>
              </a:rPr>
              <a:t>UML Diagrams</a:t>
            </a:r>
            <a:r>
              <a:rPr lang="en-US" sz="2400" b="1" dirty="0">
                <a:solidFill>
                  <a:srgbClr val="C00000"/>
                </a:solidFill>
                <a:effectLst/>
                <a:latin typeface="Times New Roman" panose="02020603050405020304" pitchFamily="18" charset="0"/>
                <a:ea typeface="Calibri" panose="020F0502020204030204" pitchFamily="34" charset="0"/>
              </a:rPr>
              <a:t> </a:t>
            </a:r>
            <a:endParaRPr lang="en-IN" sz="2400" dirty="0">
              <a:solidFill>
                <a:srgbClr val="C00000"/>
              </a:solidFill>
              <a:effectLst/>
              <a:latin typeface="Calibri" panose="020F0502020204030204" pitchFamily="34" charset="0"/>
              <a:ea typeface="Calibri" panose="020F0502020204030204" pitchFamily="34" charset="0"/>
            </a:endParaRPr>
          </a:p>
          <a:p>
            <a:endParaRPr lang="en-US" sz="3200" b="1" dirty="0">
              <a:solidFill>
                <a:srgbClr val="C00000"/>
              </a:solidFill>
              <a:latin typeface="Calibri" panose="020F0502020204030204" pitchFamily="34" charset="0"/>
            </a:endParaRPr>
          </a:p>
        </p:txBody>
      </p:sp>
      <p:sp>
        <p:nvSpPr>
          <p:cNvPr id="2" name="TextBox 1">
            <a:extLst>
              <a:ext uri="{FF2B5EF4-FFF2-40B4-BE49-F238E27FC236}">
                <a16:creationId xmlns:a16="http://schemas.microsoft.com/office/drawing/2014/main" id="{E4CAF141-A96C-9257-CC05-2E3D24277FE4}"/>
              </a:ext>
            </a:extLst>
          </p:cNvPr>
          <p:cNvSpPr txBox="1"/>
          <p:nvPr/>
        </p:nvSpPr>
        <p:spPr>
          <a:xfrm>
            <a:off x="533400" y="762000"/>
            <a:ext cx="3124200" cy="369332"/>
          </a:xfrm>
          <a:prstGeom prst="rect">
            <a:avLst/>
          </a:prstGeom>
          <a:noFill/>
        </p:spPr>
        <p:txBody>
          <a:bodyPr wrap="square" rtlCol="0">
            <a:spAutoFit/>
          </a:bodyPr>
          <a:lstStyle/>
          <a:p>
            <a:r>
              <a:rPr lang="en-US" dirty="0"/>
              <a:t>Activity Diagram</a:t>
            </a:r>
            <a:endParaRPr lang="en-IN" dirty="0"/>
          </a:p>
        </p:txBody>
      </p:sp>
      <p:pic>
        <p:nvPicPr>
          <p:cNvPr id="3" name="Picture 2">
            <a:extLst>
              <a:ext uri="{FF2B5EF4-FFF2-40B4-BE49-F238E27FC236}">
                <a16:creationId xmlns:a16="http://schemas.microsoft.com/office/drawing/2014/main" id="{6A95F575-6BA4-32D2-2332-EC3D75623DF3}"/>
              </a:ext>
            </a:extLst>
          </p:cNvPr>
          <p:cNvPicPr>
            <a:picLocks noChangeAspect="1"/>
          </p:cNvPicPr>
          <p:nvPr/>
        </p:nvPicPr>
        <p:blipFill>
          <a:blip r:embed="rId2"/>
          <a:srcRect/>
          <a:stretch>
            <a:fillRect/>
          </a:stretch>
        </p:blipFill>
        <p:spPr bwMode="auto">
          <a:xfrm>
            <a:off x="101875" y="1308556"/>
            <a:ext cx="8967984" cy="4254044"/>
          </a:xfrm>
          <a:prstGeom prst="rect">
            <a:avLst/>
          </a:prstGeom>
          <a:noFill/>
          <a:ln w="9525">
            <a:noFill/>
            <a:miter lim="800000"/>
            <a:headEnd/>
            <a:tailEnd/>
          </a:ln>
        </p:spPr>
      </p:pic>
    </p:spTree>
    <p:extLst>
      <p:ext uri="{BB962C8B-B14F-4D97-AF65-F5344CB8AC3E}">
        <p14:creationId xmlns:p14="http://schemas.microsoft.com/office/powerpoint/2010/main" val="2648381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F128-0E83-A9A4-7CC7-0DEDCC7138B2}"/>
              </a:ext>
            </a:extLst>
          </p:cNvPr>
          <p:cNvSpPr>
            <a:spLocks noGrp="1"/>
          </p:cNvSpPr>
          <p:nvPr>
            <p:ph type="title"/>
          </p:nvPr>
        </p:nvSpPr>
        <p:spPr>
          <a:xfrm>
            <a:off x="172460" y="-55756"/>
            <a:ext cx="8305080" cy="609600"/>
          </a:xfrm>
        </p:spPr>
        <p:txBody>
          <a:bodyPr/>
          <a:lstStyle/>
          <a:p>
            <a:r>
              <a:rPr lang="en-US" sz="2400" b="1" dirty="0">
                <a:solidFill>
                  <a:srgbClr val="C00000"/>
                </a:solidFill>
                <a:latin typeface="Times New Roman" panose="02020603050405020304" pitchFamily="18" charset="0"/>
                <a:cs typeface="Times New Roman" panose="02020603050405020304" pitchFamily="18" charset="0"/>
              </a:rPr>
              <a:t>Sample code </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2E7986B-4ED1-D93E-04CC-E0D59E5DAFC0}"/>
              </a:ext>
            </a:extLst>
          </p:cNvPr>
          <p:cNvSpPr>
            <a:spLocks noGrp="1"/>
          </p:cNvSpPr>
          <p:nvPr>
            <p:ph type="body"/>
          </p:nvPr>
        </p:nvSpPr>
        <p:spPr>
          <a:xfrm>
            <a:off x="172460" y="553844"/>
            <a:ext cx="8819140" cy="6227955"/>
          </a:xfrm>
        </p:spPr>
        <p:txBody>
          <a:bodyPr/>
          <a:lstStyle/>
          <a:p>
            <a:r>
              <a:rPr lang="en-IN" sz="2000" b="0" dirty="0">
                <a:solidFill>
                  <a:schemeClr val="tx1"/>
                </a:solidFill>
                <a:effectLst/>
                <a:latin typeface="Times New Roman" panose="02020603050405020304" pitchFamily="18" charset="0"/>
                <a:cs typeface="Times New Roman" panose="02020603050405020304" pitchFamily="18" charset="0"/>
              </a:rPr>
              <a:t>from matplotlib import </a:t>
            </a:r>
            <a:r>
              <a:rPr lang="en-IN" sz="2000" b="0" dirty="0" err="1">
                <a:solidFill>
                  <a:schemeClr val="tx1"/>
                </a:solidFill>
                <a:effectLst/>
                <a:latin typeface="Times New Roman" panose="02020603050405020304" pitchFamily="18" charset="0"/>
                <a:cs typeface="Times New Roman" panose="02020603050405020304" pitchFamily="18" charset="0"/>
              </a:rPr>
              <a:t>pyplot</a:t>
            </a:r>
            <a:r>
              <a:rPr lang="en-IN" sz="2000" b="0" dirty="0">
                <a:solidFill>
                  <a:schemeClr val="tx1"/>
                </a:solidFill>
                <a:effectLst/>
                <a:latin typeface="Times New Roman" panose="02020603050405020304" pitchFamily="18" charset="0"/>
                <a:cs typeface="Times New Roman" panose="02020603050405020304" pitchFamily="18" charset="0"/>
              </a:rPr>
              <a:t> as </a:t>
            </a:r>
            <a:r>
              <a:rPr lang="en-IN" sz="2000" b="0" dirty="0" err="1">
                <a:solidFill>
                  <a:schemeClr val="tx1"/>
                </a:solidFill>
                <a:effectLst/>
                <a:latin typeface="Times New Roman" panose="02020603050405020304" pitchFamily="18" charset="0"/>
                <a:cs typeface="Times New Roman" panose="02020603050405020304" pitchFamily="18" charset="0"/>
              </a:rPr>
              <a:t>plt</a:t>
            </a:r>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0" dirty="0">
                <a:solidFill>
                  <a:schemeClr val="tx1"/>
                </a:solidFill>
                <a:effectLst/>
                <a:latin typeface="Times New Roman" panose="02020603050405020304" pitchFamily="18" charset="0"/>
                <a:cs typeface="Times New Roman" panose="02020603050405020304" pitchFamily="18" charset="0"/>
              </a:rPr>
              <a:t>from </a:t>
            </a:r>
            <a:r>
              <a:rPr lang="en-IN" sz="2000" b="0" dirty="0" err="1">
                <a:solidFill>
                  <a:schemeClr val="tx1"/>
                </a:solidFill>
                <a:effectLst/>
                <a:latin typeface="Times New Roman" panose="02020603050405020304" pitchFamily="18" charset="0"/>
                <a:cs typeface="Times New Roman" panose="02020603050405020304" pitchFamily="18" charset="0"/>
              </a:rPr>
              <a:t>tkinter</a:t>
            </a:r>
            <a:r>
              <a:rPr lang="en-IN" sz="2000" b="0" dirty="0">
                <a:solidFill>
                  <a:schemeClr val="tx1"/>
                </a:solidFill>
                <a:effectLst/>
                <a:latin typeface="Times New Roman" panose="02020603050405020304" pitchFamily="18" charset="0"/>
                <a:cs typeface="Times New Roman" panose="02020603050405020304" pitchFamily="18" charset="0"/>
              </a:rPr>
              <a:t> import </a:t>
            </a:r>
            <a:r>
              <a:rPr lang="en-IN" sz="2000" b="0" dirty="0" err="1">
                <a:solidFill>
                  <a:schemeClr val="tx1"/>
                </a:solidFill>
                <a:effectLst/>
                <a:latin typeface="Times New Roman" panose="02020603050405020304" pitchFamily="18" charset="0"/>
                <a:cs typeface="Times New Roman" panose="02020603050405020304" pitchFamily="18" charset="0"/>
              </a:rPr>
              <a:t>messagebox</a:t>
            </a:r>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0" dirty="0">
                <a:solidFill>
                  <a:schemeClr val="tx1"/>
                </a:solidFill>
                <a:effectLst/>
                <a:latin typeface="Times New Roman" panose="02020603050405020304" pitchFamily="18" charset="0"/>
                <a:cs typeface="Times New Roman" panose="02020603050405020304" pitchFamily="18" charset="0"/>
              </a:rPr>
              <a:t>from </a:t>
            </a:r>
            <a:r>
              <a:rPr lang="en-IN" sz="2000" b="0" dirty="0" err="1">
                <a:solidFill>
                  <a:schemeClr val="tx1"/>
                </a:solidFill>
                <a:effectLst/>
                <a:latin typeface="Times New Roman" panose="02020603050405020304" pitchFamily="18" charset="0"/>
                <a:cs typeface="Times New Roman" panose="02020603050405020304" pitchFamily="18" charset="0"/>
              </a:rPr>
              <a:t>tkinter</a:t>
            </a:r>
            <a:r>
              <a:rPr lang="en-IN" sz="2000" b="0" dirty="0">
                <a:solidFill>
                  <a:schemeClr val="tx1"/>
                </a:solidFill>
                <a:effectLst/>
                <a:latin typeface="Times New Roman" panose="02020603050405020304" pitchFamily="18" charset="0"/>
                <a:cs typeface="Times New Roman" panose="02020603050405020304" pitchFamily="18" charset="0"/>
              </a:rPr>
              <a:t> import *</a:t>
            </a:r>
          </a:p>
          <a:p>
            <a:r>
              <a:rPr lang="en-IN" sz="2000" b="0" dirty="0">
                <a:solidFill>
                  <a:schemeClr val="tx1"/>
                </a:solidFill>
                <a:effectLst/>
                <a:latin typeface="Times New Roman" panose="02020603050405020304" pitchFamily="18" charset="0"/>
                <a:cs typeface="Times New Roman" panose="02020603050405020304" pitchFamily="18" charset="0"/>
              </a:rPr>
              <a:t>from </a:t>
            </a:r>
            <a:r>
              <a:rPr lang="en-IN" sz="2000" b="0" dirty="0" err="1">
                <a:solidFill>
                  <a:schemeClr val="tx1"/>
                </a:solidFill>
                <a:effectLst/>
                <a:latin typeface="Times New Roman" panose="02020603050405020304" pitchFamily="18" charset="0"/>
                <a:cs typeface="Times New Roman" panose="02020603050405020304" pitchFamily="18" charset="0"/>
              </a:rPr>
              <a:t>tkinter</a:t>
            </a:r>
            <a:r>
              <a:rPr lang="en-IN" sz="2000" b="0" dirty="0">
                <a:solidFill>
                  <a:schemeClr val="tx1"/>
                </a:solidFill>
                <a:effectLst/>
                <a:latin typeface="Times New Roman" panose="02020603050405020304" pitchFamily="18" charset="0"/>
                <a:cs typeface="Times New Roman" panose="02020603050405020304" pitchFamily="18" charset="0"/>
              </a:rPr>
              <a:t> import </a:t>
            </a:r>
            <a:r>
              <a:rPr lang="en-IN" sz="2000" b="0" dirty="0" err="1">
                <a:solidFill>
                  <a:schemeClr val="tx1"/>
                </a:solidFill>
                <a:effectLst/>
                <a:latin typeface="Times New Roman" panose="02020603050405020304" pitchFamily="18" charset="0"/>
                <a:cs typeface="Times New Roman" panose="02020603050405020304" pitchFamily="18" charset="0"/>
              </a:rPr>
              <a:t>filedialog</a:t>
            </a:r>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0" dirty="0">
                <a:solidFill>
                  <a:schemeClr val="tx1"/>
                </a:solidFill>
                <a:effectLst/>
                <a:latin typeface="Times New Roman" panose="02020603050405020304" pitchFamily="18" charset="0"/>
                <a:cs typeface="Times New Roman" panose="02020603050405020304" pitchFamily="18" charset="0"/>
              </a:rPr>
              <a:t>from </a:t>
            </a:r>
            <a:r>
              <a:rPr lang="en-IN" sz="2000" b="0" dirty="0" err="1">
                <a:solidFill>
                  <a:schemeClr val="tx1"/>
                </a:solidFill>
                <a:effectLst/>
                <a:latin typeface="Times New Roman" panose="02020603050405020304" pitchFamily="18" charset="0"/>
                <a:cs typeface="Times New Roman" panose="02020603050405020304" pitchFamily="18" charset="0"/>
              </a:rPr>
              <a:t>keras</a:t>
            </a:r>
            <a:r>
              <a:rPr lang="en-IN" sz="2000" b="0" dirty="0">
                <a:solidFill>
                  <a:schemeClr val="tx1"/>
                </a:solidFill>
                <a:effectLst/>
                <a:latin typeface="Times New Roman" panose="02020603050405020304" pitchFamily="18" charset="0"/>
                <a:cs typeface="Times New Roman" panose="02020603050405020304" pitchFamily="18" charset="0"/>
              </a:rPr>
              <a:t> import applications</a:t>
            </a:r>
          </a:p>
          <a:p>
            <a:r>
              <a:rPr lang="en-IN" sz="2000" b="0" dirty="0">
                <a:solidFill>
                  <a:schemeClr val="tx1"/>
                </a:solidFill>
                <a:effectLst/>
                <a:latin typeface="Times New Roman" panose="02020603050405020304" pitchFamily="18" charset="0"/>
                <a:cs typeface="Times New Roman" panose="02020603050405020304" pitchFamily="18" charset="0"/>
              </a:rPr>
              <a:t>from </a:t>
            </a:r>
            <a:r>
              <a:rPr lang="en-IN" sz="2000" b="0" dirty="0" err="1">
                <a:solidFill>
                  <a:schemeClr val="tx1"/>
                </a:solidFill>
                <a:effectLst/>
                <a:latin typeface="Times New Roman" panose="02020603050405020304" pitchFamily="18" charset="0"/>
                <a:cs typeface="Times New Roman" panose="02020603050405020304" pitchFamily="18" charset="0"/>
              </a:rPr>
              <a:t>keras.layers</a:t>
            </a:r>
            <a:r>
              <a:rPr lang="en-IN" sz="2000" b="0" dirty="0">
                <a:solidFill>
                  <a:schemeClr val="tx1"/>
                </a:solidFill>
                <a:effectLst/>
                <a:latin typeface="Times New Roman" panose="02020603050405020304" pitchFamily="18" charset="0"/>
                <a:cs typeface="Times New Roman" panose="02020603050405020304" pitchFamily="18" charset="0"/>
              </a:rPr>
              <a:t> import Input</a:t>
            </a:r>
          </a:p>
          <a:p>
            <a:r>
              <a:rPr lang="en-IN" sz="2000" b="0" dirty="0">
                <a:solidFill>
                  <a:schemeClr val="tx1"/>
                </a:solidFill>
                <a:effectLst/>
                <a:latin typeface="Times New Roman" panose="02020603050405020304" pitchFamily="18" charset="0"/>
                <a:cs typeface="Times New Roman" panose="02020603050405020304" pitchFamily="18" charset="0"/>
              </a:rPr>
              <a:t>import </a:t>
            </a:r>
            <a:r>
              <a:rPr lang="en-IN" sz="2000" b="0" dirty="0" err="1">
                <a:solidFill>
                  <a:schemeClr val="tx1"/>
                </a:solidFill>
                <a:effectLst/>
                <a:latin typeface="Times New Roman" panose="02020603050405020304" pitchFamily="18" charset="0"/>
                <a:cs typeface="Times New Roman" panose="02020603050405020304" pitchFamily="18" charset="0"/>
              </a:rPr>
              <a:t>os</a:t>
            </a:r>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0" dirty="0">
                <a:solidFill>
                  <a:schemeClr val="tx1"/>
                </a:solidFill>
                <a:effectLst/>
                <a:latin typeface="Times New Roman" panose="02020603050405020304" pitchFamily="18" charset="0"/>
                <a:cs typeface="Times New Roman" panose="02020603050405020304" pitchFamily="18" charset="0"/>
              </a:rPr>
              <a:t>from </a:t>
            </a:r>
            <a:r>
              <a:rPr lang="en-IN" sz="2000" b="0" dirty="0" err="1">
                <a:solidFill>
                  <a:schemeClr val="tx1"/>
                </a:solidFill>
                <a:effectLst/>
                <a:latin typeface="Times New Roman" panose="02020603050405020304" pitchFamily="18" charset="0"/>
                <a:cs typeface="Times New Roman" panose="02020603050405020304" pitchFamily="18" charset="0"/>
              </a:rPr>
              <a:t>keras.preprocessing</a:t>
            </a:r>
            <a:r>
              <a:rPr lang="en-IN" sz="2000" b="0" dirty="0">
                <a:solidFill>
                  <a:schemeClr val="tx1"/>
                </a:solidFill>
                <a:effectLst/>
                <a:latin typeface="Times New Roman" panose="02020603050405020304" pitchFamily="18" charset="0"/>
                <a:cs typeface="Times New Roman" panose="02020603050405020304" pitchFamily="18" charset="0"/>
              </a:rPr>
              <a:t> import image</a:t>
            </a:r>
          </a:p>
          <a:p>
            <a:r>
              <a:rPr lang="en-IN" sz="2000" b="0" dirty="0">
                <a:solidFill>
                  <a:schemeClr val="tx1"/>
                </a:solidFill>
                <a:effectLst/>
                <a:latin typeface="Times New Roman" panose="02020603050405020304" pitchFamily="18" charset="0"/>
                <a:cs typeface="Times New Roman" panose="02020603050405020304" pitchFamily="18" charset="0"/>
              </a:rPr>
              <a:t>import </a:t>
            </a:r>
            <a:r>
              <a:rPr lang="en-IN" sz="2000" b="0" dirty="0" err="1">
                <a:solidFill>
                  <a:schemeClr val="tx1"/>
                </a:solidFill>
                <a:effectLst/>
                <a:latin typeface="Times New Roman" panose="02020603050405020304" pitchFamily="18" charset="0"/>
                <a:cs typeface="Times New Roman" panose="02020603050405020304" pitchFamily="18" charset="0"/>
              </a:rPr>
              <a:t>numpy</a:t>
            </a:r>
            <a:r>
              <a:rPr lang="en-IN" sz="2000" b="0" dirty="0">
                <a:solidFill>
                  <a:schemeClr val="tx1"/>
                </a:solidFill>
                <a:effectLst/>
                <a:latin typeface="Times New Roman" panose="02020603050405020304" pitchFamily="18" charset="0"/>
                <a:cs typeface="Times New Roman" panose="02020603050405020304" pitchFamily="18" charset="0"/>
              </a:rPr>
              <a:t> as np</a:t>
            </a:r>
          </a:p>
          <a:p>
            <a:r>
              <a:rPr lang="en-IN" sz="2000" b="0" dirty="0">
                <a:solidFill>
                  <a:schemeClr val="tx1"/>
                </a:solidFill>
                <a:effectLst/>
                <a:latin typeface="Times New Roman" panose="02020603050405020304" pitchFamily="18" charset="0"/>
                <a:cs typeface="Times New Roman" panose="02020603050405020304" pitchFamily="18" charset="0"/>
              </a:rPr>
              <a:t>from </a:t>
            </a:r>
            <a:r>
              <a:rPr lang="en-IN" sz="2000" b="0" dirty="0" err="1">
                <a:solidFill>
                  <a:schemeClr val="tx1"/>
                </a:solidFill>
                <a:effectLst/>
                <a:latin typeface="Times New Roman" panose="02020603050405020304" pitchFamily="18" charset="0"/>
                <a:cs typeface="Times New Roman" panose="02020603050405020304" pitchFamily="18" charset="0"/>
              </a:rPr>
              <a:t>keras.layers</a:t>
            </a:r>
            <a:r>
              <a:rPr lang="en-IN" sz="2000" b="0" dirty="0">
                <a:solidFill>
                  <a:schemeClr val="tx1"/>
                </a:solidFill>
                <a:effectLst/>
                <a:latin typeface="Times New Roman" panose="02020603050405020304" pitchFamily="18" charset="0"/>
                <a:cs typeface="Times New Roman" panose="02020603050405020304" pitchFamily="18" charset="0"/>
              </a:rPr>
              <a:t> import Convolution2D</a:t>
            </a:r>
          </a:p>
          <a:p>
            <a:r>
              <a:rPr lang="en-IN" sz="2000" b="0" dirty="0">
                <a:solidFill>
                  <a:schemeClr val="tx1"/>
                </a:solidFill>
                <a:effectLst/>
                <a:latin typeface="Times New Roman" panose="02020603050405020304" pitchFamily="18" charset="0"/>
                <a:cs typeface="Times New Roman" panose="02020603050405020304" pitchFamily="18" charset="0"/>
              </a:rPr>
              <a:t>import cv2</a:t>
            </a:r>
          </a:p>
          <a:p>
            <a:r>
              <a:rPr lang="en-IN" sz="2000" b="0" dirty="0">
                <a:solidFill>
                  <a:schemeClr val="tx1"/>
                </a:solidFill>
                <a:effectLst/>
                <a:latin typeface="Times New Roman" panose="02020603050405020304" pitchFamily="18" charset="0"/>
                <a:cs typeface="Times New Roman" panose="02020603050405020304" pitchFamily="18" charset="0"/>
              </a:rPr>
              <a:t>import </a:t>
            </a:r>
            <a:r>
              <a:rPr lang="en-IN" sz="2000" b="0" dirty="0" err="1">
                <a:solidFill>
                  <a:schemeClr val="tx1"/>
                </a:solidFill>
                <a:effectLst/>
                <a:latin typeface="Times New Roman" panose="02020603050405020304" pitchFamily="18" charset="0"/>
                <a:cs typeface="Times New Roman" panose="02020603050405020304" pitchFamily="18" charset="0"/>
              </a:rPr>
              <a:t>imutils</a:t>
            </a:r>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0" dirty="0">
                <a:solidFill>
                  <a:schemeClr val="tx1"/>
                </a:solidFill>
                <a:effectLst/>
                <a:latin typeface="Times New Roman" panose="02020603050405020304" pitchFamily="18" charset="0"/>
                <a:cs typeface="Times New Roman" panose="02020603050405020304" pitchFamily="18" charset="0"/>
              </a:rPr>
              <a:t>import pickle</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root = </a:t>
            </a:r>
            <a:r>
              <a:rPr lang="en-IN" sz="2000" b="0" dirty="0" err="1">
                <a:solidFill>
                  <a:schemeClr val="tx1"/>
                </a:solidFill>
                <a:effectLst/>
                <a:latin typeface="Times New Roman" panose="02020603050405020304" pitchFamily="18" charset="0"/>
                <a:cs typeface="Times New Roman" panose="02020603050405020304" pitchFamily="18" charset="0"/>
              </a:rPr>
              <a:t>tkinter.Tk</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err="1">
                <a:solidFill>
                  <a:schemeClr val="tx1"/>
                </a:solidFill>
                <a:effectLst/>
                <a:latin typeface="Times New Roman" panose="02020603050405020304" pitchFamily="18" charset="0"/>
                <a:cs typeface="Times New Roman" panose="02020603050405020304" pitchFamily="18" charset="0"/>
              </a:rPr>
              <a:t>root.title</a:t>
            </a:r>
            <a:r>
              <a:rPr lang="en-IN" sz="2000" b="0" dirty="0">
                <a:solidFill>
                  <a:schemeClr val="tx1"/>
                </a:solidFill>
                <a:effectLst/>
                <a:latin typeface="Times New Roman" panose="02020603050405020304" pitchFamily="18" charset="0"/>
                <a:cs typeface="Times New Roman" panose="02020603050405020304" pitchFamily="18" charset="0"/>
              </a:rPr>
              <a:t>("Deep Facial Diagnosis: Deep Transfer Learning From Face </a:t>
            </a:r>
          </a:p>
          <a:p>
            <a:r>
              <a:rPr lang="en-IN" sz="2000" b="0" dirty="0">
                <a:solidFill>
                  <a:schemeClr val="tx1"/>
                </a:solidFill>
                <a:effectLst/>
                <a:latin typeface="Times New Roman" panose="02020603050405020304" pitchFamily="18" charset="0"/>
                <a:cs typeface="Times New Roman" panose="02020603050405020304" pitchFamily="18" charset="0"/>
              </a:rPr>
              <a:t>Recognition to Facial Diagnosis")</a:t>
            </a:r>
          </a:p>
          <a:p>
            <a:r>
              <a:rPr lang="en-IN" sz="2000" b="0" dirty="0" err="1">
                <a:solidFill>
                  <a:schemeClr val="tx1"/>
                </a:solidFill>
                <a:effectLst/>
                <a:latin typeface="Times New Roman" panose="02020603050405020304" pitchFamily="18" charset="0"/>
                <a:cs typeface="Times New Roman" panose="02020603050405020304" pitchFamily="18" charset="0"/>
              </a:rPr>
              <a:t>root.geometry</a:t>
            </a:r>
            <a:r>
              <a:rPr lang="en-IN" sz="2000" b="0" dirty="0">
                <a:solidFill>
                  <a:schemeClr val="tx1"/>
                </a:solidFill>
                <a:effectLst/>
                <a:latin typeface="Times New Roman" panose="02020603050405020304" pitchFamily="18" charset="0"/>
                <a:cs typeface="Times New Roman" panose="02020603050405020304" pitchFamily="18" charset="0"/>
              </a:rPr>
              <a:t>("1200x850")</a:t>
            </a:r>
          </a:p>
          <a:p>
            <a:r>
              <a:rPr lang="en-IN" sz="2000" b="0" dirty="0">
                <a:solidFill>
                  <a:schemeClr val="tx1"/>
                </a:solidFill>
                <a:effectLst/>
                <a:latin typeface="Times New Roman" panose="02020603050405020304" pitchFamily="18" charset="0"/>
                <a:cs typeface="Times New Roman" panose="02020603050405020304" pitchFamily="18" charset="0"/>
              </a:rPr>
              <a:t>global filename</a:t>
            </a:r>
          </a:p>
          <a:p>
            <a:r>
              <a:rPr lang="en-IN" sz="2000" b="0" dirty="0">
                <a:solidFill>
                  <a:schemeClr val="tx1"/>
                </a:solidFill>
                <a:effectLst/>
                <a:latin typeface="Times New Roman" panose="02020603050405020304" pitchFamily="18" charset="0"/>
                <a:cs typeface="Times New Roman" panose="02020603050405020304" pitchFamily="18" charset="0"/>
              </a:rPr>
              <a:t>global </a:t>
            </a:r>
            <a:r>
              <a:rPr lang="en-IN" sz="2000" b="0" dirty="0" err="1">
                <a:solidFill>
                  <a:schemeClr val="tx1"/>
                </a:solidFill>
                <a:effectLst/>
                <a:latin typeface="Times New Roman" panose="02020603050405020304" pitchFamily="18" charset="0"/>
                <a:cs typeface="Times New Roman" panose="02020603050405020304" pitchFamily="18" charset="0"/>
              </a:rPr>
              <a:t>vgg_classifier</a:t>
            </a:r>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0" dirty="0">
                <a:solidFill>
                  <a:schemeClr val="tx1"/>
                </a:solidFill>
                <a:effectLst/>
                <a:latin typeface="Times New Roman" panose="02020603050405020304" pitchFamily="18" charset="0"/>
                <a:cs typeface="Times New Roman" panose="02020603050405020304" pitchFamily="18" charset="0"/>
              </a:rPr>
              <a:t>global </a:t>
            </a:r>
            <a:r>
              <a:rPr lang="en-IN" sz="2000" b="0" dirty="0" err="1">
                <a:solidFill>
                  <a:schemeClr val="tx1"/>
                </a:solidFill>
                <a:effectLst/>
                <a:latin typeface="Times New Roman" panose="02020603050405020304" pitchFamily="18" charset="0"/>
                <a:cs typeface="Times New Roman" panose="02020603050405020304" pitchFamily="18" charset="0"/>
              </a:rPr>
              <a:t>training_set</a:t>
            </a:r>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0" dirty="0">
                <a:solidFill>
                  <a:schemeClr val="tx1"/>
                </a:solidFill>
                <a:effectLst/>
                <a:latin typeface="Times New Roman" panose="02020603050405020304" pitchFamily="18" charset="0"/>
                <a:cs typeface="Times New Roman" panose="02020603050405020304" pitchFamily="18" charset="0"/>
              </a:rPr>
              <a:t>global </a:t>
            </a:r>
            <a:r>
              <a:rPr lang="en-IN" sz="2000" b="0" dirty="0" err="1">
                <a:solidFill>
                  <a:schemeClr val="tx1"/>
                </a:solidFill>
                <a:effectLst/>
                <a:latin typeface="Times New Roman" panose="02020603050405020304" pitchFamily="18" charset="0"/>
                <a:cs typeface="Times New Roman" panose="02020603050405020304" pitchFamily="18" charset="0"/>
              </a:rPr>
              <a:t>test_set</a:t>
            </a:r>
            <a:endParaRPr lang="en-IN" sz="2000" b="0" dirty="0">
              <a:solidFill>
                <a:schemeClr val="tx1"/>
              </a:solidFill>
              <a:effectLst/>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2AB1D472-6D4D-9314-ADE1-C241207B2EFE}"/>
              </a:ext>
            </a:extLst>
          </p:cNvPr>
          <p:cNvSpPr/>
          <p:nvPr/>
        </p:nvSpPr>
        <p:spPr>
          <a:xfrm>
            <a:off x="381420" y="530984"/>
            <a:ext cx="8381160" cy="45719"/>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53015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4A0266-53BF-293A-1D48-C46B5A65D577}"/>
              </a:ext>
            </a:extLst>
          </p:cNvPr>
          <p:cNvSpPr txBox="1"/>
          <p:nvPr/>
        </p:nvSpPr>
        <p:spPr>
          <a:xfrm>
            <a:off x="0" y="0"/>
            <a:ext cx="9144000" cy="6863417"/>
          </a:xfrm>
          <a:prstGeom prst="rect">
            <a:avLst/>
          </a:prstGeom>
          <a:noFill/>
        </p:spPr>
        <p:txBody>
          <a:bodyPr wrap="square">
            <a:spAutoFit/>
          </a:bodyPr>
          <a:lstStyle/>
          <a:p>
            <a:r>
              <a:rPr lang="en-IN" sz="2200" b="0" dirty="0">
                <a:effectLst/>
                <a:latin typeface="Times New Roman" panose="02020603050405020304" pitchFamily="18" charset="0"/>
                <a:cs typeface="Times New Roman" panose="02020603050405020304" pitchFamily="18" charset="0"/>
              </a:rPr>
              <a:t>classes = ['Beta-</a:t>
            </a:r>
            <a:r>
              <a:rPr lang="en-IN" sz="2200" b="0" dirty="0" err="1">
                <a:effectLst/>
                <a:latin typeface="Times New Roman" panose="02020603050405020304" pitchFamily="18" charset="0"/>
                <a:cs typeface="Times New Roman" panose="02020603050405020304" pitchFamily="18" charset="0"/>
              </a:rPr>
              <a:t>Thalassemia','Down</a:t>
            </a:r>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syndrome','Hyperthyroidism','Leprosy</a:t>
            </a:r>
            <a:r>
              <a:rPr lang="en-IN" sz="2200" b="0" dirty="0">
                <a:effectLst/>
                <a:latin typeface="Times New Roman" panose="02020603050405020304" pitchFamily="18" charset="0"/>
                <a:cs typeface="Times New Roman" panose="02020603050405020304" pitchFamily="18" charset="0"/>
              </a:rPr>
              <a:t>']</a:t>
            </a:r>
          </a:p>
          <a:p>
            <a:r>
              <a:rPr lang="en-IN" sz="2200" b="0" dirty="0">
                <a:effectLst/>
                <a:latin typeface="Times New Roman" panose="02020603050405020304" pitchFamily="18" charset="0"/>
                <a:cs typeface="Times New Roman" panose="02020603050405020304" pitchFamily="18" charset="0"/>
              </a:rPr>
              <a:t>def upload():</a:t>
            </a:r>
          </a:p>
          <a:p>
            <a:r>
              <a:rPr lang="en-IN" sz="2200" b="0" dirty="0">
                <a:effectLst/>
                <a:latin typeface="Times New Roman" panose="02020603050405020304" pitchFamily="18" charset="0"/>
                <a:cs typeface="Times New Roman" panose="02020603050405020304" pitchFamily="18" charset="0"/>
              </a:rPr>
              <a:t>    global filename</a:t>
            </a:r>
          </a:p>
          <a:p>
            <a:r>
              <a:rPr lang="en-IN" sz="2200" b="0" dirty="0">
                <a:effectLst/>
                <a:latin typeface="Times New Roman" panose="02020603050405020304" pitchFamily="18" charset="0"/>
                <a:cs typeface="Times New Roman" panose="02020603050405020304" pitchFamily="18" charset="0"/>
              </a:rPr>
              <a:t>    filename = </a:t>
            </a:r>
            <a:r>
              <a:rPr lang="en-IN" sz="2200" b="0" dirty="0" err="1">
                <a:effectLst/>
                <a:latin typeface="Times New Roman" panose="02020603050405020304" pitchFamily="18" charset="0"/>
                <a:cs typeface="Times New Roman" panose="02020603050405020304" pitchFamily="18" charset="0"/>
              </a:rPr>
              <a:t>filedialog.askdirectory</a:t>
            </a:r>
            <a:r>
              <a:rPr lang="en-IN" sz="2200" b="0" dirty="0">
                <a:effectLst/>
                <a:latin typeface="Times New Roman" panose="02020603050405020304" pitchFamily="18" charset="0"/>
                <a:cs typeface="Times New Roman" panose="02020603050405020304" pitchFamily="18" charset="0"/>
              </a:rPr>
              <a:t>(</a:t>
            </a:r>
            <a:r>
              <a:rPr lang="en-IN" sz="2200" b="0" dirty="0" err="1">
                <a:effectLst/>
                <a:latin typeface="Times New Roman" panose="02020603050405020304" pitchFamily="18" charset="0"/>
                <a:cs typeface="Times New Roman" panose="02020603050405020304" pitchFamily="18" charset="0"/>
              </a:rPr>
              <a:t>initialdir</a:t>
            </a:r>
            <a:r>
              <a:rPr lang="en-IN" sz="2200" b="0" dirty="0">
                <a:effectLst/>
                <a:latin typeface="Times New Roman" panose="02020603050405020304" pitchFamily="18" charset="0"/>
                <a:cs typeface="Times New Roman" panose="02020603050405020304" pitchFamily="18" charset="0"/>
              </a:rPr>
              <a:t>=".")</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text.delete</a:t>
            </a:r>
            <a:r>
              <a:rPr lang="en-IN" sz="2200" b="0" dirty="0">
                <a:effectLst/>
                <a:latin typeface="Times New Roman" panose="02020603050405020304" pitchFamily="18" charset="0"/>
                <a:cs typeface="Times New Roman" panose="02020603050405020304" pitchFamily="18" charset="0"/>
              </a:rPr>
              <a:t>('1.0', END)</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text.insert</a:t>
            </a:r>
            <a:r>
              <a:rPr lang="en-IN" sz="2200" b="0" dirty="0">
                <a:effectLst/>
                <a:latin typeface="Times New Roman" panose="02020603050405020304" pitchFamily="18" charset="0"/>
                <a:cs typeface="Times New Roman" panose="02020603050405020304" pitchFamily="18" charset="0"/>
              </a:rPr>
              <a:t>(</a:t>
            </a:r>
            <a:r>
              <a:rPr lang="en-IN" sz="2200" b="0" dirty="0" err="1">
                <a:effectLst/>
                <a:latin typeface="Times New Roman" panose="02020603050405020304" pitchFamily="18" charset="0"/>
                <a:cs typeface="Times New Roman" panose="02020603050405020304" pitchFamily="18" charset="0"/>
              </a:rPr>
              <a:t>END,filename</a:t>
            </a:r>
            <a:r>
              <a:rPr lang="en-IN" sz="2200" b="0" dirty="0">
                <a:effectLst/>
                <a:latin typeface="Times New Roman" panose="02020603050405020304" pitchFamily="18" charset="0"/>
                <a:cs typeface="Times New Roman" panose="02020603050405020304" pitchFamily="18" charset="0"/>
              </a:rPr>
              <a:t>+" loaded\n");</a:t>
            </a:r>
          </a:p>
          <a:p>
            <a:r>
              <a:rPr lang="en-IN" sz="2200" b="0" dirty="0">
                <a:effectLst/>
                <a:latin typeface="Times New Roman" panose="02020603050405020304" pitchFamily="18" charset="0"/>
                <a:cs typeface="Times New Roman" panose="02020603050405020304" pitchFamily="18" charset="0"/>
              </a:rPr>
              <a:t>def </a:t>
            </a:r>
            <a:r>
              <a:rPr lang="en-IN" sz="2200" b="0" dirty="0" err="1">
                <a:effectLst/>
                <a:latin typeface="Times New Roman" panose="02020603050405020304" pitchFamily="18" charset="0"/>
                <a:cs typeface="Times New Roman" panose="02020603050405020304" pitchFamily="18" charset="0"/>
              </a:rPr>
              <a:t>preprocess</a:t>
            </a:r>
            <a:r>
              <a:rPr lang="en-IN" sz="2200" b="0" dirty="0">
                <a:effectLst/>
                <a:latin typeface="Times New Roman" panose="02020603050405020304" pitchFamily="18" charset="0"/>
                <a:cs typeface="Times New Roman" panose="02020603050405020304" pitchFamily="18" charset="0"/>
              </a:rPr>
              <a:t>():</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text.delete</a:t>
            </a:r>
            <a:r>
              <a:rPr lang="en-IN" sz="2200" b="0" dirty="0">
                <a:effectLst/>
                <a:latin typeface="Times New Roman" panose="02020603050405020304" pitchFamily="18" charset="0"/>
                <a:cs typeface="Times New Roman" panose="02020603050405020304" pitchFamily="18" charset="0"/>
              </a:rPr>
              <a:t>('1.0', END)</a:t>
            </a:r>
          </a:p>
          <a:p>
            <a:r>
              <a:rPr lang="en-IN" sz="2200" b="0" dirty="0">
                <a:effectLst/>
                <a:latin typeface="Times New Roman" panose="02020603050405020304" pitchFamily="18" charset="0"/>
                <a:cs typeface="Times New Roman" panose="02020603050405020304" pitchFamily="18" charset="0"/>
              </a:rPr>
              <a:t>    global </a:t>
            </a:r>
            <a:r>
              <a:rPr lang="en-IN" sz="2200" b="0" dirty="0" err="1">
                <a:effectLst/>
                <a:latin typeface="Times New Roman" panose="02020603050405020304" pitchFamily="18" charset="0"/>
                <a:cs typeface="Times New Roman" panose="02020603050405020304" pitchFamily="18" charset="0"/>
              </a:rPr>
              <a:t>training_set</a:t>
            </a:r>
            <a:endParaRPr lang="en-IN" sz="2200" b="0" dirty="0">
              <a:effectLst/>
              <a:latin typeface="Times New Roman" panose="02020603050405020304" pitchFamily="18" charset="0"/>
              <a:cs typeface="Times New Roman" panose="02020603050405020304" pitchFamily="18" charset="0"/>
            </a:endParaRPr>
          </a:p>
          <a:p>
            <a:r>
              <a:rPr lang="en-IN" sz="2200" b="0" dirty="0">
                <a:effectLst/>
                <a:latin typeface="Times New Roman" panose="02020603050405020304" pitchFamily="18" charset="0"/>
                <a:cs typeface="Times New Roman" panose="02020603050405020304" pitchFamily="18" charset="0"/>
              </a:rPr>
              <a:t>    global </a:t>
            </a:r>
            <a:r>
              <a:rPr lang="en-IN" sz="2200" b="0" dirty="0" err="1">
                <a:effectLst/>
                <a:latin typeface="Times New Roman" panose="02020603050405020304" pitchFamily="18" charset="0"/>
                <a:cs typeface="Times New Roman" panose="02020603050405020304" pitchFamily="18" charset="0"/>
              </a:rPr>
              <a:t>test_set</a:t>
            </a:r>
            <a:endParaRPr lang="en-IN" sz="2200" b="0" dirty="0">
              <a:effectLst/>
              <a:latin typeface="Times New Roman" panose="02020603050405020304" pitchFamily="18" charset="0"/>
              <a:cs typeface="Times New Roman" panose="02020603050405020304" pitchFamily="18" charset="0"/>
            </a:endParaRP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train_datagen</a:t>
            </a:r>
            <a:r>
              <a:rPr lang="en-IN" sz="2200" b="0" dirty="0">
                <a:effectLst/>
                <a:latin typeface="Times New Roman" panose="02020603050405020304" pitchFamily="18" charset="0"/>
                <a:cs typeface="Times New Roman" panose="02020603050405020304" pitchFamily="18" charset="0"/>
              </a:rPr>
              <a:t> = </a:t>
            </a:r>
            <a:r>
              <a:rPr lang="en-IN" sz="2200" b="0" dirty="0" err="1">
                <a:effectLst/>
                <a:latin typeface="Times New Roman" panose="02020603050405020304" pitchFamily="18" charset="0"/>
                <a:cs typeface="Times New Roman" panose="02020603050405020304" pitchFamily="18" charset="0"/>
              </a:rPr>
              <a:t>ImageDataGenerator</a:t>
            </a:r>
            <a:r>
              <a:rPr lang="en-IN" sz="2200" b="0" dirty="0">
                <a:effectLst/>
                <a:latin typeface="Times New Roman" panose="02020603050405020304" pitchFamily="18" charset="0"/>
                <a:cs typeface="Times New Roman" panose="02020603050405020304" pitchFamily="18" charset="0"/>
              </a:rPr>
              <a:t>()</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test_datagen</a:t>
            </a:r>
            <a:r>
              <a:rPr lang="en-IN" sz="2200" b="0" dirty="0">
                <a:effectLst/>
                <a:latin typeface="Times New Roman" panose="02020603050405020304" pitchFamily="18" charset="0"/>
                <a:cs typeface="Times New Roman" panose="02020603050405020304" pitchFamily="18" charset="0"/>
              </a:rPr>
              <a:t> = </a:t>
            </a:r>
            <a:r>
              <a:rPr lang="en-IN" sz="2200" b="0" dirty="0" err="1">
                <a:effectLst/>
                <a:latin typeface="Times New Roman" panose="02020603050405020304" pitchFamily="18" charset="0"/>
                <a:cs typeface="Times New Roman" panose="02020603050405020304" pitchFamily="18" charset="0"/>
              </a:rPr>
              <a:t>ImageDataGenerator</a:t>
            </a:r>
            <a:r>
              <a:rPr lang="en-IN" sz="2200" b="0" dirty="0">
                <a:effectLst/>
                <a:latin typeface="Times New Roman" panose="02020603050405020304" pitchFamily="18" charset="0"/>
                <a:cs typeface="Times New Roman" panose="02020603050405020304" pitchFamily="18" charset="0"/>
              </a:rPr>
              <a:t>()</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training_set</a:t>
            </a:r>
            <a:r>
              <a:rPr lang="en-IN" sz="2200" b="0" dirty="0">
                <a:effectLst/>
                <a:latin typeface="Times New Roman" panose="02020603050405020304" pitchFamily="18" charset="0"/>
                <a:cs typeface="Times New Roman" panose="02020603050405020304" pitchFamily="18" charset="0"/>
              </a:rPr>
              <a:t> = </a:t>
            </a:r>
            <a:r>
              <a:rPr lang="en-IN" sz="2200" b="0" dirty="0" err="1">
                <a:effectLst/>
                <a:latin typeface="Times New Roman" panose="02020603050405020304" pitchFamily="18" charset="0"/>
                <a:cs typeface="Times New Roman" panose="02020603050405020304" pitchFamily="18" charset="0"/>
              </a:rPr>
              <a:t>train_datagen.flow_from_directory</a:t>
            </a:r>
            <a:r>
              <a:rPr lang="en-IN" sz="2200" b="0" dirty="0">
                <a:effectLst/>
                <a:latin typeface="Times New Roman" panose="02020603050405020304" pitchFamily="18" charset="0"/>
                <a:cs typeface="Times New Roman" panose="02020603050405020304" pitchFamily="18" charset="0"/>
              </a:rPr>
              <a:t>('Dataset/train',</a:t>
            </a:r>
            <a:r>
              <a:rPr lang="en-IN" sz="2200" b="0" dirty="0" err="1">
                <a:effectLst/>
                <a:latin typeface="Times New Roman" panose="02020603050405020304" pitchFamily="18" charset="0"/>
                <a:cs typeface="Times New Roman" panose="02020603050405020304" pitchFamily="18" charset="0"/>
              </a:rPr>
              <a:t>target_size</a:t>
            </a:r>
            <a:r>
              <a:rPr lang="en-IN" sz="2200" b="0" dirty="0">
                <a:effectLst/>
                <a:latin typeface="Times New Roman" panose="02020603050405020304" pitchFamily="18" charset="0"/>
                <a:cs typeface="Times New Roman" panose="02020603050405020304" pitchFamily="18" charset="0"/>
              </a:rPr>
              <a:t> = (224, 224), </a:t>
            </a:r>
            <a:r>
              <a:rPr lang="en-IN" sz="2200" b="0" dirty="0" err="1">
                <a:effectLst/>
                <a:latin typeface="Times New Roman" panose="02020603050405020304" pitchFamily="18" charset="0"/>
                <a:cs typeface="Times New Roman" panose="02020603050405020304" pitchFamily="18" charset="0"/>
              </a:rPr>
              <a:t>batch_size</a:t>
            </a:r>
            <a:r>
              <a:rPr lang="en-IN" sz="2200" b="0" dirty="0">
                <a:effectLst/>
                <a:latin typeface="Times New Roman" panose="02020603050405020304" pitchFamily="18" charset="0"/>
                <a:cs typeface="Times New Roman" panose="02020603050405020304" pitchFamily="18" charset="0"/>
              </a:rPr>
              <a:t> = 2, </a:t>
            </a:r>
            <a:r>
              <a:rPr lang="en-IN" sz="2200" b="0" dirty="0" err="1">
                <a:effectLst/>
                <a:latin typeface="Times New Roman" panose="02020603050405020304" pitchFamily="18" charset="0"/>
                <a:cs typeface="Times New Roman" panose="02020603050405020304" pitchFamily="18" charset="0"/>
              </a:rPr>
              <a:t>class_mode</a:t>
            </a:r>
            <a:r>
              <a:rPr lang="en-IN" sz="2200" b="0" dirty="0">
                <a:effectLst/>
                <a:latin typeface="Times New Roman" panose="02020603050405020304" pitchFamily="18" charset="0"/>
                <a:cs typeface="Times New Roman" panose="02020603050405020304" pitchFamily="18" charset="0"/>
              </a:rPr>
              <a:t> = 'categorical', shuffle=True)</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test_set</a:t>
            </a:r>
            <a:r>
              <a:rPr lang="en-IN" sz="2200" b="0" dirty="0">
                <a:effectLst/>
                <a:latin typeface="Times New Roman" panose="02020603050405020304" pitchFamily="18" charset="0"/>
                <a:cs typeface="Times New Roman" panose="02020603050405020304" pitchFamily="18" charset="0"/>
              </a:rPr>
              <a:t> = </a:t>
            </a:r>
            <a:r>
              <a:rPr lang="en-IN" sz="2200" b="0" dirty="0" err="1">
                <a:effectLst/>
                <a:latin typeface="Times New Roman" panose="02020603050405020304" pitchFamily="18" charset="0"/>
                <a:cs typeface="Times New Roman" panose="02020603050405020304" pitchFamily="18" charset="0"/>
              </a:rPr>
              <a:t>test_datagen.flow_from_directory</a:t>
            </a:r>
            <a:r>
              <a:rPr lang="en-IN" sz="2200" b="0" dirty="0">
                <a:effectLst/>
                <a:latin typeface="Times New Roman" panose="02020603050405020304" pitchFamily="18" charset="0"/>
                <a:cs typeface="Times New Roman" panose="02020603050405020304" pitchFamily="18" charset="0"/>
              </a:rPr>
              <a:t>('Dataset/test',</a:t>
            </a:r>
            <a:r>
              <a:rPr lang="en-IN" sz="2200" b="0" dirty="0" err="1">
                <a:effectLst/>
                <a:latin typeface="Times New Roman" panose="02020603050405020304" pitchFamily="18" charset="0"/>
                <a:cs typeface="Times New Roman" panose="02020603050405020304" pitchFamily="18" charset="0"/>
              </a:rPr>
              <a:t>target_size</a:t>
            </a:r>
            <a:r>
              <a:rPr lang="en-IN" sz="2200" b="0" dirty="0">
                <a:effectLst/>
                <a:latin typeface="Times New Roman" panose="02020603050405020304" pitchFamily="18" charset="0"/>
                <a:cs typeface="Times New Roman" panose="02020603050405020304" pitchFamily="18" charset="0"/>
              </a:rPr>
              <a:t> = (224, 224), </a:t>
            </a:r>
            <a:r>
              <a:rPr lang="en-IN" sz="2200" b="0" dirty="0" err="1">
                <a:effectLst/>
                <a:latin typeface="Times New Roman" panose="02020603050405020304" pitchFamily="18" charset="0"/>
                <a:cs typeface="Times New Roman" panose="02020603050405020304" pitchFamily="18" charset="0"/>
              </a:rPr>
              <a:t>batch_size</a:t>
            </a:r>
            <a:r>
              <a:rPr lang="en-IN" sz="2200" b="0" dirty="0">
                <a:effectLst/>
                <a:latin typeface="Times New Roman" panose="02020603050405020304" pitchFamily="18" charset="0"/>
                <a:cs typeface="Times New Roman" panose="02020603050405020304" pitchFamily="18" charset="0"/>
              </a:rPr>
              <a:t> = 2, </a:t>
            </a:r>
            <a:r>
              <a:rPr lang="en-IN" sz="2200" b="0" dirty="0" err="1">
                <a:effectLst/>
                <a:latin typeface="Times New Roman" panose="02020603050405020304" pitchFamily="18" charset="0"/>
                <a:cs typeface="Times New Roman" panose="02020603050405020304" pitchFamily="18" charset="0"/>
              </a:rPr>
              <a:t>class_mode</a:t>
            </a:r>
            <a:r>
              <a:rPr lang="en-IN" sz="2200" b="0" dirty="0">
                <a:effectLst/>
                <a:latin typeface="Times New Roman" panose="02020603050405020304" pitchFamily="18" charset="0"/>
                <a:cs typeface="Times New Roman" panose="02020603050405020304" pitchFamily="18" charset="0"/>
              </a:rPr>
              <a:t> = 'categorical', shuffle=False)</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text.insert</a:t>
            </a:r>
            <a:r>
              <a:rPr lang="en-IN" sz="2200" b="0" dirty="0">
                <a:effectLst/>
                <a:latin typeface="Times New Roman" panose="02020603050405020304" pitchFamily="18" charset="0"/>
                <a:cs typeface="Times New Roman" panose="02020603050405020304" pitchFamily="18" charset="0"/>
              </a:rPr>
              <a:t>(</a:t>
            </a:r>
            <a:r>
              <a:rPr lang="en-IN" sz="2200" b="0" dirty="0" err="1">
                <a:effectLst/>
                <a:latin typeface="Times New Roman" panose="02020603050405020304" pitchFamily="18" charset="0"/>
                <a:cs typeface="Times New Roman" panose="02020603050405020304" pitchFamily="18" charset="0"/>
              </a:rPr>
              <a:t>END,"Dataset</a:t>
            </a:r>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preprocessing</a:t>
            </a:r>
            <a:r>
              <a:rPr lang="en-IN" sz="2200" b="0" dirty="0">
                <a:effectLst/>
                <a:latin typeface="Times New Roman" panose="02020603050405020304" pitchFamily="18" charset="0"/>
                <a:cs typeface="Times New Roman" panose="02020603050405020304" pitchFamily="18" charset="0"/>
              </a:rPr>
              <a:t> completed\n")</a:t>
            </a:r>
          </a:p>
          <a:p>
            <a:r>
              <a:rPr lang="en-IN" sz="2200" b="0" dirty="0">
                <a:effectLst/>
                <a:latin typeface="Times New Roman" panose="02020603050405020304" pitchFamily="18" charset="0"/>
                <a:cs typeface="Times New Roman" panose="02020603050405020304" pitchFamily="18" charset="0"/>
              </a:rPr>
              <a:t>    </a:t>
            </a:r>
            <a:r>
              <a:rPr lang="en-IN" sz="2200" b="0" dirty="0" err="1">
                <a:effectLst/>
                <a:latin typeface="Times New Roman" panose="02020603050405020304" pitchFamily="18" charset="0"/>
                <a:cs typeface="Times New Roman" panose="02020603050405020304" pitchFamily="18" charset="0"/>
              </a:rPr>
              <a:t>text.insert</a:t>
            </a:r>
            <a:r>
              <a:rPr lang="en-IN" sz="2200" b="0" dirty="0">
                <a:effectLst/>
                <a:latin typeface="Times New Roman" panose="02020603050405020304" pitchFamily="18" charset="0"/>
                <a:cs typeface="Times New Roman" panose="02020603050405020304" pitchFamily="18" charset="0"/>
              </a:rPr>
              <a:t>(</a:t>
            </a:r>
            <a:r>
              <a:rPr lang="en-IN" sz="2200" b="0" dirty="0" err="1">
                <a:effectLst/>
                <a:latin typeface="Times New Roman" panose="02020603050405020304" pitchFamily="18" charset="0"/>
                <a:cs typeface="Times New Roman" panose="02020603050405020304" pitchFamily="18" charset="0"/>
              </a:rPr>
              <a:t>END,"Total</a:t>
            </a:r>
            <a:r>
              <a:rPr lang="en-IN" sz="2200" b="0" dirty="0">
                <a:effectLst/>
                <a:latin typeface="Times New Roman" panose="02020603050405020304" pitchFamily="18" charset="0"/>
                <a:cs typeface="Times New Roman" panose="02020603050405020304" pitchFamily="18" charset="0"/>
              </a:rPr>
              <a:t> classes found in dataset : "+str(</a:t>
            </a:r>
            <a:r>
              <a:rPr lang="en-IN" sz="2200" b="0" dirty="0" err="1">
                <a:effectLst/>
                <a:latin typeface="Times New Roman" panose="02020603050405020304" pitchFamily="18" charset="0"/>
                <a:cs typeface="Times New Roman" panose="02020603050405020304" pitchFamily="18" charset="0"/>
              </a:rPr>
              <a:t>training_set.class_indices</a:t>
            </a:r>
            <a:r>
              <a:rPr lang="en-IN" sz="2200" b="0" dirty="0">
                <a:effectLst/>
                <a:latin typeface="Times New Roman" panose="02020603050405020304" pitchFamily="18" charset="0"/>
                <a:cs typeface="Times New Roman" panose="02020603050405020304" pitchFamily="18" charset="0"/>
              </a:rPr>
              <a:t>)+"\n")</a:t>
            </a:r>
          </a:p>
          <a:p>
            <a:endParaRPr lang="en-IN" sz="22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08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B48B-82E8-99B4-4471-EBEC4A3267FF}"/>
              </a:ext>
            </a:extLst>
          </p:cNvPr>
          <p:cNvSpPr>
            <a:spLocks noGrp="1"/>
          </p:cNvSpPr>
          <p:nvPr>
            <p:ph type="title"/>
          </p:nvPr>
        </p:nvSpPr>
        <p:spPr>
          <a:xfrm>
            <a:off x="0" y="0"/>
            <a:ext cx="7086600" cy="609600"/>
          </a:xfrm>
        </p:spPr>
        <p:txBody>
          <a:bodyPr/>
          <a:lstStyle/>
          <a:p>
            <a:r>
              <a:rPr lang="en-US" sz="2400" b="1" dirty="0">
                <a:solidFill>
                  <a:srgbClr val="C0000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Result  </a:t>
            </a:r>
            <a:r>
              <a:rPr lang="en-US" sz="2400" b="1" dirty="0">
                <a:solidFill>
                  <a:srgbClr val="C00000"/>
                </a:solidFill>
                <a:latin typeface="Times New Roman" panose="02020603050405020304" pitchFamily="18" charset="0"/>
                <a:cs typeface="Times New Roman" panose="02020603050405020304" pitchFamily="18" charset="0"/>
              </a:rPr>
              <a:t> </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CA6C5261-3799-9CC9-248F-FB436A4F9F5D}"/>
              </a:ext>
            </a:extLst>
          </p:cNvPr>
          <p:cNvSpPr/>
          <p:nvPr/>
        </p:nvSpPr>
        <p:spPr>
          <a:xfrm>
            <a:off x="381420" y="530984"/>
            <a:ext cx="8381160" cy="45719"/>
          </a:xfrm>
          <a:prstGeom prst="rect">
            <a:avLst/>
          </a:prstGeom>
          <a:solidFill>
            <a:srgbClr val="7030A0"/>
          </a:solidFill>
          <a:ln w="25560">
            <a:solidFill>
              <a:srgbClr val="3A5F8B"/>
            </a:solidFill>
            <a:round/>
          </a:ln>
        </p:spPr>
      </p:sp>
      <p:pic>
        <p:nvPicPr>
          <p:cNvPr id="6" name="Picture 5">
            <a:extLst>
              <a:ext uri="{FF2B5EF4-FFF2-40B4-BE49-F238E27FC236}">
                <a16:creationId xmlns:a16="http://schemas.microsoft.com/office/drawing/2014/main" id="{A5431C35-D761-8207-F992-3A35CDBE89F6}"/>
              </a:ext>
            </a:extLst>
          </p:cNvPr>
          <p:cNvPicPr>
            <a:picLocks noChangeAspect="1"/>
          </p:cNvPicPr>
          <p:nvPr/>
        </p:nvPicPr>
        <p:blipFill>
          <a:blip r:embed="rId2"/>
          <a:stretch>
            <a:fillRect/>
          </a:stretch>
        </p:blipFill>
        <p:spPr>
          <a:xfrm>
            <a:off x="181042" y="960120"/>
            <a:ext cx="8381159" cy="4556759"/>
          </a:xfrm>
          <a:prstGeom prst="rect">
            <a:avLst/>
          </a:prstGeom>
        </p:spPr>
      </p:pic>
    </p:spTree>
    <p:extLst>
      <p:ext uri="{BB962C8B-B14F-4D97-AF65-F5344CB8AC3E}">
        <p14:creationId xmlns:p14="http://schemas.microsoft.com/office/powerpoint/2010/main" val="3593738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012417AC-8E2B-E14A-C918-7A6F15439E20}"/>
              </a:ext>
            </a:extLst>
          </p:cNvPr>
          <p:cNvSpPr/>
          <p:nvPr/>
        </p:nvSpPr>
        <p:spPr>
          <a:xfrm>
            <a:off x="381420" y="530984"/>
            <a:ext cx="8381160" cy="45719"/>
          </a:xfrm>
          <a:prstGeom prst="rect">
            <a:avLst/>
          </a:prstGeom>
          <a:solidFill>
            <a:srgbClr val="7030A0"/>
          </a:solidFill>
          <a:ln w="25560">
            <a:solidFill>
              <a:srgbClr val="3A5F8B"/>
            </a:solidFill>
            <a:round/>
          </a:ln>
        </p:spPr>
      </p:sp>
      <p:pic>
        <p:nvPicPr>
          <p:cNvPr id="5" name="Picture 4">
            <a:extLst>
              <a:ext uri="{FF2B5EF4-FFF2-40B4-BE49-F238E27FC236}">
                <a16:creationId xmlns:a16="http://schemas.microsoft.com/office/drawing/2014/main" id="{5600B144-2A60-02A8-11D8-3EB52B3ADBDB}"/>
              </a:ext>
            </a:extLst>
          </p:cNvPr>
          <p:cNvPicPr>
            <a:picLocks noChangeAspect="1"/>
          </p:cNvPicPr>
          <p:nvPr/>
        </p:nvPicPr>
        <p:blipFill>
          <a:blip r:embed="rId2"/>
          <a:stretch>
            <a:fillRect/>
          </a:stretch>
        </p:blipFill>
        <p:spPr>
          <a:xfrm>
            <a:off x="152401" y="958326"/>
            <a:ext cx="8610180" cy="4299474"/>
          </a:xfrm>
          <a:prstGeom prst="rect">
            <a:avLst/>
          </a:prstGeom>
        </p:spPr>
      </p:pic>
    </p:spTree>
    <p:extLst>
      <p:ext uri="{BB962C8B-B14F-4D97-AF65-F5344CB8AC3E}">
        <p14:creationId xmlns:p14="http://schemas.microsoft.com/office/powerpoint/2010/main" val="87621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45719"/>
            <a:ext cx="4775620" cy="752065"/>
          </a:xfrm>
          <a:prstGeom prst="rect">
            <a:avLst/>
          </a:prstGeom>
          <a:noFill/>
        </p:spPr>
        <p:txBody>
          <a:bodyPr wrap="square" rtlCol="0">
            <a:spAutoFit/>
          </a:bodyPr>
          <a:lstStyle/>
          <a:p>
            <a:pPr>
              <a:lnSpc>
                <a:spcPct val="150000"/>
              </a:lnSpc>
            </a:pPr>
            <a:r>
              <a:rPr lang="en-US" sz="3200" b="1" dirty="0">
                <a:solidFill>
                  <a:srgbClr val="C00000"/>
                </a:solidFill>
                <a:effectLst/>
                <a:latin typeface="Times New Roman" panose="02020603050405020304" pitchFamily="18" charset="0"/>
                <a:ea typeface="Calibri" panose="020F0502020204030204" pitchFamily="34" charset="0"/>
              </a:rPr>
              <a:t>CONCLUSION</a:t>
            </a:r>
            <a:endParaRPr lang="en-IN" sz="3200" dirty="0">
              <a:solidFill>
                <a:srgbClr val="C00000"/>
              </a:solidFill>
              <a:effectLst/>
              <a:latin typeface="Calibri" panose="020F0502020204030204" pitchFamily="34" charset="0"/>
              <a:ea typeface="Calibri" panose="020F0502020204030204" pitchFamily="34" charset="0"/>
            </a:endParaRPr>
          </a:p>
        </p:txBody>
      </p:sp>
      <p:sp>
        <p:nvSpPr>
          <p:cNvPr id="7" name="CustomShape 1"/>
          <p:cNvSpPr/>
          <p:nvPr/>
        </p:nvSpPr>
        <p:spPr>
          <a:xfrm flipV="1">
            <a:off x="305640" y="706345"/>
            <a:ext cx="8532720" cy="45719"/>
          </a:xfrm>
          <a:prstGeom prst="rect">
            <a:avLst/>
          </a:prstGeom>
          <a:solidFill>
            <a:srgbClr val="7030A0"/>
          </a:solidFill>
          <a:ln w="25560">
            <a:solidFill>
              <a:srgbClr val="3A5F8B"/>
            </a:solidFill>
            <a:round/>
          </a:ln>
        </p:spPr>
      </p:sp>
      <p:sp>
        <p:nvSpPr>
          <p:cNvPr id="2" name="TextBox 1">
            <a:extLst>
              <a:ext uri="{FF2B5EF4-FFF2-40B4-BE49-F238E27FC236}">
                <a16:creationId xmlns:a16="http://schemas.microsoft.com/office/drawing/2014/main" id="{5A81D398-B4F8-EC78-A4B7-BF4969D2681C}"/>
              </a:ext>
            </a:extLst>
          </p:cNvPr>
          <p:cNvSpPr txBox="1"/>
          <p:nvPr/>
        </p:nvSpPr>
        <p:spPr>
          <a:xfrm>
            <a:off x="177800" y="706346"/>
            <a:ext cx="8660560" cy="4955203"/>
          </a:xfrm>
          <a:prstGeom prst="rect">
            <a:avLst/>
          </a:prstGeom>
          <a:noFill/>
        </p:spPr>
        <p:txBody>
          <a:bodyPr wrap="square" rtlCol="0">
            <a:spAutoFit/>
          </a:bodyPr>
          <a:lstStyle/>
          <a:p>
            <a:pPr algn="just">
              <a:spcBef>
                <a:spcPts val="1200"/>
              </a:spcBef>
            </a:pPr>
            <a:endParaRPr lang="en-US" sz="2000" dirty="0">
              <a:effectLst/>
              <a:latin typeface="Calibri" panose="020F0502020204030204" pitchFamily="34" charset="0"/>
              <a:ea typeface="Calibri" panose="020F0502020204030204" pitchFamily="34" charset="0"/>
            </a:endParaRPr>
          </a:p>
          <a:p>
            <a:pPr algn="just">
              <a:spcBef>
                <a:spcPts val="1200"/>
              </a:spcBef>
            </a:pPr>
            <a:r>
              <a:rPr lang="en-US" sz="2200" dirty="0">
                <a:effectLst/>
                <a:latin typeface="Calibri" panose="020F0502020204030204" pitchFamily="34" charset="0"/>
                <a:ea typeface="Calibri" panose="020F0502020204030204" pitchFamily="34" charset="0"/>
              </a:rPr>
              <a:t>More and more studies have shown that computer-aided facial diagnosis is a promising way for disease screening and detection. In this paper, we propose deep transfer learning from face recognition methods to realize computer-aided facial diagnosis definitely and validate them on single disease and various diseases with the healthy control. The experimental results of above 94% accuracy have proven that CNN as a feature extractor is the most appropriate deep transfer learning method in the case of the small dataset of facial diagnosis. It can solve the general problem of insufficient data in the facial diagnosis area to a certain extent. In future, we will continue to discover deep learning models to perform facial diagnosis effectively with the help of data augmentation methods. We hope that more and more diseases can be detected efficiently by face photographs</a:t>
            </a:r>
            <a:r>
              <a:rPr lang="en-US" sz="2000" dirty="0">
                <a:effectLst/>
                <a:latin typeface="Calibri" panose="020F0502020204030204" pitchFamily="34" charset="0"/>
                <a:ea typeface="Calibri" panose="020F0502020204030204" pitchFamily="34" charset="0"/>
              </a:rPr>
              <a:t>.</a:t>
            </a:r>
            <a:endParaRPr lang="en-IN" sz="2000" dirty="0">
              <a:effectLst/>
              <a:latin typeface="Calibri" panose="020F0502020204030204" pitchFamily="34" charset="0"/>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305640" y="515520"/>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7" name="TextBox 6"/>
          <p:cNvSpPr txBox="1"/>
          <p:nvPr/>
        </p:nvSpPr>
        <p:spPr>
          <a:xfrm>
            <a:off x="152400" y="1218000"/>
            <a:ext cx="8685959" cy="4832092"/>
          </a:xfrm>
          <a:prstGeom prst="rect">
            <a:avLst/>
          </a:prstGeom>
          <a:noFill/>
        </p:spPr>
        <p:txBody>
          <a:bodyPr wrap="square">
            <a:spAutoFit/>
          </a:bodyPr>
          <a:lstStyle/>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The objective here is to explore the possibility of identifying diseases from uncontrolled 2D face images by deep learning techniques. </a:t>
            </a:r>
          </a:p>
          <a:p>
            <a:pPr marL="342900" indent="-342900">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In the </a:t>
            </a:r>
            <a:r>
              <a:rPr lang="en-US" sz="2200" dirty="0">
                <a:effectLst/>
                <a:latin typeface="Times New Roman" panose="02020603050405020304" pitchFamily="18" charset="0"/>
                <a:ea typeface="Calibri" panose="020F0502020204030204" pitchFamily="34" charset="0"/>
              </a:rPr>
              <a:t>deep transfer learning from face recognition to perform the computer-aided facial diagnosis on various diseases. In the experiments, we perform the computer-aided facial diagnosis on single (beta-thalassemia) and multiple diseases (beta-thalassemia, hyperthyroidism, Down syndrome, and leprosy) with a relatively small dataset. </a:t>
            </a: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The overall top-1 accuracy by deep transfer learning from face recognition can reach over 94% which outperforms the performance of both traditional machine learning methods and clinicians in the experiments. </a:t>
            </a: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The success of deep transfer learning applications in the facial diagnosis with a small dataset could provide a low-cost and noninvasive way for disease screening and detection.</a:t>
            </a:r>
            <a:endParaRPr lang="en-US" alt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flipV="1">
            <a:off x="457200" y="697348"/>
            <a:ext cx="8381160" cy="63812"/>
          </a:xfrm>
          <a:prstGeom prst="rect">
            <a:avLst/>
          </a:prstGeom>
          <a:solidFill>
            <a:srgbClr val="7030A0"/>
          </a:solidFill>
          <a:ln w="25560">
            <a:solidFill>
              <a:srgbClr val="3A5F8B"/>
            </a:solidFill>
            <a:round/>
          </a:ln>
        </p:spPr>
      </p:sp>
      <p:sp>
        <p:nvSpPr>
          <p:cNvPr id="50" name="CustomShape 2"/>
          <p:cNvSpPr/>
          <p:nvPr/>
        </p:nvSpPr>
        <p:spPr>
          <a:xfrm>
            <a:off x="457200" y="152400"/>
            <a:ext cx="8001000" cy="60876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p:cNvSpPr txBox="1"/>
          <p:nvPr/>
        </p:nvSpPr>
        <p:spPr>
          <a:xfrm>
            <a:off x="-458040" y="697348"/>
            <a:ext cx="9296400" cy="6124754"/>
          </a:xfrm>
          <a:prstGeom prst="rect">
            <a:avLst/>
          </a:prstGeom>
          <a:noFill/>
        </p:spPr>
        <p:txBody>
          <a:bodyPr wrap="square">
            <a:spAutoFit/>
          </a:bodyPr>
          <a:lstStyle/>
          <a:p>
            <a:pPr lvl="1" algn="just"/>
            <a:endParaRPr lang="en-US" sz="2200" dirty="0">
              <a:effectLst/>
              <a:latin typeface="Times New Roman" panose="02020603050405020304" pitchFamily="18" charset="0"/>
              <a:ea typeface="Calibri" panose="020F0502020204030204" pitchFamily="34" charset="0"/>
            </a:endParaRPr>
          </a:p>
          <a:p>
            <a:pPr marL="742950" lvl="1" indent="-28575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 Facial diagnosis is an important and very intuitive diagnostic method</a:t>
            </a:r>
            <a:r>
              <a:rPr lang="en-US" sz="2200" dirty="0">
                <a:latin typeface="Times New Roman" panose="02020603050405020304" pitchFamily="18" charset="0"/>
                <a:ea typeface="Calibri" panose="020F0502020204030204" pitchFamily="34" charset="0"/>
              </a:rPr>
              <a:t>.</a:t>
            </a:r>
            <a:r>
              <a:rPr lang="en-US" sz="2200" dirty="0">
                <a:effectLst/>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The</a:t>
            </a:r>
            <a:r>
              <a:rPr lang="en-US" sz="2200" dirty="0">
                <a:effectLst/>
                <a:latin typeface="Times New Roman" panose="02020603050405020304" pitchFamily="18" charset="0"/>
                <a:ea typeface="Calibri" panose="020F0502020204030204" pitchFamily="34" charset="0"/>
              </a:rPr>
              <a:t> facial diagnosis refers to that practitioners perform disease diagnosis by observing facial features. The shortcoming of facial diagnosis is that for getting a high accuracy facial diagnosis requires doctors to have a large amount of practical experience. </a:t>
            </a:r>
          </a:p>
          <a:p>
            <a:pPr marL="742950" lvl="1" indent="-28575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t is still difficult for people to take a medical examination in many rural and underdeveloped areas because of the limited medical resources, which leads to delays in treatment in many cases. Even in metropolises, limitations including the high cost, long queuing time in hospital and the doctor-patient contradiction which leads to medical disputes still exist.</a:t>
            </a:r>
          </a:p>
          <a:p>
            <a:pPr marL="742950" lvl="1" indent="-28575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 Computer-aided facial diagnosis enables us to carry out non-invasive screening and detection of diseases quickly and easily. Therefore, if facial diagnosis can be proved effective with an acceptable error rate, it will be with great potential. With the help of artificial intelligence, we could explore the relationship between face and disease with a quantitative approach.</a:t>
            </a:r>
            <a:endParaRPr lang="en-IN" sz="2200" dirty="0">
              <a:effectLst/>
              <a:latin typeface="Calibri" panose="020F0502020204030204" pitchFamily="34" charset="0"/>
              <a:ea typeface="Calibri" panose="020F0502020204030204" pitchFamily="34" charset="0"/>
            </a:endParaRPr>
          </a:p>
          <a:p>
            <a:pPr marL="742950" lvl="1" indent="-285750" algn="just">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flipV="1">
            <a:off x="457200" y="532800"/>
            <a:ext cx="8381160" cy="76800"/>
          </a:xfrm>
          <a:prstGeom prst="rect">
            <a:avLst/>
          </a:prstGeom>
          <a:solidFill>
            <a:srgbClr val="7030A0"/>
          </a:solidFill>
          <a:ln w="25560">
            <a:solidFill>
              <a:srgbClr val="3A5F8B"/>
            </a:solidFill>
            <a:round/>
          </a:ln>
        </p:spPr>
      </p:sp>
      <p:sp>
        <p:nvSpPr>
          <p:cNvPr id="65" name="CustomShape 2"/>
          <p:cNvSpPr/>
          <p:nvPr/>
        </p:nvSpPr>
        <p:spPr>
          <a:xfrm>
            <a:off x="228600" y="75600"/>
            <a:ext cx="8381160" cy="457800"/>
          </a:xfrm>
          <a:prstGeom prst="rect">
            <a:avLst/>
          </a:prstGeom>
        </p:spPr>
        <p:txBody>
          <a:bodyPr lIns="90000" tIns="45000" rIns="90000" bIns="45000"/>
          <a:lstStyle/>
          <a:p>
            <a:pPr>
              <a:lnSpc>
                <a:spcPct val="100000"/>
              </a:lnSpc>
            </a:pPr>
            <a:r>
              <a:rPr lang="en-US" sz="2400" b="1" dirty="0">
                <a:solidFill>
                  <a:srgbClr val="C00000"/>
                </a:solidFill>
              </a:rPr>
              <a:t>Existed System </a:t>
            </a:r>
            <a:endParaRPr sz="2400" b="1" dirty="0">
              <a:solidFill>
                <a:srgbClr val="C00000"/>
              </a:solidFill>
            </a:endParaRPr>
          </a:p>
        </p:txBody>
      </p:sp>
      <p:sp>
        <p:nvSpPr>
          <p:cNvPr id="3" name="TextBox 2"/>
          <p:cNvSpPr txBox="1"/>
          <p:nvPr/>
        </p:nvSpPr>
        <p:spPr>
          <a:xfrm>
            <a:off x="228600" y="762000"/>
            <a:ext cx="8609760" cy="6559232"/>
          </a:xfrm>
          <a:prstGeom prst="rect">
            <a:avLst/>
          </a:prstGeom>
          <a:noFill/>
        </p:spPr>
        <p:txBody>
          <a:bodyPr wrap="square">
            <a:spAutoFit/>
          </a:bodyPr>
          <a:lstStyle/>
          <a:p>
            <a:pPr algn="just"/>
            <a:r>
              <a:rPr lang="en-US" sz="2200" dirty="0">
                <a:effectLst/>
                <a:latin typeface="Times New Roman" panose="02020603050405020304" pitchFamily="18" charset="0"/>
                <a:ea typeface="Calibri" panose="020F0502020204030204" pitchFamily="34" charset="0"/>
              </a:rPr>
              <a:t>Due to the scarcity of medical resources, it is still challenging for people to get a medical exam today in many rural and undeveloped areas, which frequently causes treatment to be delayed. Limitations still exist, such as high costs, lengthy hospital wait times, and doctor-patient conflicts that result in medical disputes, even in major cities. We can rapidly and easily do non-invasive screening and disease detection thanks to computer-aided face diagnostics. Therefore, facial diagnosis will have significant promise if it can be demonstrated to be effective with a tolerable error rate. We could use artificial intelligence to study the correlation between sickness and face using a quantitative method.</a:t>
            </a:r>
          </a:p>
          <a:p>
            <a:pPr algn="just">
              <a:lnSpc>
                <a:spcPct val="150000"/>
              </a:lnSpc>
            </a:pPr>
            <a:endParaRPr lang="en-US" sz="2200" b="1" dirty="0">
              <a:effectLst/>
              <a:latin typeface="Times New Roman" panose="02020603050405020304" pitchFamily="18" charset="0"/>
              <a:ea typeface="Calibri" panose="020F0502020204030204" pitchFamily="34" charset="0"/>
            </a:endParaRPr>
          </a:p>
          <a:p>
            <a:pPr algn="just">
              <a:lnSpc>
                <a:spcPct val="150000"/>
              </a:lnSpc>
            </a:pPr>
            <a:r>
              <a:rPr lang="en-US" sz="2200" b="1" dirty="0">
                <a:effectLst/>
                <a:latin typeface="Times New Roman" panose="02020603050405020304" pitchFamily="18" charset="0"/>
                <a:ea typeface="Calibri" panose="020F0502020204030204" pitchFamily="34" charset="0"/>
              </a:rPr>
              <a:t>DISADVANTAGES :</a:t>
            </a:r>
            <a:endParaRPr lang="en-IN" sz="2200" dirty="0">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IN" sz="2200" dirty="0">
                <a:effectLst/>
                <a:latin typeface="Times New Roman" panose="02020603050405020304" pitchFamily="18" charset="0"/>
                <a:ea typeface="SimSun" panose="02010600030101010101" pitchFamily="2" charset="-122"/>
                <a:cs typeface="Times New Roman" panose="02020603050405020304" pitchFamily="18" charset="0"/>
              </a:rPr>
              <a:t>high costs</a:t>
            </a:r>
            <a:endParaRPr lang="en-IN" sz="2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2200" dirty="0">
                <a:effectLst/>
                <a:latin typeface="Times New Roman" panose="02020603050405020304" pitchFamily="18" charset="0"/>
                <a:ea typeface="SimSun" panose="02010600030101010101" pitchFamily="2" charset="-122"/>
                <a:cs typeface="Times New Roman" panose="02020603050405020304" pitchFamily="18" charset="0"/>
              </a:rPr>
              <a:t>lengthy hospital wait times </a:t>
            </a:r>
            <a:endParaRPr lang="en-IN" sz="22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2200" dirty="0">
                <a:effectLst/>
                <a:latin typeface="Times New Roman" panose="02020603050405020304" pitchFamily="18" charset="0"/>
                <a:ea typeface="SimSun" panose="02010600030101010101" pitchFamily="2" charset="-122"/>
                <a:cs typeface="Times New Roman" panose="02020603050405020304" pitchFamily="18" charset="0"/>
              </a:rPr>
              <a:t>doctor-patient conflicts that result in medical disputes</a:t>
            </a:r>
            <a:endParaRPr lang="en-IN" sz="22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endParaRPr lang="en-IN" sz="2000" dirty="0">
              <a:effectLst/>
              <a:latin typeface="Calibri" panose="020F0502020204030204" pitchFamily="34"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rot="10800000" flipV="1">
            <a:off x="457200" y="584775"/>
            <a:ext cx="8381160" cy="45719"/>
          </a:xfrm>
          <a:prstGeom prst="rect">
            <a:avLst/>
          </a:prstGeom>
          <a:solidFill>
            <a:srgbClr val="7030A0"/>
          </a:solidFill>
          <a:ln w="25560">
            <a:solidFill>
              <a:srgbClr val="3A5F8B"/>
            </a:solidFill>
            <a:round/>
          </a:ln>
        </p:spPr>
      </p:sp>
      <p:sp>
        <p:nvSpPr>
          <p:cNvPr id="3" name="TextBox 2"/>
          <p:cNvSpPr txBox="1"/>
          <p:nvPr/>
        </p:nvSpPr>
        <p:spPr>
          <a:xfrm>
            <a:off x="304800" y="76215"/>
            <a:ext cx="3505200" cy="587148"/>
          </a:xfrm>
          <a:prstGeom prst="rect">
            <a:avLst/>
          </a:prstGeom>
          <a:noFill/>
        </p:spPr>
        <p:txBody>
          <a:bodyPr wrap="square" rtlCol="0">
            <a:spAutoFit/>
          </a:bodyPr>
          <a:lstStyle/>
          <a:p>
            <a:pPr algn="just">
              <a:lnSpc>
                <a:spcPct val="150000"/>
              </a:lnSpc>
            </a:pPr>
            <a:r>
              <a:rPr lang="en-US" sz="2400" b="1" dirty="0">
                <a:solidFill>
                  <a:srgbClr val="C00000"/>
                </a:solidFill>
                <a:effectLst/>
                <a:latin typeface="Times New Roman" panose="02020603050405020304" pitchFamily="18" charset="0"/>
                <a:ea typeface="Calibri" panose="020F0502020204030204" pitchFamily="34" charset="0"/>
              </a:rPr>
              <a:t>PROPOSED SYSTEM:</a:t>
            </a:r>
            <a:endParaRPr lang="en-IN" sz="2400" dirty="0">
              <a:solidFill>
                <a:srgbClr val="C00000"/>
              </a:solidFill>
              <a:effectLst/>
              <a:latin typeface="Calibri" panose="020F0502020204030204" pitchFamily="34" charset="0"/>
              <a:ea typeface="Calibri" panose="020F0502020204030204" pitchFamily="34" charset="0"/>
            </a:endParaRPr>
          </a:p>
        </p:txBody>
      </p:sp>
      <p:sp>
        <p:nvSpPr>
          <p:cNvPr id="5" name="TextBox 4"/>
          <p:cNvSpPr txBox="1"/>
          <p:nvPr/>
        </p:nvSpPr>
        <p:spPr>
          <a:xfrm>
            <a:off x="0" y="584774"/>
            <a:ext cx="9144000" cy="6938823"/>
          </a:xfrm>
          <a:prstGeom prst="rect">
            <a:avLst/>
          </a:prstGeom>
          <a:noFill/>
        </p:spPr>
        <p:txBody>
          <a:bodyPr wrap="square">
            <a:spAutoFit/>
          </a:bodyPr>
          <a:lstStyle/>
          <a:p>
            <a:pPr algn="just"/>
            <a:r>
              <a:rPr lang="en-US" sz="2200" dirty="0">
                <a:effectLst/>
                <a:latin typeface="Times New Roman" panose="02020603050405020304" pitchFamily="18" charset="0"/>
                <a:ea typeface="Calibri" panose="020F0502020204030204" pitchFamily="34" charset="0"/>
              </a:rPr>
              <a:t>      </a:t>
            </a:r>
          </a:p>
          <a:p>
            <a:pPr algn="just"/>
            <a:r>
              <a:rPr lang="en-US" sz="2200" dirty="0">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In this deep learning algorithm to detect disease from facial diagnosis as now-a-days due to so many diseases all hospitals are full which will not permit to see doctor sooner and this result into late diagnosis and to avoid such problem author is building neural network to predict disease from computer. Author is saying to train algorithm with small dataset will not give better prediction result so author is performing transfer learning with prebuilt VGG16 neural network.</a:t>
            </a:r>
            <a:endParaRPr lang="en-IN" sz="2200" dirty="0">
              <a:latin typeface="Calibri" panose="020F0502020204030204" pitchFamily="34" charset="0"/>
              <a:ea typeface="Calibri" panose="020F0502020204030204" pitchFamily="34" charset="0"/>
            </a:endParaRPr>
          </a:p>
          <a:p>
            <a:pPr algn="just"/>
            <a:r>
              <a:rPr lang="en-US" sz="2200" dirty="0">
                <a:effectLst/>
                <a:latin typeface="Times New Roman" panose="02020603050405020304" pitchFamily="18" charset="0"/>
                <a:ea typeface="Calibri" panose="020F0502020204030204" pitchFamily="34" charset="0"/>
              </a:rPr>
              <a:t>In this transfer learning we can use any prebuilt neural network and then embed our own dataset training in the last layer of that prebuilt CNN algorithm. This algorithm model can give better prediction result.</a:t>
            </a:r>
          </a:p>
          <a:p>
            <a:pPr algn="just">
              <a:lnSpc>
                <a:spcPct val="150000"/>
              </a:lnSpc>
            </a:pPr>
            <a:endParaRPr lang="en-US" sz="2200" b="1" dirty="0">
              <a:effectLst/>
              <a:latin typeface="Times New Roman" panose="02020603050405020304" pitchFamily="18" charset="0"/>
              <a:ea typeface="Calibri" panose="020F0502020204030204" pitchFamily="34" charset="0"/>
            </a:endParaRPr>
          </a:p>
          <a:p>
            <a:pPr algn="just">
              <a:lnSpc>
                <a:spcPct val="150000"/>
              </a:lnSpc>
            </a:pPr>
            <a:r>
              <a:rPr lang="en-US" sz="2200" b="1" dirty="0">
                <a:effectLst/>
                <a:latin typeface="Times New Roman" panose="02020603050405020304" pitchFamily="18" charset="0"/>
                <a:ea typeface="Calibri" panose="020F0502020204030204" pitchFamily="34" charset="0"/>
              </a:rPr>
              <a:t>ADVANTAGES :</a:t>
            </a:r>
            <a:endParaRPr lang="en-IN" sz="2200" dirty="0">
              <a:effectLst/>
              <a:latin typeface="Calibri" panose="020F0502020204030204" pitchFamily="34" charset="0"/>
              <a:ea typeface="Calibri" panose="020F0502020204030204" pitchFamily="34" charset="0"/>
            </a:endParaRPr>
          </a:p>
          <a:p>
            <a:pPr marL="342900" indent="-342900" algn="just">
              <a:buAutoNum type="arabicPeriod"/>
            </a:pPr>
            <a:r>
              <a:rPr lang="en-US" sz="2200" dirty="0">
                <a:effectLst/>
                <a:latin typeface="Times New Roman" panose="02020603050405020304" pitchFamily="18" charset="0"/>
                <a:ea typeface="Calibri" panose="020F0502020204030204" pitchFamily="34" charset="0"/>
              </a:rPr>
              <a:t>The success of deep transfer learning applications in the facial diagnosis with a small dataset could provide a low-cost and noninvasive way for disease screening and detection.</a:t>
            </a:r>
            <a:endParaRPr lang="en-IN" sz="2200" dirty="0">
              <a:latin typeface="Calibri" panose="020F0502020204030204" pitchFamily="34" charset="0"/>
              <a:ea typeface="Calibri" panose="020F0502020204030204" pitchFamily="34" charset="0"/>
            </a:endParaRPr>
          </a:p>
          <a:p>
            <a:pPr marL="342900" indent="-342900" algn="just">
              <a:buAutoNum type="arabicPeriod"/>
            </a:pPr>
            <a:r>
              <a:rPr lang="en-US" sz="2200" dirty="0">
                <a:effectLst/>
                <a:latin typeface="Times New Roman" panose="02020603050405020304" pitchFamily="18" charset="0"/>
                <a:ea typeface="Calibri" panose="020F0502020204030204" pitchFamily="34" charset="0"/>
              </a:rPr>
              <a:t> We hope that more and more diseases can be detected efficiently by face photographs.</a:t>
            </a:r>
            <a:endParaRPr lang="en-IN" sz="2200" dirty="0">
              <a:effectLst/>
              <a:latin typeface="Calibri" panose="020F0502020204030204" pitchFamily="34" charset="0"/>
              <a:ea typeface="Calibri" panose="020F0502020204030204" pitchFamily="34" charset="0"/>
            </a:endParaRPr>
          </a:p>
          <a:p>
            <a:pPr algn="just">
              <a:lnSpc>
                <a:spcPct val="150000"/>
              </a:lnSpc>
            </a:pPr>
            <a:endParaRPr lang="en-IN" sz="2000" dirty="0">
              <a:effectLst/>
              <a:latin typeface="Calibri" panose="020F0502020204030204" pitchFamily="34" charset="0"/>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flipV="1">
            <a:off x="393700" y="587145"/>
            <a:ext cx="8381160" cy="45719"/>
          </a:xfrm>
          <a:prstGeom prst="rect">
            <a:avLst/>
          </a:prstGeom>
          <a:solidFill>
            <a:srgbClr val="7030A0"/>
          </a:solidFill>
          <a:ln w="25560">
            <a:solidFill>
              <a:srgbClr val="3A5F8B"/>
            </a:solidFill>
            <a:round/>
          </a:ln>
        </p:spPr>
      </p:sp>
      <p:sp>
        <p:nvSpPr>
          <p:cNvPr id="11" name="TextBox 10"/>
          <p:cNvSpPr txBox="1"/>
          <p:nvPr/>
        </p:nvSpPr>
        <p:spPr>
          <a:xfrm>
            <a:off x="228600" y="0"/>
            <a:ext cx="5562600" cy="587148"/>
          </a:xfrm>
          <a:prstGeom prst="rect">
            <a:avLst/>
          </a:prstGeom>
          <a:noFill/>
        </p:spPr>
        <p:txBody>
          <a:bodyPr wrap="square" rtlCol="0">
            <a:spAutoFit/>
          </a:bodyPr>
          <a:lstStyle/>
          <a:p>
            <a:pPr>
              <a:lnSpc>
                <a:spcPct val="150000"/>
              </a:lnSpc>
            </a:pPr>
            <a:r>
              <a:rPr lang="en-US" sz="2400" dirty="0">
                <a:solidFill>
                  <a:srgbClr val="C00000"/>
                </a:solidFill>
                <a:effectLst/>
                <a:latin typeface="Calibri" panose="020F0502020204030204" pitchFamily="34" charset="0"/>
                <a:ea typeface="Calibri" panose="020F0502020204030204" pitchFamily="34" charset="0"/>
              </a:rPr>
              <a:t> </a:t>
            </a:r>
            <a:r>
              <a:rPr lang="en-US" sz="2400" b="1" dirty="0">
                <a:solidFill>
                  <a:srgbClr val="C00000"/>
                </a:solidFill>
                <a:effectLst/>
                <a:latin typeface="Times New Roman" panose="02020603050405020304" pitchFamily="18" charset="0"/>
                <a:ea typeface="Calibri" panose="020F0502020204030204" pitchFamily="34" charset="0"/>
              </a:rPr>
              <a:t>SYSTEM REQUIREMENTS</a:t>
            </a:r>
            <a:endParaRPr lang="en-IN" sz="2400" dirty="0">
              <a:solidFill>
                <a:srgbClr val="C00000"/>
              </a:solidFill>
              <a:effectLst/>
              <a:latin typeface="Calibri" panose="020F0502020204030204" pitchFamily="34" charset="0"/>
              <a:ea typeface="Calibri" panose="020F0502020204030204" pitchFamily="34" charset="0"/>
            </a:endParaRPr>
          </a:p>
        </p:txBody>
      </p:sp>
      <p:sp>
        <p:nvSpPr>
          <p:cNvPr id="3" name="TextBox 2"/>
          <p:cNvSpPr txBox="1"/>
          <p:nvPr/>
        </p:nvSpPr>
        <p:spPr>
          <a:xfrm>
            <a:off x="228600" y="632863"/>
            <a:ext cx="8495460" cy="6420795"/>
          </a:xfrm>
          <a:prstGeom prst="rect">
            <a:avLst/>
          </a:prstGeom>
          <a:noFill/>
        </p:spPr>
        <p:txBody>
          <a:bodyPr wrap="square">
            <a:spAutoFit/>
          </a:bodyPr>
          <a:lstStyle/>
          <a:p>
            <a:pPr>
              <a:lnSpc>
                <a:spcPct val="150000"/>
              </a:lnSpc>
            </a:pPr>
            <a:endParaRPr lang="en-US" sz="1800" b="1"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pPr>
            <a:r>
              <a:rPr lang="en-US" sz="2200" b="1" dirty="0">
                <a:effectLst/>
                <a:latin typeface="Times New Roman" panose="02020603050405020304" pitchFamily="18" charset="0"/>
                <a:ea typeface="Calibri" panose="020F0502020204030204" pitchFamily="34" charset="0"/>
                <a:cs typeface="Calibri" panose="020F0502020204030204" pitchFamily="34" charset="0"/>
              </a:rPr>
              <a:t>HARDWARE REQUIREMENTS :</a:t>
            </a:r>
            <a:endParaRPr lang="en-US" sz="22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algn="just"/>
            <a:r>
              <a:rPr lang="en-US" sz="22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Minimum hardware requirements are very dependent on the particular software being developed by a given Enthought Python / Canopy / VS Code user. Applications that need to store large arrays/objects in memory will require more RAM, whereas applications that need to perform numerous calculations or tasks more quickly will require a faster processor.</a:t>
            </a:r>
          </a:p>
          <a:p>
            <a:pPr algn="just">
              <a:lnSpc>
                <a:spcPct val="150000"/>
              </a:lnSpc>
            </a:pPr>
            <a:endParaRPr lang="en-IN" sz="2200" dirty="0">
              <a:effectLst/>
              <a:latin typeface="Calibri" panose="020F0502020204030204" pitchFamily="34" charset="0"/>
              <a:ea typeface="Calibri" panose="020F0502020204030204" pitchFamily="34"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Operating system		: windows, </a:t>
            </a:r>
            <a:r>
              <a:rPr lang="en-IN" sz="2200" b="1" dirty="0" err="1">
                <a:effectLst/>
                <a:latin typeface="Times New Roman" panose="02020603050405020304" pitchFamily="18" charset="0"/>
                <a:ea typeface="Calibri" panose="020F0502020204030204" pitchFamily="34" charset="0"/>
                <a:cs typeface="Calibri" panose="020F0502020204030204" pitchFamily="34" charset="0"/>
              </a:rPr>
              <a:t>linux</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Processor			: minimum intel i3</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Ram			:  minimum 4 </a:t>
            </a:r>
            <a:r>
              <a:rPr lang="en-IN" sz="2200" b="1" dirty="0" err="1">
                <a:effectLst/>
                <a:latin typeface="Times New Roman" panose="02020603050405020304" pitchFamily="18" charset="0"/>
                <a:ea typeface="Calibri" panose="020F0502020204030204" pitchFamily="34" charset="0"/>
                <a:cs typeface="Calibri" panose="020F0502020204030204" pitchFamily="34" charset="0"/>
              </a:rPr>
              <a:t>gb</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Hard disk 			: minimum 250gb</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b="1" dirty="0">
                <a:effectLst/>
                <a:latin typeface="Times New Roman" panose="02020603050405020304" pitchFamily="18" charset="0"/>
                <a:ea typeface="Calibri" panose="020F0502020204030204" pitchFamily="34" charset="0"/>
                <a:cs typeface="Calibri" panose="020F0502020204030204" pitchFamily="34" charset="0"/>
              </a:rPr>
              <a:t> </a:t>
            </a:r>
            <a:endParaRPr lang="en-IN" sz="2200" dirty="0">
              <a:effectLst/>
              <a:latin typeface="Calibri" panose="020F0502020204030204" pitchFamily="34" charset="0"/>
              <a:ea typeface="Calibri" panose="020F0502020204030204" pitchFamily="34" charset="0"/>
            </a:endParaRPr>
          </a:p>
          <a:p>
            <a:pPr>
              <a:lnSpc>
                <a:spcPct val="150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4EA8A3-B16F-1EB1-C810-D0C47AA911DF}"/>
              </a:ext>
            </a:extLst>
          </p:cNvPr>
          <p:cNvSpPr txBox="1"/>
          <p:nvPr/>
        </p:nvSpPr>
        <p:spPr>
          <a:xfrm>
            <a:off x="304800" y="685800"/>
            <a:ext cx="8839200" cy="5786584"/>
          </a:xfrm>
          <a:prstGeom prst="rect">
            <a:avLst/>
          </a:prstGeom>
          <a:noFill/>
        </p:spPr>
        <p:txBody>
          <a:bodyPr wrap="square" rtlCol="0">
            <a:spAutoFit/>
          </a:bodyPr>
          <a:lstStyle/>
          <a:p>
            <a:pPr>
              <a:lnSpc>
                <a:spcPct val="150000"/>
              </a:lnSpc>
            </a:pPr>
            <a:r>
              <a:rPr lang="en-US" sz="2200" b="1" dirty="0">
                <a:effectLst/>
                <a:latin typeface="Times New Roman" panose="02020603050405020304" pitchFamily="18" charset="0"/>
                <a:ea typeface="Calibri" panose="020F0502020204030204" pitchFamily="34" charset="0"/>
                <a:cs typeface="Calibri" panose="020F0502020204030204" pitchFamily="34" charset="0"/>
              </a:rPr>
              <a:t>SOFTWARE REQUIREMENTS :</a:t>
            </a:r>
            <a:endParaRPr lang="en-IN" sz="2200" dirty="0">
              <a:effectLst/>
              <a:latin typeface="Calibri" panose="020F0502020204030204" pitchFamily="34" charset="0"/>
              <a:ea typeface="Calibri" panose="020F0502020204030204" pitchFamily="34" charset="0"/>
            </a:endParaRPr>
          </a:p>
          <a:p>
            <a:pPr fontAlgn="base"/>
            <a:endParaRPr lang="en-US" sz="2200" dirty="0">
              <a:solidFill>
                <a:srgbClr val="000000"/>
              </a:solidFill>
              <a:effectLst/>
              <a:latin typeface="Times New Roman" panose="02020603050405020304" pitchFamily="18" charset="0"/>
              <a:ea typeface="Times New Roman" panose="02020603050405020304" pitchFamily="18" charset="0"/>
            </a:endParaRPr>
          </a:p>
          <a:p>
            <a:pPr fontAlgn="base"/>
            <a:r>
              <a:rPr lang="en-US" sz="2200" dirty="0">
                <a:solidFill>
                  <a:srgbClr val="000000"/>
                </a:solidFill>
                <a:effectLst/>
                <a:latin typeface="Times New Roman" panose="02020603050405020304" pitchFamily="18" charset="0"/>
                <a:ea typeface="Times New Roman" panose="02020603050405020304" pitchFamily="18" charset="0"/>
              </a:rPr>
              <a:t>The functional requirements or the overall description documents include the product perspective and features, operating system and operating environment, graphics requirements, design constraints and user documentation.</a:t>
            </a:r>
            <a:endParaRPr lang="en-IN" sz="2200" dirty="0">
              <a:effectLst/>
              <a:latin typeface="Times New Roman" panose="02020603050405020304" pitchFamily="18" charset="0"/>
              <a:ea typeface="Times New Roman" panose="02020603050405020304" pitchFamily="18" charset="0"/>
            </a:endParaRPr>
          </a:p>
          <a:p>
            <a:pPr fontAlgn="base"/>
            <a:r>
              <a:rPr lang="en-US" sz="2200" dirty="0">
                <a:solidFill>
                  <a:srgbClr val="000000"/>
                </a:solidFill>
                <a:effectLst/>
                <a:latin typeface="Times New Roman" panose="02020603050405020304" pitchFamily="18" charset="0"/>
                <a:ea typeface="Times New Roman" panose="02020603050405020304" pitchFamily="18" charset="0"/>
              </a:rPr>
              <a:t>The appropriation of requirements and implementation constraints gives the general overview of the project in regards to what the areas of strength and deficit are and how to tackle them.</a:t>
            </a:r>
            <a:endParaRPr lang="en-IN" sz="2200" dirty="0">
              <a:effectLst/>
              <a:latin typeface="Times New Roman" panose="02020603050405020304" pitchFamily="18" charset="0"/>
              <a:ea typeface="Times New Roman" panose="02020603050405020304" pitchFamily="18" charset="0"/>
            </a:endParaRPr>
          </a:p>
          <a:p>
            <a:pPr marL="679450">
              <a:lnSpc>
                <a:spcPct val="150000"/>
              </a:lnSpc>
            </a:pPr>
            <a:r>
              <a:rPr lang="en-US" sz="2200" b="1" dirty="0">
                <a:effectLst/>
                <a:latin typeface="Times New Roman" panose="02020603050405020304" pitchFamily="18" charset="0"/>
                <a:ea typeface="Calibri" panose="020F0502020204030204" pitchFamily="34" charset="0"/>
                <a:cs typeface="Calibri" panose="020F0502020204030204" pitchFamily="34" charset="0"/>
              </a:rPr>
              <a:t> </a:t>
            </a:r>
            <a:endParaRPr lang="en-IN" sz="2200" dirty="0">
              <a:effectLst/>
              <a:latin typeface="Calibri" panose="020F0502020204030204" pitchFamily="34" charset="0"/>
              <a:ea typeface="Calibri" panose="020F0502020204030204" pitchFamily="34"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Python </a:t>
            </a:r>
            <a:r>
              <a:rPr lang="en-IN" sz="2200" b="1" dirty="0" err="1">
                <a:effectLst/>
                <a:latin typeface="Times New Roman" panose="02020603050405020304" pitchFamily="18" charset="0"/>
                <a:ea typeface="Calibri" panose="020F0502020204030204" pitchFamily="34" charset="0"/>
                <a:cs typeface="Calibri" panose="020F0502020204030204" pitchFamily="34" charset="0"/>
              </a:rPr>
              <a:t>idel</a:t>
            </a:r>
            <a:r>
              <a:rPr lang="en-IN" sz="2200" b="1" dirty="0">
                <a:effectLst/>
                <a:latin typeface="Times New Roman" panose="02020603050405020304" pitchFamily="18" charset="0"/>
                <a:ea typeface="Calibri" panose="020F0502020204030204" pitchFamily="34" charset="0"/>
                <a:cs typeface="Calibri" panose="020F0502020204030204" pitchFamily="34" charset="0"/>
              </a:rPr>
              <a:t> 3.7 version   (or)</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Anaconda 3.7   ( or)</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Jupiter   (or)</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IN" sz="2200" b="1" dirty="0">
                <a:effectLst/>
                <a:latin typeface="Times New Roman" panose="02020603050405020304" pitchFamily="18" charset="0"/>
                <a:ea typeface="Calibri" panose="020F0502020204030204" pitchFamily="34" charset="0"/>
                <a:cs typeface="Calibri" panose="020F0502020204030204" pitchFamily="34" charset="0"/>
              </a:rPr>
              <a:t>Google </a:t>
            </a:r>
            <a:r>
              <a:rPr lang="en-IN" sz="2200" b="1" dirty="0" err="1">
                <a:effectLst/>
                <a:latin typeface="Times New Roman" panose="02020603050405020304" pitchFamily="18" charset="0"/>
                <a:ea typeface="Calibri" panose="020F0502020204030204" pitchFamily="34" charset="0"/>
                <a:cs typeface="Calibri" panose="020F0502020204030204" pitchFamily="34" charset="0"/>
              </a:rPr>
              <a:t>colab</a:t>
            </a:r>
            <a:endParaRPr lang="en-IN" sz="2200" dirty="0"/>
          </a:p>
        </p:txBody>
      </p:sp>
      <p:sp>
        <p:nvSpPr>
          <p:cNvPr id="2" name="CustomShape 1">
            <a:extLst>
              <a:ext uri="{FF2B5EF4-FFF2-40B4-BE49-F238E27FC236}">
                <a16:creationId xmlns:a16="http://schemas.microsoft.com/office/drawing/2014/main" id="{F3C83A89-1F93-E92B-3CF2-509748A2584E}"/>
              </a:ext>
            </a:extLst>
          </p:cNvPr>
          <p:cNvSpPr/>
          <p:nvPr/>
        </p:nvSpPr>
        <p:spPr>
          <a:xfrm>
            <a:off x="381420" y="530984"/>
            <a:ext cx="8381160" cy="45719"/>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94088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539057"/>
            <a:ext cx="8381160" cy="45719"/>
          </a:xfrm>
          <a:prstGeom prst="rect">
            <a:avLst/>
          </a:prstGeom>
          <a:solidFill>
            <a:srgbClr val="7030A0"/>
          </a:solidFill>
          <a:ln w="25560">
            <a:solidFill>
              <a:srgbClr val="3A5F8B"/>
            </a:solidFill>
            <a:round/>
          </a:ln>
        </p:spPr>
      </p:sp>
      <p:sp>
        <p:nvSpPr>
          <p:cNvPr id="7" name="TextBox 6"/>
          <p:cNvSpPr txBox="1"/>
          <p:nvPr/>
        </p:nvSpPr>
        <p:spPr>
          <a:xfrm>
            <a:off x="266700" y="50801"/>
            <a:ext cx="3543300" cy="954107"/>
          </a:xfrm>
          <a:prstGeom prst="rect">
            <a:avLst/>
          </a:prstGeom>
          <a:noFill/>
        </p:spPr>
        <p:txBody>
          <a:bodyPr wrap="square" rtlCol="0">
            <a:spAutoFit/>
          </a:bodyPr>
          <a:lstStyle/>
          <a:p>
            <a:r>
              <a:rPr lang="en-US" sz="2400" b="1" dirty="0">
                <a:solidFill>
                  <a:srgbClr val="C00000"/>
                </a:solidFill>
                <a:effectLst/>
                <a:latin typeface="Times New Roman" panose="02020603050405020304" pitchFamily="18" charset="0"/>
                <a:ea typeface="Calibri" panose="020F0502020204030204" pitchFamily="34" charset="0"/>
              </a:rPr>
              <a:t>NOVELTY</a:t>
            </a:r>
            <a:endParaRPr lang="en-IN" sz="2400" dirty="0">
              <a:solidFill>
                <a:srgbClr val="C00000"/>
              </a:solidFill>
              <a:effectLst/>
              <a:latin typeface="Calibri" panose="020F0502020204030204" pitchFamily="34" charset="0"/>
              <a:ea typeface="Calibri" panose="020F0502020204030204" pitchFamily="34" charset="0"/>
            </a:endParaRPr>
          </a:p>
          <a:p>
            <a:endParaRPr lang="en-US" sz="3200" b="1" dirty="0">
              <a:solidFill>
                <a:srgbClr val="C00000"/>
              </a:solidFill>
              <a:latin typeface="Calibri" panose="020F0502020204030204" pitchFamily="34" charset="0"/>
            </a:endParaRPr>
          </a:p>
        </p:txBody>
      </p:sp>
      <p:sp>
        <p:nvSpPr>
          <p:cNvPr id="2" name="TextBox 1">
            <a:extLst>
              <a:ext uri="{FF2B5EF4-FFF2-40B4-BE49-F238E27FC236}">
                <a16:creationId xmlns:a16="http://schemas.microsoft.com/office/drawing/2014/main" id="{6C98F14E-1236-95B8-D7B9-8FD112130A75}"/>
              </a:ext>
            </a:extLst>
          </p:cNvPr>
          <p:cNvSpPr txBox="1"/>
          <p:nvPr/>
        </p:nvSpPr>
        <p:spPr>
          <a:xfrm>
            <a:off x="152400" y="960119"/>
            <a:ext cx="8991600" cy="2400657"/>
          </a:xfrm>
          <a:prstGeom prst="rect">
            <a:avLst/>
          </a:prstGeom>
          <a:noFill/>
        </p:spPr>
        <p:txBody>
          <a:bodyPr wrap="square" rtlCol="0">
            <a:spAutoFit/>
          </a:bodyPr>
          <a:lstStyle/>
          <a:p>
            <a:r>
              <a:rPr lang="en-US" sz="2200" dirty="0">
                <a:latin typeface="Times New Roman" panose="02020603050405020304" pitchFamily="18" charset="0"/>
                <a:ea typeface="Calibri" panose="020F0502020204030204" pitchFamily="34" charset="0"/>
              </a:rPr>
              <a:t>In this </a:t>
            </a:r>
            <a:r>
              <a:rPr lang="en-US" sz="2200" dirty="0">
                <a:effectLst/>
                <a:latin typeface="Times New Roman" panose="02020603050405020304" pitchFamily="18" charset="0"/>
                <a:ea typeface="Calibri" panose="020F0502020204030204" pitchFamily="34" charset="0"/>
              </a:rPr>
              <a:t> deep transfer learning from face recognition to perform the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computer-aided facial diagnosis on various diseases. Our goal is to detect and recognize disease like Beta-thalassemia, Hyperthyroidism, vitiligo and Leprosy using facial image of the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peopel</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In this application we will implement transfer learning based deep learning models like  VGG16 and CNN model. At the same time we compare these models performance.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539057"/>
            <a:ext cx="8381160" cy="45719"/>
          </a:xfrm>
          <a:prstGeom prst="rect">
            <a:avLst/>
          </a:prstGeom>
          <a:solidFill>
            <a:srgbClr val="7030A0"/>
          </a:solidFill>
          <a:ln w="25560">
            <a:solidFill>
              <a:srgbClr val="3A5F8B"/>
            </a:solidFill>
            <a:round/>
          </a:ln>
        </p:spPr>
      </p:sp>
      <p:sp>
        <p:nvSpPr>
          <p:cNvPr id="7" name="TextBox 6"/>
          <p:cNvSpPr txBox="1"/>
          <p:nvPr/>
        </p:nvSpPr>
        <p:spPr>
          <a:xfrm>
            <a:off x="266700" y="41471"/>
            <a:ext cx="3543300" cy="954107"/>
          </a:xfrm>
          <a:prstGeom prst="rect">
            <a:avLst/>
          </a:prstGeom>
          <a:noFill/>
        </p:spPr>
        <p:txBody>
          <a:bodyPr wrap="square" rtlCol="0">
            <a:spAutoFit/>
          </a:bodyPr>
          <a:lstStyle/>
          <a:p>
            <a:r>
              <a:rPr lang="en-US" sz="2400" b="1" dirty="0">
                <a:solidFill>
                  <a:srgbClr val="C00000"/>
                </a:solidFill>
                <a:effectLst/>
                <a:latin typeface="Times New Roman" panose="02020603050405020304" pitchFamily="18" charset="0"/>
                <a:ea typeface="Calibri" panose="020F0502020204030204" pitchFamily="34" charset="0"/>
              </a:rPr>
              <a:t>Architecture</a:t>
            </a:r>
            <a:endParaRPr lang="en-IN" sz="2400" dirty="0">
              <a:solidFill>
                <a:srgbClr val="C00000"/>
              </a:solidFill>
              <a:effectLst/>
              <a:latin typeface="Calibri" panose="020F0502020204030204" pitchFamily="34" charset="0"/>
              <a:ea typeface="Calibri" panose="020F0502020204030204" pitchFamily="34" charset="0"/>
            </a:endParaRPr>
          </a:p>
          <a:p>
            <a:endParaRPr lang="en-US" sz="3200" b="1" dirty="0">
              <a:solidFill>
                <a:srgbClr val="C00000"/>
              </a:solidFill>
              <a:latin typeface="Calibri" panose="020F0502020204030204" pitchFamily="34" charset="0"/>
            </a:endParaRPr>
          </a:p>
        </p:txBody>
      </p:sp>
      <p:pic>
        <p:nvPicPr>
          <p:cNvPr id="3" name="Picture 2">
            <a:extLst>
              <a:ext uri="{FF2B5EF4-FFF2-40B4-BE49-F238E27FC236}">
                <a16:creationId xmlns:a16="http://schemas.microsoft.com/office/drawing/2014/main" id="{885EAC19-58B9-5A66-9BC7-F32E6CE18AEB}"/>
              </a:ext>
            </a:extLst>
          </p:cNvPr>
          <p:cNvPicPr>
            <a:picLocks noChangeAspect="1"/>
          </p:cNvPicPr>
          <p:nvPr/>
        </p:nvPicPr>
        <p:blipFill>
          <a:blip r:embed="rId2"/>
          <a:srcRect/>
          <a:stretch>
            <a:fillRect/>
          </a:stretch>
        </p:blipFill>
        <p:spPr bwMode="auto">
          <a:xfrm>
            <a:off x="39540" y="1295400"/>
            <a:ext cx="9027590" cy="4023362"/>
          </a:xfrm>
          <a:prstGeom prst="rect">
            <a:avLst/>
          </a:prstGeom>
          <a:noFill/>
          <a:ln w="9525">
            <a:noFill/>
            <a:miter lim="800000"/>
            <a:headEnd/>
            <a:tailEnd/>
          </a:ln>
        </p:spPr>
      </p:pic>
      <p:sp>
        <p:nvSpPr>
          <p:cNvPr id="2" name="Rectangle 1">
            <a:extLst>
              <a:ext uri="{FF2B5EF4-FFF2-40B4-BE49-F238E27FC236}">
                <a16:creationId xmlns:a16="http://schemas.microsoft.com/office/drawing/2014/main" id="{0F528A70-A32C-90DD-7695-6111AB7C3EEE}"/>
              </a:ext>
            </a:extLst>
          </p:cNvPr>
          <p:cNvSpPr/>
          <p:nvPr/>
        </p:nvSpPr>
        <p:spPr>
          <a:xfrm>
            <a:off x="5334000" y="3733800"/>
            <a:ext cx="228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7185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1520</Words>
  <Application>Microsoft Office PowerPoint</Application>
  <PresentationFormat>On-screen Show (4:3)</PresentationFormat>
  <Paragraphs>128</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code </vt:lpstr>
      <vt:lpstr>PowerPoint Presentation</vt:lpstr>
      <vt:lpstr>     Result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Rahul</cp:lastModifiedBy>
  <cp:revision>713</cp:revision>
  <dcterms:created xsi:type="dcterms:W3CDTF">2022-10-27T03:05:00Z</dcterms:created>
  <dcterms:modified xsi:type="dcterms:W3CDTF">2023-02-19T18:05:27Z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A8E78EA405424B1398061B170E405869</vt:lpwstr>
  </property>
  <property fmtid="{D5CDD505-2E9C-101B-9397-08002B2CF9AE}" pid="3" name="KSOProductBuildVer">
    <vt:lpwstr>1033-11.2.0.11210</vt:lpwstr>
  </property>
</Properties>
</file>